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797675" cy="9926638"/>
  <p:embeddedFontLst>
    <p:embeddedFont>
      <p:font typeface="Catamaran" panose="00000500000000000000" pitchFamily="2" charset="0"/>
      <p:regular r:id="rId38"/>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ilK061jpCpKoevzdMA0fPeW+aR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9326A07-8742-463D-9311-B337E397E71D}">
  <a:tblStyle styleId="{79326A07-8742-463D-9311-B337E397E71D}" styleName="Table_0">
    <a:wholeTbl>
      <a:tcTxStyle b="off" i="off">
        <a:font>
          <a:latin typeface="Catamaran"/>
          <a:ea typeface="Catamaran"/>
          <a:cs typeface="Catamaran"/>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tamaran"/>
          <a:ea typeface="Catamaran"/>
          <a:cs typeface="Catamaran"/>
        </a:font>
        <a:schemeClr val="lt1"/>
      </a:tcTxStyle>
      <a:tcStyle>
        <a:tcBdr/>
        <a:fill>
          <a:solidFill>
            <a:schemeClr val="accent1"/>
          </a:solidFill>
        </a:fill>
      </a:tcStyle>
    </a:lastCol>
    <a:firstCol>
      <a:tcTxStyle b="on" i="off">
        <a:font>
          <a:latin typeface="Catamaran"/>
          <a:ea typeface="Catamaran"/>
          <a:cs typeface="Catamaran"/>
        </a:font>
        <a:schemeClr val="lt1"/>
      </a:tcTxStyle>
      <a:tcStyle>
        <a:tcBdr/>
        <a:fill>
          <a:solidFill>
            <a:schemeClr val="accent1"/>
          </a:solidFill>
        </a:fill>
      </a:tcStyle>
    </a:firstCol>
    <a:lastRow>
      <a:tcTxStyle b="on" i="off">
        <a:font>
          <a:latin typeface="Catamaran"/>
          <a:ea typeface="Catamaran"/>
          <a:cs typeface="Catamaran"/>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tamaran"/>
          <a:ea typeface="Catamaran"/>
          <a:cs typeface="Catamaran"/>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51"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805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584"/>
            <a:ext cx="2945659" cy="49805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p1: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p3: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2: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0: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50: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1: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51: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8: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8: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9" name="Google Shape;129;p8: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9: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p9: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3" name="Google Shape;143;p9: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0: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10: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p10: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1: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11:notes"/>
          <p:cNvSpPr txBox="1">
            <a:spLocks noGrp="1"/>
          </p:cNvSpPr>
          <p:nvPr>
            <p:ph type="body" idx="1"/>
          </p:nvPr>
        </p:nvSpPr>
        <p:spPr>
          <a:xfrm>
            <a:off x="679768" y="4777194"/>
            <a:ext cx="5438100" cy="390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59" name="Google Shape;159;p11:notes"/>
          <p:cNvSpPr txBox="1">
            <a:spLocks noGrp="1"/>
          </p:cNvSpPr>
          <p:nvPr>
            <p:ph type="sldNum" idx="12"/>
          </p:nvPr>
        </p:nvSpPr>
        <p:spPr>
          <a:xfrm>
            <a:off x="3850443" y="9428584"/>
            <a:ext cx="2945700" cy="4980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2:notes"/>
          <p:cNvSpPr txBox="1">
            <a:spLocks noGrp="1"/>
          </p:cNvSpPr>
          <p:nvPr>
            <p:ph type="body" idx="1"/>
          </p:nvPr>
        </p:nvSpPr>
        <p:spPr>
          <a:xfrm>
            <a:off x="679768" y="4777194"/>
            <a:ext cx="5438100" cy="390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65" name="Google Shape;165;p12:notes"/>
          <p:cNvSpPr txBox="1">
            <a:spLocks noGrp="1"/>
          </p:cNvSpPr>
          <p:nvPr>
            <p:ph type="sldNum" idx="12"/>
          </p:nvPr>
        </p:nvSpPr>
        <p:spPr>
          <a:xfrm>
            <a:off x="3850443" y="9428584"/>
            <a:ext cx="2945700" cy="4980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ca499ea507_0_0: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g3ca499ea507_0_0:notes"/>
          <p:cNvSpPr txBox="1">
            <a:spLocks noGrp="1"/>
          </p:cNvSpPr>
          <p:nvPr>
            <p:ph type="body" idx="1"/>
          </p:nvPr>
        </p:nvSpPr>
        <p:spPr>
          <a:xfrm>
            <a:off x="679768" y="4777194"/>
            <a:ext cx="5438100" cy="390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 name="Google Shape;171;g3ca499ea507_0_0:notes"/>
          <p:cNvSpPr txBox="1">
            <a:spLocks noGrp="1"/>
          </p:cNvSpPr>
          <p:nvPr>
            <p:ph type="sldNum" idx="12"/>
          </p:nvPr>
        </p:nvSpPr>
        <p:spPr>
          <a:xfrm>
            <a:off x="3850443" y="9428584"/>
            <a:ext cx="2945700" cy="49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s-E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3: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1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 name="Google Shape;177;p13: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4: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p1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4" name="Google Shape;184;p1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5: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15: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5" name="Google Shape;195;p15: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6: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16: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3" name="Google Shape;203;p16: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7: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7: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p17: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8: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8: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p18: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9: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9: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1" name="Google Shape;231;p19: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0: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p20: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0" name="Google Shape;240;p20: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1: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2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9" name="Google Shape;249;p21: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2: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2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8" name="Google Shape;258;p2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3: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2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p23: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4: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2" name="Google Shape;272;p2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f8e340bfe8_0_0: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g3f8e340bfe8_0_0:notes"/>
          <p:cNvSpPr txBox="1">
            <a:spLocks noGrp="1"/>
          </p:cNvSpPr>
          <p:nvPr>
            <p:ph type="body" idx="1"/>
          </p:nvPr>
        </p:nvSpPr>
        <p:spPr>
          <a:xfrm>
            <a:off x="679768" y="4777194"/>
            <a:ext cx="5438100" cy="390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9" name="Google Shape;279;g3f8e340bfe8_0_0:notes"/>
          <p:cNvSpPr txBox="1">
            <a:spLocks noGrp="1"/>
          </p:cNvSpPr>
          <p:nvPr>
            <p:ph type="sldNum" idx="12"/>
          </p:nvPr>
        </p:nvSpPr>
        <p:spPr>
          <a:xfrm>
            <a:off x="3850443" y="9428584"/>
            <a:ext cx="2945700" cy="49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6: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26: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6" name="Google Shape;286;p26: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7: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7: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3" name="Google Shape;293;p27: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8: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p28: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1" name="Google Shape;301;p28: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9: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29: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8" name="Google Shape;308;p29: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30: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30: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4" name="Google Shape;314;p30: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31: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3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0" name="Google Shape;320;p31: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32: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3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6" name="Google Shape;326;p3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3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2" name="Google Shape;332;p33: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34: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5: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35: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4" name="Google Shape;344;p35: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36: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36: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1" name="Google Shape;351;p36: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35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17"/>
        <p:cNvGrpSpPr/>
        <p:nvPr/>
      </p:nvGrpSpPr>
      <p:grpSpPr>
        <a:xfrm>
          <a:off x="0" y="0"/>
          <a:ext cx="0" cy="0"/>
          <a:chOff x="0" y="0"/>
          <a:chExt cx="0" cy="0"/>
        </a:xfrm>
      </p:grpSpPr>
      <p:sp>
        <p:nvSpPr>
          <p:cNvPr id="18" name="Google Shape;18;p3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partado y títulos">
  <p:cSld name="Apartado y títulos">
    <p:spTree>
      <p:nvGrpSpPr>
        <p:cNvPr id="1" name="Shape 21"/>
        <p:cNvGrpSpPr/>
        <p:nvPr/>
      </p:nvGrpSpPr>
      <p:grpSpPr>
        <a:xfrm>
          <a:off x="0" y="0"/>
          <a:ext cx="0" cy="0"/>
          <a:chOff x="0" y="0"/>
          <a:chExt cx="0" cy="0"/>
        </a:xfrm>
      </p:grpSpPr>
      <p:pic>
        <p:nvPicPr>
          <p:cNvPr id="22" name="Google Shape;22;p39"/>
          <p:cNvPicPr preferRelativeResize="0"/>
          <p:nvPr/>
        </p:nvPicPr>
        <p:blipFill rotWithShape="1">
          <a:blip r:embed="rId2">
            <a:alphaModFix/>
          </a:blip>
          <a:srcRect/>
          <a:stretch/>
        </p:blipFill>
        <p:spPr>
          <a:xfrm>
            <a:off x="508" y="0"/>
            <a:ext cx="9142984" cy="6857999"/>
          </a:xfrm>
          <a:prstGeom prst="rect">
            <a:avLst/>
          </a:prstGeom>
          <a:noFill/>
          <a:ln>
            <a:noFill/>
          </a:ln>
        </p:spPr>
      </p:pic>
      <p:sp>
        <p:nvSpPr>
          <p:cNvPr id="23" name="Google Shape;23;p39"/>
          <p:cNvSpPr txBox="1">
            <a:spLocks noGrp="1"/>
          </p:cNvSpPr>
          <p:nvPr>
            <p:ph type="subTitle" idx="1"/>
          </p:nvPr>
        </p:nvSpPr>
        <p:spPr>
          <a:xfrm>
            <a:off x="4778718" y="3146231"/>
            <a:ext cx="4114800" cy="835219"/>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4" name="Google Shape;24;p39"/>
          <p:cNvPicPr preferRelativeResize="0"/>
          <p:nvPr/>
        </p:nvPicPr>
        <p:blipFill rotWithShape="1">
          <a:blip r:embed="rId3">
            <a:alphaModFix/>
          </a:blip>
          <a:srcRect/>
          <a:stretch/>
        </p:blipFill>
        <p:spPr>
          <a:xfrm>
            <a:off x="3966916" y="5989670"/>
            <a:ext cx="1623603" cy="673310"/>
          </a:xfrm>
          <a:prstGeom prst="rect">
            <a:avLst/>
          </a:prstGeom>
          <a:noFill/>
          <a:ln>
            <a:noFill/>
          </a:ln>
        </p:spPr>
      </p:pic>
      <p:sp>
        <p:nvSpPr>
          <p:cNvPr id="25" name="Google Shape;25;p39"/>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326195"/>
              </a:buClr>
              <a:buSzPts val="17000"/>
              <a:buFont typeface="Catamaran"/>
              <a:buNone/>
              <a:defRPr sz="17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26"/>
        <p:cNvGrpSpPr/>
        <p:nvPr/>
      </p:nvGrpSpPr>
      <p:grpSpPr>
        <a:xfrm>
          <a:off x="0" y="0"/>
          <a:ext cx="0" cy="0"/>
          <a:chOff x="0" y="0"/>
          <a:chExt cx="0" cy="0"/>
        </a:xfrm>
      </p:grpSpPr>
      <p:sp>
        <p:nvSpPr>
          <p:cNvPr id="27" name="Google Shape;27;p48"/>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3200"/>
              <a:buFont typeface="Catamaran"/>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8"/>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9" name="Google Shape;29;p48"/>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0" name="Google Shape;30;p4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9pPr>
          </a:lstStyle>
          <a:p>
            <a:pPr marL="0" lvl="0" indent="0" algn="r" rtl="0">
              <a:spcBef>
                <a:spcPts val="0"/>
              </a:spcBef>
              <a:spcAft>
                <a:spcPts val="0"/>
              </a:spcAft>
              <a:buNone/>
            </a:pPr>
            <a:fld id="{00000000-1234-1234-1234-123412341234}" type="slidenum">
              <a:rPr lang="es-ES"/>
              <a:t>‹Nº›</a:t>
            </a:fld>
            <a:endParaRPr/>
          </a:p>
        </p:txBody>
      </p:sp>
      <p:sp>
        <p:nvSpPr>
          <p:cNvPr id="33" name="Google Shape;33;p48"/>
          <p:cNvSpPr/>
          <p:nvPr/>
        </p:nvSpPr>
        <p:spPr>
          <a:xfrm>
            <a:off x="720276" y="2026943"/>
            <a:ext cx="280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tamaran"/>
              <a:ea typeface="Catamaran"/>
              <a:cs typeface="Catamaran"/>
              <a:sym typeface="Catamar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DISEÑO SUE UAL">
  <p:cSld name="1_DISEÑO SUE UAL">
    <p:spTree>
      <p:nvGrpSpPr>
        <p:cNvPr id="1" name="Shape 34"/>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35"/>
        <p:cNvGrpSpPr/>
        <p:nvPr/>
      </p:nvGrpSpPr>
      <p:grpSpPr>
        <a:xfrm>
          <a:off x="0" y="0"/>
          <a:ext cx="0" cy="0"/>
          <a:chOff x="0" y="0"/>
          <a:chExt cx="0" cy="0"/>
        </a:xfrm>
      </p:grpSpPr>
      <p:sp>
        <p:nvSpPr>
          <p:cNvPr id="36" name="Google Shape;36;p41"/>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326195"/>
              </a:buClr>
              <a:buSzPts val="6000"/>
              <a:buFont typeface="Catamaran"/>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41"/>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8" name="Google Shape;38;p4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ortada">
  <p:cSld name="Portada">
    <p:spTree>
      <p:nvGrpSpPr>
        <p:cNvPr id="1" name="Shape 41"/>
        <p:cNvGrpSpPr/>
        <p:nvPr/>
      </p:nvGrpSpPr>
      <p:grpSpPr>
        <a:xfrm>
          <a:off x="0" y="0"/>
          <a:ext cx="0" cy="0"/>
          <a:chOff x="0" y="0"/>
          <a:chExt cx="0" cy="0"/>
        </a:xfrm>
      </p:grpSpPr>
      <p:sp>
        <p:nvSpPr>
          <p:cNvPr id="42" name="Google Shape;42;p42"/>
          <p:cNvSpPr txBox="1">
            <a:spLocks noGrp="1"/>
          </p:cNvSpPr>
          <p:nvPr>
            <p:ph type="dt" idx="10"/>
          </p:nvPr>
        </p:nvSpPr>
        <p:spPr>
          <a:xfrm>
            <a:off x="838200" y="6356350"/>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2"/>
          <p:cNvSpPr txBox="1">
            <a:spLocks noGrp="1"/>
          </p:cNvSpPr>
          <p:nvPr>
            <p:ph type="ftr" idx="11"/>
          </p:nvPr>
        </p:nvSpPr>
        <p:spPr>
          <a:xfrm>
            <a:off x="4038600" y="6356350"/>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42"/>
          <p:cNvSpPr txBox="1">
            <a:spLocks noGrp="1"/>
          </p:cNvSpPr>
          <p:nvPr>
            <p:ph type="sldNum" idx="12"/>
          </p:nvPr>
        </p:nvSpPr>
        <p:spPr>
          <a:xfrm>
            <a:off x="8610600" y="6356350"/>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9pPr>
          </a:lstStyle>
          <a:p>
            <a:pPr marL="0" lvl="0" indent="0" algn="r" rtl="0">
              <a:spcBef>
                <a:spcPts val="0"/>
              </a:spcBef>
              <a:spcAft>
                <a:spcPts val="0"/>
              </a:spcAft>
              <a:buNone/>
            </a:pPr>
            <a:fld id="{00000000-1234-1234-1234-123412341234}" type="slidenum">
              <a:rPr lang="es-ES"/>
              <a:t>‹Nº›</a:t>
            </a:fld>
            <a:endParaRPr/>
          </a:p>
        </p:txBody>
      </p:sp>
      <p:pic>
        <p:nvPicPr>
          <p:cNvPr id="45" name="Google Shape;45;p42"/>
          <p:cNvPicPr preferRelativeResize="0"/>
          <p:nvPr/>
        </p:nvPicPr>
        <p:blipFill rotWithShape="1">
          <a:blip r:embed="rId2">
            <a:alphaModFix/>
          </a:blip>
          <a:srcRect/>
          <a:stretch/>
        </p:blipFill>
        <p:spPr>
          <a:xfrm>
            <a:off x="5293383" y="6064000"/>
            <a:ext cx="1217702" cy="673310"/>
          </a:xfrm>
          <a:prstGeom prst="rect">
            <a:avLst/>
          </a:prstGeom>
          <a:noFill/>
          <a:ln>
            <a:noFill/>
          </a:ln>
        </p:spPr>
      </p:pic>
      <p:pic>
        <p:nvPicPr>
          <p:cNvPr id="46" name="Google Shape;46;p42"/>
          <p:cNvPicPr preferRelativeResize="0"/>
          <p:nvPr/>
        </p:nvPicPr>
        <p:blipFill rotWithShape="1">
          <a:blip r:embed="rId3">
            <a:alphaModFix/>
          </a:blip>
          <a:srcRect l="36797" t="7768" r="36875" b="41942"/>
          <a:stretch/>
        </p:blipFill>
        <p:spPr>
          <a:xfrm>
            <a:off x="2986308" y="533400"/>
            <a:ext cx="3209926" cy="3448050"/>
          </a:xfrm>
          <a:prstGeom prst="rect">
            <a:avLst/>
          </a:prstGeom>
          <a:noFill/>
          <a:ln>
            <a:noFill/>
          </a:ln>
        </p:spPr>
      </p:pic>
      <p:sp>
        <p:nvSpPr>
          <p:cNvPr id="47" name="Google Shape;47;p42"/>
          <p:cNvSpPr/>
          <p:nvPr/>
        </p:nvSpPr>
        <p:spPr>
          <a:xfrm>
            <a:off x="1185" y="4391026"/>
            <a:ext cx="9143111" cy="2466974"/>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tamaran"/>
              <a:ea typeface="Catamaran"/>
              <a:cs typeface="Catamaran"/>
              <a:sym typeface="Catamaran"/>
            </a:endParaRPr>
          </a:p>
        </p:txBody>
      </p:sp>
      <p:sp>
        <p:nvSpPr>
          <p:cNvPr id="48" name="Google Shape;48;p42"/>
          <p:cNvSpPr txBox="1">
            <a:spLocks noGrp="1"/>
          </p:cNvSpPr>
          <p:nvPr>
            <p:ph type="title"/>
          </p:nvPr>
        </p:nvSpPr>
        <p:spPr>
          <a:xfrm>
            <a:off x="0" y="4273800"/>
            <a:ext cx="9144000" cy="132556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2400"/>
              <a:buFont typeface="Catamaran"/>
              <a:buNone/>
              <a:defRPr sz="2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42"/>
          <p:cNvSpPr txBox="1">
            <a:spLocks noGrp="1"/>
          </p:cNvSpPr>
          <p:nvPr>
            <p:ph type="subTitle" idx="1"/>
          </p:nvPr>
        </p:nvSpPr>
        <p:spPr>
          <a:xfrm>
            <a:off x="0" y="5665517"/>
            <a:ext cx="9144000" cy="835219"/>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1600"/>
              <a:buNone/>
              <a:defRPr sz="16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50" name="Google Shape;50;p42"/>
          <p:cNvCxnSpPr/>
          <p:nvPr/>
        </p:nvCxnSpPr>
        <p:spPr>
          <a:xfrm>
            <a:off x="3924000" y="5603547"/>
            <a:ext cx="1327741" cy="0"/>
          </a:xfrm>
          <a:prstGeom prst="straightConnector1">
            <a:avLst/>
          </a:prstGeom>
          <a:noFill/>
          <a:ln w="19050" cap="flat" cmpd="sng">
            <a:solidFill>
              <a:schemeClr val="lt1"/>
            </a:solidFill>
            <a:prstDash val="solid"/>
            <a:miter lim="80"/>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51"/>
        <p:cNvGrpSpPr/>
        <p:nvPr/>
      </p:nvGrpSpPr>
      <p:grpSpPr>
        <a:xfrm>
          <a:off x="0" y="0"/>
          <a:ext cx="0" cy="0"/>
          <a:chOff x="0" y="0"/>
          <a:chExt cx="0" cy="0"/>
        </a:xfrm>
      </p:grpSpPr>
      <p:sp>
        <p:nvSpPr>
          <p:cNvPr id="52" name="Google Shape;52;p44"/>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6000"/>
              <a:buFont typeface="Catamaran"/>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4"/>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4" name="Google Shape;54;p4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4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9pPr>
          </a:lstStyle>
          <a:p>
            <a:pPr marL="0" lvl="0" indent="0" algn="r" rtl="0">
              <a:spcBef>
                <a:spcPts val="0"/>
              </a:spcBef>
              <a:spcAft>
                <a:spcPts val="0"/>
              </a:spcAft>
              <a:buNone/>
            </a:pPr>
            <a:fld id="{00000000-1234-1234-1234-123412341234}" type="slidenum">
              <a:rPr lang="es-ES"/>
              <a:t>‹Nº›</a:t>
            </a:fld>
            <a:endParaRPr/>
          </a:p>
        </p:txBody>
      </p:sp>
      <p:sp>
        <p:nvSpPr>
          <p:cNvPr id="57" name="Google Shape;57;p44"/>
          <p:cNvSpPr/>
          <p:nvPr/>
        </p:nvSpPr>
        <p:spPr>
          <a:xfrm>
            <a:off x="718004" y="4551068"/>
            <a:ext cx="784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tamaran"/>
              <a:ea typeface="Catamaran"/>
              <a:cs typeface="Catamaran"/>
              <a:sym typeface="Catamar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58"/>
        <p:cNvGrpSpPr/>
        <p:nvPr/>
      </p:nvGrpSpPr>
      <p:grpSpPr>
        <a:xfrm>
          <a:off x="0" y="0"/>
          <a:ext cx="0" cy="0"/>
          <a:chOff x="0" y="0"/>
          <a:chExt cx="0" cy="0"/>
        </a:xfrm>
      </p:grpSpPr>
      <p:sp>
        <p:nvSpPr>
          <p:cNvPr id="59" name="Google Shape;59;p4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5"/>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45"/>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4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4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9pPr>
          </a:lstStyle>
          <a:p>
            <a:pPr marL="0" lvl="0" indent="0" algn="r" rtl="0">
              <a:spcBef>
                <a:spcPts val="0"/>
              </a:spcBef>
              <a:spcAft>
                <a:spcPts val="0"/>
              </a:spcAft>
              <a:buNone/>
            </a:pPr>
            <a:fld id="{00000000-1234-1234-1234-123412341234}" type="slidenum">
              <a:rPr lang="es-ES"/>
              <a:t>‹Nº›</a:t>
            </a:fld>
            <a:endParaRPr/>
          </a:p>
        </p:txBody>
      </p:sp>
      <p:sp>
        <p:nvSpPr>
          <p:cNvPr id="65" name="Google Shape;65;p45"/>
          <p:cNvSpPr/>
          <p:nvPr/>
        </p:nvSpPr>
        <p:spPr>
          <a:xfrm>
            <a:off x="718005" y="1761602"/>
            <a:ext cx="784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tamaran"/>
              <a:ea typeface="Catamaran"/>
              <a:cs typeface="Catamaran"/>
              <a:sym typeface="Catamar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66"/>
        <p:cNvGrpSpPr/>
        <p:nvPr/>
      </p:nvGrpSpPr>
      <p:grpSpPr>
        <a:xfrm>
          <a:off x="0" y="0"/>
          <a:ext cx="0" cy="0"/>
          <a:chOff x="0" y="0"/>
          <a:chExt cx="0" cy="0"/>
        </a:xfrm>
      </p:grpSpPr>
      <p:sp>
        <p:nvSpPr>
          <p:cNvPr id="67" name="Google Shape;67;p46"/>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46"/>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9" name="Google Shape;69;p46"/>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46"/>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1" name="Google Shape;71;p46"/>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4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9pPr>
          </a:lstStyle>
          <a:p>
            <a:pPr marL="0" lvl="0" indent="0" algn="r" rtl="0">
              <a:spcBef>
                <a:spcPts val="0"/>
              </a:spcBef>
              <a:spcAft>
                <a:spcPts val="0"/>
              </a:spcAft>
              <a:buNone/>
            </a:pPr>
            <a:fld id="{00000000-1234-1234-1234-123412341234}" type="slidenum">
              <a:rPr lang="es-ES"/>
              <a:t>‹Nº›</a:t>
            </a:fld>
            <a:endParaRPr/>
          </a:p>
        </p:txBody>
      </p:sp>
      <p:sp>
        <p:nvSpPr>
          <p:cNvPr id="75" name="Google Shape;75;p46"/>
          <p:cNvSpPr/>
          <p:nvPr/>
        </p:nvSpPr>
        <p:spPr>
          <a:xfrm>
            <a:off x="718005" y="1689032"/>
            <a:ext cx="784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tamaran"/>
              <a:ea typeface="Catamaran"/>
              <a:cs typeface="Catamaran"/>
              <a:sym typeface="Catamar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76"/>
        <p:cNvGrpSpPr/>
        <p:nvPr/>
      </p:nvGrpSpPr>
      <p:grpSpPr>
        <a:xfrm>
          <a:off x="0" y="0"/>
          <a:ext cx="0" cy="0"/>
          <a:chOff x="0" y="0"/>
          <a:chExt cx="0" cy="0"/>
        </a:xfrm>
      </p:grpSpPr>
      <p:sp>
        <p:nvSpPr>
          <p:cNvPr id="77" name="Google Shape;77;p4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9pPr>
          </a:lstStyle>
          <a:p>
            <a:pPr marL="0" lvl="0" indent="0" algn="r" rtl="0">
              <a:spcBef>
                <a:spcPts val="0"/>
              </a:spcBef>
              <a:spcAft>
                <a:spcPts val="0"/>
              </a:spcAft>
              <a:buNone/>
            </a:pPr>
            <a:fld id="{00000000-1234-1234-1234-123412341234}" type="slidenum">
              <a:rPr lang="es-ES"/>
              <a:t>‹Nº›</a:t>
            </a:fld>
            <a:endParaRPr/>
          </a:p>
        </p:txBody>
      </p:sp>
      <p:sp>
        <p:nvSpPr>
          <p:cNvPr id="81" name="Google Shape;81;p47"/>
          <p:cNvSpPr/>
          <p:nvPr/>
        </p:nvSpPr>
        <p:spPr>
          <a:xfrm>
            <a:off x="718005" y="1761602"/>
            <a:ext cx="784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tamaran"/>
              <a:ea typeface="Catamaran"/>
              <a:cs typeface="Catamaran"/>
              <a:sym typeface="Catamar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82"/>
        <p:cNvGrpSpPr/>
        <p:nvPr/>
      </p:nvGrpSpPr>
      <p:grpSpPr>
        <a:xfrm>
          <a:off x="0" y="0"/>
          <a:ext cx="0" cy="0"/>
          <a:chOff x="0" y="0"/>
          <a:chExt cx="0" cy="0"/>
        </a:xfrm>
      </p:grpSpPr>
      <p:sp>
        <p:nvSpPr>
          <p:cNvPr id="83" name="Google Shape;83;p4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26195"/>
              </a:buClr>
              <a:buSzPts val="3200"/>
              <a:buFont typeface="Catamaran"/>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49"/>
          <p:cNvSpPr>
            <a:spLocks noGrp="1"/>
          </p:cNvSpPr>
          <p:nvPr>
            <p:ph type="pic" idx="2"/>
          </p:nvPr>
        </p:nvSpPr>
        <p:spPr>
          <a:xfrm>
            <a:off x="3887391" y="987426"/>
            <a:ext cx="4629150" cy="4873625"/>
          </a:xfrm>
          <a:prstGeom prst="rect">
            <a:avLst/>
          </a:prstGeom>
          <a:noFill/>
          <a:ln>
            <a:noFill/>
          </a:ln>
        </p:spPr>
      </p:sp>
      <p:sp>
        <p:nvSpPr>
          <p:cNvPr id="85" name="Google Shape;85;p49"/>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6" name="Google Shape;86;p4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4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4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9pPr>
          </a:lstStyle>
          <a:p>
            <a:pPr marL="0" lvl="0" indent="0" algn="r" rtl="0">
              <a:spcBef>
                <a:spcPts val="0"/>
              </a:spcBef>
              <a:spcAft>
                <a:spcPts val="0"/>
              </a:spcAft>
              <a:buNone/>
            </a:pPr>
            <a:fld id="{00000000-1234-1234-1234-123412341234}" type="slidenum">
              <a:rPr lang="es-ES"/>
              <a:t>‹Nº›</a:t>
            </a:fld>
            <a:endParaRPr/>
          </a:p>
        </p:txBody>
      </p:sp>
      <p:sp>
        <p:nvSpPr>
          <p:cNvPr id="89" name="Google Shape;89;p49"/>
          <p:cNvSpPr/>
          <p:nvPr/>
        </p:nvSpPr>
        <p:spPr>
          <a:xfrm>
            <a:off x="720276" y="2026943"/>
            <a:ext cx="2800800" cy="10800"/>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tamaran"/>
              <a:ea typeface="Catamaran"/>
              <a:cs typeface="Catamaran"/>
              <a:sym typeface="Catamar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rgbClr val="326195"/>
              </a:buClr>
              <a:buSzPts val="3000"/>
              <a:buFont typeface="Catamaran"/>
              <a:buNone/>
              <a:defRPr sz="3000" b="0" i="0" u="none" strike="noStrike" cap="none">
                <a:solidFill>
                  <a:srgbClr val="326195"/>
                </a:solidFill>
                <a:latin typeface="Catamaran"/>
                <a:ea typeface="Catamaran"/>
                <a:cs typeface="Catamaran"/>
                <a:sym typeface="Catamar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7"/>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tamaran"/>
                <a:ea typeface="Catamaran"/>
                <a:cs typeface="Catamaran"/>
                <a:sym typeface="Catamaran"/>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tamaran"/>
                <a:ea typeface="Catamaran"/>
                <a:cs typeface="Catamaran"/>
                <a:sym typeface="Catamaran"/>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tamaran"/>
                <a:ea typeface="Catamaran"/>
                <a:cs typeface="Catamaran"/>
                <a:sym typeface="Catamaran"/>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tamaran"/>
                <a:ea typeface="Catamaran"/>
                <a:cs typeface="Catamaran"/>
                <a:sym typeface="Catamaran"/>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tamaran"/>
                <a:ea typeface="Catamaran"/>
                <a:cs typeface="Catamaran"/>
                <a:sym typeface="Catamara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tamaran"/>
                <a:ea typeface="Catamaran"/>
                <a:cs typeface="Catamaran"/>
                <a:sym typeface="Catamaran"/>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tamaran"/>
                <a:ea typeface="Catamaran"/>
                <a:cs typeface="Catamaran"/>
                <a:sym typeface="Catamaran"/>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tamaran"/>
                <a:ea typeface="Catamaran"/>
                <a:cs typeface="Catamaran"/>
                <a:sym typeface="Catamaran"/>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tamaran"/>
                <a:ea typeface="Catamaran"/>
                <a:cs typeface="Catamaran"/>
                <a:sym typeface="Catamaran"/>
              </a:defRPr>
            </a:lvl9pPr>
          </a:lstStyle>
          <a:p>
            <a:endParaRPr/>
          </a:p>
        </p:txBody>
      </p:sp>
      <p:sp>
        <p:nvSpPr>
          <p:cNvPr id="12" name="Google Shape;12;p3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tamaran"/>
                <a:ea typeface="Catamaran"/>
                <a:cs typeface="Catamaran"/>
                <a:sym typeface="Catamar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9pPr>
          </a:lstStyle>
          <a:p>
            <a:endParaRPr/>
          </a:p>
        </p:txBody>
      </p:sp>
      <p:sp>
        <p:nvSpPr>
          <p:cNvPr id="13" name="Google Shape;13;p3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tamaran"/>
                <a:ea typeface="Catamaran"/>
                <a:cs typeface="Catamaran"/>
                <a:sym typeface="Catamar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tamaran"/>
                <a:ea typeface="Catamaran"/>
                <a:cs typeface="Catamaran"/>
                <a:sym typeface="Catamaran"/>
              </a:defRPr>
            </a:lvl9pPr>
          </a:lstStyle>
          <a:p>
            <a:endParaRPr/>
          </a:p>
        </p:txBody>
      </p:sp>
      <p:sp>
        <p:nvSpPr>
          <p:cNvPr id="14" name="Google Shape;14;p3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tamaran"/>
                <a:ea typeface="Catamaran"/>
                <a:cs typeface="Catamaran"/>
                <a:sym typeface="Catamaran"/>
              </a:defRPr>
            </a:lvl9pPr>
          </a:lstStyle>
          <a:p>
            <a:pPr marL="0" lvl="0" indent="0" algn="r" rtl="0">
              <a:spcBef>
                <a:spcPts val="0"/>
              </a:spcBef>
              <a:spcAft>
                <a:spcPts val="0"/>
              </a:spcAft>
              <a:buNone/>
            </a:pPr>
            <a:fld id="{00000000-1234-1234-1234-123412341234}" type="slidenum">
              <a:rPr lang="es-ES"/>
              <a:t>‹Nº›</a:t>
            </a:fld>
            <a:endParaRPr/>
          </a:p>
        </p:txBody>
      </p:sp>
      <p:sp>
        <p:nvSpPr>
          <p:cNvPr id="15" name="Google Shape;15;p37"/>
          <p:cNvSpPr/>
          <p:nvPr/>
        </p:nvSpPr>
        <p:spPr>
          <a:xfrm>
            <a:off x="1185" y="6116128"/>
            <a:ext cx="9142815" cy="741871"/>
          </a:xfrm>
          <a:prstGeom prst="rect">
            <a:avLst/>
          </a:prstGeom>
          <a:solidFill>
            <a:srgbClr val="32619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tamaran"/>
              <a:ea typeface="Catamaran"/>
              <a:cs typeface="Catamaran"/>
              <a:sym typeface="Catamaran"/>
            </a:endParaRPr>
          </a:p>
        </p:txBody>
      </p:sp>
      <p:pic>
        <p:nvPicPr>
          <p:cNvPr id="16" name="Google Shape;16;p37"/>
          <p:cNvPicPr preferRelativeResize="0"/>
          <p:nvPr/>
        </p:nvPicPr>
        <p:blipFill rotWithShape="1">
          <a:blip r:embed="rId13">
            <a:alphaModFix/>
          </a:blip>
          <a:srcRect/>
          <a:stretch/>
        </p:blipFill>
        <p:spPr>
          <a:xfrm>
            <a:off x="3760198" y="6130642"/>
            <a:ext cx="1623603" cy="67331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fundacionual.es/servicios-empleabilidad-practicas-internacionales/"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www.ual.es/universidad/serviciosgenerales/sue/agencia" TargetMode="External"/><Relationship Id="rId5" Type="http://schemas.openxmlformats.org/officeDocument/2006/relationships/hyperlink" Target="https://www.ual.es/emprendimiento" TargetMode="External"/><Relationship Id="rId4" Type="http://schemas.openxmlformats.org/officeDocument/2006/relationships/hyperlink" Target="https://www.ual.es/empleo/practicas/practicas-extrarrucilare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fcontinua.ual.es/"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clenguas.ual.e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mailto:elapaz@fundacionual.es"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mailto:ipaterna@fundacionual.es"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boe.es/eli/es/rd/2014/07/11/592"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hyperlink" Target="https://www.boe.es/buscar/act.php?id=BOE-A-2023-6967" TargetMode="External"/><Relationship Id="rId4" Type="http://schemas.openxmlformats.org/officeDocument/2006/relationships/hyperlink" Target="https://www.ual.es/application/files/8916/5641/2539/NORMATIVA_DE_PRACTICAS_ACADEMICAS_EXTERNAS_10_06_2022.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portal.seg-social.gob.es/wps/portal/importass/importass/inicio"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sede.mjusticia.gob.es/es/tramites/certificado-registro-central"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ual.es/administracionelectronica/procedimientos/procedimiento/ARA0100"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dcarri@fundacionual.es"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hyperlink" Target="mailto:serviciodeempleo@ual.es" TargetMode="External"/><Relationship Id="rId4" Type="http://schemas.openxmlformats.org/officeDocument/2006/relationships/hyperlink" Target="mailto:practicas@fundacionual.e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
          <p:cNvPicPr preferRelativeResize="0"/>
          <p:nvPr/>
        </p:nvPicPr>
        <p:blipFill rotWithShape="1">
          <a:blip r:embed="rId3">
            <a:alphaModFix/>
          </a:blip>
          <a:srcRect b="11067"/>
          <a:stretch/>
        </p:blipFill>
        <p:spPr>
          <a:xfrm>
            <a:off x="0" y="0"/>
            <a:ext cx="9144000" cy="6117336"/>
          </a:xfrm>
          <a:prstGeom prst="rect">
            <a:avLst/>
          </a:prstGeom>
          <a:noFill/>
          <a:ln>
            <a:noFill/>
          </a:ln>
        </p:spPr>
      </p:pic>
      <p:sp>
        <p:nvSpPr>
          <p:cNvPr id="96" name="Google Shape;96;p1"/>
          <p:cNvSpPr txBox="1">
            <a:spLocks noGrp="1"/>
          </p:cNvSpPr>
          <p:nvPr>
            <p:ph type="subTitle" idx="4294967295"/>
          </p:nvPr>
        </p:nvSpPr>
        <p:spPr>
          <a:xfrm>
            <a:off x="0" y="409332"/>
            <a:ext cx="9144000" cy="16251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1F3864"/>
              </a:buClr>
              <a:buSzPct val="117516"/>
              <a:buFont typeface="Arial"/>
              <a:buNone/>
            </a:pPr>
            <a:r>
              <a:rPr lang="es-ES" dirty="0">
                <a:solidFill>
                  <a:schemeClr val="lt1"/>
                </a:solidFill>
                <a:latin typeface="Calibri" panose="020F0502020204030204" pitchFamily="34" charset="0"/>
                <a:ea typeface="Calibri" panose="020F0502020204030204" pitchFamily="34" charset="0"/>
                <a:cs typeface="Calibri" panose="020F0502020204030204" pitchFamily="34" charset="0"/>
              </a:rPr>
              <a:t>FACULTAD DE CIENCIAS ECONÓMICAS Y EMPRESARIALES</a:t>
            </a:r>
            <a:endParaRPr dirty="0">
              <a:solidFill>
                <a:schemeClr val="lt1"/>
              </a:solidFill>
              <a:latin typeface="Calibri" panose="020F0502020204030204" pitchFamily="34" charset="0"/>
              <a:ea typeface="Calibri" panose="020F0502020204030204" pitchFamily="34" charset="0"/>
              <a:cs typeface="Calibri" panose="020F0502020204030204" pitchFamily="34" charset="0"/>
            </a:endParaRPr>
          </a:p>
          <a:p>
            <a:pPr marL="0" marR="0" lvl="0" indent="0" algn="ctr" rtl="0">
              <a:lnSpc>
                <a:spcPct val="90000"/>
              </a:lnSpc>
              <a:spcBef>
                <a:spcPts val="0"/>
              </a:spcBef>
              <a:spcAft>
                <a:spcPts val="0"/>
              </a:spcAft>
              <a:buClr>
                <a:srgbClr val="1F3864"/>
              </a:buClr>
              <a:buSzPct val="133333"/>
              <a:buFont typeface="Arial"/>
              <a:buNone/>
            </a:pPr>
            <a:r>
              <a:rPr lang="es-ES" sz="200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rPr>
              <a:t>UNIVERSIDAD DE ALMERÍA</a:t>
            </a:r>
            <a:endParaRPr sz="2000" dirty="0">
              <a:latin typeface="Calibri" panose="020F0502020204030204" pitchFamily="34" charset="0"/>
              <a:ea typeface="Calibri" panose="020F0502020204030204" pitchFamily="34" charset="0"/>
              <a:cs typeface="Calibri" panose="020F0502020204030204" pitchFamily="34" charset="0"/>
            </a:endParaRPr>
          </a:p>
          <a:p>
            <a:pPr marL="0" marR="0" lvl="0" indent="0" algn="ctr" rtl="0">
              <a:lnSpc>
                <a:spcPct val="90000"/>
              </a:lnSpc>
              <a:spcBef>
                <a:spcPts val="0"/>
              </a:spcBef>
              <a:spcAft>
                <a:spcPts val="0"/>
              </a:spcAft>
              <a:buClr>
                <a:srgbClr val="1F3864"/>
              </a:buClr>
              <a:buSzPct val="206250"/>
              <a:buFont typeface="Arial"/>
              <a:buNone/>
            </a:pPr>
            <a:endParaRPr sz="3200" b="0" i="0" u="none" strike="noStrike" cap="none" dirty="0">
              <a:solidFill>
                <a:schemeClr val="lt1"/>
              </a:solidFill>
              <a:latin typeface="Catamaran"/>
              <a:ea typeface="Catamaran"/>
              <a:cs typeface="Catamaran"/>
              <a:sym typeface="Catamaran"/>
            </a:endParaRPr>
          </a:p>
          <a:p>
            <a:pPr marL="0" marR="0" lvl="0" indent="0" algn="ctr" rtl="0">
              <a:lnSpc>
                <a:spcPct val="90000"/>
              </a:lnSpc>
              <a:spcBef>
                <a:spcPts val="1000"/>
              </a:spcBef>
              <a:spcAft>
                <a:spcPts val="0"/>
              </a:spcAft>
              <a:buClr>
                <a:schemeClr val="dk1"/>
              </a:buClr>
              <a:buSzPct val="100000"/>
              <a:buFont typeface="Arial"/>
              <a:buNone/>
            </a:pPr>
            <a:endParaRPr sz="4400" b="0" i="0" u="none" strike="noStrike" cap="none" dirty="0">
              <a:solidFill>
                <a:schemeClr val="dk1"/>
              </a:solidFill>
              <a:latin typeface="Catamaran"/>
              <a:ea typeface="Catamaran"/>
              <a:cs typeface="Catamaran"/>
              <a:sym typeface="Catamaran"/>
            </a:endParaRPr>
          </a:p>
          <a:p>
            <a:pPr marL="0" marR="0" lvl="0" indent="0" algn="ctr" rtl="0">
              <a:lnSpc>
                <a:spcPct val="90000"/>
              </a:lnSpc>
              <a:spcBef>
                <a:spcPts val="1000"/>
              </a:spcBef>
              <a:spcAft>
                <a:spcPts val="0"/>
              </a:spcAft>
              <a:buClr>
                <a:schemeClr val="dk1"/>
              </a:buClr>
              <a:buSzPct val="100000"/>
              <a:buFont typeface="Arial"/>
              <a:buNone/>
            </a:pPr>
            <a:endParaRPr sz="4400" b="1" i="0" u="none" strike="noStrike" cap="none" dirty="0">
              <a:solidFill>
                <a:srgbClr val="1F3864"/>
              </a:solidFill>
              <a:latin typeface="Arial"/>
              <a:ea typeface="Arial"/>
              <a:cs typeface="Arial"/>
              <a:sym typeface="Arial"/>
            </a:endParaRPr>
          </a:p>
        </p:txBody>
      </p:sp>
      <p:pic>
        <p:nvPicPr>
          <p:cNvPr id="97" name="Google Shape;97;p1"/>
          <p:cNvPicPr preferRelativeResize="0"/>
          <p:nvPr/>
        </p:nvPicPr>
        <p:blipFill rotWithShape="1">
          <a:blip r:embed="rId4">
            <a:alphaModFix/>
          </a:blip>
          <a:srcRect/>
          <a:stretch/>
        </p:blipFill>
        <p:spPr>
          <a:xfrm>
            <a:off x="8288860" y="327026"/>
            <a:ext cx="487363" cy="487363"/>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1</a:t>
            </a:r>
            <a:endParaRPr/>
          </a:p>
        </p:txBody>
      </p:sp>
      <p:sp>
        <p:nvSpPr>
          <p:cNvPr id="104" name="Google Shape;104;p3"/>
          <p:cNvSpPr txBox="1">
            <a:spLocks noGrp="1"/>
          </p:cNvSpPr>
          <p:nvPr>
            <p:ph type="subTitle" idx="1"/>
          </p:nvPr>
        </p:nvSpPr>
        <p:spPr>
          <a:xfrm>
            <a:off x="4778718" y="2958860"/>
            <a:ext cx="4114800" cy="102259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1900"/>
              <a:buNone/>
            </a:pPr>
            <a:r>
              <a:rPr lang="es-ES" sz="1900" dirty="0">
                <a:latin typeface="Calibri" panose="020F0502020204030204" pitchFamily="34" charset="0"/>
                <a:ea typeface="Calibri" panose="020F0502020204030204" pitchFamily="34" charset="0"/>
                <a:cs typeface="Calibri" panose="020F0502020204030204" pitchFamily="34" charset="0"/>
              </a:rPr>
              <a:t>SERVICIO DE EMPLEABILIDAD Y POLÍTICAS SOCIALES Y FUNDACIÓN DE LA UNIVERSIDAD DE ALMERÍA</a:t>
            </a:r>
            <a:endParaRPr dirty="0">
              <a:latin typeface="Calibri" panose="020F0502020204030204" pitchFamily="34" charset="0"/>
              <a:ea typeface="Calibri" panose="020F0502020204030204" pitchFamily="34" charset="0"/>
              <a:cs typeface="Calibri" panose="020F0502020204030204" pitchFamily="34" charset="0"/>
            </a:endParaRPr>
          </a:p>
        </p:txBody>
      </p:sp>
      <p:pic>
        <p:nvPicPr>
          <p:cNvPr id="105" name="Google Shape;105;p3"/>
          <p:cNvPicPr preferRelativeResize="0"/>
          <p:nvPr/>
        </p:nvPicPr>
        <p:blipFill rotWithShape="1">
          <a:blip r:embed="rId3">
            <a:alphaModFix/>
          </a:blip>
          <a:srcRect/>
          <a:stretch/>
        </p:blipFill>
        <p:spPr>
          <a:xfrm>
            <a:off x="7894868" y="433789"/>
            <a:ext cx="827069" cy="827069"/>
          </a:xfrm>
          <a:prstGeom prst="rect">
            <a:avLst/>
          </a:prstGeom>
          <a:solidFill>
            <a:schemeClr val="l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50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3200"/>
              <a:buFont typeface="Catamaran"/>
              <a:buNone/>
            </a:pPr>
            <a:r>
              <a:rPr lang="es-ES" dirty="0">
                <a:latin typeface="Calibri" panose="020F0502020204030204" pitchFamily="34" charset="0"/>
                <a:ea typeface="Calibri" panose="020F0502020204030204" pitchFamily="34" charset="0"/>
                <a:cs typeface="Calibri" panose="020F0502020204030204" pitchFamily="34" charset="0"/>
              </a:rPr>
              <a:t>ORIENTACIÓN PROFESIONAL</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11" name="Google Shape;111;p2"/>
          <p:cNvSpPr txBox="1">
            <a:spLocks noGrp="1"/>
          </p:cNvSpPr>
          <p:nvPr>
            <p:ph type="body" idx="1"/>
          </p:nvPr>
        </p:nvSpPr>
        <p:spPr>
          <a:xfrm>
            <a:off x="4443984" y="1179576"/>
            <a:ext cx="3840480" cy="4270247"/>
          </a:xfrm>
          <a:prstGeom prst="rect">
            <a:avLst/>
          </a:prstGeom>
          <a:noFill/>
          <a:ln w="9525" cap="flat" cmpd="sng">
            <a:solidFill>
              <a:schemeClr val="accent6"/>
            </a:solidFill>
            <a:prstDash val="solid"/>
            <a:round/>
            <a:headEnd type="none" w="sm" len="sm"/>
            <a:tailEnd type="none" w="sm" len="sm"/>
          </a:ln>
        </p:spPr>
        <p:txBody>
          <a:bodyPr spcFirstLastPara="1" wrap="square" lIns="91425" tIns="45700" rIns="91425" bIns="45700" anchor="t" anchorCtr="0">
            <a:normAutofit/>
          </a:bodyPr>
          <a:lstStyle/>
          <a:p>
            <a:pPr marL="25400" lvl="0" indent="0" algn="ctr" rtl="0">
              <a:lnSpc>
                <a:spcPct val="90000"/>
              </a:lnSpc>
              <a:spcBef>
                <a:spcPts val="1000"/>
              </a:spcBef>
              <a:spcAft>
                <a:spcPts val="0"/>
              </a:spcAft>
              <a:buSzPts val="3200"/>
              <a:buNone/>
            </a:pPr>
            <a:r>
              <a:rPr lang="es-ES" sz="2000" dirty="0">
                <a:solidFill>
                  <a:schemeClr val="dk1"/>
                </a:solidFill>
                <a:latin typeface="Calibri" panose="020F0502020204030204" pitchFamily="34" charset="0"/>
                <a:ea typeface="Calibri" panose="020F0502020204030204" pitchFamily="34" charset="0"/>
                <a:cs typeface="Calibri" panose="020F0502020204030204" pitchFamily="34" charset="0"/>
              </a:rPr>
              <a:t>Para solicitar cita previa:</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12" name="Google Shape;112;p2"/>
          <p:cNvSpPr txBox="1">
            <a:spLocks noGrp="1"/>
          </p:cNvSpPr>
          <p:nvPr>
            <p:ph type="body" idx="2"/>
          </p:nvPr>
        </p:nvSpPr>
        <p:spPr>
          <a:xfrm>
            <a:off x="356616" y="2350008"/>
            <a:ext cx="3222403" cy="3518980"/>
          </a:xfrm>
          <a:prstGeom prst="rect">
            <a:avLst/>
          </a:prstGeom>
          <a:noFill/>
          <a:ln>
            <a:noFill/>
          </a:ln>
        </p:spPr>
        <p:txBody>
          <a:bodyPr spcFirstLastPara="1" wrap="square" lIns="91425" tIns="45700" rIns="91425" bIns="45700" anchor="t" anchorCtr="0">
            <a:normAutofit/>
          </a:bodyPr>
          <a:lstStyle/>
          <a:p>
            <a:pPr marL="228600" lvl="0" indent="0" algn="just" rtl="0">
              <a:lnSpc>
                <a:spcPct val="90000"/>
              </a:lnSpc>
              <a:spcBef>
                <a:spcPts val="1000"/>
              </a:spcBef>
              <a:spcAft>
                <a:spcPts val="0"/>
              </a:spcAft>
              <a:buSzPts val="1600"/>
              <a:buNone/>
            </a:pPr>
            <a:r>
              <a:rPr lang="es-ES" dirty="0">
                <a:latin typeface="Calibri" panose="020F0502020204030204" pitchFamily="34" charset="0"/>
                <a:ea typeface="Calibri" panose="020F0502020204030204" pitchFamily="34" charset="0"/>
                <a:cs typeface="Calibri" panose="020F0502020204030204" pitchFamily="34" charset="0"/>
              </a:rPr>
              <a:t>Os orientamos en las salidas profesionales y otras opciones de formación.</a:t>
            </a:r>
            <a:endParaRPr dirty="0">
              <a:latin typeface="Calibri" panose="020F0502020204030204" pitchFamily="34" charset="0"/>
              <a:ea typeface="Calibri" panose="020F0502020204030204" pitchFamily="34" charset="0"/>
              <a:cs typeface="Calibri" panose="020F0502020204030204" pitchFamily="34" charset="0"/>
            </a:endParaRPr>
          </a:p>
          <a:p>
            <a:pPr marL="228600" lvl="0" indent="0" algn="just" rtl="0">
              <a:lnSpc>
                <a:spcPct val="90000"/>
              </a:lnSpc>
              <a:spcBef>
                <a:spcPts val="1000"/>
              </a:spcBef>
              <a:spcAft>
                <a:spcPts val="0"/>
              </a:spcAft>
              <a:buSzPts val="1600"/>
              <a:buNone/>
            </a:pPr>
            <a:r>
              <a:rPr lang="es-ES" dirty="0">
                <a:latin typeface="Calibri" panose="020F0502020204030204" pitchFamily="34" charset="0"/>
                <a:ea typeface="Calibri" panose="020F0502020204030204" pitchFamily="34" charset="0"/>
                <a:cs typeface="Calibri" panose="020F0502020204030204" pitchFamily="34" charset="0"/>
              </a:rPr>
              <a:t>Os ayudamos en vuestro desarrollo profesional.</a:t>
            </a:r>
            <a:endParaRPr dirty="0">
              <a:latin typeface="Calibri" panose="020F0502020204030204" pitchFamily="34" charset="0"/>
              <a:ea typeface="Calibri" panose="020F0502020204030204" pitchFamily="34" charset="0"/>
              <a:cs typeface="Calibri" panose="020F0502020204030204" pitchFamily="34" charset="0"/>
            </a:endParaRPr>
          </a:p>
          <a:p>
            <a:pPr marL="228600" lvl="0" indent="0" algn="just" rtl="0">
              <a:lnSpc>
                <a:spcPct val="90000"/>
              </a:lnSpc>
              <a:spcBef>
                <a:spcPts val="1000"/>
              </a:spcBef>
              <a:spcAft>
                <a:spcPts val="0"/>
              </a:spcAft>
              <a:buSzPts val="1600"/>
              <a:buNone/>
            </a:pPr>
            <a:endParaRPr dirty="0">
              <a:latin typeface="Calibri" panose="020F0502020204030204" pitchFamily="34" charset="0"/>
              <a:ea typeface="Calibri" panose="020F0502020204030204" pitchFamily="34" charset="0"/>
              <a:cs typeface="Calibri" panose="020F0502020204030204" pitchFamily="34" charset="0"/>
            </a:endParaRPr>
          </a:p>
          <a:p>
            <a:pPr marL="228600" lvl="0" indent="0" algn="just" rtl="0">
              <a:lnSpc>
                <a:spcPct val="90000"/>
              </a:lnSpc>
              <a:spcBef>
                <a:spcPts val="1000"/>
              </a:spcBef>
              <a:spcAft>
                <a:spcPts val="0"/>
              </a:spcAft>
              <a:buSzPts val="1600"/>
              <a:buNone/>
            </a:pPr>
            <a:r>
              <a:rPr lang="es-ES" i="1" dirty="0">
                <a:latin typeface="Calibri" panose="020F0502020204030204" pitchFamily="34" charset="0"/>
                <a:ea typeface="Calibri" panose="020F0502020204030204" pitchFamily="34" charset="0"/>
                <a:cs typeface="Calibri" panose="020F0502020204030204" pitchFamily="34" charset="0"/>
              </a:rPr>
              <a:t>¿Dónde estamos? </a:t>
            </a:r>
            <a:r>
              <a:rPr lang="es-ES" dirty="0">
                <a:latin typeface="Calibri" panose="020F0502020204030204" pitchFamily="34" charset="0"/>
                <a:ea typeface="Calibri" panose="020F0502020204030204" pitchFamily="34" charset="0"/>
                <a:cs typeface="Calibri" panose="020F0502020204030204" pitchFamily="34" charset="0"/>
              </a:rPr>
              <a:t>En la 2ª planta de la Casa del Estudiante. Despacho 2.90.</a:t>
            </a:r>
            <a:endParaRPr dirty="0">
              <a:latin typeface="Calibri" panose="020F0502020204030204" pitchFamily="34" charset="0"/>
              <a:ea typeface="Calibri" panose="020F0502020204030204" pitchFamily="34" charset="0"/>
              <a:cs typeface="Calibri" panose="020F0502020204030204" pitchFamily="34" charset="0"/>
            </a:endParaRPr>
          </a:p>
          <a:p>
            <a:pPr marL="228600" lvl="0" indent="0" algn="just" rtl="0">
              <a:lnSpc>
                <a:spcPct val="90000"/>
              </a:lnSpc>
              <a:spcBef>
                <a:spcPts val="1000"/>
              </a:spcBef>
              <a:spcAft>
                <a:spcPts val="0"/>
              </a:spcAft>
              <a:buSzPts val="1600"/>
              <a:buNone/>
            </a:pPr>
            <a:r>
              <a:rPr lang="es-ES" dirty="0">
                <a:latin typeface="Calibri" panose="020F0502020204030204" pitchFamily="34" charset="0"/>
                <a:ea typeface="Calibri" panose="020F0502020204030204" pitchFamily="34" charset="0"/>
                <a:cs typeface="Calibri" panose="020F0502020204030204" pitchFamily="34" charset="0"/>
              </a:rPr>
              <a:t>Reserva tu cita a través del código QR.</a:t>
            </a:r>
            <a:endParaRPr dirty="0">
              <a:latin typeface="Calibri" panose="020F0502020204030204" pitchFamily="34" charset="0"/>
              <a:ea typeface="Calibri" panose="020F0502020204030204" pitchFamily="34" charset="0"/>
              <a:cs typeface="Calibri" panose="020F0502020204030204" pitchFamily="34" charset="0"/>
            </a:endParaRPr>
          </a:p>
          <a:p>
            <a:pPr marL="228600" lvl="0" indent="0" algn="just" rtl="0">
              <a:lnSpc>
                <a:spcPct val="90000"/>
              </a:lnSpc>
              <a:spcBef>
                <a:spcPts val="1000"/>
              </a:spcBef>
              <a:spcAft>
                <a:spcPts val="0"/>
              </a:spcAft>
              <a:buSzPts val="1600"/>
              <a:buNone/>
            </a:pPr>
            <a:endParaRPr sz="1400" dirty="0"/>
          </a:p>
          <a:p>
            <a:pPr marL="228600" lvl="0" indent="0" algn="l" rtl="0">
              <a:lnSpc>
                <a:spcPct val="90000"/>
              </a:lnSpc>
              <a:spcBef>
                <a:spcPts val="1000"/>
              </a:spcBef>
              <a:spcAft>
                <a:spcPts val="0"/>
              </a:spcAft>
              <a:buSzPts val="1600"/>
              <a:buNone/>
            </a:pPr>
            <a:endParaRPr dirty="0"/>
          </a:p>
          <a:p>
            <a:pPr marL="228600" lvl="0" indent="0" algn="l" rtl="0">
              <a:lnSpc>
                <a:spcPct val="90000"/>
              </a:lnSpc>
              <a:spcBef>
                <a:spcPts val="1000"/>
              </a:spcBef>
              <a:spcAft>
                <a:spcPts val="0"/>
              </a:spcAft>
              <a:buSzPts val="1600"/>
              <a:buNone/>
            </a:pPr>
            <a:endParaRPr dirty="0"/>
          </a:p>
        </p:txBody>
      </p:sp>
      <p:pic>
        <p:nvPicPr>
          <p:cNvPr id="113" name="Google Shape;113;p2"/>
          <p:cNvPicPr preferRelativeResize="0"/>
          <p:nvPr/>
        </p:nvPicPr>
        <p:blipFill rotWithShape="1">
          <a:blip r:embed="rId3">
            <a:alphaModFix/>
          </a:blip>
          <a:srcRect l="49286" t="17436" r="27060" b="34212"/>
          <a:stretch/>
        </p:blipFill>
        <p:spPr>
          <a:xfrm>
            <a:off x="4949812" y="1964160"/>
            <a:ext cx="2828824" cy="292968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50"/>
          <p:cNvSpPr txBox="1"/>
          <p:nvPr/>
        </p:nvSpPr>
        <p:spPr>
          <a:xfrm>
            <a:off x="164550" y="150537"/>
            <a:ext cx="8814900" cy="54784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es-ES" sz="3200" b="0" i="0" u="none" strike="noStrike" cap="none" dirty="0">
                <a:solidFill>
                  <a:srgbClr val="326195"/>
                </a:solidFill>
                <a:latin typeface="Calibri" panose="020F0502020204030204" pitchFamily="34" charset="0"/>
                <a:ea typeface="Calibri" panose="020F0502020204030204" pitchFamily="34" charset="0"/>
                <a:cs typeface="Calibri" panose="020F0502020204030204" pitchFamily="34" charset="0"/>
                <a:sym typeface="Catamaran"/>
              </a:rPr>
              <a:t>EL SALTO AL MUNDO LABORAL</a:t>
            </a:r>
            <a:endParaRPr sz="3200" dirty="0">
              <a:latin typeface="Calibri" panose="020F0502020204030204" pitchFamily="34" charset="0"/>
              <a:ea typeface="Calibri" panose="020F0502020204030204" pitchFamily="34" charset="0"/>
              <a:cs typeface="Calibri" panose="020F0502020204030204" pitchFamily="34" charset="0"/>
            </a:endParaRPr>
          </a:p>
        </p:txBody>
      </p:sp>
      <p:sp>
        <p:nvSpPr>
          <p:cNvPr id="119" name="Google Shape;119;p50"/>
          <p:cNvSpPr txBox="1"/>
          <p:nvPr/>
        </p:nvSpPr>
        <p:spPr>
          <a:xfrm>
            <a:off x="164550" y="796950"/>
            <a:ext cx="8814900" cy="4770496"/>
          </a:xfrm>
          <a:prstGeom prst="rect">
            <a:avLst/>
          </a:prstGeom>
          <a:noFill/>
          <a:ln w="9525" cap="flat" cmpd="sng">
            <a:solidFill>
              <a:srgbClr val="8DA9DB"/>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rgbClr val="000000"/>
              </a:buClr>
              <a:buSzPts val="1600"/>
              <a:buFont typeface="Arial"/>
              <a:buChar char="•"/>
            </a:pPr>
            <a:r>
              <a:rPr lang="es-ES" sz="1600" b="0" i="0" u="sng"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hlinkClick r:id="rId3">
                  <a:extLst>
                    <a:ext uri="{A12FA001-AC4F-418D-AE19-62706E023703}">
                      <ahyp:hlinkClr xmlns:ahyp="http://schemas.microsoft.com/office/drawing/2018/hyperlinkcolor" val="tx"/>
                    </a:ext>
                  </a:extLst>
                </a:hlinkClick>
              </a:rPr>
              <a:t>PRÁCTICAS INTERNACIONALES</a:t>
            </a:r>
            <a:r>
              <a:rPr lang="es-ES"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 puedes completar tu formación y mejorar tu empleabilidad realizando una estancia. Puedes realizarlas tanto si estás realizando tu Grado, Máster o Doctorado.</a:t>
            </a:r>
            <a:endParaRPr dirty="0">
              <a:latin typeface="Calibri" panose="020F0502020204030204" pitchFamily="34" charset="0"/>
              <a:ea typeface="Calibri" panose="020F0502020204030204" pitchFamily="34" charset="0"/>
              <a:cs typeface="Calibri" panose="020F0502020204030204" pitchFamily="34" charset="0"/>
            </a:endParaRPr>
          </a:p>
          <a:p>
            <a:pPr marL="285750" marR="0" lvl="0" indent="-184150" algn="just" rtl="0">
              <a:lnSpc>
                <a:spcPct val="100000"/>
              </a:lnSpc>
              <a:spcBef>
                <a:spcPts val="0"/>
              </a:spcBef>
              <a:spcAft>
                <a:spcPts val="0"/>
              </a:spcAft>
              <a:buClr>
                <a:srgbClr val="000000"/>
              </a:buClr>
              <a:buSzPts val="1600"/>
              <a:buFont typeface="Arial"/>
              <a:buNone/>
            </a:pP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None/>
            </a:pP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None/>
            </a:pP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285750" marR="0" lvl="0" indent="-285750" algn="just" rtl="0">
              <a:lnSpc>
                <a:spcPct val="100000"/>
              </a:lnSpc>
              <a:spcBef>
                <a:spcPts val="0"/>
              </a:spcBef>
              <a:spcAft>
                <a:spcPts val="0"/>
              </a:spcAft>
              <a:buClr>
                <a:srgbClr val="000000"/>
              </a:buClr>
              <a:buSzPts val="1600"/>
              <a:buFont typeface="Arial"/>
              <a:buChar char="•"/>
            </a:pPr>
            <a:r>
              <a:rPr lang="es-ES" sz="1600" b="0" i="0" u="sng"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hlinkClick r:id="rId4">
                  <a:extLst>
                    <a:ext uri="{A12FA001-AC4F-418D-AE19-62706E023703}">
                      <ahyp:hlinkClr xmlns:ahyp="http://schemas.microsoft.com/office/drawing/2018/hyperlinkcolor" val="tx"/>
                    </a:ext>
                  </a:extLst>
                </a:hlinkClick>
              </a:rPr>
              <a:t>PRÁCTICAS EXTRACURRICULARES</a:t>
            </a:r>
            <a:r>
              <a:rPr lang="es-ES"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 son voluntarias y no forman parte de tu plan de estudios. Para realizarlas, tendrás que haber superado el 50% de los créditos de tu grado o estar matriculado en algún estudio de la UAL.</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just" rtl="0">
              <a:lnSpc>
                <a:spcPct val="100000"/>
              </a:lnSpc>
              <a:spcBef>
                <a:spcPts val="0"/>
              </a:spcBef>
              <a:spcAft>
                <a:spcPts val="0"/>
              </a:spcAft>
              <a:buNone/>
            </a:pP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None/>
            </a:pP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None/>
            </a:pP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285750" marR="0" lvl="0" indent="-285750" algn="just" rtl="0">
              <a:lnSpc>
                <a:spcPct val="100000"/>
              </a:lnSpc>
              <a:spcBef>
                <a:spcPts val="0"/>
              </a:spcBef>
              <a:spcAft>
                <a:spcPts val="0"/>
              </a:spcAft>
              <a:buClr>
                <a:srgbClr val="000000"/>
              </a:buClr>
              <a:buSzPts val="1600"/>
              <a:buFont typeface="Arial"/>
              <a:buChar char="•"/>
            </a:pPr>
            <a:r>
              <a:rPr lang="es-ES" sz="1600" b="0" i="0" u="sng"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hlinkClick r:id="rId5">
                  <a:extLst>
                    <a:ext uri="{A12FA001-AC4F-418D-AE19-62706E023703}">
                      <ahyp:hlinkClr xmlns:ahyp="http://schemas.microsoft.com/office/drawing/2018/hyperlinkcolor" val="tx"/>
                    </a:ext>
                  </a:extLst>
                </a:hlinkClick>
              </a:rPr>
              <a:t>EMPRENDEUAL</a:t>
            </a:r>
            <a:r>
              <a:rPr lang="es-ES"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 si quieres desarrollar tus competencias de emprendimiento y puesta en marcha de una empresa o proyecto social propio, podemos asesorarte en todo lo que precises, así como formarte en determinades habilidades que vas a necesitar en esta nueva andadura.</a:t>
            </a:r>
            <a:endParaRPr dirty="0">
              <a:latin typeface="Calibri" panose="020F0502020204030204" pitchFamily="34" charset="0"/>
              <a:ea typeface="Calibri" panose="020F0502020204030204" pitchFamily="34" charset="0"/>
              <a:cs typeface="Calibri" panose="020F0502020204030204" pitchFamily="34" charset="0"/>
            </a:endParaRPr>
          </a:p>
          <a:p>
            <a:pPr marL="285750" marR="0" lvl="0" indent="-184150" algn="just" rtl="0">
              <a:lnSpc>
                <a:spcPct val="100000"/>
              </a:lnSpc>
              <a:spcBef>
                <a:spcPts val="0"/>
              </a:spcBef>
              <a:spcAft>
                <a:spcPts val="0"/>
              </a:spcAft>
              <a:buClr>
                <a:srgbClr val="000000"/>
              </a:buClr>
              <a:buSzPts val="1600"/>
              <a:buFont typeface="Arial"/>
              <a:buNone/>
            </a:pP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None/>
            </a:pP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None/>
            </a:pP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285750" marR="0" lvl="0" indent="-285750" algn="just" rtl="0">
              <a:lnSpc>
                <a:spcPct val="100000"/>
              </a:lnSpc>
              <a:spcBef>
                <a:spcPts val="0"/>
              </a:spcBef>
              <a:spcAft>
                <a:spcPts val="0"/>
              </a:spcAft>
              <a:buClr>
                <a:srgbClr val="000000"/>
              </a:buClr>
              <a:buSzPts val="1600"/>
              <a:buFont typeface="Arial"/>
              <a:buChar char="•"/>
            </a:pPr>
            <a:r>
              <a:rPr lang="es-ES" sz="1600" b="0" i="0" u="sng"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hlinkClick r:id="rId6">
                  <a:extLst>
                    <a:ext uri="{A12FA001-AC4F-418D-AE19-62706E023703}">
                      <ahyp:hlinkClr xmlns:ahyp="http://schemas.microsoft.com/office/drawing/2018/hyperlinkcolor" val="tx"/>
                    </a:ext>
                  </a:extLst>
                </a:hlinkClick>
              </a:rPr>
              <a:t>AGENCIA DE COLOCACIÓN</a:t>
            </a:r>
            <a:r>
              <a:rPr lang="es-ES"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 una vez que hayas finalizado tus estudios, te ayudamos en tu búsqueda de empleo.</a:t>
            </a:r>
            <a:endParaRPr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51"/>
          <p:cNvSpPr txBox="1">
            <a:spLocks noGrp="1"/>
          </p:cNvSpPr>
          <p:nvPr>
            <p:ph type="title"/>
          </p:nvPr>
        </p:nvSpPr>
        <p:spPr>
          <a:xfrm>
            <a:off x="702993" y="429768"/>
            <a:ext cx="2949178"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3200"/>
              <a:buNone/>
            </a:pPr>
            <a:r>
              <a:rPr lang="es-ES" dirty="0">
                <a:latin typeface="Calibri" panose="020F0502020204030204" pitchFamily="34" charset="0"/>
                <a:ea typeface="Calibri" panose="020F0502020204030204" pitchFamily="34" charset="0"/>
                <a:cs typeface="Calibri" panose="020F0502020204030204" pitchFamily="34" charset="0"/>
              </a:rPr>
              <a:t>FORMACIÓN</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25" name="Google Shape;125;p51"/>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p>
            <a:pPr marL="457200" lvl="0" indent="-431800" algn="just" rtl="0">
              <a:lnSpc>
                <a:spcPct val="90000"/>
              </a:lnSpc>
              <a:spcBef>
                <a:spcPts val="1000"/>
              </a:spcBef>
              <a:spcAft>
                <a:spcPts val="0"/>
              </a:spcAft>
              <a:buClr>
                <a:schemeClr val="accent1"/>
              </a:buClr>
              <a:buSzPts val="1980"/>
              <a:buFont typeface="Noto Sans Symbols"/>
              <a:buChar char="▪"/>
            </a:pPr>
            <a:r>
              <a:rPr lang="es-ES" sz="1800" u="sng" dirty="0">
                <a:solidFill>
                  <a:schemeClr val="hlink"/>
                </a:solidFill>
                <a:latin typeface="Calibri" panose="020F0502020204030204" pitchFamily="34" charset="0"/>
                <a:ea typeface="Calibri" panose="020F0502020204030204" pitchFamily="34" charset="0"/>
                <a:cs typeface="Calibri" panose="020F0502020204030204" pitchFamily="34" charset="0"/>
                <a:hlinkClick r:id="rId3"/>
              </a:rPr>
              <a:t>FORMACIÓN CONTINUA</a:t>
            </a:r>
            <a:r>
              <a:rPr lang="es-ES" sz="1800" dirty="0">
                <a:latin typeface="Calibri" panose="020F0502020204030204" pitchFamily="34" charset="0"/>
                <a:ea typeface="Calibri" panose="020F0502020204030204" pitchFamily="34" charset="0"/>
                <a:cs typeface="Calibri" panose="020F0502020204030204" pitchFamily="34" charset="0"/>
              </a:rPr>
              <a:t> E </a:t>
            </a:r>
            <a:r>
              <a:rPr lang="es-ES" sz="1800" u="sng" dirty="0">
                <a:solidFill>
                  <a:schemeClr val="hlink"/>
                </a:solidFill>
                <a:latin typeface="Calibri" panose="020F0502020204030204" pitchFamily="34" charset="0"/>
                <a:ea typeface="Calibri" panose="020F0502020204030204" pitchFamily="34" charset="0"/>
                <a:cs typeface="Calibri" panose="020F0502020204030204" pitchFamily="34" charset="0"/>
                <a:hlinkClick r:id="rId4"/>
              </a:rPr>
              <a:t>IDIOMAS</a:t>
            </a:r>
            <a:r>
              <a:rPr lang="es-ES" sz="1800" dirty="0">
                <a:latin typeface="Calibri" panose="020F0502020204030204" pitchFamily="34" charset="0"/>
                <a:ea typeface="Calibri" panose="020F0502020204030204" pitchFamily="34" charset="0"/>
                <a:cs typeface="Calibri" panose="020F0502020204030204" pitchFamily="34" charset="0"/>
              </a:rPr>
              <a:t>: os ofrecemos una amplia formación complementaria a vuestros estudios de grado y máster, así como cursos de idiomas y certificados en el Centro de Lenguas.</a:t>
            </a:r>
            <a:endParaRPr sz="1800" dirty="0">
              <a:latin typeface="Calibri" panose="020F0502020204030204" pitchFamily="34" charset="0"/>
              <a:ea typeface="Calibri" panose="020F0502020204030204" pitchFamily="34" charset="0"/>
              <a:cs typeface="Calibri" panose="020F0502020204030204" pitchFamily="34" charset="0"/>
            </a:endParaRPr>
          </a:p>
          <a:p>
            <a:pPr marL="25400" lvl="0" indent="0" algn="just" rtl="0">
              <a:lnSpc>
                <a:spcPct val="90000"/>
              </a:lnSpc>
              <a:spcBef>
                <a:spcPts val="1000"/>
              </a:spcBef>
              <a:spcAft>
                <a:spcPts val="0"/>
              </a:spcAft>
              <a:buClr>
                <a:schemeClr val="accent1"/>
              </a:buClr>
              <a:buSzPts val="1980"/>
              <a:buNone/>
            </a:pPr>
            <a:endParaRPr sz="1800" dirty="0">
              <a:latin typeface="Calibri" panose="020F0502020204030204" pitchFamily="34" charset="0"/>
              <a:ea typeface="Calibri" panose="020F0502020204030204" pitchFamily="34" charset="0"/>
              <a:cs typeface="Calibri" panose="020F0502020204030204" pitchFamily="34" charset="0"/>
            </a:endParaRPr>
          </a:p>
          <a:p>
            <a:pPr marL="457200" lvl="0" indent="-431800" algn="just" rtl="0">
              <a:lnSpc>
                <a:spcPct val="90000"/>
              </a:lnSpc>
              <a:spcBef>
                <a:spcPts val="1000"/>
              </a:spcBef>
              <a:spcAft>
                <a:spcPts val="0"/>
              </a:spcAft>
              <a:buClr>
                <a:schemeClr val="accent1"/>
              </a:buClr>
              <a:buSzPts val="1980"/>
              <a:buFont typeface="Noto Sans Symbols"/>
              <a:buChar char="▪"/>
            </a:pPr>
            <a:r>
              <a:rPr lang="es-ES" sz="1800" dirty="0">
                <a:latin typeface="Calibri" panose="020F0502020204030204" pitchFamily="34" charset="0"/>
                <a:ea typeface="Calibri" panose="020F0502020204030204" pitchFamily="34" charset="0"/>
                <a:cs typeface="Calibri" panose="020F0502020204030204" pitchFamily="34" charset="0"/>
              </a:rPr>
              <a:t>JUMP: Programa Jóvenes Universitarios Muy Profesionales. Te formarás en competencias transversales profesionales que te capaciten para integrarte en el mercado laboral a un coste simbólico.</a:t>
            </a:r>
            <a:endParaRPr sz="18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8"/>
          <p:cNvSpPr txBox="1">
            <a:spLocks noGrp="1"/>
          </p:cNvSpPr>
          <p:nvPr>
            <p:ph type="ctrTitle"/>
          </p:nvPr>
        </p:nvSpPr>
        <p:spPr>
          <a:xfrm>
            <a:off x="587972" y="285042"/>
            <a:ext cx="7827277" cy="448204"/>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326195"/>
              </a:buClr>
              <a:buSzPts val="2400"/>
              <a:buFont typeface="Catamaran"/>
              <a:buNone/>
            </a:pPr>
            <a:r>
              <a:rPr lang="es-ES" sz="2400" b="1" dirty="0">
                <a:latin typeface="Calibri" panose="020F0502020204030204" pitchFamily="34" charset="0"/>
                <a:ea typeface="Calibri" panose="020F0502020204030204" pitchFamily="34" charset="0"/>
                <a:cs typeface="Calibri" panose="020F0502020204030204" pitchFamily="34" charset="0"/>
              </a:rPr>
              <a:t>BECAS TALENTO D-UAL</a:t>
            </a:r>
            <a:endParaRPr dirty="0">
              <a:latin typeface="Calibri" panose="020F0502020204030204" pitchFamily="34" charset="0"/>
              <a:ea typeface="Calibri" panose="020F0502020204030204" pitchFamily="34" charset="0"/>
              <a:cs typeface="Calibri" panose="020F0502020204030204" pitchFamily="34" charset="0"/>
            </a:endParaRPr>
          </a:p>
        </p:txBody>
      </p:sp>
      <p:grpSp>
        <p:nvGrpSpPr>
          <p:cNvPr id="132" name="Google Shape;132;p8"/>
          <p:cNvGrpSpPr/>
          <p:nvPr/>
        </p:nvGrpSpPr>
        <p:grpSpPr>
          <a:xfrm>
            <a:off x="505396" y="826786"/>
            <a:ext cx="7721009" cy="4560796"/>
            <a:chOff x="2430" y="1162"/>
            <a:chExt cx="7721009" cy="4560796"/>
          </a:xfrm>
        </p:grpSpPr>
        <p:sp>
          <p:nvSpPr>
            <p:cNvPr id="133" name="Google Shape;133;p8"/>
            <p:cNvSpPr/>
            <p:nvPr/>
          </p:nvSpPr>
          <p:spPr>
            <a:xfrm>
              <a:off x="2430" y="1162"/>
              <a:ext cx="4264227" cy="1902786"/>
            </a:xfrm>
            <a:prstGeom prst="roundRect">
              <a:avLst>
                <a:gd name="adj" fmla="val 10000"/>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4" name="Google Shape;134;p8"/>
            <p:cNvSpPr txBox="1"/>
            <p:nvPr/>
          </p:nvSpPr>
          <p:spPr>
            <a:xfrm>
              <a:off x="58161" y="56893"/>
              <a:ext cx="4152765" cy="1791324"/>
            </a:xfrm>
            <a:prstGeom prst="rect">
              <a:avLst/>
            </a:prstGeom>
            <a:noFill/>
            <a:ln>
              <a:noFill/>
            </a:ln>
          </p:spPr>
          <p:txBody>
            <a:bodyPr spcFirstLastPara="1" wrap="square" lIns="57150" tIns="57150" rIns="57150" bIns="57150" anchor="ctr" anchorCtr="0">
              <a:noAutofit/>
            </a:bodyPr>
            <a:lstStyle/>
            <a:p>
              <a:pPr marL="0" marR="0" lvl="0" indent="0" algn="just" rtl="0">
                <a:lnSpc>
                  <a:spcPct val="90000"/>
                </a:lnSpc>
                <a:spcBef>
                  <a:spcPts val="0"/>
                </a:spcBef>
                <a:spcAft>
                  <a:spcPts val="0"/>
                </a:spcAft>
                <a:buClr>
                  <a:schemeClr val="lt1"/>
                </a:buClr>
                <a:buSzPts val="1500"/>
                <a:buFont typeface="Catamaran"/>
                <a:buNone/>
              </a:pPr>
              <a:r>
                <a:rPr lang="es-ES" sz="1500" b="1"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Objetivo</a:t>
              </a:r>
              <a:r>
                <a:rPr lang="es-ES" sz="1500"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 Tiene por objeto la cualificación profesional de  estudiantes universitarios a través de un régimen de alternancia de actividad laboral retribuida en una empresa con actividad formativa recibida en el marco de su formación universitaria.</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5" name="Google Shape;135;p8"/>
            <p:cNvSpPr/>
            <p:nvPr/>
          </p:nvSpPr>
          <p:spPr>
            <a:xfrm>
              <a:off x="6592" y="2084303"/>
              <a:ext cx="4255902" cy="2477655"/>
            </a:xfrm>
            <a:prstGeom prst="roundRect">
              <a:avLst>
                <a:gd name="adj" fmla="val 10000"/>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6" name="Google Shape;136;p8"/>
            <p:cNvSpPr txBox="1"/>
            <p:nvPr/>
          </p:nvSpPr>
          <p:spPr>
            <a:xfrm>
              <a:off x="79160" y="2156871"/>
              <a:ext cx="4110766" cy="2332519"/>
            </a:xfrm>
            <a:prstGeom prst="rect">
              <a:avLst/>
            </a:prstGeom>
            <a:noFill/>
            <a:ln>
              <a:noFill/>
            </a:ln>
          </p:spPr>
          <p:txBody>
            <a:bodyPr spcFirstLastPara="1" wrap="square" lIns="53325" tIns="53325" rIns="53325" bIns="53325" anchor="ctr" anchorCtr="0">
              <a:noAutofit/>
            </a:bodyPr>
            <a:lstStyle/>
            <a:p>
              <a:pPr marL="0" marR="0" lvl="0" indent="0" algn="just" rtl="0">
                <a:lnSpc>
                  <a:spcPct val="90000"/>
                </a:lnSpc>
                <a:spcBef>
                  <a:spcPts val="0"/>
                </a:spcBef>
                <a:spcAft>
                  <a:spcPts val="0"/>
                </a:spcAft>
                <a:buClr>
                  <a:schemeClr val="lt1"/>
                </a:buClr>
                <a:buSzPts val="1400"/>
                <a:buFont typeface="Catamaran"/>
                <a:buNone/>
              </a:pPr>
              <a:r>
                <a:rPr lang="es-ES" sz="1400" b="0" i="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Este programa se hace en 4º curso de Grado. La estancia se divide en dos periodos de 6 meses cada uno:                                            </a:t>
              </a:r>
              <a:endPara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90000"/>
                </a:lnSpc>
                <a:spcBef>
                  <a:spcPts val="490"/>
                </a:spcBef>
                <a:spcAft>
                  <a:spcPts val="0"/>
                </a:spcAft>
                <a:buClr>
                  <a:schemeClr val="lt1"/>
                </a:buClr>
                <a:buSzPts val="1400"/>
                <a:buFont typeface="Catamaran"/>
                <a:buNone/>
              </a:pPr>
              <a:r>
                <a:rPr lang="es-ES" sz="1400" b="1" i="1"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Primer periodo: </a:t>
              </a:r>
              <a:r>
                <a:rPr lang="es-ES" sz="1400" b="0" i="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abarca la enseñanza oficial, que se reconocen en términos de las asignaturas oficiales, en las prácticas curriculares y en la posibilidad de realización del Trabajo Fin de Estudios</a:t>
              </a:r>
              <a:r>
                <a:rPr lang="es-ES" sz="1400" b="1" i="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                                                                   </a:t>
              </a:r>
              <a:r>
                <a:rPr lang="es-ES" sz="1400" b="1" i="1"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Segundo periodo: </a:t>
              </a:r>
              <a:r>
                <a:rPr lang="es-ES" sz="1400" b="0" i="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Prácticas Extracurriculares.</a:t>
              </a:r>
              <a:endPara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7" name="Google Shape;137;p8"/>
            <p:cNvSpPr/>
            <p:nvPr/>
          </p:nvSpPr>
          <p:spPr>
            <a:xfrm>
              <a:off x="4853234" y="985036"/>
              <a:ext cx="2870205" cy="2664186"/>
            </a:xfrm>
            <a:prstGeom prst="roundRect">
              <a:avLst>
                <a:gd name="adj" fmla="val 1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8" name="Google Shape;138;p8"/>
            <p:cNvSpPr txBox="1"/>
            <p:nvPr/>
          </p:nvSpPr>
          <p:spPr>
            <a:xfrm>
              <a:off x="4931265" y="1063067"/>
              <a:ext cx="2714143" cy="2508124"/>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tamaran"/>
                <a:buNone/>
              </a:pPr>
              <a:r>
                <a:rPr lang="es-ES" sz="1800" b="0" i="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Personas de contacto: </a:t>
              </a:r>
              <a:endPara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90000"/>
                </a:lnSpc>
                <a:spcBef>
                  <a:spcPts val="630"/>
                </a:spcBef>
                <a:spcAft>
                  <a:spcPts val="0"/>
                </a:spcAft>
                <a:buClr>
                  <a:schemeClr val="lt1"/>
                </a:buClr>
                <a:buSzPts val="1400"/>
                <a:buFont typeface="Catamaran"/>
                <a:buNone/>
              </a:pPr>
              <a:r>
                <a:rPr lang="es-ES" sz="1400" b="0" i="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-Encarna Lapaz Cruz  </a:t>
              </a:r>
              <a:r>
                <a:rPr lang="es-ES" sz="1400" b="0" i="0" u="sng"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hlinkClick r:id="rId3">
                    <a:extLst>
                      <a:ext uri="{A12FA001-AC4F-418D-AE19-62706E023703}">
                        <ahyp:hlinkClr xmlns:ahyp="http://schemas.microsoft.com/office/drawing/2018/hyperlinkcolor" val="tx"/>
                      </a:ext>
                    </a:extLst>
                  </a:hlinkClick>
                </a:rPr>
                <a:t>elapaz@fundacionual.es</a:t>
              </a:r>
              <a:endParaRPr sz="1400" b="0" i="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90000"/>
                </a:lnSpc>
                <a:spcBef>
                  <a:spcPts val="490"/>
                </a:spcBef>
                <a:spcAft>
                  <a:spcPts val="0"/>
                </a:spcAft>
                <a:buClr>
                  <a:schemeClr val="lt1"/>
                </a:buClr>
                <a:buSzPts val="1400"/>
                <a:buFont typeface="Catamaran"/>
                <a:buNone/>
              </a:pPr>
              <a:r>
                <a:rPr lang="es-ES" sz="1400" b="0" i="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-Isabel Gloria Paterna Motos</a:t>
              </a:r>
              <a:endPara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90000"/>
                </a:lnSpc>
                <a:spcBef>
                  <a:spcPts val="490"/>
                </a:spcBef>
                <a:spcAft>
                  <a:spcPts val="0"/>
                </a:spcAft>
                <a:buClr>
                  <a:schemeClr val="lt1"/>
                </a:buClr>
                <a:buSzPts val="1400"/>
                <a:buFont typeface="Catamaran"/>
                <a:buNone/>
              </a:pPr>
              <a:r>
                <a:rPr lang="es-ES" sz="1400" b="0" i="0" u="sng"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hlinkClick r:id="rId4">
                    <a:extLst>
                      <a:ext uri="{A12FA001-AC4F-418D-AE19-62706E023703}">
                        <ahyp:hlinkClr xmlns:ahyp="http://schemas.microsoft.com/office/drawing/2018/hyperlinkcolor" val="tx"/>
                      </a:ext>
                    </a:extLst>
                  </a:hlinkClick>
                </a:rPr>
                <a:t>ipaterna@fundacionual.es</a:t>
              </a:r>
              <a:endParaRPr sz="1400" b="0" i="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90000"/>
                </a:lnSpc>
                <a:spcBef>
                  <a:spcPts val="490"/>
                </a:spcBef>
                <a:spcAft>
                  <a:spcPts val="0"/>
                </a:spcAft>
                <a:buClr>
                  <a:schemeClr val="lt1"/>
                </a:buClr>
                <a:buSzPts val="1400"/>
                <a:buFont typeface="Catamaran"/>
                <a:buNone/>
              </a:pPr>
              <a:r>
                <a:rPr lang="es-ES" sz="1400" b="0" i="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950 01 55 10</a:t>
              </a:r>
              <a:endPara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grpSp>
      <p:sp>
        <p:nvSpPr>
          <p:cNvPr id="139" name="Google Shape;139;p8"/>
          <p:cNvSpPr txBox="1"/>
          <p:nvPr/>
        </p:nvSpPr>
        <p:spPr>
          <a:xfrm>
            <a:off x="728751" y="5552263"/>
            <a:ext cx="7497655"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s-ES" sz="1600" b="1" i="0" u="none" strike="noStrike" cap="none">
                <a:solidFill>
                  <a:schemeClr val="accent2"/>
                </a:solidFill>
                <a:latin typeface="Calibri" panose="020F0502020204030204" pitchFamily="34" charset="0"/>
                <a:ea typeface="Calibri" panose="020F0502020204030204" pitchFamily="34" charset="0"/>
                <a:cs typeface="Calibri" panose="020F0502020204030204" pitchFamily="34" charset="0"/>
                <a:sym typeface="Catamaran"/>
              </a:rPr>
              <a:t>QUIEN VAYA A PARTICIPAR EN ESTE PROGRAMA, QUE NO REALICE LAS PRÁCTICAS CURRICULARES EN EL PRIMER CUATRIMESTRE</a:t>
            </a:r>
            <a:endPara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9"/>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2</a:t>
            </a:r>
            <a:endParaRPr/>
          </a:p>
        </p:txBody>
      </p:sp>
      <p:sp>
        <p:nvSpPr>
          <p:cNvPr id="146" name="Google Shape;146;p9"/>
          <p:cNvSpPr txBox="1">
            <a:spLocks noGrp="1"/>
          </p:cNvSpPr>
          <p:nvPr>
            <p:ph type="subTitle" idx="1"/>
          </p:nvPr>
        </p:nvSpPr>
        <p:spPr>
          <a:xfrm>
            <a:off x="4778718" y="3429000"/>
            <a:ext cx="4114800" cy="55244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1900"/>
              <a:buNone/>
            </a:pPr>
            <a:r>
              <a:rPr lang="es-ES" sz="1900" dirty="0">
                <a:latin typeface="Calibri" panose="020F0502020204030204" pitchFamily="34" charset="0"/>
                <a:ea typeface="Calibri" panose="020F0502020204030204" pitchFamily="34" charset="0"/>
                <a:cs typeface="Calibri" panose="020F0502020204030204" pitchFamily="34" charset="0"/>
              </a:rPr>
              <a:t>NORMATIVA QUE REGULA LAS PRÁCTICAS ACADÉMICAS EXTERNAS</a:t>
            </a:r>
            <a:endParaRPr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0"/>
          <p:cNvSpPr/>
          <p:nvPr/>
        </p:nvSpPr>
        <p:spPr>
          <a:xfrm>
            <a:off x="615933" y="116632"/>
            <a:ext cx="7358063" cy="707886"/>
          </a:xfrm>
          <a:prstGeom prst="rect">
            <a:avLst/>
          </a:prstGeom>
          <a:noFill/>
          <a:ln>
            <a:noFill/>
          </a:ln>
        </p:spPr>
        <p:txBody>
          <a:bodyPr spcFirstLastPara="1" wrap="square" lIns="91425" tIns="45700" rIns="91425" bIns="45700" anchor="t" anchorCtr="0">
            <a:spAutoFit/>
          </a:bodyPr>
          <a:lstStyle/>
          <a:p>
            <a:pPr marL="0" marR="0" lvl="0" indent="342900" algn="ctr" rtl="0">
              <a:lnSpc>
                <a:spcPct val="100000"/>
              </a:lnSpc>
              <a:spcBef>
                <a:spcPts val="0"/>
              </a:spcBef>
              <a:spcAft>
                <a:spcPts val="0"/>
              </a:spcAft>
              <a:buClr>
                <a:srgbClr val="000000"/>
              </a:buClr>
              <a:buSzPts val="2000"/>
              <a:buFont typeface="Catamaran"/>
              <a:buNone/>
            </a:pPr>
            <a:r>
              <a:rPr lang="es-ES" sz="20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 </a:t>
            </a:r>
            <a:r>
              <a:rPr lang="es-ES" sz="20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NORMATIVA QUE  REGULA LAS PRÁCTICAS ACADÉMICAS EXTERNAS DE LOS ESTUDIANTES UNIVERSITARIOS</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53" name="Google Shape;153;p10"/>
          <p:cNvSpPr/>
          <p:nvPr/>
        </p:nvSpPr>
        <p:spPr>
          <a:xfrm>
            <a:off x="815958" y="1416853"/>
            <a:ext cx="6958012" cy="5016718"/>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chemeClr val="dk1"/>
              </a:buClr>
              <a:buSzPts val="2000"/>
              <a:buFont typeface="Catamaran"/>
              <a:buNone/>
            </a:pPr>
            <a:r>
              <a:rPr lang="es-ES" sz="2000" b="0" i="1" u="sng"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hlinkClick r:id="rId3">
                  <a:extLst>
                    <a:ext uri="{A12FA001-AC4F-418D-AE19-62706E023703}">
                      <ahyp:hlinkClr xmlns:ahyp="http://schemas.microsoft.com/office/drawing/2018/hyperlinkcolor" val="tx"/>
                    </a:ext>
                  </a:extLst>
                </a:hlinkClick>
              </a:rPr>
              <a:t>Real Decreto 592/2014 de 11 de julio, por el que se regulan las prácticas académicas externas de los estudiantes universitarios.</a:t>
            </a:r>
            <a:r>
              <a:rPr lang="es-ES" sz="2000" b="0" i="1"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chemeClr val="dk1"/>
              </a:buClr>
              <a:buSzPts val="2000"/>
              <a:buFont typeface="Catamaran"/>
              <a:buNone/>
            </a:pPr>
            <a:endParaRPr sz="2000" b="0" i="1"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chemeClr val="dk1"/>
              </a:buClr>
              <a:buSzPts val="2000"/>
              <a:buFont typeface="Catamaran"/>
              <a:buNone/>
            </a:pPr>
            <a:r>
              <a:rPr lang="es-ES" sz="2000" b="0" i="1" u="sng"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hlinkClick r:id="rId4">
                  <a:extLst>
                    <a:ext uri="{A12FA001-AC4F-418D-AE19-62706E023703}">
                      <ahyp:hlinkClr xmlns:ahyp="http://schemas.microsoft.com/office/drawing/2018/hyperlinkcolor" val="tx"/>
                    </a:ext>
                  </a:extLst>
                </a:hlinkClick>
              </a:rPr>
              <a:t>Normativa de Prácticas Académicas Externas de la Universidad de Almería, aprobada en Consejo de Gobierno del día 22 de junio de 2016 y modificada el 22 de junio de 2017 y el 10 de junio de 2022</a:t>
            </a:r>
            <a:endParaRPr sz="2000" b="0" i="1"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chemeClr val="dk1"/>
              </a:buClr>
              <a:buSzPts val="2000"/>
              <a:buFont typeface="Catamaran"/>
              <a:buNone/>
            </a:pPr>
            <a:endParaRPr sz="2000" b="0" i="1"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chemeClr val="dk1"/>
              </a:buClr>
              <a:buSzPts val="2000"/>
              <a:buFont typeface="Catamaran"/>
              <a:buNone/>
            </a:pPr>
            <a:r>
              <a:rPr lang="es-ES" sz="2000" b="0" i="1" u="sng"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hlinkClick r:id="rId5">
                  <a:extLst>
                    <a:ext uri="{A12FA001-AC4F-418D-AE19-62706E023703}">
                      <ahyp:hlinkClr xmlns:ahyp="http://schemas.microsoft.com/office/drawing/2018/hyperlinkcolor" val="tx"/>
                    </a:ext>
                  </a:extLst>
                </a:hlinkClick>
              </a:rPr>
              <a:t>Real Decreto Ley 2/2023, de 16 de marzo. </a:t>
            </a:r>
            <a:r>
              <a:rPr lang="es-ES" sz="2000" b="0" i="0" u="sng"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hlinkClick r:id="rId5">
                  <a:extLst>
                    <a:ext uri="{A12FA001-AC4F-418D-AE19-62706E023703}">
                      <ahyp:hlinkClr xmlns:ahyp="http://schemas.microsoft.com/office/drawing/2018/hyperlinkcolor" val="tx"/>
                    </a:ext>
                  </a:extLst>
                </a:hlinkClick>
              </a:rPr>
              <a:t>disposición adicional quincuagésima segunda, en virtud de la cual se incluye en el Sistema de Seguridad Social al alumnado que realicen prácticas formativas o académicas externas incluidas en programas de formación. </a:t>
            </a:r>
            <a:endParaRPr sz="2000" b="0" i="1"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chemeClr val="dk1"/>
              </a:buClr>
              <a:buSzPts val="2000"/>
              <a:buFont typeface="Catamaran"/>
              <a:buNone/>
            </a:pPr>
            <a:endParaRPr sz="2000" b="0" i="1"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chemeClr val="dk1"/>
              </a:buClr>
              <a:buSzPts val="2000"/>
              <a:buFont typeface="Catamaran"/>
              <a:buNone/>
            </a:pPr>
            <a:endParaRPr sz="2000" b="0" i="1"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chemeClr val="dk1"/>
              </a:buClr>
              <a:buSzPts val="2000"/>
              <a:buFont typeface="Catamaran"/>
              <a:buNone/>
            </a:pPr>
            <a:endParaRPr sz="2000" b="0" i="1"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143957"/>
              </a:buClr>
              <a:buSzPts val="2000"/>
              <a:buFont typeface="Arial"/>
              <a:buNone/>
            </a:pPr>
            <a:r>
              <a:rPr lang="es-ES" sz="2000" b="0" i="0" u="none" strike="noStrike" cap="none" dirty="0">
                <a:solidFill>
                  <a:srgbClr val="143957"/>
                </a:solidFill>
                <a:latin typeface="Calibri" panose="020F0502020204030204" pitchFamily="34" charset="0"/>
                <a:ea typeface="Calibri" panose="020F0502020204030204" pitchFamily="34" charset="0"/>
                <a:cs typeface="Calibri" panose="020F0502020204030204" pitchFamily="34" charset="0"/>
                <a:sym typeface="Arial"/>
              </a:rPr>
              <a:t>  </a:t>
            </a:r>
            <a:endParaRPr sz="2000" b="0" i="0" u="none" strike="noStrike" cap="none" dirty="0">
              <a:solidFill>
                <a:srgbClr val="143957"/>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54" name="Google Shape;154;p10"/>
          <p:cNvSpPr/>
          <p:nvPr/>
        </p:nvSpPr>
        <p:spPr>
          <a:xfrm>
            <a:off x="1092154" y="3340220"/>
            <a:ext cx="6858000" cy="33855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1C4C74"/>
              </a:buClr>
              <a:buSzPts val="1600"/>
              <a:buFont typeface="Arial"/>
              <a:buNone/>
            </a:pPr>
            <a:r>
              <a:rPr lang="es-ES" sz="1600" b="0" i="0" u="none" strike="noStrike" cap="none">
                <a:solidFill>
                  <a:srgbClr val="1C4C74"/>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pic>
        <p:nvPicPr>
          <p:cNvPr id="155" name="Google Shape;155;p10"/>
          <p:cNvPicPr preferRelativeResize="0"/>
          <p:nvPr/>
        </p:nvPicPr>
        <p:blipFill rotWithShape="1">
          <a:blip r:embed="rId6">
            <a:alphaModFix/>
          </a:blip>
          <a:srcRect/>
          <a:stretch/>
        </p:blipFill>
        <p:spPr>
          <a:xfrm>
            <a:off x="8065495" y="315787"/>
            <a:ext cx="617352" cy="617352"/>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fade">
                                      <p:cBhvr>
                                        <p:cTn id="7" dur="50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1"/>
          <p:cNvSpPr txBox="1"/>
          <p:nvPr/>
        </p:nvSpPr>
        <p:spPr>
          <a:xfrm>
            <a:off x="337575" y="0"/>
            <a:ext cx="8273700" cy="5632281"/>
          </a:xfrm>
          <a:prstGeom prst="rect">
            <a:avLst/>
          </a:prstGeom>
          <a:noFill/>
          <a:ln>
            <a:noFill/>
          </a:ln>
        </p:spPr>
        <p:txBody>
          <a:bodyPr spcFirstLastPara="1" wrap="square" lIns="91425" tIns="91425" rIns="91425" bIns="91425" anchor="t" anchorCtr="0">
            <a:spAutoFit/>
          </a:bodyPr>
          <a:lstStyle/>
          <a:p>
            <a:pPr marL="0" marR="0" lvl="0" indent="342900" algn="ctr" rtl="0">
              <a:lnSpc>
                <a:spcPct val="100000"/>
              </a:lnSpc>
              <a:spcBef>
                <a:spcPts val="0"/>
              </a:spcBef>
              <a:spcAft>
                <a:spcPts val="0"/>
              </a:spcAft>
              <a:buClr>
                <a:srgbClr val="000000"/>
              </a:buClr>
              <a:buSzPts val="2000"/>
              <a:buFont typeface="Arial"/>
              <a:buNone/>
            </a:pPr>
            <a:endParaRPr sz="2000" b="1" i="0" u="none" strike="noStrike" cap="none" dirty="0">
              <a:solidFill>
                <a:srgbClr val="1D4F83"/>
              </a:solidFill>
              <a:latin typeface="Arial"/>
              <a:ea typeface="Arial"/>
              <a:cs typeface="Arial"/>
              <a:sym typeface="Arial"/>
            </a:endParaRPr>
          </a:p>
          <a:p>
            <a:pPr marL="0" marR="0" lvl="0" indent="342900" algn="ctr" rtl="0">
              <a:lnSpc>
                <a:spcPct val="100000"/>
              </a:lnSpc>
              <a:spcBef>
                <a:spcPts val="0"/>
              </a:spcBef>
              <a:spcAft>
                <a:spcPts val="0"/>
              </a:spcAft>
              <a:buClr>
                <a:srgbClr val="000000"/>
              </a:buClr>
              <a:buSzPts val="2000"/>
              <a:buFont typeface="Arial"/>
              <a:buNone/>
            </a:pPr>
            <a:endParaRPr sz="2000" b="1" i="0" u="none" strike="noStrike" cap="none" dirty="0">
              <a:solidFill>
                <a:srgbClr val="1D4F83"/>
              </a:solidFill>
              <a:latin typeface="Arial"/>
              <a:ea typeface="Arial"/>
              <a:cs typeface="Arial"/>
              <a:sym typeface="Arial"/>
            </a:endParaRPr>
          </a:p>
          <a:p>
            <a:pPr marL="0" marR="0" lvl="0" indent="342900" algn="ctr" rtl="0">
              <a:lnSpc>
                <a:spcPct val="100000"/>
              </a:lnSpc>
              <a:spcBef>
                <a:spcPts val="0"/>
              </a:spcBef>
              <a:spcAft>
                <a:spcPts val="0"/>
              </a:spcAft>
              <a:buClr>
                <a:srgbClr val="000000"/>
              </a:buClr>
              <a:buSzPts val="2000"/>
              <a:buFont typeface="Arial"/>
              <a:buNone/>
            </a:pPr>
            <a:r>
              <a:rPr lang="es-ES" sz="20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NORMATIVA QUE  REGULA LAS PRÁCTICAS ACADÉMICAS EXTERNAS DE LOS ESTUDIANTES UNIVERSITARIOS</a:t>
            </a:r>
            <a:endParaRPr sz="20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342900" algn="ctr" rtl="0">
              <a:lnSpc>
                <a:spcPct val="100000"/>
              </a:lnSpc>
              <a:spcBef>
                <a:spcPts val="0"/>
              </a:spcBef>
              <a:spcAft>
                <a:spcPts val="0"/>
              </a:spcAft>
              <a:buClr>
                <a:srgbClr val="000000"/>
              </a:buClr>
              <a:buSzPts val="1700"/>
              <a:buFont typeface="Arial"/>
              <a:buNone/>
            </a:pPr>
            <a:endParaRPr sz="1700" b="0" i="1" u="sng"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342900" algn="ctr" rtl="0">
              <a:lnSpc>
                <a:spcPct val="100000"/>
              </a:lnSpc>
              <a:spcBef>
                <a:spcPts val="0"/>
              </a:spcBef>
              <a:spcAft>
                <a:spcPts val="0"/>
              </a:spcAft>
              <a:buClr>
                <a:srgbClr val="000000"/>
              </a:buClr>
              <a:buSzPts val="1700"/>
              <a:buFont typeface="Arial"/>
              <a:buNone/>
            </a:pPr>
            <a:endParaRPr sz="1700" b="0" i="1" u="sng"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342900" algn="just" rtl="0">
              <a:lnSpc>
                <a:spcPct val="150000"/>
              </a:lnSpc>
              <a:spcBef>
                <a:spcPts val="0"/>
              </a:spcBef>
              <a:spcAft>
                <a:spcPts val="0"/>
              </a:spcAft>
              <a:buClr>
                <a:srgbClr val="000000"/>
              </a:buClr>
              <a:buSzPts val="1900"/>
              <a:buFont typeface="Arial"/>
              <a:buNone/>
            </a:pP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El Real Decreto Ley 2/2023, de 16 de marzo, de medidas urgentes para la ampliación de derechos de los pensionistas, la reducción de la brecha de género y el establecimiento de un nuevo marco de sostenibilidad del sistema público de pensiones añade una disposición adicional quincuagésima segunda, en virtud de la cual se incluye en el Sistema de Seguridad Social a los alumnos y alumnas que realicen prácticas formativas o académicas externas incluidas en programas de formación.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342900" algn="just" rtl="0">
              <a:lnSpc>
                <a:spcPct val="150000"/>
              </a:lnSpc>
              <a:spcBef>
                <a:spcPts val="0"/>
              </a:spcBef>
              <a:spcAft>
                <a:spcPts val="0"/>
              </a:spcAft>
              <a:buClr>
                <a:srgbClr val="000000"/>
              </a:buClr>
              <a:buSzPts val="1900"/>
              <a:buFont typeface="Arial"/>
              <a:buNone/>
            </a:pP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La medida ha entrado en vigor el día 1 de enero de 2024.</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2"/>
          <p:cNvSpPr txBox="1"/>
          <p:nvPr/>
        </p:nvSpPr>
        <p:spPr>
          <a:xfrm>
            <a:off x="0" y="-1"/>
            <a:ext cx="9144000" cy="6098875"/>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endParaRPr sz="2400" b="1" i="0" u="none" strike="noStrike" cap="none" dirty="0">
              <a:solidFill>
                <a:srgbClr val="1D4F8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s-ES" sz="24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OBLIGATORIEDAD DE INTRODUCIR N</a:t>
            </a:r>
            <a:r>
              <a:rPr lang="es-ES" sz="24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Arial Narrow"/>
              </a:rPr>
              <a:t>Ú</a:t>
            </a:r>
            <a:r>
              <a:rPr lang="es-ES" sz="24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MERO DE LA SEGURIDAD SOCIAL EN ÍCARO</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100"/>
              <a:buFont typeface="Arial"/>
              <a:buNone/>
            </a:pPr>
            <a:endParaRPr sz="28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100"/>
              <a:buFont typeface="Arial"/>
              <a:buNone/>
            </a:pPr>
            <a:endParaRPr sz="17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100"/>
              <a:buFont typeface="Arial"/>
              <a:buNone/>
            </a:pP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Si </a:t>
            </a:r>
            <a:r>
              <a:rPr lang="es-ES" sz="19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no dispones</a:t>
            </a: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 </a:t>
            </a:r>
            <a:r>
              <a:rPr lang="es-ES" sz="19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de dicho número</a:t>
            </a: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 puedes obtenerlo a través de los siguientes procedimientos:</a:t>
            </a:r>
            <a:endParaRPr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100"/>
              <a:buFont typeface="Arial"/>
              <a:buNone/>
            </a:pPr>
            <a:endParaRPr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596900" marR="0" lvl="0" indent="-336550" algn="l" rtl="0">
              <a:lnSpc>
                <a:spcPct val="115000"/>
              </a:lnSpc>
              <a:spcBef>
                <a:spcPts val="1000"/>
              </a:spcBef>
              <a:spcAft>
                <a:spcPts val="0"/>
              </a:spcAft>
              <a:buClr>
                <a:srgbClr val="222222"/>
              </a:buClr>
              <a:buSzPts val="1700"/>
              <a:buFont typeface="Arial"/>
              <a:buChar char="●"/>
            </a:pP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Con c</a:t>
            </a:r>
            <a:r>
              <a:rPr lang="es-ES" sz="19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ertificado digital, clave permanente, </a:t>
            </a:r>
            <a:r>
              <a:rPr lang="es-ES" sz="1900" b="1" i="0" u="none" strike="noStrike" cap="none" dirty="0" err="1">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sms</a:t>
            </a:r>
            <a:r>
              <a:rPr lang="es-ES" sz="19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 o clave pin</a:t>
            </a: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 a través del Portal de la TGSS </a:t>
            </a:r>
            <a:r>
              <a:rPr lang="es-ES" sz="19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“IMPORTASS”</a:t>
            </a: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 </a:t>
            </a:r>
            <a:r>
              <a:rPr lang="es-ES" sz="1900" b="0" i="0" u="sng" strike="noStrike" cap="none" dirty="0">
                <a:solidFill>
                  <a:srgbClr val="0563C1"/>
                </a:solidFill>
                <a:latin typeface="Calibri" panose="020F0502020204030204" pitchFamily="34" charset="0"/>
                <a:ea typeface="Calibri" panose="020F0502020204030204" pitchFamily="34" charset="0"/>
                <a:cs typeface="Calibri" panose="020F0502020204030204" pitchFamily="34" charset="0"/>
                <a:sym typeface="Catamaran"/>
                <a:hlinkClick r:id="rId3">
                  <a:extLst>
                    <a:ext uri="{A12FA001-AC4F-418D-AE19-62706E023703}">
                      <ahyp:hlinkClr xmlns:ahyp="http://schemas.microsoft.com/office/drawing/2018/hyperlinkcolor" val="tx"/>
                    </a:ext>
                  </a:extLst>
                </a:hlinkClick>
              </a:rPr>
              <a:t>https://portal.seg-social.gob.es/wps/portal/importass/importass/inicio</a:t>
            </a:r>
            <a:endParaRPr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596900" marR="0" lvl="0" indent="-336550" algn="just" rtl="0">
              <a:lnSpc>
                <a:spcPct val="115000"/>
              </a:lnSpc>
              <a:spcBef>
                <a:spcPts val="0"/>
              </a:spcBef>
              <a:spcAft>
                <a:spcPts val="0"/>
              </a:spcAft>
              <a:buClr>
                <a:srgbClr val="222222"/>
              </a:buClr>
              <a:buSzPts val="1700"/>
              <a:buFont typeface="Arial"/>
              <a:buChar char="●"/>
            </a:pP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O bien, a través del servicio </a:t>
            </a:r>
            <a:r>
              <a:rPr lang="es-ES" sz="19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“enviar una solicitud” </a:t>
            </a: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existente en el Portal de la TGSS </a:t>
            </a:r>
            <a:r>
              <a:rPr lang="es-ES" sz="19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“IMPORTASS”</a:t>
            </a: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a:t>
            </a:r>
            <a:endParaRPr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15000"/>
              </a:lnSpc>
              <a:spcBef>
                <a:spcPts val="1000"/>
              </a:spcBef>
              <a:spcAft>
                <a:spcPts val="0"/>
              </a:spcAft>
              <a:buClr>
                <a:srgbClr val="000000"/>
              </a:buClr>
              <a:buSzPts val="1900"/>
              <a:buFont typeface="Arial"/>
              <a:buNone/>
            </a:pPr>
            <a:endParaRPr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15000"/>
              </a:lnSpc>
              <a:spcBef>
                <a:spcPts val="1000"/>
              </a:spcBef>
              <a:spcAft>
                <a:spcPts val="0"/>
              </a:spcAft>
              <a:buClr>
                <a:srgbClr val="000000"/>
              </a:buClr>
              <a:buSzPts val="1900"/>
              <a:buFont typeface="Arial"/>
              <a:buNone/>
            </a:pP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Cuando lo obtengas, rellénalo dentro de sus </a:t>
            </a:r>
            <a:r>
              <a:rPr lang="es-ES" sz="19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“Datos Personales”</a:t>
            </a: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 en su perfil de </a:t>
            </a:r>
            <a:r>
              <a:rPr lang="es-ES" sz="19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ÍCARO.</a:t>
            </a:r>
            <a:endParaRPr sz="19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l" rtl="0">
              <a:lnSpc>
                <a:spcPct val="100000"/>
              </a:lnSpc>
              <a:spcBef>
                <a:spcPts val="1000"/>
              </a:spcBef>
              <a:spcAft>
                <a:spcPts val="0"/>
              </a:spcAft>
              <a:buClr>
                <a:srgbClr val="000000"/>
              </a:buClr>
              <a:buSzPts val="2800"/>
              <a:buFont typeface="Arial"/>
              <a:buNone/>
            </a:pPr>
            <a:endParaRPr sz="2800" b="0" i="0" u="none" strike="noStrike" cap="none" dirty="0">
              <a:solidFill>
                <a:srgbClr val="000000"/>
              </a:solidFill>
              <a:latin typeface="Catamaran"/>
              <a:ea typeface="Catamaran"/>
              <a:cs typeface="Catamaran"/>
              <a:sym typeface="Catamar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3ca499ea507_0_0"/>
          <p:cNvSpPr txBox="1"/>
          <p:nvPr/>
        </p:nvSpPr>
        <p:spPr>
          <a:xfrm>
            <a:off x="832050" y="598075"/>
            <a:ext cx="7479900" cy="3940500"/>
          </a:xfrm>
          <a:prstGeom prst="rect">
            <a:avLst/>
          </a:prstGeom>
          <a:noFill/>
          <a:ln>
            <a:noFill/>
          </a:ln>
        </p:spPr>
        <p:txBody>
          <a:bodyPr spcFirstLastPara="1" wrap="square" lIns="91425" tIns="45700" rIns="91425" bIns="45700" anchor="t" anchorCtr="0">
            <a:spAutoFit/>
          </a:bodyPr>
          <a:lstStyle/>
          <a:p>
            <a:pPr marL="457200" marR="0" lvl="0" indent="0" algn="ctr" rtl="0">
              <a:lnSpc>
                <a:spcPct val="100000"/>
              </a:lnSpc>
              <a:spcBef>
                <a:spcPts val="0"/>
              </a:spcBef>
              <a:spcAft>
                <a:spcPts val="0"/>
              </a:spcAft>
              <a:buClr>
                <a:srgbClr val="000000"/>
              </a:buClr>
              <a:buSzPts val="2000"/>
              <a:buFont typeface="Arial"/>
              <a:buNone/>
            </a:pPr>
            <a:r>
              <a:rPr lang="es-ES" sz="2000" b="1" i="0" u="none" strike="noStrike" cap="none" dirty="0">
                <a:solidFill>
                  <a:srgbClr val="1D4F83"/>
                </a:solidFill>
                <a:latin typeface="Catamaran"/>
                <a:ea typeface="Catamaran"/>
                <a:cs typeface="Catamaran"/>
                <a:sym typeface="Catamaran"/>
              </a:rPr>
              <a:t> </a:t>
            </a:r>
            <a:r>
              <a:rPr lang="es-ES" sz="20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ALUMNADO EXTRANJERO</a:t>
            </a:r>
            <a:endParaRPr sz="20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endParaRPr>
          </a:p>
          <a:p>
            <a:pPr marL="457200" marR="0" lvl="0" indent="0" algn="ctr" rtl="0">
              <a:lnSpc>
                <a:spcPct val="100000"/>
              </a:lnSpc>
              <a:spcBef>
                <a:spcPts val="0"/>
              </a:spcBef>
              <a:spcAft>
                <a:spcPts val="0"/>
              </a:spcAft>
              <a:buClr>
                <a:srgbClr val="000000"/>
              </a:buClr>
              <a:buSzPts val="2000"/>
              <a:buFont typeface="Arial"/>
              <a:buNone/>
            </a:pPr>
            <a:endParaRPr sz="20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endParaRPr>
          </a:p>
          <a:p>
            <a:pPr marL="457200" marR="0" lvl="0" indent="0" algn="ctr" rtl="0">
              <a:lnSpc>
                <a:spcPct val="100000"/>
              </a:lnSpc>
              <a:spcBef>
                <a:spcPts val="0"/>
              </a:spcBef>
              <a:spcAft>
                <a:spcPts val="0"/>
              </a:spcAft>
              <a:buClr>
                <a:srgbClr val="000000"/>
              </a:buClr>
              <a:buSzPts val="2000"/>
              <a:buFont typeface="Arial"/>
              <a:buNone/>
            </a:pPr>
            <a:endParaRPr sz="20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endParaRPr>
          </a:p>
          <a:p>
            <a:pPr marL="457200" marR="0" lvl="0" indent="0" algn="ctr" rtl="0">
              <a:lnSpc>
                <a:spcPct val="100000"/>
              </a:lnSpc>
              <a:spcBef>
                <a:spcPts val="0"/>
              </a:spcBef>
              <a:spcAft>
                <a:spcPts val="0"/>
              </a:spcAft>
              <a:buClr>
                <a:srgbClr val="000000"/>
              </a:buClr>
              <a:buSzPts val="1900"/>
              <a:buFont typeface="Arial"/>
              <a:buNone/>
            </a:pP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 </a:t>
            </a:r>
            <a:endParaRPr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342900" marR="0" lvl="0" indent="-342900" algn="l" rtl="0">
              <a:lnSpc>
                <a:spcPct val="100000"/>
              </a:lnSpc>
              <a:spcBef>
                <a:spcPts val="0"/>
              </a:spcBef>
              <a:spcAft>
                <a:spcPts val="0"/>
              </a:spcAft>
              <a:buClr>
                <a:srgbClr val="000000"/>
              </a:buClr>
              <a:buSzPts val="1900"/>
              <a:buFont typeface="Arial"/>
              <a:buChar char="•"/>
            </a:pP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El documento identificativo de matrícula e ÍCARO debe coincidir para que no se pierda la conexión con gestión académica.</a:t>
            </a:r>
            <a:endParaRPr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342900" marR="0" lvl="0" indent="-222250" algn="l" rtl="0">
              <a:lnSpc>
                <a:spcPct val="100000"/>
              </a:lnSpc>
              <a:spcBef>
                <a:spcPts val="0"/>
              </a:spcBef>
              <a:spcAft>
                <a:spcPts val="0"/>
              </a:spcAft>
              <a:buClr>
                <a:srgbClr val="000000"/>
              </a:buClr>
              <a:buSzPts val="1900"/>
              <a:buFont typeface="Arial"/>
              <a:buNone/>
            </a:pPr>
            <a:endParaRPr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342900" marR="0" lvl="0" indent="-342900" algn="l" rtl="0">
              <a:lnSpc>
                <a:spcPct val="100000"/>
              </a:lnSpc>
              <a:spcBef>
                <a:spcPts val="0"/>
              </a:spcBef>
              <a:spcAft>
                <a:spcPts val="0"/>
              </a:spcAft>
              <a:buClr>
                <a:srgbClr val="000000"/>
              </a:buClr>
              <a:buSzPts val="1900"/>
              <a:buFont typeface="Arial"/>
              <a:buChar char="•"/>
            </a:pP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Deberás crear un ticket para realizar dicho cambio a la universidad que irá dirigido a: </a:t>
            </a:r>
            <a:r>
              <a:rPr lang="es-ES" sz="1900" b="0" i="1"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Documentación y cobros,</a:t>
            </a: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 dentro de “Mi secretaría”.</a:t>
            </a:r>
            <a:endParaRPr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342900" marR="0" lvl="0" indent="-222250" algn="l" rtl="0">
              <a:lnSpc>
                <a:spcPct val="100000"/>
              </a:lnSpc>
              <a:spcBef>
                <a:spcPts val="0"/>
              </a:spcBef>
              <a:spcAft>
                <a:spcPts val="0"/>
              </a:spcAft>
              <a:buClr>
                <a:srgbClr val="000000"/>
              </a:buClr>
              <a:buSzPts val="1900"/>
              <a:buFont typeface="Arial"/>
              <a:buNone/>
            </a:pPr>
            <a:endParaRPr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a:p>
            <a:pPr marL="342900" marR="0" lvl="0" indent="-342900" algn="l" rtl="0">
              <a:lnSpc>
                <a:spcPct val="100000"/>
              </a:lnSpc>
              <a:spcBef>
                <a:spcPts val="0"/>
              </a:spcBef>
              <a:spcAft>
                <a:spcPts val="0"/>
              </a:spcAft>
              <a:buClr>
                <a:srgbClr val="000000"/>
              </a:buClr>
              <a:buSzPts val="1900"/>
              <a:buFont typeface="Arial"/>
              <a:buChar char="•"/>
            </a:pPr>
            <a:r>
              <a:rPr lang="es-ES"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Una vez cambiado a NIE el documento de matrícula, para que se unifiquen en ÍCARO ambos perfiles en el caso de haberlos, se pondrá un ticket dirigido a prácticas de empresa</a:t>
            </a:r>
            <a:endParaRPr sz="1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tamar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3"/>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3</a:t>
            </a:r>
            <a:endParaRPr/>
          </a:p>
        </p:txBody>
      </p:sp>
      <p:sp>
        <p:nvSpPr>
          <p:cNvPr id="180" name="Google Shape;180;p13"/>
          <p:cNvSpPr txBox="1">
            <a:spLocks noGrp="1"/>
          </p:cNvSpPr>
          <p:nvPr>
            <p:ph type="subTitle" idx="1"/>
          </p:nvPr>
        </p:nvSpPr>
        <p:spPr>
          <a:xfrm>
            <a:off x="4778718" y="3429000"/>
            <a:ext cx="4114800" cy="552450"/>
          </a:xfrm>
          <a:prstGeom prst="rect">
            <a:avLst/>
          </a:prstGeom>
          <a:noFill/>
          <a:ln>
            <a:noFill/>
          </a:ln>
        </p:spPr>
        <p:txBody>
          <a:bodyPr spcFirstLastPara="1" wrap="square" lIns="91425" tIns="45700" rIns="91425" bIns="45700" anchor="t" anchorCtr="0">
            <a:normAutofit fontScale="92500" lnSpcReduction="20000"/>
          </a:bodyPr>
          <a:lstStyle/>
          <a:p>
            <a:pPr marL="0" lvl="0" indent="0" algn="ctr" rtl="0">
              <a:lnSpc>
                <a:spcPct val="90000"/>
              </a:lnSpc>
              <a:spcBef>
                <a:spcPts val="0"/>
              </a:spcBef>
              <a:spcAft>
                <a:spcPts val="0"/>
              </a:spcAft>
              <a:buClr>
                <a:schemeClr val="dk1"/>
              </a:buClr>
              <a:buSzPct val="100000"/>
              <a:buNone/>
            </a:pPr>
            <a:r>
              <a:rPr lang="es-ES" sz="2000" dirty="0">
                <a:latin typeface="Calibri" panose="020F0502020204030204" pitchFamily="34" charset="0"/>
                <a:ea typeface="Calibri" panose="020F0502020204030204" pitchFamily="34" charset="0"/>
                <a:cs typeface="Calibri" panose="020F0502020204030204" pitchFamily="34" charset="0"/>
              </a:rPr>
              <a:t>¿CÓMO SE SOLICITAN LAS PRÁCTICAS CURRICULARES?</a:t>
            </a:r>
            <a:endParaRPr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4"/>
          <p:cNvSpPr/>
          <p:nvPr/>
        </p:nvSpPr>
        <p:spPr>
          <a:xfrm>
            <a:off x="571500" y="1928813"/>
            <a:ext cx="7358063" cy="400110"/>
          </a:xfrm>
          <a:prstGeom prst="rect">
            <a:avLst/>
          </a:prstGeom>
          <a:noFill/>
          <a:ln>
            <a:noFill/>
          </a:ln>
        </p:spPr>
        <p:txBody>
          <a:bodyPr spcFirstLastPara="1" wrap="square" lIns="91425" tIns="45700" rIns="91425" bIns="45700" anchor="t" anchorCtr="0">
            <a:spAutoFit/>
          </a:bodyPr>
          <a:lstStyle/>
          <a:p>
            <a:pPr marL="0" marR="0" lvl="0" indent="342900" algn="ctr" rtl="0">
              <a:lnSpc>
                <a:spcPct val="100000"/>
              </a:lnSpc>
              <a:spcBef>
                <a:spcPts val="0"/>
              </a:spcBef>
              <a:spcAft>
                <a:spcPts val="0"/>
              </a:spcAft>
              <a:buClr>
                <a:srgbClr val="000000"/>
              </a:buClr>
              <a:buSzPts val="2000"/>
              <a:buFont typeface="Arial"/>
              <a:buNone/>
            </a:pPr>
            <a:r>
              <a:rPr lang="es-ES" sz="2000" b="0" i="0" u="none" strike="noStrike" cap="none">
                <a:solidFill>
                  <a:srgbClr val="000000"/>
                </a:solidFill>
                <a:latin typeface="Arial"/>
                <a:ea typeface="Arial"/>
                <a:cs typeface="Arial"/>
                <a:sym typeface="Arial"/>
              </a:rPr>
              <a:t> </a:t>
            </a:r>
            <a:endParaRPr sz="1800" b="1" i="0" u="none" strike="noStrike" cap="none">
              <a:solidFill>
                <a:srgbClr val="000000"/>
              </a:solidFill>
              <a:latin typeface="Arial"/>
              <a:ea typeface="Arial"/>
              <a:cs typeface="Arial"/>
              <a:sym typeface="Arial"/>
            </a:endParaRPr>
          </a:p>
        </p:txBody>
      </p:sp>
      <p:sp>
        <p:nvSpPr>
          <p:cNvPr id="187" name="Google Shape;187;p14"/>
          <p:cNvSpPr/>
          <p:nvPr/>
        </p:nvSpPr>
        <p:spPr>
          <a:xfrm>
            <a:off x="900113" y="3555177"/>
            <a:ext cx="6958012" cy="400110"/>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rgbClr val="000000"/>
              </a:buClr>
              <a:buSzPts val="2000"/>
              <a:buFont typeface="Arial"/>
              <a:buNone/>
            </a:pPr>
            <a:r>
              <a:rPr lang="es-ES" sz="2000" b="0" i="0" u="none" strike="noStrike" cap="none">
                <a:solidFill>
                  <a:srgbClr val="000000"/>
                </a:solidFill>
                <a:latin typeface="Arial"/>
                <a:ea typeface="Arial"/>
                <a:cs typeface="Arial"/>
                <a:sym typeface="Arial"/>
              </a:rPr>
              <a:t> </a:t>
            </a:r>
            <a:endParaRPr sz="2000" b="0" i="0" u="none" strike="noStrike" cap="none">
              <a:solidFill>
                <a:srgbClr val="143957"/>
              </a:solidFill>
              <a:latin typeface="Arial"/>
              <a:ea typeface="Arial"/>
              <a:cs typeface="Arial"/>
              <a:sym typeface="Arial"/>
            </a:endParaRPr>
          </a:p>
        </p:txBody>
      </p:sp>
      <p:sp>
        <p:nvSpPr>
          <p:cNvPr id="188" name="Google Shape;188;p14"/>
          <p:cNvSpPr txBox="1"/>
          <p:nvPr/>
        </p:nvSpPr>
        <p:spPr>
          <a:xfrm>
            <a:off x="407659" y="150288"/>
            <a:ext cx="8176964"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D4F83"/>
              </a:buClr>
              <a:buSzPts val="2400"/>
              <a:buFont typeface="Arial"/>
              <a:buNone/>
            </a:pPr>
            <a:r>
              <a:rPr lang="es-ES" sz="2400" b="1" i="0" u="none" strike="noStrike" cap="none">
                <a:solidFill>
                  <a:srgbClr val="1D4F83"/>
                </a:solidFill>
                <a:latin typeface="Arial"/>
                <a:ea typeface="Arial"/>
                <a:cs typeface="Arial"/>
                <a:sym typeface="Arial"/>
              </a:rPr>
              <a:t>SOLICITUD DE LAS PRÁCTICAS CURRICULARES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8DA9DB"/>
              </a:buClr>
              <a:buSzPts val="2000"/>
              <a:buFont typeface="Arial"/>
              <a:buNone/>
            </a:pPr>
            <a:r>
              <a:rPr lang="es-ES" sz="2000" b="1" i="0" u="none" strike="noStrike" cap="none">
                <a:solidFill>
                  <a:srgbClr val="8DA9DB"/>
                </a:solidFill>
                <a:latin typeface="Arial"/>
                <a:ea typeface="Arial"/>
                <a:cs typeface="Arial"/>
                <a:sym typeface="Arial"/>
              </a:rPr>
              <a:t>INSCRIPCIÓN DESDE CAMPUS VIRTUAL</a:t>
            </a:r>
            <a:endParaRPr sz="1400" b="0" i="0" u="none" strike="noStrike" cap="none">
              <a:solidFill>
                <a:srgbClr val="000000"/>
              </a:solidFill>
              <a:latin typeface="Arial"/>
              <a:ea typeface="Arial"/>
              <a:cs typeface="Arial"/>
              <a:sym typeface="Arial"/>
            </a:endParaRPr>
          </a:p>
        </p:txBody>
      </p:sp>
      <p:pic>
        <p:nvPicPr>
          <p:cNvPr id="189" name="Google Shape;189;p14"/>
          <p:cNvPicPr preferRelativeResize="0"/>
          <p:nvPr/>
        </p:nvPicPr>
        <p:blipFill rotWithShape="1">
          <a:blip r:embed="rId3">
            <a:alphaModFix/>
          </a:blip>
          <a:srcRect/>
          <a:stretch/>
        </p:blipFill>
        <p:spPr>
          <a:xfrm>
            <a:off x="0" y="1178913"/>
            <a:ext cx="8992282" cy="4752528"/>
          </a:xfrm>
          <a:prstGeom prst="rect">
            <a:avLst/>
          </a:prstGeom>
          <a:noFill/>
          <a:ln>
            <a:noFill/>
          </a:ln>
        </p:spPr>
      </p:pic>
      <p:cxnSp>
        <p:nvCxnSpPr>
          <p:cNvPr id="190" name="Google Shape;190;p14"/>
          <p:cNvCxnSpPr/>
          <p:nvPr/>
        </p:nvCxnSpPr>
        <p:spPr>
          <a:xfrm flipH="1">
            <a:off x="4788024" y="2383676"/>
            <a:ext cx="657225" cy="285750"/>
          </a:xfrm>
          <a:prstGeom prst="straightConnector1">
            <a:avLst/>
          </a:prstGeom>
          <a:noFill/>
          <a:ln w="38100" cap="flat" cmpd="sng">
            <a:solidFill>
              <a:srgbClr val="FF0000"/>
            </a:solidFill>
            <a:prstDash val="solid"/>
            <a:round/>
            <a:headEnd type="none" w="sm" len="sm"/>
            <a:tailEnd type="triangle" w="med" len="med"/>
          </a:ln>
        </p:spPr>
      </p:cxnSp>
      <p:pic>
        <p:nvPicPr>
          <p:cNvPr id="191" name="Google Shape;191;p14"/>
          <p:cNvPicPr preferRelativeResize="0"/>
          <p:nvPr/>
        </p:nvPicPr>
        <p:blipFill rotWithShape="1">
          <a:blip r:embed="rId4">
            <a:alphaModFix/>
          </a:blip>
          <a:srcRect/>
          <a:stretch/>
        </p:blipFill>
        <p:spPr>
          <a:xfrm>
            <a:off x="8278138" y="467130"/>
            <a:ext cx="612969" cy="612969"/>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50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15"/>
          <p:cNvPicPr preferRelativeResize="0"/>
          <p:nvPr/>
        </p:nvPicPr>
        <p:blipFill rotWithShape="1">
          <a:blip r:embed="rId3">
            <a:alphaModFix/>
          </a:blip>
          <a:srcRect/>
          <a:stretch/>
        </p:blipFill>
        <p:spPr>
          <a:xfrm>
            <a:off x="107505" y="1340768"/>
            <a:ext cx="9012266" cy="4438198"/>
          </a:xfrm>
          <a:prstGeom prst="rect">
            <a:avLst/>
          </a:prstGeom>
          <a:noFill/>
          <a:ln>
            <a:noFill/>
          </a:ln>
        </p:spPr>
      </p:pic>
      <p:sp>
        <p:nvSpPr>
          <p:cNvPr id="198" name="Google Shape;198;p15"/>
          <p:cNvSpPr txBox="1"/>
          <p:nvPr/>
        </p:nvSpPr>
        <p:spPr>
          <a:xfrm>
            <a:off x="1115616" y="188640"/>
            <a:ext cx="6768752"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D4F83"/>
              </a:buClr>
              <a:buSzPts val="2400"/>
              <a:buFont typeface="Catamaran"/>
              <a:buNone/>
            </a:pPr>
            <a:r>
              <a:rPr lang="es-ES" sz="2400" b="1" i="0" u="none" strike="noStrike" cap="none">
                <a:solidFill>
                  <a:srgbClr val="1D4F83"/>
                </a:solidFill>
                <a:latin typeface="Catamaran"/>
                <a:ea typeface="Catamaran"/>
                <a:cs typeface="Catamaran"/>
                <a:sym typeface="Catamaran"/>
              </a:rPr>
              <a:t>SOLICITUD DE PRÁCTICAS CURRICULARES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8DA9DB"/>
              </a:buClr>
              <a:buSzPts val="2000"/>
              <a:buFont typeface="Catamaran"/>
              <a:buNone/>
            </a:pPr>
            <a:r>
              <a:rPr lang="es-ES" sz="2000" b="1" i="0" u="none" strike="noStrike" cap="none">
                <a:solidFill>
                  <a:srgbClr val="8DA9DB"/>
                </a:solidFill>
                <a:latin typeface="Catamaran"/>
                <a:ea typeface="Catamaran"/>
                <a:cs typeface="Catamaran"/>
                <a:sym typeface="Catamaran"/>
              </a:rPr>
              <a:t>INSCRIPCIÓN DESDE ÍCARO</a:t>
            </a:r>
            <a:endParaRPr sz="1400" b="0" i="0" u="none" strike="noStrike" cap="none">
              <a:solidFill>
                <a:srgbClr val="000000"/>
              </a:solidFill>
              <a:latin typeface="Arial"/>
              <a:ea typeface="Arial"/>
              <a:cs typeface="Arial"/>
              <a:sym typeface="Arial"/>
            </a:endParaRPr>
          </a:p>
        </p:txBody>
      </p:sp>
      <p:pic>
        <p:nvPicPr>
          <p:cNvPr id="199" name="Google Shape;199;p15"/>
          <p:cNvPicPr preferRelativeResize="0"/>
          <p:nvPr/>
        </p:nvPicPr>
        <p:blipFill rotWithShape="1">
          <a:blip r:embed="rId4">
            <a:alphaModFix/>
          </a:blip>
          <a:srcRect/>
          <a:stretch/>
        </p:blipFill>
        <p:spPr>
          <a:xfrm>
            <a:off x="8151380" y="449158"/>
            <a:ext cx="487363" cy="487363"/>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50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6"/>
          <p:cNvSpPr/>
          <p:nvPr/>
        </p:nvSpPr>
        <p:spPr>
          <a:xfrm>
            <a:off x="571500" y="1928813"/>
            <a:ext cx="7358063" cy="400110"/>
          </a:xfrm>
          <a:prstGeom prst="rect">
            <a:avLst/>
          </a:prstGeom>
          <a:noFill/>
          <a:ln>
            <a:noFill/>
          </a:ln>
        </p:spPr>
        <p:txBody>
          <a:bodyPr spcFirstLastPara="1" wrap="square" lIns="91425" tIns="45700" rIns="91425" bIns="45700" anchor="t" anchorCtr="0">
            <a:spAutoFit/>
          </a:bodyPr>
          <a:lstStyle/>
          <a:p>
            <a:pPr marL="0" marR="0" lvl="0" indent="342900" algn="ctr" rtl="0">
              <a:lnSpc>
                <a:spcPct val="100000"/>
              </a:lnSpc>
              <a:spcBef>
                <a:spcPts val="0"/>
              </a:spcBef>
              <a:spcAft>
                <a:spcPts val="0"/>
              </a:spcAft>
              <a:buClr>
                <a:srgbClr val="000000"/>
              </a:buClr>
              <a:buSzPts val="2000"/>
              <a:buFont typeface="Arial"/>
              <a:buNone/>
            </a:pPr>
            <a:r>
              <a:rPr lang="es-ES" sz="2000" b="0" i="0" u="none" strike="noStrike" cap="none">
                <a:solidFill>
                  <a:srgbClr val="000000"/>
                </a:solidFill>
                <a:latin typeface="Arial"/>
                <a:ea typeface="Arial"/>
                <a:cs typeface="Arial"/>
                <a:sym typeface="Arial"/>
              </a:rPr>
              <a:t> </a:t>
            </a:r>
            <a:endParaRPr sz="1800" b="1" i="0" u="none" strike="noStrike" cap="none">
              <a:solidFill>
                <a:srgbClr val="000000"/>
              </a:solidFill>
              <a:latin typeface="Arial"/>
              <a:ea typeface="Arial"/>
              <a:cs typeface="Arial"/>
              <a:sym typeface="Arial"/>
            </a:endParaRPr>
          </a:p>
        </p:txBody>
      </p:sp>
      <p:sp>
        <p:nvSpPr>
          <p:cNvPr id="206" name="Google Shape;206;p16"/>
          <p:cNvSpPr/>
          <p:nvPr/>
        </p:nvSpPr>
        <p:spPr>
          <a:xfrm>
            <a:off x="900113" y="3555177"/>
            <a:ext cx="6958012" cy="400110"/>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rgbClr val="000000"/>
              </a:buClr>
              <a:buSzPts val="2000"/>
              <a:buFont typeface="Arial"/>
              <a:buNone/>
            </a:pPr>
            <a:r>
              <a:rPr lang="es-ES" sz="2000" b="0" i="0" u="none" strike="noStrike" cap="none">
                <a:solidFill>
                  <a:srgbClr val="000000"/>
                </a:solidFill>
                <a:latin typeface="Arial"/>
                <a:ea typeface="Arial"/>
                <a:cs typeface="Arial"/>
                <a:sym typeface="Arial"/>
              </a:rPr>
              <a:t> </a:t>
            </a:r>
            <a:endParaRPr sz="2000" b="0" i="0" u="none" strike="noStrike" cap="none">
              <a:solidFill>
                <a:srgbClr val="143957"/>
              </a:solidFill>
              <a:latin typeface="Arial"/>
              <a:ea typeface="Arial"/>
              <a:cs typeface="Arial"/>
              <a:sym typeface="Arial"/>
            </a:endParaRPr>
          </a:p>
        </p:txBody>
      </p:sp>
      <p:sp>
        <p:nvSpPr>
          <p:cNvPr id="207" name="Google Shape;207;p16"/>
          <p:cNvSpPr txBox="1"/>
          <p:nvPr/>
        </p:nvSpPr>
        <p:spPr>
          <a:xfrm>
            <a:off x="483517" y="188638"/>
            <a:ext cx="8176964"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s-ES" sz="2400" b="1" i="0" u="none" strike="noStrike" cap="none">
                <a:solidFill>
                  <a:srgbClr val="1D4F83"/>
                </a:solidFill>
                <a:latin typeface="Catamaran"/>
                <a:ea typeface="Catamaran"/>
                <a:cs typeface="Catamaran"/>
                <a:sym typeface="Catamaran"/>
              </a:rPr>
              <a:t>PRÁCTICAS CURRICULARES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8DA9DB"/>
              </a:buClr>
              <a:buSzPts val="2000"/>
              <a:buFont typeface="Catamaran"/>
              <a:buNone/>
            </a:pPr>
            <a:r>
              <a:rPr lang="es-ES" sz="2000" b="1" i="0" u="none" strike="noStrike" cap="none">
                <a:solidFill>
                  <a:srgbClr val="8DA9DB"/>
                </a:solidFill>
                <a:latin typeface="Catamaran"/>
                <a:ea typeface="Catamaran"/>
                <a:cs typeface="Catamaran"/>
                <a:sym typeface="Catamaran"/>
              </a:rPr>
              <a:t>INSCRIPCIÓN DESDE ÍCARO  </a:t>
            </a:r>
            <a:endParaRPr sz="1400" b="0" i="0" u="none" strike="noStrike" cap="none">
              <a:solidFill>
                <a:srgbClr val="000000"/>
              </a:solidFill>
              <a:latin typeface="Arial"/>
              <a:ea typeface="Arial"/>
              <a:cs typeface="Arial"/>
              <a:sym typeface="Arial"/>
            </a:endParaRPr>
          </a:p>
        </p:txBody>
      </p:sp>
      <p:sp>
        <p:nvSpPr>
          <p:cNvPr id="208" name="Google Shape;208;p16"/>
          <p:cNvSpPr/>
          <p:nvPr/>
        </p:nvSpPr>
        <p:spPr>
          <a:xfrm>
            <a:off x="1043608" y="2060848"/>
            <a:ext cx="792088" cy="72008"/>
          </a:xfrm>
          <a:prstGeom prst="leftArrow">
            <a:avLst>
              <a:gd name="adj1" fmla="val 50000"/>
              <a:gd name="adj2" fmla="val 50000"/>
            </a:avLst>
          </a:prstGeom>
          <a:solidFill>
            <a:schemeClr val="lt1"/>
          </a:solidFill>
          <a:ln w="28575" cap="flat" cmpd="sng">
            <a:solidFill>
              <a:srgbClr val="EFEFEF"/>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tamaran"/>
              <a:buNone/>
            </a:pPr>
            <a:endParaRPr sz="1800" b="0" i="0" u="none" strike="noStrike" cap="none">
              <a:solidFill>
                <a:schemeClr val="dk1"/>
              </a:solidFill>
              <a:latin typeface="Arial"/>
              <a:ea typeface="Arial"/>
              <a:cs typeface="Arial"/>
              <a:sym typeface="Arial"/>
            </a:endParaRPr>
          </a:p>
        </p:txBody>
      </p:sp>
      <p:sp>
        <p:nvSpPr>
          <p:cNvPr id="209" name="Google Shape;209;p16"/>
          <p:cNvSpPr/>
          <p:nvPr/>
        </p:nvSpPr>
        <p:spPr>
          <a:xfrm>
            <a:off x="5724128" y="3519173"/>
            <a:ext cx="792088" cy="72008"/>
          </a:xfrm>
          <a:prstGeom prst="leftArrow">
            <a:avLst>
              <a:gd name="adj1" fmla="val 50000"/>
              <a:gd name="adj2" fmla="val 50000"/>
            </a:avLst>
          </a:prstGeom>
          <a:solidFill>
            <a:schemeClr val="lt1"/>
          </a:solidFill>
          <a:ln w="28575" cap="flat" cmpd="sng">
            <a:solidFill>
              <a:srgbClr val="EFEFEF"/>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tamaran"/>
              <a:buNone/>
            </a:pPr>
            <a:endParaRPr sz="1800" b="0" i="0" u="none" strike="noStrike" cap="none">
              <a:solidFill>
                <a:schemeClr val="dk1"/>
              </a:solidFill>
              <a:latin typeface="Arial"/>
              <a:ea typeface="Arial"/>
              <a:cs typeface="Arial"/>
              <a:sym typeface="Arial"/>
            </a:endParaRPr>
          </a:p>
        </p:txBody>
      </p:sp>
      <p:pic>
        <p:nvPicPr>
          <p:cNvPr id="210" name="Google Shape;210;p16"/>
          <p:cNvPicPr preferRelativeResize="0"/>
          <p:nvPr/>
        </p:nvPicPr>
        <p:blipFill rotWithShape="1">
          <a:blip r:embed="rId3">
            <a:alphaModFix/>
          </a:blip>
          <a:srcRect/>
          <a:stretch/>
        </p:blipFill>
        <p:spPr>
          <a:xfrm>
            <a:off x="-1" y="1340610"/>
            <a:ext cx="9144001" cy="4227816"/>
          </a:xfrm>
          <a:prstGeom prst="rect">
            <a:avLst/>
          </a:prstGeom>
          <a:solidFill>
            <a:srgbClr val="FFC000"/>
          </a:solidFill>
          <a:ln>
            <a:noFill/>
          </a:ln>
        </p:spPr>
      </p:pic>
      <p:pic>
        <p:nvPicPr>
          <p:cNvPr id="211" name="Google Shape;211;p16"/>
          <p:cNvPicPr preferRelativeResize="0"/>
          <p:nvPr/>
        </p:nvPicPr>
        <p:blipFill rotWithShape="1">
          <a:blip r:embed="rId4">
            <a:alphaModFix/>
          </a:blip>
          <a:srcRect/>
          <a:stretch/>
        </p:blipFill>
        <p:spPr>
          <a:xfrm>
            <a:off x="7685881" y="360456"/>
            <a:ext cx="487363" cy="487363"/>
          </a:xfrm>
          <a:prstGeom prst="rect">
            <a:avLst/>
          </a:prstGeom>
          <a:solidFill>
            <a:schemeClr val="accent1"/>
          </a:solidFill>
          <a:ln>
            <a:noFill/>
          </a:ln>
        </p:spPr>
      </p:pic>
      <p:cxnSp>
        <p:nvCxnSpPr>
          <p:cNvPr id="212" name="Google Shape;212;p16"/>
          <p:cNvCxnSpPr/>
          <p:nvPr/>
        </p:nvCxnSpPr>
        <p:spPr>
          <a:xfrm>
            <a:off x="5724128" y="3519173"/>
            <a:ext cx="2205435" cy="0"/>
          </a:xfrm>
          <a:prstGeom prst="straightConnector1">
            <a:avLst/>
          </a:prstGeom>
          <a:noFill/>
          <a:ln w="19050" cap="flat" cmpd="sng">
            <a:solidFill>
              <a:srgbClr val="FF0000"/>
            </a:solidFill>
            <a:prstDash val="solid"/>
            <a:miter lim="8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gtEl>
                                        <p:attrNameLst>
                                          <p:attrName>style.visibility</p:attrName>
                                        </p:attrNameLst>
                                      </p:cBhvr>
                                      <p:to>
                                        <p:strVal val="visible"/>
                                      </p:to>
                                    </p:set>
                                    <p:animEffect transition="in" filter="fade">
                                      <p:cBhvr>
                                        <p:cTn id="7" dur="50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7"/>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4</a:t>
            </a:r>
            <a:endParaRPr/>
          </a:p>
        </p:txBody>
      </p:sp>
      <p:sp>
        <p:nvSpPr>
          <p:cNvPr id="219" name="Google Shape;219;p17"/>
          <p:cNvSpPr txBox="1">
            <a:spLocks noGrp="1"/>
          </p:cNvSpPr>
          <p:nvPr>
            <p:ph type="subTitle" idx="1"/>
          </p:nvPr>
        </p:nvSpPr>
        <p:spPr>
          <a:xfrm>
            <a:off x="4778718" y="3605842"/>
            <a:ext cx="4114800" cy="37560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000"/>
              <a:buNone/>
            </a:pPr>
            <a:r>
              <a:rPr lang="es-ES" sz="2000" dirty="0">
                <a:latin typeface="Calibri" panose="020F0502020204030204" pitchFamily="34" charset="0"/>
                <a:ea typeface="Calibri" panose="020F0502020204030204" pitchFamily="34" charset="0"/>
                <a:cs typeface="Calibri" panose="020F0502020204030204" pitchFamily="34" charset="0"/>
              </a:rPr>
              <a:t>ADJUDICACIÓN DE PUESTOS</a:t>
            </a:r>
            <a:endParaRPr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6" name="Google Shape;226;p18"/>
          <p:cNvSpPr txBox="1"/>
          <p:nvPr/>
        </p:nvSpPr>
        <p:spPr>
          <a:xfrm>
            <a:off x="448142" y="260648"/>
            <a:ext cx="8229600" cy="57606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D4F83"/>
              </a:buClr>
              <a:buSzPts val="2400"/>
              <a:buFont typeface="Catamaran"/>
              <a:buNone/>
            </a:pPr>
            <a:r>
              <a:rPr lang="es-ES" sz="24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ADJUDICACIÓN DE PUESTOS</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27" name="Google Shape;227;p18"/>
          <p:cNvSpPr txBox="1"/>
          <p:nvPr/>
        </p:nvSpPr>
        <p:spPr>
          <a:xfrm>
            <a:off x="96501" y="1259456"/>
            <a:ext cx="8780828" cy="3733167"/>
          </a:xfrm>
          <a:prstGeom prst="rect">
            <a:avLst/>
          </a:prstGeom>
          <a:noFill/>
          <a:ln>
            <a:noFill/>
          </a:ln>
        </p:spPr>
        <p:txBody>
          <a:bodyPr spcFirstLastPara="1" wrap="square" lIns="91425" tIns="45700" rIns="91425" bIns="45700" anchor="t" anchorCtr="0">
            <a:normAutofit/>
          </a:bodyPr>
          <a:lstStyle/>
          <a:p>
            <a:pPr marL="342900" marR="0" lvl="1" indent="-342900" algn="ctr" rtl="0">
              <a:lnSpc>
                <a:spcPct val="100000"/>
              </a:lnSpc>
              <a:spcBef>
                <a:spcPts val="0"/>
              </a:spcBef>
              <a:spcAft>
                <a:spcPts val="0"/>
              </a:spcAft>
              <a:buClr>
                <a:srgbClr val="FF0000"/>
              </a:buClr>
              <a:buSzPts val="3200"/>
              <a:buFont typeface="Arial"/>
              <a:buNone/>
            </a:pPr>
            <a:r>
              <a:rPr lang="es-ES" sz="3200" b="0"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	</a:t>
            </a:r>
            <a:r>
              <a:rPr lang="es-ES" sz="2400" b="1"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ESTUDIANTES CON DISCAPACIDAD</a:t>
            </a:r>
            <a:endParaRPr sz="2800" b="1"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Arial"/>
            </a:endParaRPr>
          </a:p>
          <a:p>
            <a:pPr marL="342900" marR="0" lvl="0" indent="-342900" algn="just" rtl="0">
              <a:lnSpc>
                <a:spcPct val="110000"/>
              </a:lnSpc>
              <a:spcBef>
                <a:spcPts val="480"/>
              </a:spcBef>
              <a:spcAft>
                <a:spcPts val="0"/>
              </a:spcAft>
              <a:buClr>
                <a:srgbClr val="000000"/>
              </a:buClr>
              <a:buSzPts val="2400"/>
              <a:buFont typeface="Arial"/>
              <a:buNone/>
            </a:pPr>
            <a:r>
              <a:rPr lang="es-ES" sz="24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342900" marR="0" lvl="0" indent="-342900" algn="just" rtl="0">
              <a:lnSpc>
                <a:spcPct val="110000"/>
              </a:lnSpc>
              <a:spcBef>
                <a:spcPts val="480"/>
              </a:spcBef>
              <a:spcAft>
                <a:spcPts val="0"/>
              </a:spcAft>
              <a:buClr>
                <a:srgbClr val="000000"/>
              </a:buClr>
              <a:buSzPts val="2400"/>
              <a:buFont typeface="Arial"/>
              <a:buNone/>
            </a:pPr>
            <a:r>
              <a:rPr lang="es-ES" sz="24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a:t>
            </a:r>
            <a:r>
              <a:rPr lang="es-ES" sz="19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Deben comunicarlo y aportar el Certificado de Discapacidad a la Unidad de Atención a la Diversidad Funcional, mínimo tres semanas antes de que se inicie el proceso de adjudicación, ya que tendrán preferencia a la hora de elegir empresa.</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342900" marR="0" lvl="0" indent="-342900" algn="just" rtl="0">
              <a:lnSpc>
                <a:spcPct val="110000"/>
              </a:lnSpc>
              <a:spcBef>
                <a:spcPts val="380"/>
              </a:spcBef>
              <a:spcAft>
                <a:spcPts val="0"/>
              </a:spcAft>
              <a:buClr>
                <a:srgbClr val="000000"/>
              </a:buClr>
              <a:buSzPts val="1900"/>
              <a:buFont typeface="Arial"/>
              <a:buNone/>
            </a:pPr>
            <a:endParaRPr sz="1900" b="1"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endParaRPr>
          </a:p>
          <a:p>
            <a:pPr marL="342900" marR="0" lvl="0" indent="-342900" algn="just" rtl="0">
              <a:lnSpc>
                <a:spcPct val="110000"/>
              </a:lnSpc>
              <a:spcBef>
                <a:spcPts val="560"/>
              </a:spcBef>
              <a:spcAft>
                <a:spcPts val="0"/>
              </a:spcAft>
              <a:buClr>
                <a:srgbClr val="000000"/>
              </a:buClr>
              <a:buSzPts val="2800"/>
              <a:buFont typeface="Arial"/>
              <a:buNone/>
            </a:pPr>
            <a:r>
              <a:rPr lang="es-ES" sz="2800" b="0"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Arial"/>
              </a:rPr>
              <a:t>	</a:t>
            </a:r>
            <a:endParaRPr sz="2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4" name="Google Shape;234;p19"/>
          <p:cNvSpPr txBox="1"/>
          <p:nvPr/>
        </p:nvSpPr>
        <p:spPr>
          <a:xfrm>
            <a:off x="448142" y="233554"/>
            <a:ext cx="8229600" cy="53065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D4F83"/>
              </a:buClr>
              <a:buSzPts val="2400"/>
              <a:buFont typeface="Catamaran"/>
              <a:buNone/>
            </a:pPr>
            <a:r>
              <a:rPr lang="es-ES" sz="2400" b="1" i="0" u="none" strike="noStrike" cap="none">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ADJUDICACIÓN DE PUESTOS</a:t>
            </a:r>
            <a:endPara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35" name="Google Shape;235;p19"/>
          <p:cNvSpPr txBox="1"/>
          <p:nvPr/>
        </p:nvSpPr>
        <p:spPr>
          <a:xfrm>
            <a:off x="266671" y="950977"/>
            <a:ext cx="8381654" cy="4571999"/>
          </a:xfrm>
          <a:prstGeom prst="rect">
            <a:avLst/>
          </a:prstGeom>
          <a:noFill/>
          <a:ln>
            <a:noFill/>
          </a:ln>
        </p:spPr>
        <p:txBody>
          <a:bodyPr spcFirstLastPara="1" wrap="square" lIns="91425" tIns="45700" rIns="91425" bIns="45700" anchor="t" anchorCtr="0">
            <a:normAutofit fontScale="62500" lnSpcReduction="20000"/>
          </a:bodyPr>
          <a:lstStyle/>
          <a:p>
            <a:pPr marL="342900" marR="0" lvl="1" indent="-342900" algn="just" rtl="0">
              <a:lnSpc>
                <a:spcPct val="100000"/>
              </a:lnSpc>
              <a:spcBef>
                <a:spcPts val="0"/>
              </a:spcBef>
              <a:spcAft>
                <a:spcPts val="0"/>
              </a:spcAft>
              <a:buClr>
                <a:srgbClr val="FF0000"/>
              </a:buClr>
              <a:buSzPct val="100000"/>
              <a:buFont typeface="Arial"/>
              <a:buNone/>
            </a:pPr>
            <a:r>
              <a:rPr lang="es-ES" sz="3200" b="0"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	</a:t>
            </a:r>
            <a:endParaRPr sz="3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342900" marR="0" lvl="0" indent="-342900" algn="ctr" rtl="0">
              <a:lnSpc>
                <a:spcPct val="110000"/>
              </a:lnSpc>
              <a:spcBef>
                <a:spcPts val="350"/>
              </a:spcBef>
              <a:spcAft>
                <a:spcPts val="0"/>
              </a:spcAft>
              <a:buClr>
                <a:srgbClr val="000000"/>
              </a:buClr>
              <a:buSzPct val="100000"/>
              <a:buFont typeface="Arial"/>
              <a:buNone/>
            </a:pPr>
            <a:r>
              <a:rPr lang="es-ES" sz="2900" b="0"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Arial"/>
              </a:rPr>
              <a:t>	</a:t>
            </a:r>
            <a:r>
              <a:rPr lang="es-ES" sz="2900" b="1"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ESTUDIANTES CON EMPRESA CONTACTADA (PRÁCTICAS PERFILADAS) </a:t>
            </a:r>
            <a:endParaRPr sz="2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342900" marR="0" lvl="0" indent="-342900" algn="ctr" rtl="0">
              <a:lnSpc>
                <a:spcPct val="110000"/>
              </a:lnSpc>
              <a:spcBef>
                <a:spcPts val="350"/>
              </a:spcBef>
              <a:spcAft>
                <a:spcPts val="0"/>
              </a:spcAft>
              <a:buClr>
                <a:srgbClr val="000000"/>
              </a:buClr>
              <a:buSzPct val="100000"/>
              <a:buFont typeface="Arial"/>
              <a:buNone/>
            </a:pPr>
            <a:r>
              <a:rPr lang="es-ES" sz="2900" b="0"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	</a:t>
            </a:r>
            <a:endParaRPr sz="2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342900" marR="0" lvl="0" indent="-342900" algn="just" rtl="0">
              <a:lnSpc>
                <a:spcPct val="110000"/>
              </a:lnSpc>
              <a:spcBef>
                <a:spcPts val="350"/>
              </a:spcBef>
              <a:spcAft>
                <a:spcPts val="0"/>
              </a:spcAft>
              <a:buClr>
                <a:schemeClr val="dk1"/>
              </a:buClr>
              <a:buSzPct val="100000"/>
              <a:buFont typeface="Arial"/>
              <a:buChar char="•"/>
            </a:pPr>
            <a:r>
              <a:rPr lang="es-ES" sz="29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Esta modalidad es excepcional, por lo que debe ser autorizada por el/la coordinador/a de las prácticas.</a:t>
            </a:r>
          </a:p>
          <a:p>
            <a:pPr marR="0" lvl="0" algn="just" rtl="0">
              <a:lnSpc>
                <a:spcPct val="110000"/>
              </a:lnSpc>
              <a:spcBef>
                <a:spcPts val="350"/>
              </a:spcBef>
              <a:spcAft>
                <a:spcPts val="0"/>
              </a:spcAft>
              <a:buClr>
                <a:schemeClr val="dk1"/>
              </a:buClr>
              <a:buSzPct val="100000"/>
            </a:pPr>
            <a:endParaRPr sz="2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342900" marR="0" lvl="0" indent="-342900" algn="just" rtl="0">
              <a:lnSpc>
                <a:spcPct val="110000"/>
              </a:lnSpc>
              <a:spcBef>
                <a:spcPts val="350"/>
              </a:spcBef>
              <a:spcAft>
                <a:spcPts val="0"/>
              </a:spcAft>
              <a:buClr>
                <a:schemeClr val="dk1"/>
              </a:buClr>
              <a:buSzPct val="100000"/>
              <a:buFont typeface="Arial"/>
              <a:buChar char="•"/>
            </a:pPr>
            <a:r>
              <a:rPr lang="es-ES" sz="29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Registro de la empresa en ÍCARO.</a:t>
            </a:r>
          </a:p>
          <a:p>
            <a:pPr marR="0" lvl="0" algn="just" rtl="0">
              <a:lnSpc>
                <a:spcPct val="110000"/>
              </a:lnSpc>
              <a:spcBef>
                <a:spcPts val="350"/>
              </a:spcBef>
              <a:spcAft>
                <a:spcPts val="0"/>
              </a:spcAft>
              <a:buClr>
                <a:schemeClr val="dk1"/>
              </a:buClr>
              <a:buSzPct val="100000"/>
            </a:pPr>
            <a:endParaRPr sz="2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342900" marR="0" lvl="0" indent="-342900" algn="just" rtl="0">
              <a:lnSpc>
                <a:spcPct val="110000"/>
              </a:lnSpc>
              <a:spcBef>
                <a:spcPts val="350"/>
              </a:spcBef>
              <a:spcAft>
                <a:spcPts val="0"/>
              </a:spcAft>
              <a:buClr>
                <a:schemeClr val="dk1"/>
              </a:buClr>
              <a:buSzPct val="100000"/>
              <a:buFont typeface="Arial"/>
              <a:buChar char="•"/>
            </a:pPr>
            <a:r>
              <a:rPr lang="es-ES" sz="29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Solicitud de nueva oferta de </a:t>
            </a:r>
            <a:r>
              <a:rPr lang="es-ES" sz="29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Prácticas Curriculares</a:t>
            </a:r>
            <a:r>
              <a:rPr lang="es-ES" sz="29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indicando, en el apartado OTROS DATOS-OBSERVACIONES PRIVADAS, el nombre, apellidos y DNI del estudiante seleccionado. </a:t>
            </a:r>
          </a:p>
          <a:p>
            <a:pPr marR="0" lvl="0" algn="just" rtl="0">
              <a:lnSpc>
                <a:spcPct val="110000"/>
              </a:lnSpc>
              <a:spcBef>
                <a:spcPts val="350"/>
              </a:spcBef>
              <a:spcAft>
                <a:spcPts val="0"/>
              </a:spcAft>
              <a:buClr>
                <a:schemeClr val="dk1"/>
              </a:buClr>
              <a:buSzPct val="100000"/>
            </a:pPr>
            <a:endParaRPr sz="2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342900" marR="0" lvl="0" indent="-342900" algn="just" rtl="0">
              <a:lnSpc>
                <a:spcPct val="110000"/>
              </a:lnSpc>
              <a:spcBef>
                <a:spcPts val="350"/>
              </a:spcBef>
              <a:spcAft>
                <a:spcPts val="0"/>
              </a:spcAft>
              <a:buClr>
                <a:schemeClr val="dk1"/>
              </a:buClr>
              <a:buSzPct val="100000"/>
              <a:buFont typeface="Arial"/>
              <a:buChar char="•"/>
            </a:pPr>
            <a:r>
              <a:rPr lang="es-ES" sz="29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Envío correo electrónico por parte del estudiante, solicitando la autorización de la práctica perfilada. Si es autorizada, no participarán en el proceso de inscripción de ofertas de prácticas disponibles.</a:t>
            </a:r>
            <a:endParaRPr sz="29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10000"/>
              </a:lnSpc>
              <a:spcBef>
                <a:spcPts val="325"/>
              </a:spcBef>
              <a:spcAft>
                <a:spcPts val="0"/>
              </a:spcAft>
              <a:buClr>
                <a:srgbClr val="000000"/>
              </a:buClr>
              <a:buSzPct val="100000"/>
              <a:buFont typeface="Arial"/>
              <a:buNone/>
            </a:pPr>
            <a:endParaRPr sz="2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36" name="Google Shape;236;p19"/>
          <p:cNvPicPr preferRelativeResize="0"/>
          <p:nvPr/>
        </p:nvPicPr>
        <p:blipFill rotWithShape="1">
          <a:blip r:embed="rId3">
            <a:alphaModFix/>
          </a:blip>
          <a:srcRect/>
          <a:stretch/>
        </p:blipFill>
        <p:spPr>
          <a:xfrm>
            <a:off x="7807070" y="747895"/>
            <a:ext cx="487363" cy="487363"/>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fade">
                                      <p:cBhvr>
                                        <p:cTn id="7" dur="50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3" name="Google Shape;243;p20"/>
          <p:cNvSpPr txBox="1"/>
          <p:nvPr/>
        </p:nvSpPr>
        <p:spPr>
          <a:xfrm>
            <a:off x="448142" y="260648"/>
            <a:ext cx="8229600" cy="57606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s-ES" sz="24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ADJUDICACIÓN DE PUESTOS</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44" name="Google Shape;244;p20"/>
          <p:cNvSpPr txBox="1"/>
          <p:nvPr/>
        </p:nvSpPr>
        <p:spPr>
          <a:xfrm>
            <a:off x="296087" y="1104180"/>
            <a:ext cx="8581241" cy="4290779"/>
          </a:xfrm>
          <a:prstGeom prst="rect">
            <a:avLst/>
          </a:prstGeom>
          <a:noFill/>
          <a:ln>
            <a:noFill/>
          </a:ln>
        </p:spPr>
        <p:txBody>
          <a:bodyPr spcFirstLastPara="1" wrap="square" lIns="91425" tIns="45700" rIns="91425" bIns="45700" anchor="t" anchorCtr="0">
            <a:normAutofit fontScale="85000" lnSpcReduction="20000"/>
          </a:bodyPr>
          <a:lstStyle/>
          <a:p>
            <a:pPr marL="342900" marR="0" lvl="1" indent="-342900" algn="just" rtl="0">
              <a:lnSpc>
                <a:spcPct val="100000"/>
              </a:lnSpc>
              <a:spcBef>
                <a:spcPts val="0"/>
              </a:spcBef>
              <a:spcAft>
                <a:spcPts val="0"/>
              </a:spcAft>
              <a:buClr>
                <a:srgbClr val="FF0000"/>
              </a:buClr>
              <a:buSzPct val="100000"/>
              <a:buFont typeface="Arial"/>
              <a:buNone/>
            </a:pPr>
            <a:r>
              <a:rPr lang="es-ES" sz="3200" b="0"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	</a:t>
            </a:r>
            <a:endParaRPr sz="3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342900" marR="0" lvl="0" indent="-342900" algn="just" rtl="0">
              <a:lnSpc>
                <a:spcPct val="110000"/>
              </a:lnSpc>
              <a:spcBef>
                <a:spcPts val="325"/>
              </a:spcBef>
              <a:spcAft>
                <a:spcPts val="0"/>
              </a:spcAft>
              <a:buClr>
                <a:schemeClr val="dk1"/>
              </a:buClr>
              <a:buSzPct val="100000"/>
              <a:buFont typeface="Arial"/>
              <a:buChar char="•"/>
            </a:pPr>
            <a:r>
              <a:rPr lang="es-ES" sz="2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En primer lugar, se abrirá un plazo de Inscripción a las ofertas de prácticas disponibles en el que cada estudiante indicará desde la aplicación ÍCARO, por orden de preferencia, todas las empresas en las que desea realizar las prácticas.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10000"/>
              </a:lnSpc>
              <a:spcBef>
                <a:spcPts val="325"/>
              </a:spcBef>
              <a:spcAft>
                <a:spcPts val="0"/>
              </a:spcAft>
              <a:buClr>
                <a:srgbClr val="000000"/>
              </a:buClr>
              <a:buSzPct val="100000"/>
              <a:buFont typeface="Arial"/>
              <a:buNone/>
            </a:pPr>
            <a:endParaRPr sz="2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342900" marR="0" lvl="0" indent="-342900" algn="just" rtl="0">
              <a:lnSpc>
                <a:spcPct val="110000"/>
              </a:lnSpc>
              <a:spcBef>
                <a:spcPts val="325"/>
              </a:spcBef>
              <a:spcAft>
                <a:spcPts val="0"/>
              </a:spcAft>
              <a:buClr>
                <a:schemeClr val="dk1"/>
              </a:buClr>
              <a:buSzPct val="100000"/>
              <a:buFont typeface="Arial"/>
              <a:buChar char="•"/>
            </a:pPr>
            <a:r>
              <a:rPr lang="es-ES" sz="2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En cada oferta se informa del nombre de la  empresa, localidad de realización de las prácticas, fecha de inicio, duración, actividades a desempeñar y competencias a desarrollar durante las prácticas.</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10000"/>
              </a:lnSpc>
              <a:spcBef>
                <a:spcPts val="325"/>
              </a:spcBef>
              <a:spcAft>
                <a:spcPts val="0"/>
              </a:spcAft>
              <a:buClr>
                <a:srgbClr val="000000"/>
              </a:buClr>
              <a:buSzPct val="100000"/>
              <a:buFont typeface="Arial"/>
              <a:buNone/>
            </a:pPr>
            <a:endParaRPr sz="2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342900" marR="0" lvl="0" indent="-342900" algn="just" rtl="0">
              <a:lnSpc>
                <a:spcPct val="110000"/>
              </a:lnSpc>
              <a:spcBef>
                <a:spcPts val="325"/>
              </a:spcBef>
              <a:spcAft>
                <a:spcPts val="0"/>
              </a:spcAft>
              <a:buClr>
                <a:schemeClr val="dk1"/>
              </a:buClr>
              <a:buSzPct val="100000"/>
              <a:buFont typeface="Arial"/>
              <a:buChar char="•"/>
            </a:pPr>
            <a:r>
              <a:rPr lang="es-ES" sz="2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El periodo exacto de inscripción se comunicará por correo electrónico (al que tengáis puesto en Ícaro).</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45" name="Google Shape;245;p20"/>
          <p:cNvPicPr preferRelativeResize="0"/>
          <p:nvPr/>
        </p:nvPicPr>
        <p:blipFill rotWithShape="1">
          <a:blip r:embed="rId3">
            <a:alphaModFix/>
          </a:blip>
          <a:srcRect/>
          <a:stretch/>
        </p:blipFill>
        <p:spPr>
          <a:xfrm>
            <a:off x="8064915" y="419325"/>
            <a:ext cx="612827" cy="612827"/>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5"/>
                                        </p:tgtEl>
                                        <p:attrNameLst>
                                          <p:attrName>style.visibility</p:attrName>
                                        </p:attrNameLst>
                                      </p:cBhvr>
                                      <p:to>
                                        <p:strVal val="visible"/>
                                      </p:to>
                                    </p:set>
                                    <p:animEffect transition="in" filter="fade">
                                      <p:cBhvr>
                                        <p:cTn id="7" dur="5000"/>
                                        <p:tgtEl>
                                          <p:spTgt spid="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2" name="Google Shape;252;p21"/>
          <p:cNvSpPr txBox="1"/>
          <p:nvPr/>
        </p:nvSpPr>
        <p:spPr>
          <a:xfrm>
            <a:off x="323528" y="1673352"/>
            <a:ext cx="8496944" cy="3611880"/>
          </a:xfrm>
          <a:prstGeom prst="rect">
            <a:avLst/>
          </a:prstGeom>
          <a:noFill/>
          <a:ln>
            <a:noFill/>
          </a:ln>
        </p:spPr>
        <p:txBody>
          <a:bodyPr spcFirstLastPara="1" wrap="square" lIns="91425" tIns="45700" rIns="91425" bIns="45700" anchor="t" anchorCtr="0">
            <a:normAutofit/>
          </a:bodyPr>
          <a:lstStyle/>
          <a:p>
            <a:pPr marL="342900" marR="0" lvl="0" indent="-342900" algn="just" rtl="0">
              <a:lnSpc>
                <a:spcPct val="100000"/>
              </a:lnSpc>
              <a:spcBef>
                <a:spcPts val="0"/>
              </a:spcBef>
              <a:spcAft>
                <a:spcPts val="0"/>
              </a:spcAft>
              <a:buClr>
                <a:schemeClr val="dk1"/>
              </a:buClr>
              <a:buSzPts val="1800"/>
              <a:buFont typeface="Arial"/>
              <a:buChar char="•"/>
            </a:pP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La adjudicación de ofertas se hará atendiendo a la </a:t>
            </a:r>
            <a:r>
              <a:rPr lang="es-ES" sz="1800" b="1"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nota del expediente académico </a:t>
            </a: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de cada estudiante, teniendo en cuenta la nota media que tenía a final del curso anterior.</a:t>
            </a:r>
          </a:p>
          <a:p>
            <a:pPr marR="0" lvl="0" algn="just" rtl="0">
              <a:lnSpc>
                <a:spcPct val="100000"/>
              </a:lnSpc>
              <a:spcBef>
                <a:spcPts val="0"/>
              </a:spcBef>
              <a:spcAft>
                <a:spcPts val="0"/>
              </a:spcAft>
              <a:buClr>
                <a:schemeClr val="dk1"/>
              </a:buClr>
              <a:buSzPts val="1800"/>
            </a:pPr>
            <a:endParaRPr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342900" marR="0" lvl="0" indent="-342900" algn="just" rtl="0">
              <a:lnSpc>
                <a:spcPct val="100000"/>
              </a:lnSpc>
              <a:spcBef>
                <a:spcPts val="360"/>
              </a:spcBef>
              <a:spcAft>
                <a:spcPts val="0"/>
              </a:spcAft>
              <a:buClr>
                <a:schemeClr val="dk1"/>
              </a:buClr>
              <a:buSzPts val="1800"/>
              <a:buFont typeface="Arial"/>
              <a:buChar char="•"/>
            </a:pP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Finalizado el periodo de inscripción, se enviará a través de correo electrónico un </a:t>
            </a:r>
            <a:r>
              <a:rPr lang="es-ES" sz="1800" b="1"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Listado Provisional de Adjudicación</a:t>
            </a:r>
            <a:r>
              <a:rPr lang="es-ES" sz="1800" b="0"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 </a:t>
            </a: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y se abrirá un periodo de alegaciones.</a:t>
            </a:r>
          </a:p>
          <a:p>
            <a:pPr marR="0" lvl="0" algn="just" rtl="0">
              <a:lnSpc>
                <a:spcPct val="100000"/>
              </a:lnSpc>
              <a:spcBef>
                <a:spcPts val="360"/>
              </a:spcBef>
              <a:spcAft>
                <a:spcPts val="0"/>
              </a:spcAft>
              <a:buClr>
                <a:schemeClr val="dk1"/>
              </a:buClr>
              <a:buSzPts val="1800"/>
            </a:pP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342900" marR="0" lvl="0" indent="-342900" algn="just" rtl="0">
              <a:lnSpc>
                <a:spcPct val="100000"/>
              </a:lnSpc>
              <a:spcBef>
                <a:spcPts val="360"/>
              </a:spcBef>
              <a:spcAft>
                <a:spcPts val="0"/>
              </a:spcAft>
              <a:buClr>
                <a:schemeClr val="dk1"/>
              </a:buClr>
              <a:buSzPts val="1800"/>
              <a:buFont typeface="Arial"/>
              <a:buChar char="•"/>
            </a:pP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Finalizado dicho periodo de alegaciones se enviará vía correo electrónico el </a:t>
            </a:r>
            <a:r>
              <a:rPr lang="es-ES" sz="1800" b="1"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Listado Definitivo de Adjudicación</a:t>
            </a:r>
            <a:r>
              <a:rPr lang="es-ES" sz="1800" b="0"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 </a:t>
            </a: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de ofertas y se comunicará a cada persona la fecha en la que tiene que confirmar la aceptación a través de la aplicación Ícaro.</a:t>
            </a:r>
          </a:p>
          <a:p>
            <a:pPr marR="0" lvl="0" algn="just" rtl="0">
              <a:lnSpc>
                <a:spcPct val="100000"/>
              </a:lnSpc>
              <a:spcBef>
                <a:spcPts val="360"/>
              </a:spcBef>
              <a:spcAft>
                <a:spcPts val="0"/>
              </a:spcAft>
              <a:buClr>
                <a:schemeClr val="dk1"/>
              </a:buClr>
              <a:buSzPts val="1800"/>
            </a:pP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342900" marR="0" lvl="0" indent="-342900" algn="just" rtl="0">
              <a:lnSpc>
                <a:spcPct val="100000"/>
              </a:lnSpc>
              <a:spcBef>
                <a:spcPts val="360"/>
              </a:spcBef>
              <a:spcAft>
                <a:spcPts val="0"/>
              </a:spcAft>
              <a:buClr>
                <a:schemeClr val="dk1"/>
              </a:buClr>
              <a:buSzPts val="1800"/>
              <a:buFont typeface="Arial"/>
              <a:buChar char="•"/>
            </a:pP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Las personas con oferta adjudicada tienen la obligación de aceptarla.</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342900" marR="0" lvl="0" indent="-139700" algn="l" rtl="0">
              <a:lnSpc>
                <a:spcPct val="100000"/>
              </a:lnSpc>
              <a:spcBef>
                <a:spcPts val="640"/>
              </a:spcBef>
              <a:spcAft>
                <a:spcPts val="0"/>
              </a:spcAft>
              <a:buClr>
                <a:schemeClr val="dk1"/>
              </a:buClr>
              <a:buSzPts val="3200"/>
              <a:buFont typeface="Arial"/>
              <a:buNone/>
            </a:pPr>
            <a:endParaRPr sz="3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342900" marR="0" lvl="0" indent="-139700" algn="l" rtl="0">
              <a:lnSpc>
                <a:spcPct val="100000"/>
              </a:lnSpc>
              <a:spcBef>
                <a:spcPts val="640"/>
              </a:spcBef>
              <a:spcAft>
                <a:spcPts val="0"/>
              </a:spcAft>
              <a:buClr>
                <a:schemeClr val="dk1"/>
              </a:buClr>
              <a:buSzPts val="3200"/>
              <a:buFont typeface="Arial"/>
              <a:buNone/>
            </a:pPr>
            <a:endParaRPr sz="3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p:txBody>
      </p:sp>
      <p:sp>
        <p:nvSpPr>
          <p:cNvPr id="253" name="Google Shape;253;p21"/>
          <p:cNvSpPr txBox="1"/>
          <p:nvPr/>
        </p:nvSpPr>
        <p:spPr>
          <a:xfrm>
            <a:off x="323528" y="0"/>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400"/>
              <a:buFont typeface="Catamaran"/>
              <a:buNone/>
            </a:pPr>
            <a:endParaRPr sz="24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00000"/>
              </a:lnSpc>
              <a:spcBef>
                <a:spcPts val="0"/>
              </a:spcBef>
              <a:spcAft>
                <a:spcPts val="0"/>
              </a:spcAft>
              <a:buClr>
                <a:srgbClr val="1D4F83"/>
              </a:buClr>
              <a:buSzPts val="2400"/>
              <a:buFont typeface="Catamaran"/>
              <a:buNone/>
            </a:pPr>
            <a:r>
              <a:rPr lang="es-ES" sz="24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ADJUDICACIÓN DE PUESTOS</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54" name="Google Shape;254;p21"/>
          <p:cNvPicPr preferRelativeResize="0"/>
          <p:nvPr/>
        </p:nvPicPr>
        <p:blipFill rotWithShape="1">
          <a:blip r:embed="rId3">
            <a:alphaModFix/>
          </a:blip>
          <a:srcRect/>
          <a:stretch/>
        </p:blipFill>
        <p:spPr>
          <a:xfrm>
            <a:off x="8065765" y="399355"/>
            <a:ext cx="487363" cy="487363"/>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4"/>
                                        </p:tgtEl>
                                        <p:attrNameLst>
                                          <p:attrName>style.visibility</p:attrName>
                                        </p:attrNameLst>
                                      </p:cBhvr>
                                      <p:to>
                                        <p:strVal val="visible"/>
                                      </p:to>
                                    </p:set>
                                    <p:animEffect transition="in" filter="fade">
                                      <p:cBhvr>
                                        <p:cTn id="7" dur="5000"/>
                                        <p:tgtEl>
                                          <p:spTgt spid="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22"/>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5</a:t>
            </a:r>
            <a:endParaRPr/>
          </a:p>
        </p:txBody>
      </p:sp>
      <p:sp>
        <p:nvSpPr>
          <p:cNvPr id="261" name="Google Shape;261;p22"/>
          <p:cNvSpPr txBox="1">
            <a:spLocks noGrp="1"/>
          </p:cNvSpPr>
          <p:nvPr>
            <p:ph type="subTitle" idx="1"/>
          </p:nvPr>
        </p:nvSpPr>
        <p:spPr>
          <a:xfrm>
            <a:off x="4778718" y="3683479"/>
            <a:ext cx="4114800" cy="29797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1900"/>
              <a:buNone/>
            </a:pPr>
            <a:r>
              <a:rPr lang="es-ES" sz="2800" dirty="0">
                <a:latin typeface="Calibri" panose="020F0502020204030204" pitchFamily="34" charset="0"/>
                <a:ea typeface="Calibri" panose="020F0502020204030204" pitchFamily="34" charset="0"/>
                <a:cs typeface="Calibri" panose="020F0502020204030204" pitchFamily="34" charset="0"/>
              </a:rPr>
              <a:t>CALENDARIO</a:t>
            </a:r>
            <a:endParaRPr sz="28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graphicFrame>
        <p:nvGraphicFramePr>
          <p:cNvPr id="267" name="Google Shape;267;p23"/>
          <p:cNvGraphicFramePr/>
          <p:nvPr/>
        </p:nvGraphicFramePr>
        <p:xfrm>
          <a:off x="0" y="1003310"/>
          <a:ext cx="9144000" cy="5278216"/>
        </p:xfrm>
        <a:graphic>
          <a:graphicData uri="http://schemas.openxmlformats.org/drawingml/2006/table">
            <a:tbl>
              <a:tblPr bandRow="1">
                <a:noFill/>
                <a:tableStyleId>{79326A07-8742-463D-9311-B337E397E71D}</a:tableStyleId>
              </a:tblPr>
              <a:tblGrid>
                <a:gridCol w="2916275">
                  <a:extLst>
                    <a:ext uri="{9D8B030D-6E8A-4147-A177-3AD203B41FA5}">
                      <a16:colId xmlns:a16="http://schemas.microsoft.com/office/drawing/2014/main" val="20000"/>
                    </a:ext>
                  </a:extLst>
                </a:gridCol>
                <a:gridCol w="6227725">
                  <a:extLst>
                    <a:ext uri="{9D8B030D-6E8A-4147-A177-3AD203B41FA5}">
                      <a16:colId xmlns:a16="http://schemas.microsoft.com/office/drawing/2014/main" val="20001"/>
                    </a:ext>
                  </a:extLst>
                </a:gridCol>
              </a:tblGrid>
              <a:tr h="24377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Semana del 14 de septiembre 2026</a:t>
                      </a:r>
                      <a:endParaRPr sz="1100" u="none" strike="noStrike" cap="none">
                        <a:solidFill>
                          <a:srgbClr val="000000"/>
                        </a:solidFill>
                        <a:latin typeface="Calibri"/>
                        <a:ea typeface="Calibri"/>
                        <a:cs typeface="Calibri"/>
                        <a:sym typeface="Calibri"/>
                      </a:endParaRPr>
                    </a:p>
                  </a:txBody>
                  <a:tcPr marL="66375" marR="66375" marT="0" marB="0" anchor="ct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Calibri"/>
                          <a:ea typeface="Calibri"/>
                          <a:cs typeface="Calibri"/>
                          <a:sym typeface="Calibri"/>
                        </a:rPr>
                        <a:t>Reunión informativa con el alumnado para explicar el procedimiento de las prácticas curriculares.</a:t>
                      </a:r>
                      <a:endParaRPr sz="1400" u="none" strike="noStrike" cap="none"/>
                    </a:p>
                  </a:txBody>
                  <a:tcPr marL="73025" marR="73025" marT="45725" marB="45725" anchor="ctr"/>
                </a:tc>
                <a:extLst>
                  <a:ext uri="{0D108BD9-81ED-4DB2-BD59-A6C34878D82A}">
                    <a16:rowId xmlns:a16="http://schemas.microsoft.com/office/drawing/2014/main" val="10000"/>
                  </a:ext>
                </a:extLst>
              </a:tr>
              <a:tr h="2657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dirty="0">
                          <a:solidFill>
                            <a:schemeClr val="lt1"/>
                          </a:solidFill>
                          <a:highlight>
                            <a:srgbClr val="1D4F83"/>
                          </a:highlight>
                        </a:rPr>
                        <a:t>02/10/2026</a:t>
                      </a:r>
                      <a:endParaRPr sz="1100" u="none" strike="noStrike" cap="none" dirty="0">
                        <a:solidFill>
                          <a:schemeClr val="lt1"/>
                        </a:solidFill>
                        <a:highlight>
                          <a:srgbClr val="1D4F83"/>
                        </a:highlight>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solidFill>
                            <a:schemeClr val="lt1"/>
                          </a:solidFill>
                          <a:highlight>
                            <a:srgbClr val="1D4F83"/>
                          </a:highlight>
                        </a:rPr>
                        <a:t>Plazo máximo para recibir ofertas perfiladas 1er cuatrimestre</a:t>
                      </a:r>
                      <a:endParaRPr sz="1100" u="none" strike="noStrike" cap="none">
                        <a:solidFill>
                          <a:schemeClr val="lt1"/>
                        </a:solidFill>
                        <a:highlight>
                          <a:srgbClr val="1D4F83"/>
                        </a:highlight>
                        <a:latin typeface="Calibri"/>
                        <a:ea typeface="Calibri"/>
                        <a:cs typeface="Calibri"/>
                        <a:sym typeface="Calibri"/>
                      </a:endParaRPr>
                    </a:p>
                  </a:txBody>
                  <a:tcPr marL="66375" marR="66375" marT="0" marB="0" anchor="ctr"/>
                </a:tc>
                <a:extLst>
                  <a:ext uri="{0D108BD9-81ED-4DB2-BD59-A6C34878D82A}">
                    <a16:rowId xmlns:a16="http://schemas.microsoft.com/office/drawing/2014/main" val="10001"/>
                  </a:ext>
                </a:extLst>
              </a:tr>
              <a:tr h="2657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08/10/2026</a:t>
                      </a: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Fundación UAL envía ofertas a la facultad para su autorización</a:t>
                      </a:r>
                      <a:endParaRPr sz="1100" u="none" strike="noStrike" cap="none">
                        <a:latin typeface="Calibri"/>
                        <a:ea typeface="Calibri"/>
                        <a:cs typeface="Calibri"/>
                        <a:sym typeface="Calibri"/>
                      </a:endParaRPr>
                    </a:p>
                  </a:txBody>
                  <a:tcPr marL="66375" marR="66375" marT="0" marB="0" anchor="ctr"/>
                </a:tc>
                <a:extLst>
                  <a:ext uri="{0D108BD9-81ED-4DB2-BD59-A6C34878D82A}">
                    <a16:rowId xmlns:a16="http://schemas.microsoft.com/office/drawing/2014/main" val="10002"/>
                  </a:ext>
                </a:extLst>
              </a:tr>
              <a:tr h="45810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solidFill>
                            <a:schemeClr val="lt1"/>
                          </a:solidFill>
                          <a:highlight>
                            <a:srgbClr val="1D4F83"/>
                          </a:highlight>
                        </a:rPr>
                        <a:t>14/10/2026-16/10/2026</a:t>
                      </a:r>
                      <a:endParaRPr sz="1100" u="none" strike="noStrike" cap="none">
                        <a:solidFill>
                          <a:schemeClr val="lt1"/>
                        </a:solidFill>
                        <a:highlight>
                          <a:srgbClr val="1D4F83"/>
                        </a:highlight>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solidFill>
                            <a:schemeClr val="lt1"/>
                          </a:solidFill>
                          <a:highlight>
                            <a:srgbClr val="1D4F83"/>
                          </a:highlight>
                        </a:rPr>
                        <a:t>Solicitud del alumnado (indicación de preferencias) (las perfiladas no participan)</a:t>
                      </a:r>
                      <a:endParaRPr sz="1100" u="none" strike="noStrike" cap="none">
                        <a:solidFill>
                          <a:schemeClr val="lt1"/>
                        </a:solidFill>
                        <a:highlight>
                          <a:srgbClr val="1D4F83"/>
                        </a:highlight>
                        <a:latin typeface="Calibri"/>
                        <a:ea typeface="Calibri"/>
                        <a:cs typeface="Calibri"/>
                        <a:sym typeface="Calibri"/>
                      </a:endParaRPr>
                    </a:p>
                  </a:txBody>
                  <a:tcPr marL="66375" marR="66375" marT="0" marB="0" anchor="ctr"/>
                </a:tc>
                <a:extLst>
                  <a:ext uri="{0D108BD9-81ED-4DB2-BD59-A6C34878D82A}">
                    <a16:rowId xmlns:a16="http://schemas.microsoft.com/office/drawing/2014/main" val="10003"/>
                  </a:ext>
                </a:extLst>
              </a:tr>
              <a:tr h="24377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19/10/2026</a:t>
                      </a: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Resolución provisional</a:t>
                      </a:r>
                      <a:endParaRPr sz="1100" u="none" strike="noStrike" cap="none">
                        <a:latin typeface="Calibri"/>
                        <a:ea typeface="Calibri"/>
                        <a:cs typeface="Calibri"/>
                        <a:sym typeface="Calibri"/>
                      </a:endParaRPr>
                    </a:p>
                  </a:txBody>
                  <a:tcPr marL="66375" marR="66375" marT="0" marB="0" anchor="ctr"/>
                </a:tc>
                <a:extLst>
                  <a:ext uri="{0D108BD9-81ED-4DB2-BD59-A6C34878D82A}">
                    <a16:rowId xmlns:a16="http://schemas.microsoft.com/office/drawing/2014/main" val="10004"/>
                  </a:ext>
                </a:extLst>
              </a:tr>
              <a:tr h="24377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20/10/2026-21/10/2026</a:t>
                      </a: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Alegaciones por el alumnado</a:t>
                      </a:r>
                      <a:endParaRPr sz="1100" u="none" strike="noStrike" cap="none">
                        <a:latin typeface="Calibri"/>
                        <a:ea typeface="Calibri"/>
                        <a:cs typeface="Calibri"/>
                        <a:sym typeface="Calibri"/>
                      </a:endParaRPr>
                    </a:p>
                  </a:txBody>
                  <a:tcPr marL="66375" marR="66375" marT="0" marB="0" anchor="ctr"/>
                </a:tc>
                <a:extLst>
                  <a:ext uri="{0D108BD9-81ED-4DB2-BD59-A6C34878D82A}">
                    <a16:rowId xmlns:a16="http://schemas.microsoft.com/office/drawing/2014/main" val="10005"/>
                  </a:ext>
                </a:extLst>
              </a:tr>
              <a:tr h="24377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22/10/2026</a:t>
                      </a: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Respuesta alegaciones</a:t>
                      </a:r>
                      <a:endParaRPr sz="1100" u="none" strike="noStrike" cap="none">
                        <a:latin typeface="Calibri"/>
                        <a:ea typeface="Calibri"/>
                        <a:cs typeface="Calibri"/>
                        <a:sym typeface="Calibri"/>
                      </a:endParaRPr>
                    </a:p>
                  </a:txBody>
                  <a:tcPr marL="66375" marR="66375" marT="0" marB="0" anchor="ctr"/>
                </a:tc>
                <a:extLst>
                  <a:ext uri="{0D108BD9-81ED-4DB2-BD59-A6C34878D82A}">
                    <a16:rowId xmlns:a16="http://schemas.microsoft.com/office/drawing/2014/main" val="10006"/>
                  </a:ext>
                </a:extLst>
              </a:tr>
              <a:tr h="24377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23/10/2026</a:t>
                      </a: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Resolución definitiva</a:t>
                      </a:r>
                      <a:endParaRPr sz="1100" u="none" strike="noStrike" cap="none">
                        <a:latin typeface="Calibri"/>
                        <a:ea typeface="Calibri"/>
                        <a:cs typeface="Calibri"/>
                        <a:sym typeface="Calibri"/>
                      </a:endParaRPr>
                    </a:p>
                  </a:txBody>
                  <a:tcPr marL="66375" marR="66375" marT="0" marB="0" anchor="ctr"/>
                </a:tc>
                <a:extLst>
                  <a:ext uri="{0D108BD9-81ED-4DB2-BD59-A6C34878D82A}">
                    <a16:rowId xmlns:a16="http://schemas.microsoft.com/office/drawing/2014/main" val="10007"/>
                  </a:ext>
                </a:extLst>
              </a:tr>
              <a:tr h="48752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26/10/2026</a:t>
                      </a: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Envío, por parte de la facultad a la Fundación de la UAL,  del profesorado que tutoriza al alumnado.</a:t>
                      </a:r>
                      <a:endParaRPr sz="1100" u="none" strike="noStrike" cap="none">
                        <a:solidFill>
                          <a:srgbClr val="000000"/>
                        </a:solidFill>
                        <a:latin typeface="Calibri"/>
                        <a:ea typeface="Calibri"/>
                        <a:cs typeface="Calibri"/>
                        <a:sym typeface="Calibri"/>
                      </a:endParaRPr>
                    </a:p>
                  </a:txBody>
                  <a:tcPr marL="66375" marR="66375" marT="0" marB="0" anchor="ctr"/>
                </a:tc>
                <a:extLst>
                  <a:ext uri="{0D108BD9-81ED-4DB2-BD59-A6C34878D82A}">
                    <a16:rowId xmlns:a16="http://schemas.microsoft.com/office/drawing/2014/main" val="10008"/>
                  </a:ext>
                </a:extLst>
              </a:tr>
              <a:tr h="24377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28/10/2026-29/10/2026</a:t>
                      </a: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Firma de documentación por el alumnado</a:t>
                      </a:r>
                      <a:endParaRPr sz="1100" u="none" strike="noStrike" cap="none">
                        <a:latin typeface="Calibri"/>
                        <a:ea typeface="Calibri"/>
                        <a:cs typeface="Calibri"/>
                        <a:sym typeface="Calibri"/>
                      </a:endParaRPr>
                    </a:p>
                  </a:txBody>
                  <a:tcPr marL="66375" marR="66375" marT="0" marB="0" anchor="ctr"/>
                </a:tc>
                <a:extLst>
                  <a:ext uri="{0D108BD9-81ED-4DB2-BD59-A6C34878D82A}">
                    <a16:rowId xmlns:a16="http://schemas.microsoft.com/office/drawing/2014/main" val="10009"/>
                  </a:ext>
                </a:extLst>
              </a:tr>
              <a:tr h="48752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30/10/2026</a:t>
                      </a: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Correo, de la Fundación UAL, a quienes tutoricen en las empresas, comunicando la incorporación de su alumnado</a:t>
                      </a:r>
                      <a:endParaRPr sz="1100" u="none" strike="noStrike" cap="none">
                        <a:latin typeface="Calibri"/>
                        <a:ea typeface="Calibri"/>
                        <a:cs typeface="Calibri"/>
                        <a:sym typeface="Calibri"/>
                      </a:endParaRPr>
                    </a:p>
                  </a:txBody>
                  <a:tcPr marL="66375" marR="66375" marT="0" marB="0" anchor="ctr"/>
                </a:tc>
                <a:extLst>
                  <a:ext uri="{0D108BD9-81ED-4DB2-BD59-A6C34878D82A}">
                    <a16:rowId xmlns:a16="http://schemas.microsoft.com/office/drawing/2014/main" val="10010"/>
                  </a:ext>
                </a:extLst>
              </a:tr>
              <a:tr h="24377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solidFill>
                            <a:schemeClr val="lt1"/>
                          </a:solidFill>
                          <a:highlight>
                            <a:srgbClr val="1D4F83"/>
                          </a:highlight>
                        </a:rPr>
                        <a:t>09/11/2026</a:t>
                      </a:r>
                      <a:endParaRPr sz="1100" u="none" strike="noStrike" cap="none">
                        <a:solidFill>
                          <a:schemeClr val="lt1"/>
                        </a:solidFill>
                        <a:highlight>
                          <a:srgbClr val="1D4F83"/>
                        </a:highlight>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solidFill>
                            <a:schemeClr val="lt1"/>
                          </a:solidFill>
                          <a:highlight>
                            <a:srgbClr val="1D4F83"/>
                          </a:highlight>
                        </a:rPr>
                        <a:t>Incorporación a la empresa</a:t>
                      </a:r>
                      <a:endParaRPr sz="1100" u="none" strike="noStrike" cap="none">
                        <a:solidFill>
                          <a:schemeClr val="lt1"/>
                        </a:solidFill>
                        <a:highlight>
                          <a:srgbClr val="1D4F83"/>
                        </a:highlight>
                        <a:latin typeface="Calibri"/>
                        <a:ea typeface="Calibri"/>
                        <a:cs typeface="Calibri"/>
                        <a:sym typeface="Calibri"/>
                      </a:endParaRPr>
                    </a:p>
                  </a:txBody>
                  <a:tcPr marL="66375" marR="66375" marT="0" marB="0" anchor="ctr"/>
                </a:tc>
                <a:extLst>
                  <a:ext uri="{0D108BD9-81ED-4DB2-BD59-A6C34878D82A}">
                    <a16:rowId xmlns:a16="http://schemas.microsoft.com/office/drawing/2014/main" val="10011"/>
                  </a:ext>
                </a:extLst>
              </a:tr>
              <a:tr h="48752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09/11/2026-04/01/2027</a:t>
                      </a: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Realización de las prácticas (en este periodo hay que realizar las 200 horas, por tanto, hay que calcular las horas diarias, mínimo serán cinco horas y media). </a:t>
                      </a:r>
                      <a:endParaRPr sz="1400" u="none" strike="noStrike" cap="none"/>
                    </a:p>
                    <a:p>
                      <a:pPr marL="0" marR="0" lvl="0" indent="0" algn="ctr" rtl="0">
                        <a:lnSpc>
                          <a:spcPct val="115000"/>
                        </a:lnSpc>
                        <a:spcBef>
                          <a:spcPts val="0"/>
                        </a:spcBef>
                        <a:spcAft>
                          <a:spcPts val="0"/>
                        </a:spcAft>
                        <a:buClr>
                          <a:srgbClr val="000000"/>
                        </a:buClr>
                        <a:buSzPts val="1200"/>
                        <a:buFont typeface="Arial"/>
                        <a:buNone/>
                      </a:pPr>
                      <a:r>
                        <a:rPr lang="es-ES" sz="1200" b="1" u="none" strike="noStrike" cap="none"/>
                        <a:t>Incluye periodo de vacaciones de Navidad.</a:t>
                      </a:r>
                      <a:endParaRPr sz="1100" b="1" u="none" strike="noStrike" cap="none">
                        <a:solidFill>
                          <a:srgbClr val="000000"/>
                        </a:solidFill>
                        <a:latin typeface="Calibri"/>
                        <a:ea typeface="Calibri"/>
                        <a:cs typeface="Calibri"/>
                        <a:sym typeface="Calibri"/>
                      </a:endParaRPr>
                    </a:p>
                  </a:txBody>
                  <a:tcPr marL="66375" marR="66375" marT="0" marB="0" anchor="ctr"/>
                </a:tc>
                <a:extLst>
                  <a:ext uri="{0D108BD9-81ED-4DB2-BD59-A6C34878D82A}">
                    <a16:rowId xmlns:a16="http://schemas.microsoft.com/office/drawing/2014/main" val="10012"/>
                  </a:ext>
                </a:extLst>
              </a:tr>
              <a:tr h="24377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Sobre el 28/12/2026</a:t>
                      </a: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Activación de los informes de valoración y encuestas</a:t>
                      </a:r>
                      <a:endParaRPr sz="1100" u="none" strike="noStrike" cap="none">
                        <a:latin typeface="Calibri"/>
                        <a:ea typeface="Calibri"/>
                        <a:cs typeface="Calibri"/>
                        <a:sym typeface="Calibri"/>
                      </a:endParaRPr>
                    </a:p>
                  </a:txBody>
                  <a:tcPr marL="66375" marR="66375" marT="0" marB="0" anchor="ctr"/>
                </a:tc>
                <a:extLst>
                  <a:ext uri="{0D108BD9-81ED-4DB2-BD59-A6C34878D82A}">
                    <a16:rowId xmlns:a16="http://schemas.microsoft.com/office/drawing/2014/main" val="10013"/>
                  </a:ext>
                </a:extLst>
              </a:tr>
              <a:tr h="45810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28/12/2026-06/01/2027</a:t>
                      </a: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Entrega de la memoria por el alumno en Ícaro y valoración de la entidad colaboradora en Ícaro</a:t>
                      </a:r>
                      <a:endParaRPr sz="1100" u="none" strike="noStrike" cap="none">
                        <a:latin typeface="Calibri"/>
                        <a:ea typeface="Calibri"/>
                        <a:cs typeface="Calibri"/>
                        <a:sym typeface="Calibri"/>
                      </a:endParaRPr>
                    </a:p>
                  </a:txBody>
                  <a:tcPr marL="66375" marR="66375" marT="0" marB="0" anchor="ctr"/>
                </a:tc>
                <a:extLst>
                  <a:ext uri="{0D108BD9-81ED-4DB2-BD59-A6C34878D82A}">
                    <a16:rowId xmlns:a16="http://schemas.microsoft.com/office/drawing/2014/main" val="10014"/>
                  </a:ext>
                </a:extLst>
              </a:tr>
              <a:tr h="24377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t>04/01/2027-15/01/2027</a:t>
                      </a:r>
                      <a:endParaRPr sz="1100" u="none" strike="noStrike" cap="none">
                        <a:latin typeface="Calibri"/>
                        <a:ea typeface="Calibri"/>
                        <a:cs typeface="Calibri"/>
                        <a:sym typeface="Calibri"/>
                      </a:endParaRPr>
                    </a:p>
                  </a:txBody>
                  <a:tcPr marL="66375" marR="66375" marT="0" marB="0" anchor="ct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dirty="0"/>
                        <a:t>Valoración del tutor/a académico en Ícaro</a:t>
                      </a:r>
                      <a:endParaRPr sz="1100" u="none" strike="noStrike" cap="none" dirty="0">
                        <a:latin typeface="Calibri"/>
                        <a:ea typeface="Calibri"/>
                        <a:cs typeface="Calibri"/>
                        <a:sym typeface="Calibri"/>
                      </a:endParaRPr>
                    </a:p>
                  </a:txBody>
                  <a:tcPr marL="66375" marR="66375" marT="0" marB="0" anchor="ctr"/>
                </a:tc>
                <a:extLst>
                  <a:ext uri="{0D108BD9-81ED-4DB2-BD59-A6C34878D82A}">
                    <a16:rowId xmlns:a16="http://schemas.microsoft.com/office/drawing/2014/main" val="10015"/>
                  </a:ext>
                </a:extLst>
              </a:tr>
            </a:tbl>
          </a:graphicData>
        </a:graphic>
      </p:graphicFrame>
      <p:sp>
        <p:nvSpPr>
          <p:cNvPr id="268" name="Google Shape;268;p23"/>
          <p:cNvSpPr/>
          <p:nvPr/>
        </p:nvSpPr>
        <p:spPr>
          <a:xfrm>
            <a:off x="0" y="-34484"/>
            <a:ext cx="9144000" cy="1077178"/>
          </a:xfrm>
          <a:prstGeom prst="rect">
            <a:avLst/>
          </a:prstGeom>
          <a:solidFill>
            <a:srgbClr val="4F81BD"/>
          </a:solid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FFFFFF"/>
              </a:buClr>
              <a:buSzPts val="1200"/>
              <a:buFont typeface="Catamaran"/>
              <a:buNone/>
            </a:pPr>
            <a:r>
              <a:rPr lang="es-ES" b="1" i="0" u="none" strike="noStrike" cap="none" dirty="0">
                <a:solidFill>
                  <a:srgbClr val="FFFFFF"/>
                </a:solidFill>
                <a:latin typeface="Calibri" panose="020F0502020204030204" pitchFamily="34" charset="0"/>
                <a:ea typeface="Calibri" panose="020F0502020204030204" pitchFamily="34" charset="0"/>
                <a:cs typeface="Calibri" panose="020F0502020204030204" pitchFamily="34" charset="0"/>
                <a:sym typeface="Catamaran"/>
              </a:rPr>
              <a:t>CALENDARIO DE PRÁCTICAS CURRICULARES DE LA FACULTAD DE CC. ECONÓMICAS Y EMPRESARIALES</a:t>
            </a:r>
            <a:endParaRPr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200"/>
              <a:buFont typeface="Arial"/>
              <a:buNone/>
            </a:pPr>
            <a:r>
              <a:rPr lang="es-ES" b="1"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CURSO 2026-2027 – PRIMER CUATRIMESTRE</a:t>
            </a:r>
            <a:endParaRPr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00000"/>
              </a:lnSpc>
              <a:spcBef>
                <a:spcPts val="0"/>
              </a:spcBef>
              <a:spcAft>
                <a:spcPts val="0"/>
              </a:spcAft>
              <a:buClr>
                <a:schemeClr val="dk1"/>
              </a:buClr>
              <a:buSzPts val="1200"/>
              <a:buFont typeface="Catamaran"/>
              <a:buNone/>
            </a:pPr>
            <a:endParaRPr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00000"/>
              </a:lnSpc>
              <a:spcBef>
                <a:spcPts val="0"/>
              </a:spcBef>
              <a:spcAft>
                <a:spcPts val="0"/>
              </a:spcAft>
              <a:buClr>
                <a:srgbClr val="C9C9C9"/>
              </a:buClr>
              <a:buSzPts val="1200"/>
              <a:buFont typeface="Catamaran"/>
              <a:buNone/>
            </a:pPr>
            <a:r>
              <a:rPr lang="es-ES" sz="1200" b="1" i="1" u="none" strike="noStrike" cap="none" dirty="0">
                <a:solidFill>
                  <a:srgbClr val="C9C9C9"/>
                </a:solidFill>
                <a:latin typeface="Calibri" panose="020F0502020204030204" pitchFamily="34" charset="0"/>
                <a:ea typeface="Calibri" panose="020F0502020204030204" pitchFamily="34" charset="0"/>
                <a:cs typeface="Calibri" panose="020F0502020204030204" pitchFamily="34" charset="0"/>
                <a:sym typeface="Catamaran"/>
              </a:rPr>
              <a:t>(GRADOS EN: ADMINISTRACIÓN Y DIRECCIÓN DE EMPRESAS, ECONOMÍA, FINANZAS Y CONTABILIDAD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C9C9C9"/>
              </a:buClr>
              <a:buSzPts val="1200"/>
              <a:buFont typeface="Catamaran"/>
              <a:buNone/>
            </a:pPr>
            <a:r>
              <a:rPr lang="es-ES" sz="1200" b="1" i="1" u="none" strike="noStrike" cap="none" dirty="0">
                <a:solidFill>
                  <a:srgbClr val="C9C9C9"/>
                </a:solidFill>
                <a:latin typeface="Calibri" panose="020F0502020204030204" pitchFamily="34" charset="0"/>
                <a:ea typeface="Calibri" panose="020F0502020204030204" pitchFamily="34" charset="0"/>
                <a:cs typeface="Calibri" panose="020F0502020204030204" pitchFamily="34" charset="0"/>
                <a:sym typeface="Catamaran"/>
              </a:rPr>
              <a:t>Y MARKETING E INVESTIGACIÓN DE MERCADOS. </a:t>
            </a:r>
            <a:r>
              <a:rPr lang="es-ES" sz="1200" b="1" i="0" u="none" strike="noStrike" cap="none" dirty="0">
                <a:solidFill>
                  <a:srgbClr val="C9C9C9"/>
                </a:solidFill>
                <a:latin typeface="Calibri" panose="020F0502020204030204" pitchFamily="34" charset="0"/>
                <a:ea typeface="Calibri" panose="020F0502020204030204" pitchFamily="34" charset="0"/>
                <a:cs typeface="Calibri" panose="020F0502020204030204" pitchFamily="34" charset="0"/>
                <a:sym typeface="Catamaran"/>
              </a:rPr>
              <a:t>PRIMER CUATRIMESTRE) </a:t>
            </a:r>
            <a:endParaRPr sz="600" b="0" i="0" u="none" strike="noStrike" cap="none" dirty="0">
              <a:solidFill>
                <a:srgbClr val="C9C9C9"/>
              </a:solidFill>
              <a:latin typeface="Calibri" panose="020F0502020204030204" pitchFamily="34" charset="0"/>
              <a:ea typeface="Calibri" panose="020F0502020204030204" pitchFamily="34" charset="0"/>
              <a:cs typeface="Calibri" panose="020F0502020204030204" pitchFamily="34" charset="0"/>
              <a:sym typeface="Catamar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4"/>
          <p:cNvSpPr/>
          <p:nvPr/>
        </p:nvSpPr>
        <p:spPr>
          <a:xfrm>
            <a:off x="0" y="0"/>
            <a:ext cx="9143999" cy="830956"/>
          </a:xfrm>
          <a:prstGeom prst="rect">
            <a:avLst/>
          </a:prstGeom>
          <a:solidFill>
            <a:schemeClr val="accent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ES" sz="1200" b="1" i="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CURSO 2026-2027 - SEGUNDO CUATRIMESTRE</a:t>
            </a:r>
            <a:endParaRPr sz="1200" b="1" i="1" u="none" strike="noStrike" cap="none">
              <a:solidFill>
                <a:srgbClr val="E1EFD8"/>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ctr" rtl="0">
              <a:lnSpc>
                <a:spcPct val="100000"/>
              </a:lnSpc>
              <a:spcBef>
                <a:spcPts val="0"/>
              </a:spcBef>
              <a:spcAft>
                <a:spcPts val="0"/>
              </a:spcAft>
              <a:buClr>
                <a:srgbClr val="000000"/>
              </a:buClr>
              <a:buSzPts val="1200"/>
              <a:buFont typeface="Arial"/>
              <a:buNone/>
            </a:pPr>
            <a:r>
              <a:rPr lang="es-ES" sz="1200" b="1" i="1" u="none" strike="noStrike" cap="none">
                <a:solidFill>
                  <a:srgbClr val="F1F8EC"/>
                </a:solidFill>
                <a:latin typeface="Calibri" panose="020F0502020204030204" pitchFamily="34" charset="0"/>
                <a:ea typeface="Calibri" panose="020F0502020204030204" pitchFamily="34" charset="0"/>
                <a:cs typeface="Calibri" panose="020F0502020204030204" pitchFamily="34" charset="0"/>
                <a:sym typeface="Catamaran"/>
              </a:rPr>
              <a:t>(DOBLES GRADOS EN : DERECHO Y ADMINISTRACIÓN Y DIRECCIÓN DE EMPRESAS  Y ECONOMÍA Y MATEMÁTICAS.</a:t>
            </a:r>
            <a:endPara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200"/>
              <a:buFont typeface="Arial"/>
              <a:buNone/>
            </a:pPr>
            <a:r>
              <a:rPr lang="es-ES" sz="1200" b="1" i="1" u="none" strike="noStrike" cap="none">
                <a:solidFill>
                  <a:srgbClr val="F1F8EC"/>
                </a:solidFill>
                <a:latin typeface="Calibri" panose="020F0502020204030204" pitchFamily="34" charset="0"/>
                <a:ea typeface="Calibri" panose="020F0502020204030204" pitchFamily="34" charset="0"/>
                <a:cs typeface="Calibri" panose="020F0502020204030204" pitchFamily="34" charset="0"/>
                <a:sym typeface="Catamaran"/>
              </a:rPr>
              <a:t>GRADOS EN: ADMINISTRACIÓN Y DIRECCIÓN DE EMPRESAS, ECONOMÍA, FINANZAS Y CONTABILIDAD Y MARKETING E INVESTIGACIÓN DE MERCADOS)</a:t>
            </a:r>
            <a:endParaRPr sz="1200" b="0" i="0" u="none" strike="noStrike" cap="none">
              <a:solidFill>
                <a:srgbClr val="F1F8EC"/>
              </a:solidFill>
              <a:latin typeface="Calibri" panose="020F0502020204030204" pitchFamily="34" charset="0"/>
              <a:ea typeface="Calibri" panose="020F0502020204030204" pitchFamily="34" charset="0"/>
              <a:cs typeface="Calibri" panose="020F0502020204030204" pitchFamily="34" charset="0"/>
              <a:sym typeface="Catamaran"/>
            </a:endParaRPr>
          </a:p>
        </p:txBody>
      </p:sp>
      <p:graphicFrame>
        <p:nvGraphicFramePr>
          <p:cNvPr id="275" name="Google Shape;275;p24"/>
          <p:cNvGraphicFramePr/>
          <p:nvPr>
            <p:extLst>
              <p:ext uri="{D42A27DB-BD31-4B8C-83A1-F6EECF244321}">
                <p14:modId xmlns:p14="http://schemas.microsoft.com/office/powerpoint/2010/main" val="3548241227"/>
              </p:ext>
            </p:extLst>
          </p:nvPr>
        </p:nvGraphicFramePr>
        <p:xfrm>
          <a:off x="1" y="830997"/>
          <a:ext cx="9144000" cy="5423305"/>
        </p:xfrm>
        <a:graphic>
          <a:graphicData uri="http://schemas.openxmlformats.org/drawingml/2006/table">
            <a:tbl>
              <a:tblPr bandRow="1">
                <a:noFill/>
                <a:tableStyleId>{79326A07-8742-463D-9311-B337E397E71D}</a:tableStyleId>
              </a:tblPr>
              <a:tblGrid>
                <a:gridCol w="2916275">
                  <a:extLst>
                    <a:ext uri="{9D8B030D-6E8A-4147-A177-3AD203B41FA5}">
                      <a16:colId xmlns:a16="http://schemas.microsoft.com/office/drawing/2014/main" val="20000"/>
                    </a:ext>
                  </a:extLst>
                </a:gridCol>
                <a:gridCol w="6227725">
                  <a:extLst>
                    <a:ext uri="{9D8B030D-6E8A-4147-A177-3AD203B41FA5}">
                      <a16:colId xmlns:a16="http://schemas.microsoft.com/office/drawing/2014/main" val="20001"/>
                    </a:ext>
                  </a:extLst>
                </a:gridCol>
              </a:tblGrid>
              <a:tr h="2786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A partir de la semana del 14 de septiembre 2026 (en las aulas)</a:t>
                      </a:r>
                      <a:endParaRPr sz="110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Reunión informativa con el alumnado para explicar el procedimiento de las prácticas curriculares.</a:t>
                      </a:r>
                      <a:endParaRPr sz="1400" u="none" strike="noStrike" cap="none">
                        <a:latin typeface="Calibri" panose="020F0502020204030204" pitchFamily="34" charset="0"/>
                        <a:ea typeface="Calibri" panose="020F0502020204030204" pitchFamily="34" charset="0"/>
                        <a:cs typeface="Calibri" panose="020F0502020204030204" pitchFamily="34" charset="0"/>
                      </a:endParaRPr>
                    </a:p>
                  </a:txBody>
                  <a:tcPr marL="73025" marR="73025" marT="45725" marB="45725" anchor="ctr">
                    <a:solidFill>
                      <a:srgbClr val="E1EFD8"/>
                    </a:solidFill>
                  </a:tcPr>
                </a:tc>
                <a:extLst>
                  <a:ext uri="{0D108BD9-81ED-4DB2-BD59-A6C34878D82A}">
                    <a16:rowId xmlns:a16="http://schemas.microsoft.com/office/drawing/2014/main" val="10000"/>
                  </a:ext>
                </a:extLst>
              </a:tr>
              <a:tr h="2786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solidFill>
                            <a:schemeClr val="lt1"/>
                          </a:solidFill>
                          <a:highlight>
                            <a:srgbClr val="008000"/>
                          </a:highlight>
                          <a:latin typeface="Calibri" panose="020F0502020204030204" pitchFamily="34" charset="0"/>
                          <a:ea typeface="Calibri" panose="020F0502020204030204" pitchFamily="34" charset="0"/>
                          <a:cs typeface="Calibri" panose="020F0502020204030204" pitchFamily="34" charset="0"/>
                        </a:rPr>
                        <a:t>10/02/2027</a:t>
                      </a:r>
                      <a:endParaRPr sz="1100" u="none" strike="noStrike" cap="none">
                        <a:solidFill>
                          <a:schemeClr val="lt1"/>
                        </a:solidFill>
                        <a:highlight>
                          <a:srgbClr val="008000"/>
                        </a:highlight>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solidFill>
                            <a:schemeClr val="lt1"/>
                          </a:solidFill>
                          <a:highlight>
                            <a:srgbClr val="008000"/>
                          </a:highlight>
                          <a:latin typeface="Calibri" panose="020F0502020204030204" pitchFamily="34" charset="0"/>
                          <a:ea typeface="Calibri" panose="020F0502020204030204" pitchFamily="34" charset="0"/>
                          <a:cs typeface="Calibri" panose="020F0502020204030204" pitchFamily="34" charset="0"/>
                        </a:rPr>
                        <a:t>Plazo máximo para recibir ofertas perfiladas 2º cuatrimestre</a:t>
                      </a:r>
                      <a:endParaRPr sz="1100" u="none" strike="noStrike" cap="none">
                        <a:solidFill>
                          <a:schemeClr val="lt1"/>
                        </a:solidFill>
                        <a:highlight>
                          <a:srgbClr val="008000"/>
                        </a:highlight>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extLst>
                  <a:ext uri="{0D108BD9-81ED-4DB2-BD59-A6C34878D82A}">
                    <a16:rowId xmlns:a16="http://schemas.microsoft.com/office/drawing/2014/main" val="10001"/>
                  </a:ext>
                </a:extLst>
              </a:tr>
              <a:tr h="2786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25/02/2027</a:t>
                      </a:r>
                      <a:endParaRPr sz="110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Fundación UAL envía ofertas a la facultad para su autorización</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extLst>
                  <a:ext uri="{0D108BD9-81ED-4DB2-BD59-A6C34878D82A}">
                    <a16:rowId xmlns:a16="http://schemas.microsoft.com/office/drawing/2014/main" val="10002"/>
                  </a:ext>
                </a:extLst>
              </a:tr>
              <a:tr h="27812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solidFill>
                            <a:schemeClr val="lt1"/>
                          </a:solidFill>
                          <a:highlight>
                            <a:srgbClr val="008000"/>
                          </a:highlight>
                          <a:latin typeface="Calibri" panose="020F0502020204030204" pitchFamily="34" charset="0"/>
                          <a:ea typeface="Calibri" panose="020F0502020204030204" pitchFamily="34" charset="0"/>
                          <a:cs typeface="Calibri" panose="020F0502020204030204" pitchFamily="34" charset="0"/>
                        </a:rPr>
                        <a:t>10/03/2027-12/03/2027</a:t>
                      </a:r>
                      <a:endParaRPr sz="1100" u="none" strike="noStrike" cap="none">
                        <a:solidFill>
                          <a:schemeClr val="lt1"/>
                        </a:solidFill>
                        <a:highlight>
                          <a:srgbClr val="008000"/>
                        </a:highlight>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solidFill>
                            <a:schemeClr val="lt1"/>
                          </a:solidFill>
                          <a:highlight>
                            <a:srgbClr val="008000"/>
                          </a:highlight>
                          <a:latin typeface="Calibri" panose="020F0502020204030204" pitchFamily="34" charset="0"/>
                          <a:ea typeface="Calibri" panose="020F0502020204030204" pitchFamily="34" charset="0"/>
                          <a:cs typeface="Calibri" panose="020F0502020204030204" pitchFamily="34" charset="0"/>
                        </a:rPr>
                        <a:t>Solicitud del alumnado (indicación de preferencias). Las perfiladas no participan.</a:t>
                      </a:r>
                      <a:endParaRPr sz="1100" u="none" strike="noStrike" cap="none">
                        <a:solidFill>
                          <a:schemeClr val="lt1"/>
                        </a:solidFill>
                        <a:highlight>
                          <a:srgbClr val="008000"/>
                        </a:highlight>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extLst>
                  <a:ext uri="{0D108BD9-81ED-4DB2-BD59-A6C34878D82A}">
                    <a16:rowId xmlns:a16="http://schemas.microsoft.com/office/drawing/2014/main" val="10003"/>
                  </a:ext>
                </a:extLst>
              </a:tr>
              <a:tr h="2786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15/03/2027</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Resolución provisional</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extLst>
                  <a:ext uri="{0D108BD9-81ED-4DB2-BD59-A6C34878D82A}">
                    <a16:rowId xmlns:a16="http://schemas.microsoft.com/office/drawing/2014/main" val="10004"/>
                  </a:ext>
                </a:extLst>
              </a:tr>
              <a:tr h="2786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16/03/2027-17/03/2027</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Alegaciones por el alumnado</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extLst>
                  <a:ext uri="{0D108BD9-81ED-4DB2-BD59-A6C34878D82A}">
                    <a16:rowId xmlns:a16="http://schemas.microsoft.com/office/drawing/2014/main" val="10005"/>
                  </a:ext>
                </a:extLst>
              </a:tr>
              <a:tr h="2786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18/03/2027-19/03/2027</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Respuesta alegaciones</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extLst>
                  <a:ext uri="{0D108BD9-81ED-4DB2-BD59-A6C34878D82A}">
                    <a16:rowId xmlns:a16="http://schemas.microsoft.com/office/drawing/2014/main" val="10006"/>
                  </a:ext>
                </a:extLst>
              </a:tr>
              <a:tr h="2786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30/03/2027</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Resolución definitiva</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extLst>
                  <a:ext uri="{0D108BD9-81ED-4DB2-BD59-A6C34878D82A}">
                    <a16:rowId xmlns:a16="http://schemas.microsoft.com/office/drawing/2014/main" val="10007"/>
                  </a:ext>
                </a:extLst>
              </a:tr>
              <a:tr h="55732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31/03/2027</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Envío, por parte de la facultad a la Fundación de la UAL,  del profesorado que tutoriza al alumnado.</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extLst>
                  <a:ext uri="{0D108BD9-81ED-4DB2-BD59-A6C34878D82A}">
                    <a16:rowId xmlns:a16="http://schemas.microsoft.com/office/drawing/2014/main" val="10008"/>
                  </a:ext>
                </a:extLst>
              </a:tr>
              <a:tr h="2786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01/04/2027-02/04/2027</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Firma de documentación por el alumnado</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extLst>
                  <a:ext uri="{0D108BD9-81ED-4DB2-BD59-A6C34878D82A}">
                    <a16:rowId xmlns:a16="http://schemas.microsoft.com/office/drawing/2014/main" val="10009"/>
                  </a:ext>
                </a:extLst>
              </a:tr>
              <a:tr h="55732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05/04/2027</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Correo, de la Fundación UAL, a las personas que tutorizan en las empresas, comunicando la incorporación de su alumnado</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extLst>
                  <a:ext uri="{0D108BD9-81ED-4DB2-BD59-A6C34878D82A}">
                    <a16:rowId xmlns:a16="http://schemas.microsoft.com/office/drawing/2014/main" val="10010"/>
                  </a:ext>
                </a:extLst>
              </a:tr>
              <a:tr h="2786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solidFill>
                            <a:schemeClr val="lt1"/>
                          </a:solidFill>
                          <a:highlight>
                            <a:srgbClr val="008000"/>
                          </a:highlight>
                          <a:latin typeface="Calibri" panose="020F0502020204030204" pitchFamily="34" charset="0"/>
                          <a:ea typeface="Calibri" panose="020F0502020204030204" pitchFamily="34" charset="0"/>
                          <a:cs typeface="Calibri" panose="020F0502020204030204" pitchFamily="34" charset="0"/>
                        </a:rPr>
                        <a:t>14/04/2027</a:t>
                      </a:r>
                      <a:endParaRPr sz="1100" u="none" strike="noStrike" cap="none">
                        <a:solidFill>
                          <a:schemeClr val="lt1"/>
                        </a:solidFill>
                        <a:highlight>
                          <a:srgbClr val="008000"/>
                        </a:highlight>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solidFill>
                            <a:schemeClr val="lt1"/>
                          </a:solidFill>
                          <a:highlight>
                            <a:srgbClr val="008000"/>
                          </a:highlight>
                          <a:latin typeface="Calibri" panose="020F0502020204030204" pitchFamily="34" charset="0"/>
                          <a:ea typeface="Calibri" panose="020F0502020204030204" pitchFamily="34" charset="0"/>
                          <a:cs typeface="Calibri" panose="020F0502020204030204" pitchFamily="34" charset="0"/>
                        </a:rPr>
                        <a:t>Incorporación a la empresa</a:t>
                      </a:r>
                      <a:endParaRPr sz="1100" u="none" strike="noStrike" cap="none">
                        <a:solidFill>
                          <a:schemeClr val="lt1"/>
                        </a:solidFill>
                        <a:highlight>
                          <a:srgbClr val="008000"/>
                        </a:highlight>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extLst>
                  <a:ext uri="{0D108BD9-81ED-4DB2-BD59-A6C34878D82A}">
                    <a16:rowId xmlns:a16="http://schemas.microsoft.com/office/drawing/2014/main" val="10011"/>
                  </a:ext>
                </a:extLst>
              </a:tr>
              <a:tr h="557325">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14/04/2027-03/06/2027 </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Realización de las prácticas (en este periodo hay que realizar las 200 horas, por tanto, hay que calcular las horas diarias, mínimo serán cinco horas y media). </a:t>
                      </a:r>
                      <a:endParaRPr sz="1400" u="none" strike="noStrike" cap="none">
                        <a:latin typeface="Calibri" panose="020F0502020204030204" pitchFamily="34" charset="0"/>
                        <a:ea typeface="Calibri" panose="020F0502020204030204" pitchFamily="34" charset="0"/>
                        <a:cs typeface="Calibri" panose="020F0502020204030204" pitchFamily="34" charset="0"/>
                      </a:endParaRPr>
                    </a:p>
                  </a:txBody>
                  <a:tcPr marL="66375" marR="66375" marT="0" marB="0" anchor="ctr">
                    <a:solidFill>
                      <a:srgbClr val="E1EFD8"/>
                    </a:solidFill>
                  </a:tcPr>
                </a:tc>
                <a:extLst>
                  <a:ext uri="{0D108BD9-81ED-4DB2-BD59-A6C34878D82A}">
                    <a16:rowId xmlns:a16="http://schemas.microsoft.com/office/drawing/2014/main" val="10012"/>
                  </a:ext>
                </a:extLst>
              </a:tr>
              <a:tr h="2786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 sobre el 28/05/2027</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Activación de los informes de valoración y encuestas</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extLst>
                  <a:ext uri="{0D108BD9-81ED-4DB2-BD59-A6C34878D82A}">
                    <a16:rowId xmlns:a16="http://schemas.microsoft.com/office/drawing/2014/main" val="10013"/>
                  </a:ext>
                </a:extLst>
              </a:tr>
              <a:tr h="27840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27/05/2027-07/05/2027</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Entrega de la memoria por el alumno en Ícaro y valoración de la entidad colaboradora en Ícaro</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E1EFD8"/>
                    </a:solidFill>
                  </a:tcPr>
                </a:tc>
                <a:extLst>
                  <a:ext uri="{0D108BD9-81ED-4DB2-BD59-A6C34878D82A}">
                    <a16:rowId xmlns:a16="http://schemas.microsoft.com/office/drawing/2014/main" val="10014"/>
                  </a:ext>
                </a:extLst>
              </a:tr>
              <a:tr h="278650">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rPr>
                        <a:t>Fecha límite: 14/06/2027</a:t>
                      </a:r>
                      <a:endParaRPr sz="110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s-ES" sz="1200" u="none" strike="noStrike" cap="none" dirty="0">
                          <a:latin typeface="Calibri" panose="020F0502020204030204" pitchFamily="34" charset="0"/>
                          <a:ea typeface="Calibri" panose="020F0502020204030204" pitchFamily="34" charset="0"/>
                          <a:cs typeface="Calibri" panose="020F0502020204030204" pitchFamily="34" charset="0"/>
                        </a:rPr>
                        <a:t>Valoración del tutor/a académica en Ícaro</a:t>
                      </a:r>
                      <a:endParaRPr sz="110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txBody>
                  <a:tcPr marL="66375" marR="66375" marT="0" marB="0" anchor="ctr">
                    <a:solidFill>
                      <a:srgbClr val="C4E0B2"/>
                    </a:solidFill>
                  </a:tcPr>
                </a:tc>
                <a:extLst>
                  <a:ext uri="{0D108BD9-81ED-4DB2-BD59-A6C34878D82A}">
                    <a16:rowId xmlns:a16="http://schemas.microsoft.com/office/drawing/2014/main" val="10015"/>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3f8e340bfe8_0_0"/>
          <p:cNvSpPr/>
          <p:nvPr/>
        </p:nvSpPr>
        <p:spPr>
          <a:xfrm>
            <a:off x="0" y="0"/>
            <a:ext cx="9144000" cy="831000"/>
          </a:xfrm>
          <a:prstGeom prst="rect">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00000"/>
              </a:lnSpc>
              <a:spcBef>
                <a:spcPts val="0"/>
              </a:spcBef>
              <a:spcAft>
                <a:spcPts val="0"/>
              </a:spcAft>
              <a:buClr>
                <a:srgbClr val="000000"/>
              </a:buClr>
              <a:buSzPts val="1200"/>
              <a:buFont typeface="Arial"/>
              <a:buNone/>
            </a:pPr>
            <a:r>
              <a:rPr lang="es-ES" sz="1200" b="1"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CALENDARIO DE PRÁCTICAS EXTERNAS Y AMPLIACIÓN DE PRÁCTICAS EXTERNAS DEL GRADO EN TURISMO</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200"/>
              <a:buFont typeface="Arial"/>
              <a:buNone/>
            </a:pPr>
            <a:r>
              <a:rPr lang="es-ES" sz="1200" b="1"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CURSO  2026-2027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tamaran"/>
            </a:endParaRPr>
          </a:p>
        </p:txBody>
      </p:sp>
      <p:graphicFrame>
        <p:nvGraphicFramePr>
          <p:cNvPr id="282" name="Google Shape;282;g3f8e340bfe8_0_0"/>
          <p:cNvGraphicFramePr/>
          <p:nvPr>
            <p:extLst>
              <p:ext uri="{D42A27DB-BD31-4B8C-83A1-F6EECF244321}">
                <p14:modId xmlns:p14="http://schemas.microsoft.com/office/powerpoint/2010/main" val="3102568405"/>
              </p:ext>
            </p:extLst>
          </p:nvPr>
        </p:nvGraphicFramePr>
        <p:xfrm>
          <a:off x="0" y="830997"/>
          <a:ext cx="9144000" cy="5311000"/>
        </p:xfrm>
        <a:graphic>
          <a:graphicData uri="http://schemas.openxmlformats.org/drawingml/2006/table">
            <a:tbl>
              <a:tblPr>
                <a:solidFill>
                  <a:srgbClr val="F4B081"/>
                </a:solidFill>
                <a:tableStyleId>{79326A07-8742-463D-9311-B337E397E71D}</a:tableStyleId>
              </a:tblPr>
              <a:tblGrid>
                <a:gridCol w="3147925">
                  <a:extLst>
                    <a:ext uri="{9D8B030D-6E8A-4147-A177-3AD203B41FA5}">
                      <a16:colId xmlns:a16="http://schemas.microsoft.com/office/drawing/2014/main" val="20000"/>
                    </a:ext>
                  </a:extLst>
                </a:gridCol>
                <a:gridCol w="5996075">
                  <a:extLst>
                    <a:ext uri="{9D8B030D-6E8A-4147-A177-3AD203B41FA5}">
                      <a16:colId xmlns:a16="http://schemas.microsoft.com/office/drawing/2014/main" val="20001"/>
                    </a:ext>
                  </a:extLst>
                </a:gridCol>
              </a:tblGrid>
              <a:tr h="464600">
                <a:tc>
                  <a:txBody>
                    <a:bodyPr/>
                    <a:lstStyle/>
                    <a:p>
                      <a:pPr marL="0" marR="0" lvl="0" indent="0" algn="ctr" rtl="0">
                        <a:lnSpc>
                          <a:spcPct val="100000"/>
                        </a:lnSpc>
                        <a:spcBef>
                          <a:spcPts val="0"/>
                        </a:spcBef>
                        <a:spcAft>
                          <a:spcPts val="0"/>
                        </a:spcAft>
                        <a:buClr>
                          <a:srgbClr val="000000"/>
                        </a:buClr>
                        <a:buSzPts val="1200"/>
                        <a:buFont typeface="Catamaran"/>
                        <a:buNone/>
                      </a:pPr>
                      <a:r>
                        <a:rPr lang="es-ES" sz="1200" b="1"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Fecha por definir</a:t>
                      </a:r>
                      <a:endParaRPr sz="18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45725" marB="45725" anchor="ctr">
                    <a:solidFill>
                      <a:srgbClr val="FBE4D4"/>
                    </a:solidFill>
                  </a:tcPr>
                </a:tc>
                <a:tc>
                  <a:txBody>
                    <a:bodyPr/>
                    <a:lstStyle/>
                    <a:p>
                      <a:pPr marL="0" marR="0" lvl="0" indent="0" algn="ctr" rtl="0">
                        <a:lnSpc>
                          <a:spcPct val="100000"/>
                        </a:lnSpc>
                        <a:spcBef>
                          <a:spcPts val="0"/>
                        </a:spcBef>
                        <a:spcAft>
                          <a:spcPts val="0"/>
                        </a:spcAft>
                        <a:buClr>
                          <a:srgbClr val="000000"/>
                        </a:buClr>
                        <a:buSzPts val="1200"/>
                        <a:buFont typeface="Catamaran"/>
                        <a:buNone/>
                      </a:pPr>
                      <a:r>
                        <a:rPr lang="es-ES"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tamaran"/>
                        </a:rPr>
                        <a:t>Presentación de la asignatura de prácticas externas por el tutor académico y reunión informativa para explicar el procedimiento en Ícaro de las prácticas curriculares. *</a:t>
                      </a:r>
                      <a:endParaRPr sz="18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45725" marB="45725" anchor="ctr">
                    <a:solidFill>
                      <a:srgbClr val="FBE4D4"/>
                    </a:solidFill>
                  </a:tcPr>
                </a:tc>
                <a:extLst>
                  <a:ext uri="{0D108BD9-81ED-4DB2-BD59-A6C34878D82A}">
                    <a16:rowId xmlns:a16="http://schemas.microsoft.com/office/drawing/2014/main" val="10000"/>
                  </a:ext>
                </a:extLst>
              </a:tr>
              <a:tr h="311975">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17/02/2027</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7CAA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Enviar ofertas al coordinador para su autorización</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7CAAC"/>
                    </a:solidFill>
                  </a:tcPr>
                </a:tc>
                <a:extLst>
                  <a:ext uri="{0D108BD9-81ED-4DB2-BD59-A6C34878D82A}">
                    <a16:rowId xmlns:a16="http://schemas.microsoft.com/office/drawing/2014/main" val="10001"/>
                  </a:ext>
                </a:extLst>
              </a:tr>
              <a:tr h="311975">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23/02/2027 – 25/02/2027</a:t>
                      </a:r>
                      <a:endParaRPr sz="120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chemeClr val="accen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Solicitud del alumnado (indicación de preferencias)</a:t>
                      </a:r>
                      <a:endParaRPr sz="120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chemeClr val="accent2"/>
                    </a:solidFill>
                  </a:tcPr>
                </a:tc>
                <a:extLst>
                  <a:ext uri="{0D108BD9-81ED-4DB2-BD59-A6C34878D82A}">
                    <a16:rowId xmlns:a16="http://schemas.microsoft.com/office/drawing/2014/main" val="10002"/>
                  </a:ext>
                </a:extLst>
              </a:tr>
              <a:tr h="311975">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03/03/2027</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7CAA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Resolución provisional</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7CAAC"/>
                    </a:solidFill>
                  </a:tcPr>
                </a:tc>
                <a:extLst>
                  <a:ext uri="{0D108BD9-81ED-4DB2-BD59-A6C34878D82A}">
                    <a16:rowId xmlns:a16="http://schemas.microsoft.com/office/drawing/2014/main" val="10003"/>
                  </a:ext>
                </a:extLst>
              </a:tr>
              <a:tr h="311975">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04/03/2027 - 05/03/2027</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BE4D4"/>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Alegaciones por el alumnado</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BE4D4"/>
                    </a:solidFill>
                  </a:tcPr>
                </a:tc>
                <a:extLst>
                  <a:ext uri="{0D108BD9-81ED-4DB2-BD59-A6C34878D82A}">
                    <a16:rowId xmlns:a16="http://schemas.microsoft.com/office/drawing/2014/main" val="10004"/>
                  </a:ext>
                </a:extLst>
              </a:tr>
              <a:tr h="311975">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08/03/2027</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7CAA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Respuesta alegaciones</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7CAAC"/>
                    </a:solidFill>
                  </a:tcPr>
                </a:tc>
                <a:extLst>
                  <a:ext uri="{0D108BD9-81ED-4DB2-BD59-A6C34878D82A}">
                    <a16:rowId xmlns:a16="http://schemas.microsoft.com/office/drawing/2014/main" val="10005"/>
                  </a:ext>
                </a:extLst>
              </a:tr>
              <a:tr h="311975">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09/03/2027</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BE4D4"/>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Resolución definitiva</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BE4D4"/>
                    </a:solidFill>
                  </a:tcPr>
                </a:tc>
                <a:extLst>
                  <a:ext uri="{0D108BD9-81ED-4DB2-BD59-A6C34878D82A}">
                    <a16:rowId xmlns:a16="http://schemas.microsoft.com/office/drawing/2014/main" val="10006"/>
                  </a:ext>
                </a:extLst>
              </a:tr>
              <a:tr h="311975">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11/03/2027 - 12/03/2027</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7CAA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Firma de documentación por parte del alumnado</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7CAAC"/>
                    </a:solidFill>
                  </a:tcPr>
                </a:tc>
                <a:extLst>
                  <a:ext uri="{0D108BD9-81ED-4DB2-BD59-A6C34878D82A}">
                    <a16:rowId xmlns:a16="http://schemas.microsoft.com/office/drawing/2014/main" val="10007"/>
                  </a:ext>
                </a:extLst>
              </a:tr>
              <a:tr h="427675">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15/03/2027</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BE4D4"/>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Correo de la Fundación UAL a quienes tutoricen en las empresas, comunicando la incorporación de su alumnado</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BE4D4"/>
                    </a:solidFill>
                  </a:tcPr>
                </a:tc>
                <a:extLst>
                  <a:ext uri="{0D108BD9-81ED-4DB2-BD59-A6C34878D82A}">
                    <a16:rowId xmlns:a16="http://schemas.microsoft.com/office/drawing/2014/main" val="10008"/>
                  </a:ext>
                </a:extLst>
              </a:tr>
              <a:tr h="423900">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01/04/2027 – 03/06/2027 </a:t>
                      </a:r>
                      <a:endParaRPr sz="120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chemeClr val="accen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Incorporación a la empresa y realización de las prácticas</a:t>
                      </a:r>
                      <a:endParaRPr sz="1200" u="none" strike="noStrike" cap="none">
                        <a:solidFill>
                          <a:schemeClr val="lt1"/>
                        </a:solidFill>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chemeClr val="accent2"/>
                    </a:solidFill>
                  </a:tcPr>
                </a:tc>
                <a:extLst>
                  <a:ext uri="{0D108BD9-81ED-4DB2-BD59-A6C34878D82A}">
                    <a16:rowId xmlns:a16="http://schemas.microsoft.com/office/drawing/2014/main" val="10009"/>
                  </a:ext>
                </a:extLst>
              </a:tr>
              <a:tr h="359975">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27/05/2027</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BE4D4"/>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Activar los informes de valoración y encuestas</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BE4D4"/>
                    </a:solidFill>
                  </a:tcPr>
                </a:tc>
                <a:extLst>
                  <a:ext uri="{0D108BD9-81ED-4DB2-BD59-A6C34878D82A}">
                    <a16:rowId xmlns:a16="http://schemas.microsoft.com/office/drawing/2014/main" val="10010"/>
                  </a:ext>
                </a:extLst>
              </a:tr>
              <a:tr h="402725">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27/05/2027 - 07/06/2027</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7CAA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 Entrega de la memoria por el alumnado en Ícaro</a:t>
                      </a:r>
                      <a:endParaRPr sz="1400" u="none" strike="noStrike" cap="none">
                        <a:latin typeface="Calibri" panose="020F0502020204030204" pitchFamily="34" charset="0"/>
                        <a:ea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 Valoración de la entidad colaboradora en Ícaro</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7CAAC"/>
                    </a:solidFill>
                  </a:tcPr>
                </a:tc>
                <a:extLst>
                  <a:ext uri="{0D108BD9-81ED-4DB2-BD59-A6C34878D82A}">
                    <a16:rowId xmlns:a16="http://schemas.microsoft.com/office/drawing/2014/main" val="10011"/>
                  </a:ext>
                </a:extLst>
              </a:tr>
              <a:tr h="304925">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07/06/2027 - 14/06/2027</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BE4D4"/>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ES" sz="1200" u="none" strike="noStrike" cap="none">
                          <a:latin typeface="Calibri" panose="020F0502020204030204" pitchFamily="34" charset="0"/>
                          <a:ea typeface="Calibri" panose="020F0502020204030204" pitchFamily="34" charset="0"/>
                          <a:cs typeface="Calibri" panose="020F0502020204030204" pitchFamily="34" charset="0"/>
                          <a:sym typeface="Catamaran"/>
                        </a:rPr>
                        <a:t>Valoración del tutor académico en Ícaro</a:t>
                      </a:r>
                      <a:endParaRPr sz="1200" u="none" strike="noStrike" cap="none">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BE4D4"/>
                    </a:solidFill>
                  </a:tcPr>
                </a:tc>
                <a:extLst>
                  <a:ext uri="{0D108BD9-81ED-4DB2-BD59-A6C34878D82A}">
                    <a16:rowId xmlns:a16="http://schemas.microsoft.com/office/drawing/2014/main" val="10012"/>
                  </a:ext>
                </a:extLst>
              </a:tr>
              <a:tr h="743375">
                <a:tc gridSpan="2">
                  <a:txBody>
                    <a:bodyPr/>
                    <a:lstStyle/>
                    <a:p>
                      <a:pPr marL="0" marR="0" lvl="0" indent="0" algn="ctr" rtl="0">
                        <a:lnSpc>
                          <a:spcPct val="100000"/>
                        </a:lnSpc>
                        <a:spcBef>
                          <a:spcPts val="0"/>
                        </a:spcBef>
                        <a:spcAft>
                          <a:spcPts val="0"/>
                        </a:spcAft>
                        <a:buClr>
                          <a:srgbClr val="000000"/>
                        </a:buClr>
                        <a:buSzPts val="1200"/>
                        <a:buFont typeface="Arial"/>
                        <a:buNone/>
                      </a:pPr>
                      <a:endParaRPr sz="1200" u="none" strike="noStrike" cap="none" dirty="0">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Además, el tutor académico realizará una reunión de seguimiento de las prácticas, que se anunciará por correo electrónico o aula virtual. </a:t>
                      </a:r>
                      <a:endParaRPr sz="1200" u="none" strike="noStrike" cap="none" dirty="0">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00000"/>
                        </a:lnSpc>
                        <a:spcBef>
                          <a:spcPts val="0"/>
                        </a:spcBef>
                        <a:spcAft>
                          <a:spcPts val="0"/>
                        </a:spcAft>
                        <a:buClr>
                          <a:srgbClr val="000000"/>
                        </a:buClr>
                        <a:buSzPts val="1200"/>
                        <a:buFont typeface="Arial"/>
                        <a:buNone/>
                      </a:pPr>
                      <a:endParaRPr sz="1200" u="none" strike="noStrike" cap="none" dirty="0">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00000"/>
                        </a:lnSpc>
                        <a:spcBef>
                          <a:spcPts val="0"/>
                        </a:spcBef>
                        <a:spcAft>
                          <a:spcPts val="0"/>
                        </a:spcAft>
                        <a:buClr>
                          <a:srgbClr val="000000"/>
                        </a:buClr>
                        <a:buSzPts val="1200"/>
                        <a:buFont typeface="Arial"/>
                        <a:buNone/>
                      </a:pPr>
                      <a:endParaRPr sz="1200" u="none" strike="noStrike" cap="none" dirty="0">
                        <a:latin typeface="Calibri" panose="020F0502020204030204" pitchFamily="34" charset="0"/>
                        <a:ea typeface="Calibri" panose="020F0502020204030204" pitchFamily="34" charset="0"/>
                        <a:cs typeface="Calibri" panose="020F0502020204030204" pitchFamily="34" charset="0"/>
                        <a:sym typeface="Catamaran"/>
                      </a:endParaRPr>
                    </a:p>
                  </a:txBody>
                  <a:tcPr marL="68575" marR="68575" marT="0" marB="0" anchor="ctr">
                    <a:solidFill>
                      <a:srgbClr val="F7CAAC"/>
                    </a:solidFill>
                  </a:tcPr>
                </a:tc>
                <a:tc hMerge="1">
                  <a:txBody>
                    <a:bodyPr/>
                    <a:lstStyle/>
                    <a:p>
                      <a:endParaRPr lang="es-ES"/>
                    </a:p>
                  </a:txBody>
                  <a:tcPr/>
                </a:tc>
                <a:extLst>
                  <a:ext uri="{0D108BD9-81ED-4DB2-BD59-A6C34878D82A}">
                    <a16:rowId xmlns:a16="http://schemas.microsoft.com/office/drawing/2014/main" val="1001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6"/>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6</a:t>
            </a:r>
            <a:endParaRPr/>
          </a:p>
        </p:txBody>
      </p:sp>
      <p:sp>
        <p:nvSpPr>
          <p:cNvPr id="289" name="Google Shape;289;p26"/>
          <p:cNvSpPr txBox="1">
            <a:spLocks noGrp="1"/>
          </p:cNvSpPr>
          <p:nvPr>
            <p:ph type="subTitle" idx="1"/>
          </p:nvPr>
        </p:nvSpPr>
        <p:spPr>
          <a:xfrm>
            <a:off x="4778718" y="3631722"/>
            <a:ext cx="4114800" cy="349728"/>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90000"/>
              </a:lnSpc>
              <a:spcBef>
                <a:spcPts val="0"/>
              </a:spcBef>
              <a:spcAft>
                <a:spcPts val="0"/>
              </a:spcAft>
              <a:buClr>
                <a:schemeClr val="dk1"/>
              </a:buClr>
              <a:buSzPct val="100000"/>
              <a:buNone/>
            </a:pPr>
            <a:r>
              <a:rPr lang="es-ES" sz="2000">
                <a:latin typeface="Calibri" panose="020F0502020204030204" pitchFamily="34" charset="0"/>
                <a:ea typeface="Calibri" panose="020F0502020204030204" pitchFamily="34" charset="0"/>
                <a:cs typeface="Calibri" panose="020F0502020204030204" pitchFamily="34" charset="0"/>
              </a:rPr>
              <a:t>CERTIFICADO DELITOS SEXUALES</a:t>
            </a:r>
            <a:endParaRPr>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7"/>
          <p:cNvSpPr txBox="1"/>
          <p:nvPr/>
        </p:nvSpPr>
        <p:spPr>
          <a:xfrm>
            <a:off x="0" y="505567"/>
            <a:ext cx="9144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D4F83"/>
              </a:buClr>
              <a:buSzPts val="2400"/>
              <a:buFont typeface="Catamaran"/>
              <a:buNone/>
            </a:pPr>
            <a:r>
              <a:rPr lang="es-ES" sz="24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MUY IMPORTANTE</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96" name="Google Shape;296;p27"/>
          <p:cNvSpPr txBox="1"/>
          <p:nvPr/>
        </p:nvSpPr>
        <p:spPr>
          <a:xfrm>
            <a:off x="709253" y="1366453"/>
            <a:ext cx="7560840" cy="421653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600"/>
              <a:buFont typeface="Catamaran"/>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chemeClr val="dk1"/>
              </a:buClr>
              <a:buSzPts val="1600"/>
              <a:buFont typeface="Catamaran"/>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chemeClr val="dk1"/>
              </a:buClr>
              <a:buSzPts val="1600"/>
              <a:buFont typeface="Catamaran"/>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chemeClr val="dk1"/>
              </a:buClr>
              <a:buSzPts val="1600"/>
              <a:buFont typeface="Catamaran"/>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a:p>
            <a:pPr marL="457200" marR="0" lvl="1" indent="0" algn="just" rtl="0">
              <a:lnSpc>
                <a:spcPct val="100000"/>
              </a:lnSpc>
              <a:spcBef>
                <a:spcPts val="0"/>
              </a:spcBef>
              <a:spcAft>
                <a:spcPts val="0"/>
              </a:spcAft>
              <a:buClr>
                <a:srgbClr val="000000"/>
              </a:buClr>
              <a:buSzPts val="2000"/>
              <a:buFont typeface="Arial"/>
              <a:buNone/>
            </a:pPr>
            <a:r>
              <a:rPr lang="es-ES" sz="20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Aquellas personas que durante las prácticas vayan a tener contacto con menores, deben solicitar el certificado de no haber cometido delitos sexuales al  Ministerio de Justicia. Si tienes firma digital,  lo puedes solicitar en la siguiente dirección:</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chemeClr val="dk1"/>
              </a:buClr>
              <a:buSzPts val="1600"/>
              <a:buFont typeface="Catamaran"/>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00000"/>
              </a:lnSpc>
              <a:spcBef>
                <a:spcPts val="0"/>
              </a:spcBef>
              <a:spcAft>
                <a:spcPts val="0"/>
              </a:spcAft>
              <a:buClr>
                <a:srgbClr val="000000"/>
              </a:buClr>
              <a:buSzPts val="1600"/>
              <a:buFont typeface="Arial"/>
              <a:buNone/>
            </a:pPr>
            <a:r>
              <a:rPr lang="es-ES" sz="1600" b="0" i="0" u="sng"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hlinkClick r:id="rId3">
                  <a:extLst>
                    <a:ext uri="{A12FA001-AC4F-418D-AE19-62706E023703}">
                      <ahyp:hlinkClr xmlns:ahyp="http://schemas.microsoft.com/office/drawing/2018/hyperlinkcolor" val="tx"/>
                    </a:ext>
                  </a:extLst>
                </a:hlinkClick>
              </a:rPr>
              <a:t>https://sede.mjusticia.gob.es/es/tramites/certificado-registro-central</a:t>
            </a: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chemeClr val="dk1"/>
              </a:buClr>
              <a:buSzPts val="2000"/>
              <a:buFont typeface="Arial"/>
              <a:buNone/>
            </a:pPr>
            <a:br>
              <a:rPr lang="es-ES" sz="20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br>
            <a:endParaRPr sz="20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chemeClr val="dk1"/>
              </a:buClr>
              <a:buSzPts val="1800"/>
              <a:buFont typeface="Catamaran"/>
              <a:buNone/>
            </a:pPr>
            <a:endParaRPr sz="18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chemeClr val="dk1"/>
              </a:buClr>
              <a:buSzPts val="1800"/>
              <a:buFont typeface="Catamaran"/>
              <a:buNone/>
            </a:pPr>
            <a:endParaRPr sz="18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97" name="Google Shape;297;p27"/>
          <p:cNvPicPr preferRelativeResize="0"/>
          <p:nvPr/>
        </p:nvPicPr>
        <p:blipFill rotWithShape="1">
          <a:blip r:embed="rId4">
            <a:alphaModFix/>
          </a:blip>
          <a:srcRect/>
          <a:stretch/>
        </p:blipFill>
        <p:spPr>
          <a:xfrm>
            <a:off x="8174075" y="530443"/>
            <a:ext cx="507785" cy="507785"/>
          </a:xfrm>
          <a:prstGeom prst="rect">
            <a:avLst/>
          </a:prstGeom>
          <a:solidFill>
            <a:schemeClr val="accent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7"/>
                                        </p:tgtEl>
                                        <p:attrNameLst>
                                          <p:attrName>style.visibility</p:attrName>
                                        </p:attrNameLst>
                                      </p:cBhvr>
                                      <p:to>
                                        <p:strVal val="visible"/>
                                      </p:to>
                                    </p:set>
                                    <p:animEffect transition="in" filter="fade">
                                      <p:cBhvr>
                                        <p:cTn id="7" dur="5000"/>
                                        <p:tgtEl>
                                          <p:spTgt spid="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8"/>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7</a:t>
            </a:r>
            <a:endParaRPr/>
          </a:p>
        </p:txBody>
      </p:sp>
      <p:sp>
        <p:nvSpPr>
          <p:cNvPr id="304" name="Google Shape;304;p28"/>
          <p:cNvSpPr txBox="1">
            <a:spLocks noGrp="1"/>
          </p:cNvSpPr>
          <p:nvPr>
            <p:ph type="subTitle" idx="1"/>
          </p:nvPr>
        </p:nvSpPr>
        <p:spPr>
          <a:xfrm>
            <a:off x="4778717" y="3641697"/>
            <a:ext cx="4227717" cy="339753"/>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90000"/>
              </a:lnSpc>
              <a:spcBef>
                <a:spcPts val="0"/>
              </a:spcBef>
              <a:spcAft>
                <a:spcPts val="0"/>
              </a:spcAft>
              <a:buClr>
                <a:schemeClr val="dk1"/>
              </a:buClr>
              <a:buSzPct val="100000"/>
              <a:buNone/>
            </a:pPr>
            <a:r>
              <a:rPr lang="es-ES" sz="2000" b="1">
                <a:latin typeface="Calibri" panose="020F0502020204030204" pitchFamily="34" charset="0"/>
                <a:ea typeface="Calibri" panose="020F0502020204030204" pitchFamily="34" charset="0"/>
                <a:cs typeface="Calibri" panose="020F0502020204030204" pitchFamily="34" charset="0"/>
              </a:rPr>
              <a:t>CUESTIONES A TENER EN CUENTA</a:t>
            </a:r>
            <a:endParaRPr>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29"/>
          <p:cNvSpPr/>
          <p:nvPr/>
        </p:nvSpPr>
        <p:spPr>
          <a:xfrm>
            <a:off x="149021" y="336430"/>
            <a:ext cx="8845957" cy="576244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s-ES" sz="24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PRÁCTICAS PERFILADAS:</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800"/>
              <a:buFont typeface="Arial"/>
              <a:buNone/>
            </a:pPr>
            <a:endParaRPr sz="1800" b="1" i="0" u="sng"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800"/>
              <a:buFont typeface="Arial"/>
              <a:buNone/>
            </a:pP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 </a:t>
            </a: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Recordad la fecha límite, indicada en el calendario de cada convocatoria, para presentar ofertas perfiladas.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El alumnado con oferta perfilada, debe enviar un correo electrónico motivado a Diana Carrión García (dcarri@fundacionual.es), indicando en el asunto: Práctica curricular perfilada del grado en cuestión (indicar el grado). Código de Oferta (el que se haya generado al crear la oferta, son 6 dígitos) y nombre, apellidos y DNI o NIE del alumno o alumna a la que va destinada la oferta.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600"/>
              <a:buFont typeface="Arial"/>
              <a:buNone/>
            </a:pPr>
            <a:r>
              <a:rPr lang="es-ES" sz="1600" b="0" i="1"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Ejemplo:</a:t>
            </a:r>
            <a:r>
              <a:rPr lang="es-ES" sz="1600" b="0"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Asunto correo: Práctica curricular perfilada ADE. Código de Oferta 396999. Diana Carrión García 45666999T.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Cuerpo del mensaje: La justificación de por qué se solicita y por qué quiere realizarla en esa empresa.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600"/>
              <a:buFont typeface="Arial"/>
              <a:buNone/>
            </a:pPr>
            <a:r>
              <a:rPr lang="es-ES" sz="1600" b="0"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NOTA: </a:t>
            </a: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Ese correo, junto con la oferta, la Fundación de la UAL lo enviará a la facultad para el </a:t>
            </a:r>
            <a:r>
              <a:rPr lang="es-ES" sz="1600" b="0"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VºBº</a:t>
            </a: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En caso de no ser autorizada, el alumno o alumna en cuestión deberá participar en la convocatoria abierta. Por el contrario, si se da el </a:t>
            </a:r>
            <a:r>
              <a:rPr lang="es-ES" sz="1600" b="0"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VºBº</a:t>
            </a: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a la oferta, no podrá participar en la elección de ofertas, ya que tiene una oferta perfilada.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0"/>
          <p:cNvSpPr/>
          <p:nvPr/>
        </p:nvSpPr>
        <p:spPr>
          <a:xfrm>
            <a:off x="447675" y="396815"/>
            <a:ext cx="8324850" cy="527056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s-ES" sz="24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EVALUACIÓN:</a:t>
            </a:r>
            <a:r>
              <a:rPr lang="es-ES" sz="2400" b="0" i="0" u="none" strike="noStrike" cap="none" dirty="0">
                <a:solidFill>
                  <a:srgbClr val="1F3864"/>
                </a:solidFill>
                <a:latin typeface="Calibri" panose="020F0502020204030204" pitchFamily="34" charset="0"/>
                <a:ea typeface="Calibri" panose="020F0502020204030204" pitchFamily="34" charset="0"/>
                <a:cs typeface="Calibri" panose="020F0502020204030204" pitchFamily="34" charset="0"/>
                <a:sym typeface="Catamaran"/>
              </a:rPr>
              <a:t>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1) El estudiante debe mandar 3 emails al tutor académico (se considera para evaluación):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 Al inicio de las prácticas.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 Al cumplir 100 horas de realización.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 A la finalización.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2) Al finalizar la práctica, el estudiante debe subir su informe final en ÍCARO y el/la tutor/a de empresa también (se activa unos días antes de la finalización de las prácticas).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3) El/la tutor/a académico califica cuando ambos estén disponibles.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0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4) El/la coordinador/a de prácticas de empresa cumplimenta la nota en el acta en junio (</a:t>
            </a:r>
            <a:r>
              <a:rPr lang="es-ES" sz="1600" b="0" i="0" u="sng"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tanto las prácticas del 1er.Cuatrimestre y 2º.Cuatrimestre</a:t>
            </a: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tamaran"/>
              <a:ea typeface="Catamaran"/>
              <a:cs typeface="Catamaran"/>
              <a:sym typeface="Catamar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31"/>
          <p:cNvSpPr txBox="1"/>
          <p:nvPr/>
        </p:nvSpPr>
        <p:spPr>
          <a:xfrm>
            <a:off x="0" y="-2653"/>
            <a:ext cx="9144000" cy="698652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s-ES" sz="2400" b="1"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IMPORTANTE: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2400"/>
              <a:buFont typeface="Arial"/>
              <a:buNone/>
            </a:pPr>
            <a:endParaRPr sz="2400" b="1" i="0" u="sng"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endParaRPr>
          </a:p>
          <a:p>
            <a:pPr marR="0" lvl="0" algn="just" rtl="0">
              <a:lnSpc>
                <a:spcPct val="100000"/>
              </a:lnSpc>
              <a:spcBef>
                <a:spcPts val="0"/>
              </a:spcBef>
              <a:spcAft>
                <a:spcPts val="0"/>
              </a:spcAft>
              <a:buClr>
                <a:schemeClr val="dk1"/>
              </a:buClr>
              <a:buSzPts val="1300"/>
            </a:pP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-Debéis tener el </a:t>
            </a:r>
            <a:r>
              <a:rPr lang="es-ES" sz="1300" b="0" i="0" u="none" strike="noStrike" cap="none" dirty="0" err="1">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cv</a:t>
            </a: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en Ícaro totalmente cumplimentado y actualizado.</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82550" marR="0" lvl="0" algn="just" rtl="0">
              <a:lnSpc>
                <a:spcPct val="100000"/>
              </a:lnSpc>
              <a:spcBef>
                <a:spcPts val="0"/>
              </a:spcBef>
              <a:spcAft>
                <a:spcPts val="0"/>
              </a:spcAft>
              <a:buClr>
                <a:schemeClr val="dk1"/>
              </a:buClr>
              <a:buSzPts val="1300"/>
            </a:pPr>
            <a:endParaRPr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R="0" lvl="0" algn="just" rtl="0">
              <a:lnSpc>
                <a:spcPct val="100000"/>
              </a:lnSpc>
              <a:spcBef>
                <a:spcPts val="0"/>
              </a:spcBef>
              <a:spcAft>
                <a:spcPts val="0"/>
              </a:spcAft>
              <a:buClr>
                <a:schemeClr val="dk1"/>
              </a:buClr>
              <a:buSzPts val="1300"/>
            </a:pP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-Se participa con la nota media del curso anterior.</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82550" marR="0" lvl="0" algn="just" rtl="0">
              <a:lnSpc>
                <a:spcPct val="100000"/>
              </a:lnSpc>
              <a:spcBef>
                <a:spcPts val="0"/>
              </a:spcBef>
              <a:spcAft>
                <a:spcPts val="0"/>
              </a:spcAft>
              <a:buClr>
                <a:schemeClr val="dk1"/>
              </a:buClr>
              <a:buSzPts val="1300"/>
            </a:pPr>
            <a:endParaRPr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R="0" lvl="0" algn="just" rtl="0">
              <a:lnSpc>
                <a:spcPct val="100000"/>
              </a:lnSpc>
              <a:spcBef>
                <a:spcPts val="0"/>
              </a:spcBef>
              <a:spcAft>
                <a:spcPts val="0"/>
              </a:spcAft>
              <a:buClr>
                <a:schemeClr val="dk1"/>
              </a:buClr>
              <a:buSzPts val="1300"/>
            </a:pP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-No es aconsejable visualizar las ofertas en móvil.</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82550" marR="0" lvl="0" algn="just" rtl="0">
              <a:lnSpc>
                <a:spcPct val="100000"/>
              </a:lnSpc>
              <a:spcBef>
                <a:spcPts val="0"/>
              </a:spcBef>
              <a:spcAft>
                <a:spcPts val="0"/>
              </a:spcAft>
              <a:buClr>
                <a:schemeClr val="dk1"/>
              </a:buClr>
              <a:buSzPts val="1300"/>
            </a:pPr>
            <a:endParaRPr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R="0" lvl="0" algn="just" rtl="0">
              <a:lnSpc>
                <a:spcPct val="100000"/>
              </a:lnSpc>
              <a:spcBef>
                <a:spcPts val="0"/>
              </a:spcBef>
              <a:spcAft>
                <a:spcPts val="0"/>
              </a:spcAft>
              <a:buClr>
                <a:schemeClr val="dk1"/>
              </a:buClr>
              <a:buSzPts val="1300"/>
            </a:pP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-Presta atención a la localidad de realización de las prácticas.</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82550" marR="0" lvl="0" algn="just" rtl="0">
              <a:lnSpc>
                <a:spcPct val="100000"/>
              </a:lnSpc>
              <a:spcBef>
                <a:spcPts val="0"/>
              </a:spcBef>
              <a:spcAft>
                <a:spcPts val="0"/>
              </a:spcAft>
              <a:buClr>
                <a:schemeClr val="dk1"/>
              </a:buClr>
              <a:buSzPts val="1300"/>
            </a:pPr>
            <a:endParaRPr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R="0" lvl="0" algn="just" rtl="0">
              <a:lnSpc>
                <a:spcPct val="100000"/>
              </a:lnSpc>
              <a:spcBef>
                <a:spcPts val="0"/>
              </a:spcBef>
              <a:spcAft>
                <a:spcPts val="0"/>
              </a:spcAft>
              <a:buClr>
                <a:schemeClr val="dk1"/>
              </a:buClr>
              <a:buSzPts val="1300"/>
            </a:pP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-Presta atención al tipo de ofertas (existe la opción de prácticas telemáticas, semipresenciales y presenciales).</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82550" marR="0" lvl="0" algn="just" rtl="0">
              <a:lnSpc>
                <a:spcPct val="100000"/>
              </a:lnSpc>
              <a:spcBef>
                <a:spcPts val="0"/>
              </a:spcBef>
              <a:spcAft>
                <a:spcPts val="0"/>
              </a:spcAft>
              <a:buClr>
                <a:schemeClr val="dk1"/>
              </a:buClr>
              <a:buSzPts val="1300"/>
            </a:pPr>
            <a:endParaRPr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R="0" lvl="0" algn="just" rtl="0">
              <a:lnSpc>
                <a:spcPct val="100000"/>
              </a:lnSpc>
              <a:spcBef>
                <a:spcPts val="0"/>
              </a:spcBef>
              <a:spcAft>
                <a:spcPts val="0"/>
              </a:spcAft>
              <a:buClr>
                <a:schemeClr val="dk1"/>
              </a:buClr>
              <a:buSzPts val="1300"/>
            </a:pP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-Debéis cumplimentar las horas de prácticas en el periodo que aparece en vuestro documento de aceptación: nadie podrá excederse de ese periodo.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82550" marR="0" lvl="0" algn="just" rtl="0">
              <a:lnSpc>
                <a:spcPct val="100000"/>
              </a:lnSpc>
              <a:spcBef>
                <a:spcPts val="0"/>
              </a:spcBef>
              <a:spcAft>
                <a:spcPts val="0"/>
              </a:spcAft>
              <a:buClr>
                <a:schemeClr val="dk1"/>
              </a:buClr>
              <a:buSzPts val="1300"/>
            </a:pPr>
            <a:endParaRPr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R="0" lvl="0" algn="just" rtl="0">
              <a:lnSpc>
                <a:spcPct val="100000"/>
              </a:lnSpc>
              <a:spcBef>
                <a:spcPts val="0"/>
              </a:spcBef>
              <a:spcAft>
                <a:spcPts val="0"/>
              </a:spcAft>
              <a:buClr>
                <a:schemeClr val="dk1"/>
              </a:buClr>
              <a:buSzPts val="1300"/>
            </a:pP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-No se puede faltar a la empresa sin causa bien justificada y sin avisarles.</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82550" marR="0" lvl="0" algn="just" rtl="0">
              <a:lnSpc>
                <a:spcPct val="100000"/>
              </a:lnSpc>
              <a:spcBef>
                <a:spcPts val="0"/>
              </a:spcBef>
              <a:spcAft>
                <a:spcPts val="0"/>
              </a:spcAft>
              <a:buClr>
                <a:schemeClr val="dk1"/>
              </a:buClr>
              <a:buSzPts val="1300"/>
            </a:pPr>
            <a:endParaRPr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R="0" lvl="0" algn="just" rtl="0">
              <a:lnSpc>
                <a:spcPct val="100000"/>
              </a:lnSpc>
              <a:spcBef>
                <a:spcPts val="0"/>
              </a:spcBef>
              <a:spcAft>
                <a:spcPts val="0"/>
              </a:spcAft>
              <a:buClr>
                <a:schemeClr val="dk1"/>
              </a:buClr>
              <a:buSzPts val="1300"/>
            </a:pP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-Se deben realizar todas las tareas con responsabilidad, con independencia de que sean básicas o de cierta importancia.</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82550" marR="0" lvl="0" algn="just" rtl="0">
              <a:lnSpc>
                <a:spcPct val="100000"/>
              </a:lnSpc>
              <a:spcBef>
                <a:spcPts val="0"/>
              </a:spcBef>
              <a:spcAft>
                <a:spcPts val="0"/>
              </a:spcAft>
              <a:buClr>
                <a:schemeClr val="dk1"/>
              </a:buClr>
              <a:buSzPts val="1300"/>
            </a:pPr>
            <a:endParaRPr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R="0" lvl="0" algn="just" rtl="0">
              <a:lnSpc>
                <a:spcPct val="100000"/>
              </a:lnSpc>
              <a:spcBef>
                <a:spcPts val="0"/>
              </a:spcBef>
              <a:spcAft>
                <a:spcPts val="0"/>
              </a:spcAft>
              <a:buClr>
                <a:schemeClr val="dk1"/>
              </a:buClr>
              <a:buSzPts val="1300"/>
            </a:pP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-Sé responsable y profesional: sé puntual y cumple con los plazos, presta atención al detalle en tu trabajo, escucha activamente y toma notas, vístete de forma adecuada para el entorno laboral e informa a tu tutor de empresa sobre tu progreso.</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82550" marR="0" lvl="0" algn="just" rtl="0">
              <a:lnSpc>
                <a:spcPct val="100000"/>
              </a:lnSpc>
              <a:spcBef>
                <a:spcPts val="0"/>
              </a:spcBef>
              <a:spcAft>
                <a:spcPts val="0"/>
              </a:spcAft>
              <a:buClr>
                <a:schemeClr val="dk1"/>
              </a:buClr>
              <a:buSzPts val="1300"/>
            </a:pPr>
            <a:endParaRPr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R="0" lvl="0" algn="just" rtl="0">
              <a:lnSpc>
                <a:spcPct val="100000"/>
              </a:lnSpc>
              <a:spcBef>
                <a:spcPts val="0"/>
              </a:spcBef>
              <a:spcAft>
                <a:spcPts val="0"/>
              </a:spcAft>
              <a:buClr>
                <a:schemeClr val="dk1"/>
              </a:buClr>
              <a:buSzPts val="1300"/>
            </a:pP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-En general, hay que mantener las normas básicas de comportamiento, educación y profesionalidad.</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82550" marR="0" lvl="0" algn="just" rtl="0">
              <a:lnSpc>
                <a:spcPct val="100000"/>
              </a:lnSpc>
              <a:spcBef>
                <a:spcPts val="0"/>
              </a:spcBef>
              <a:spcAft>
                <a:spcPts val="0"/>
              </a:spcAft>
              <a:buClr>
                <a:schemeClr val="dk1"/>
              </a:buClr>
              <a:buSzPts val="1300"/>
            </a:pPr>
            <a:endParaRPr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R="0" lvl="0" algn="just" rtl="0">
              <a:lnSpc>
                <a:spcPct val="100000"/>
              </a:lnSpc>
              <a:spcBef>
                <a:spcPts val="0"/>
              </a:spcBef>
              <a:spcAft>
                <a:spcPts val="0"/>
              </a:spcAft>
              <a:buClr>
                <a:schemeClr val="dk1"/>
              </a:buClr>
              <a:buSzPts val="1300"/>
            </a:pP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-Construye Relaciones: interactúa con todo el equipo, aprende de la experiencia de tus compañeros y sé un/a buen/a compañero/a.</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82550" marR="0" lvl="0" algn="just" rtl="0">
              <a:lnSpc>
                <a:spcPct val="100000"/>
              </a:lnSpc>
              <a:spcBef>
                <a:spcPts val="0"/>
              </a:spcBef>
              <a:spcAft>
                <a:spcPts val="0"/>
              </a:spcAft>
              <a:buClr>
                <a:schemeClr val="dk1"/>
              </a:buClr>
              <a:buSzPts val="1300"/>
            </a:pPr>
            <a:endParaRPr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R="0" lvl="0" algn="just" rtl="0">
              <a:lnSpc>
                <a:spcPct val="100000"/>
              </a:lnSpc>
              <a:spcBef>
                <a:spcPts val="0"/>
              </a:spcBef>
              <a:spcAft>
                <a:spcPts val="0"/>
              </a:spcAft>
              <a:buClr>
                <a:schemeClr val="dk1"/>
              </a:buClr>
              <a:buSzPts val="1300"/>
            </a:pPr>
            <a:r>
              <a:rPr lang="es-ES" sz="13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-Disfruta el Proceso: las prácticas son para aprender, pero también para descubrir lo que os apasiona.</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342900" marR="0" lvl="0" indent="-254000" algn="just" rtl="0">
              <a:lnSpc>
                <a:spcPct val="100000"/>
              </a:lnSpc>
              <a:spcBef>
                <a:spcPts val="0"/>
              </a:spcBef>
              <a:spcAft>
                <a:spcPts val="0"/>
              </a:spcAft>
              <a:buClr>
                <a:schemeClr val="dk1"/>
              </a:buClr>
              <a:buSzPts val="1400"/>
              <a:buFont typeface="Catamaran"/>
              <a:buNone/>
            </a:pPr>
            <a:endParaRPr sz="1400" b="0" i="0" u="none" strike="noStrike" cap="none" dirty="0">
              <a:solidFill>
                <a:schemeClr val="dk1"/>
              </a:solidFill>
              <a:latin typeface="Catamaran"/>
              <a:ea typeface="Catamaran"/>
              <a:cs typeface="Catamaran"/>
              <a:sym typeface="Catamaran"/>
            </a:endParaRPr>
          </a:p>
          <a:p>
            <a:pPr marL="342900" marR="0" lvl="0" indent="-254000" algn="just" rtl="0">
              <a:lnSpc>
                <a:spcPct val="100000"/>
              </a:lnSpc>
              <a:spcBef>
                <a:spcPts val="0"/>
              </a:spcBef>
              <a:spcAft>
                <a:spcPts val="0"/>
              </a:spcAft>
              <a:buClr>
                <a:schemeClr val="dk1"/>
              </a:buClr>
              <a:buSzPts val="1400"/>
              <a:buFont typeface="Catamaran"/>
              <a:buNone/>
            </a:pPr>
            <a:endParaRPr sz="1400" b="0" i="0" u="none" strike="noStrike" cap="none" dirty="0">
              <a:solidFill>
                <a:schemeClr val="dk1"/>
              </a:solidFill>
              <a:latin typeface="Catamaran"/>
              <a:ea typeface="Catamaran"/>
              <a:cs typeface="Catamaran"/>
              <a:sym typeface="Catamaran"/>
            </a:endParaRPr>
          </a:p>
          <a:p>
            <a:pPr marL="342900" marR="0" lvl="0" indent="-241300" algn="just" rtl="0">
              <a:lnSpc>
                <a:spcPct val="100000"/>
              </a:lnSpc>
              <a:spcBef>
                <a:spcPts val="0"/>
              </a:spcBef>
              <a:spcAft>
                <a:spcPts val="0"/>
              </a:spcAft>
              <a:buClr>
                <a:schemeClr val="dk1"/>
              </a:buClr>
              <a:buSzPts val="1600"/>
              <a:buFont typeface="Catamaran"/>
              <a:buNone/>
            </a:pPr>
            <a:endParaRPr sz="1600" b="0" i="0" u="none" strike="noStrike" cap="none" dirty="0">
              <a:solidFill>
                <a:schemeClr val="dk1"/>
              </a:solidFill>
              <a:latin typeface="Catamaran"/>
              <a:ea typeface="Catamaran"/>
              <a:cs typeface="Catamaran"/>
              <a:sym typeface="Catamaran"/>
            </a:endParaRPr>
          </a:p>
          <a:p>
            <a:pPr marL="342900" marR="0" lvl="0" indent="-228600" algn="l" rtl="0">
              <a:lnSpc>
                <a:spcPct val="100000"/>
              </a:lnSpc>
              <a:spcBef>
                <a:spcPts val="0"/>
              </a:spcBef>
              <a:spcAft>
                <a:spcPts val="0"/>
              </a:spcAft>
              <a:buClr>
                <a:schemeClr val="dk1"/>
              </a:buClr>
              <a:buSzPts val="1800"/>
              <a:buFont typeface="Catamaran"/>
              <a:buNone/>
            </a:pPr>
            <a:endParaRPr sz="1800" b="0" i="0" u="none" strike="noStrike" cap="none" dirty="0">
              <a:solidFill>
                <a:schemeClr val="dk1"/>
              </a:solidFill>
              <a:latin typeface="Catamaran"/>
              <a:ea typeface="Catamaran"/>
              <a:cs typeface="Catamaran"/>
              <a:sym typeface="Catamar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2"/>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a:t>8</a:t>
            </a:r>
            <a:endParaRPr/>
          </a:p>
        </p:txBody>
      </p:sp>
      <p:sp>
        <p:nvSpPr>
          <p:cNvPr id="329" name="Google Shape;329;p32"/>
          <p:cNvSpPr txBox="1">
            <a:spLocks noGrp="1"/>
          </p:cNvSpPr>
          <p:nvPr>
            <p:ph type="subTitle" idx="1"/>
          </p:nvPr>
        </p:nvSpPr>
        <p:spPr>
          <a:xfrm>
            <a:off x="4778718" y="3709358"/>
            <a:ext cx="4114800" cy="27209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000"/>
              <a:buNone/>
            </a:pPr>
            <a:r>
              <a:rPr lang="es-ES" sz="2000" dirty="0">
                <a:latin typeface="Calibri" panose="020F0502020204030204" pitchFamily="34" charset="0"/>
                <a:ea typeface="Calibri" panose="020F0502020204030204" pitchFamily="34" charset="0"/>
                <a:cs typeface="Calibri" panose="020F0502020204030204" pitchFamily="34" charset="0"/>
                <a:sym typeface="Catamaran"/>
              </a:rPr>
              <a:t>RECONOCIMIENTO</a:t>
            </a:r>
            <a:r>
              <a:rPr lang="es-ES" sz="2000" dirty="0">
                <a:latin typeface="Catamaran"/>
                <a:ea typeface="Catamaran"/>
                <a:cs typeface="Catamaran"/>
                <a:sym typeface="Catamaran"/>
              </a:rPr>
              <a:t> DE CRÉDITOS</a:t>
            </a: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33"/>
          <p:cNvSpPr txBox="1"/>
          <p:nvPr/>
        </p:nvSpPr>
        <p:spPr>
          <a:xfrm>
            <a:off x="365760" y="275113"/>
            <a:ext cx="8412480" cy="578235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1800"/>
              <a:buFont typeface="Arial"/>
              <a:buNone/>
            </a:pP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RECONOCIMIENTO DE CRÉDITOS</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50000"/>
              </a:lnSpc>
              <a:spcBef>
                <a:spcPts val="0"/>
              </a:spcBef>
              <a:spcAft>
                <a:spcPts val="0"/>
              </a:spcAft>
              <a:buClr>
                <a:srgbClr val="000000"/>
              </a:buClr>
              <a:buSzPts val="1800"/>
              <a:buFont typeface="Arial"/>
              <a:buNone/>
            </a:pPr>
            <a:endParaRPr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5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Quienes hayan solicitado Beca al Ministerio de Educación y quieran solicitar el reconocimiento de créditos de las prácticas extracurriculares por las curriculares, </a:t>
            </a:r>
            <a:r>
              <a:rPr lang="es-ES" sz="1600" b="1"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pueden perder dicha beca</a:t>
            </a:r>
            <a:r>
              <a:rPr lang="es-ES" sz="1600" b="0" i="0" u="none" strike="noStrike" cap="none" dirty="0">
                <a:solidFill>
                  <a:srgbClr val="FF0000"/>
                </a:solidFill>
                <a:latin typeface="Calibri" panose="020F0502020204030204" pitchFamily="34" charset="0"/>
                <a:ea typeface="Calibri" panose="020F0502020204030204" pitchFamily="34" charset="0"/>
                <a:cs typeface="Calibri" panose="020F0502020204030204" pitchFamily="34" charset="0"/>
                <a:sym typeface="Catamaran"/>
              </a:rPr>
              <a:t>.</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5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5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Tras el reconocimiento de la asignatura de práctica en su expediente académico, hay que revocar la beca general del Ministerio de Educación, Formación Profesional y Deportes, por haber quedado matriculada de menos créditos de los exigidos en la convocatoria.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just" rtl="0">
              <a:lnSpc>
                <a:spcPct val="15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50000"/>
              </a:lnSpc>
              <a:spcBef>
                <a:spcPts val="0"/>
              </a:spcBef>
              <a:spcAft>
                <a:spcPts val="0"/>
              </a:spcAft>
              <a:buClr>
                <a:srgbClr val="000000"/>
              </a:buClr>
              <a:buSzPts val="1600"/>
              <a:buFont typeface="Arial"/>
              <a:buNone/>
            </a:pPr>
            <a:r>
              <a:rPr lang="es-ES"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Web de Información sobre el Reconocimiento de créditos en estudios de Grado y Máster por experiencia laboral y profesional en la UAL: </a:t>
            </a: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50000"/>
              </a:lnSpc>
              <a:spcBef>
                <a:spcPts val="0"/>
              </a:spcBef>
              <a:spcAft>
                <a:spcPts val="0"/>
              </a:spcAft>
              <a:buClr>
                <a:srgbClr val="000000"/>
              </a:buClr>
              <a:buSzPts val="1600"/>
              <a:buFont typeface="Arial"/>
              <a:buNone/>
            </a:pP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50000"/>
              </a:lnSpc>
              <a:spcBef>
                <a:spcPts val="0"/>
              </a:spcBef>
              <a:spcAft>
                <a:spcPts val="0"/>
              </a:spcAft>
              <a:buClr>
                <a:srgbClr val="000000"/>
              </a:buClr>
              <a:buSzPts val="1600"/>
              <a:buFont typeface="Arial"/>
              <a:buNone/>
            </a:pPr>
            <a:r>
              <a:rPr lang="es-ES" sz="1600" b="0" i="0" u="sng"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hlinkClick r:id="rId3">
                  <a:extLst>
                    <a:ext uri="{A12FA001-AC4F-418D-AE19-62706E023703}">
                      <ahyp:hlinkClr xmlns:ahyp="http://schemas.microsoft.com/office/drawing/2018/hyperlinkcolor" val="tx"/>
                    </a:ext>
                  </a:extLst>
                </a:hlinkClick>
              </a:rPr>
              <a:t>https://www.ual.es/administracionelectronica/procedimientos/procedimiento/ARA0100</a:t>
            </a:r>
            <a:endParaRPr sz="16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just" rtl="0">
              <a:lnSpc>
                <a:spcPct val="150000"/>
              </a:lnSpc>
              <a:spcBef>
                <a:spcPts val="0"/>
              </a:spcBef>
              <a:spcAft>
                <a:spcPts val="0"/>
              </a:spcAft>
              <a:buClr>
                <a:srgbClr val="000000"/>
              </a:buClr>
              <a:buSzPts val="1800"/>
              <a:buFont typeface="Arial"/>
              <a:buNone/>
            </a:pPr>
            <a:endParaRPr sz="1800" b="0" i="0" u="none" strike="noStrike" cap="none" dirty="0">
              <a:solidFill>
                <a:schemeClr val="dk1"/>
              </a:solidFill>
              <a:latin typeface="Catamaran"/>
              <a:ea typeface="Catamaran"/>
              <a:cs typeface="Catamaran"/>
              <a:sym typeface="Catamaran"/>
            </a:endParaRPr>
          </a:p>
          <a:p>
            <a:pPr marL="0" marR="0" lvl="0" indent="0" algn="just" rtl="0">
              <a:lnSpc>
                <a:spcPct val="150000"/>
              </a:lnSpc>
              <a:spcBef>
                <a:spcPts val="0"/>
              </a:spcBef>
              <a:spcAft>
                <a:spcPts val="0"/>
              </a:spcAft>
              <a:buClr>
                <a:srgbClr val="000000"/>
              </a:buClr>
              <a:buSzPts val="1800"/>
              <a:buFont typeface="Arial"/>
              <a:buNone/>
            </a:pPr>
            <a:endParaRPr sz="1800" b="0" i="0" u="none" strike="noStrike" cap="none" dirty="0">
              <a:solidFill>
                <a:schemeClr val="dk1"/>
              </a:solidFill>
              <a:latin typeface="Catamaran"/>
              <a:ea typeface="Catamaran"/>
              <a:cs typeface="Catamaran"/>
              <a:sym typeface="Catamar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4"/>
          <p:cNvSpPr txBox="1">
            <a:spLocks noGrp="1"/>
          </p:cNvSpPr>
          <p:nvPr>
            <p:ph type="subTitle" idx="1"/>
          </p:nvPr>
        </p:nvSpPr>
        <p:spPr>
          <a:xfrm>
            <a:off x="4778718" y="3848431"/>
            <a:ext cx="4114800" cy="37155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chemeClr val="dk1"/>
              </a:buClr>
              <a:buSzPct val="100000"/>
              <a:buNone/>
            </a:pPr>
            <a:r>
              <a:rPr lang="es-ES" dirty="0">
                <a:latin typeface="Calibri" panose="020F0502020204030204" pitchFamily="34" charset="0"/>
                <a:ea typeface="Calibri" panose="020F0502020204030204" pitchFamily="34" charset="0"/>
                <a:cs typeface="Calibri" panose="020F0502020204030204" pitchFamily="34" charset="0"/>
              </a:rPr>
              <a:t>CONTACTOS</a:t>
            </a:r>
            <a:endParaRPr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ct val="100000"/>
              <a:buNone/>
            </a:pPr>
            <a:endParaRPr dirty="0"/>
          </a:p>
        </p:txBody>
      </p:sp>
      <p:sp>
        <p:nvSpPr>
          <p:cNvPr id="340" name="Google Shape;340;p34"/>
          <p:cNvSpPr txBox="1">
            <a:spLocks noGrp="1"/>
          </p:cNvSpPr>
          <p:nvPr>
            <p:ph type="title"/>
          </p:nvPr>
        </p:nvSpPr>
        <p:spPr>
          <a:xfrm>
            <a:off x="3476175" y="2047874"/>
            <a:ext cx="1623604" cy="282892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326195"/>
              </a:buClr>
              <a:buSzPts val="17000"/>
              <a:buFont typeface="Catamaran"/>
              <a:buNone/>
            </a:pPr>
            <a:r>
              <a:rPr lang="es-ES" dirty="0"/>
              <a:t>9</a:t>
            </a: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5"/>
          <p:cNvSpPr txBox="1"/>
          <p:nvPr/>
        </p:nvSpPr>
        <p:spPr>
          <a:xfrm>
            <a:off x="1" y="1292969"/>
            <a:ext cx="9144000" cy="5355272"/>
          </a:xfrm>
          <a:prstGeom prst="rect">
            <a:avLst/>
          </a:prstGeom>
          <a:noFill/>
          <a:ln w="9525" cap="flat" cmpd="sng">
            <a:solidFill>
              <a:srgbClr val="1D4F83"/>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1800"/>
              <a:buFont typeface="Arial"/>
              <a:buNone/>
            </a:pPr>
            <a:r>
              <a:rPr lang="es-ES" sz="18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CAU: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50000"/>
              </a:lnSpc>
              <a:spcBef>
                <a:spcPts val="0"/>
              </a:spcBef>
              <a:spcAft>
                <a:spcPts val="0"/>
              </a:spcAft>
              <a:buClr>
                <a:srgbClr val="000000"/>
              </a:buClr>
              <a:buSzPts val="1800"/>
              <a:buFont typeface="Arial"/>
              <a:buNone/>
            </a:pP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https://www.ual.es/contacta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50000"/>
              </a:lnSpc>
              <a:spcBef>
                <a:spcPts val="0"/>
              </a:spcBef>
              <a:spcAft>
                <a:spcPts val="0"/>
              </a:spcAft>
              <a:buClr>
                <a:srgbClr val="000000"/>
              </a:buClr>
              <a:buSzPts val="1800"/>
              <a:buFont typeface="Arial"/>
              <a:buNone/>
            </a:pPr>
            <a:endParaRPr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50000"/>
              </a:lnSpc>
              <a:spcBef>
                <a:spcPts val="0"/>
              </a:spcBef>
              <a:spcAft>
                <a:spcPts val="0"/>
              </a:spcAft>
              <a:buClr>
                <a:srgbClr val="000000"/>
              </a:buClr>
              <a:buSzPts val="1800"/>
              <a:buFont typeface="Arial"/>
              <a:buNone/>
            </a:pPr>
            <a:endParaRPr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50000"/>
              </a:lnSpc>
              <a:spcBef>
                <a:spcPts val="0"/>
              </a:spcBef>
              <a:spcAft>
                <a:spcPts val="0"/>
              </a:spcAft>
              <a:buClr>
                <a:srgbClr val="000000"/>
              </a:buClr>
              <a:buSzPts val="1800"/>
              <a:buFont typeface="Arial"/>
              <a:buNone/>
            </a:pPr>
            <a:r>
              <a:rPr lang="es-ES" sz="18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Teléfonos: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50000"/>
              </a:lnSpc>
              <a:spcBef>
                <a:spcPts val="0"/>
              </a:spcBef>
              <a:spcAft>
                <a:spcPts val="0"/>
              </a:spcAft>
              <a:buClr>
                <a:srgbClr val="000000"/>
              </a:buClr>
              <a:buSzPts val="1800"/>
              <a:buFont typeface="Arial"/>
              <a:buNone/>
            </a:pP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Diana Carrión García: 950 01 55 43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50000"/>
              </a:lnSpc>
              <a:spcBef>
                <a:spcPts val="0"/>
              </a:spcBef>
              <a:spcAft>
                <a:spcPts val="0"/>
              </a:spcAft>
              <a:buClr>
                <a:srgbClr val="000000"/>
              </a:buClr>
              <a:buSzPts val="1800"/>
              <a:buFont typeface="Arial"/>
              <a:buNone/>
            </a:pP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Servicio de Empleabilidad y Políticas Sociales: 950 01 50 06</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50000"/>
              </a:lnSpc>
              <a:spcBef>
                <a:spcPts val="0"/>
              </a:spcBef>
              <a:spcAft>
                <a:spcPts val="0"/>
              </a:spcAft>
              <a:buClr>
                <a:srgbClr val="000000"/>
              </a:buClr>
              <a:buSzPts val="1800"/>
              <a:buFont typeface="Arial"/>
              <a:buNone/>
            </a:pPr>
            <a:endParaRPr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50000"/>
              </a:lnSpc>
              <a:spcBef>
                <a:spcPts val="0"/>
              </a:spcBef>
              <a:spcAft>
                <a:spcPts val="0"/>
              </a:spcAft>
              <a:buClr>
                <a:srgbClr val="000000"/>
              </a:buClr>
              <a:buSzPts val="1800"/>
              <a:buFont typeface="Arial"/>
              <a:buNone/>
            </a:pPr>
            <a:r>
              <a:rPr lang="es-ES" sz="1800" b="1"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Correos electrónicos: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50000"/>
              </a:lnSpc>
              <a:spcBef>
                <a:spcPts val="0"/>
              </a:spcBef>
              <a:spcAft>
                <a:spcPts val="0"/>
              </a:spcAft>
              <a:buClr>
                <a:srgbClr val="000000"/>
              </a:buClr>
              <a:buSzPts val="1800"/>
              <a:buFont typeface="Arial"/>
              <a:buNone/>
            </a:pPr>
            <a:r>
              <a:rPr lang="es-ES" sz="1800" b="0" i="0" u="sng"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hlinkClick r:id="rId3">
                  <a:extLst>
                    <a:ext uri="{A12FA001-AC4F-418D-AE19-62706E023703}">
                      <ahyp:hlinkClr xmlns:ahyp="http://schemas.microsoft.com/office/drawing/2018/hyperlinkcolor" val="tx"/>
                    </a:ext>
                  </a:extLst>
                </a:hlinkClick>
              </a:rPr>
              <a:t>dcarri@fundacionual.es</a:t>
            </a: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a:t>
            </a:r>
            <a:endParaRPr lang="es-ES" sz="1800"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50000"/>
              </a:lnSpc>
              <a:spcBef>
                <a:spcPts val="0"/>
              </a:spcBef>
              <a:spcAft>
                <a:spcPts val="0"/>
              </a:spcAft>
              <a:buClr>
                <a:srgbClr val="000000"/>
              </a:buClr>
              <a:buSzPts val="1800"/>
              <a:buFont typeface="Arial"/>
              <a:buNone/>
            </a:pPr>
            <a:r>
              <a:rPr lang="es-ES" sz="1800" b="0" i="0" u="sng"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hlinkClick r:id="rId4">
                  <a:extLst>
                    <a:ext uri="{A12FA001-AC4F-418D-AE19-62706E023703}">
                      <ahyp:hlinkClr xmlns:ahyp="http://schemas.microsoft.com/office/drawing/2018/hyperlinkcolor" val="tx"/>
                    </a:ext>
                  </a:extLst>
                </a:hlinkClick>
              </a:rPr>
              <a:t>practicas@fundacionual.es</a:t>
            </a: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y </a:t>
            </a:r>
            <a:r>
              <a:rPr lang="es-ES" sz="1800" b="0" i="0" u="sng"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hlinkClick r:id="rId5">
                  <a:extLst>
                    <a:ext uri="{A12FA001-AC4F-418D-AE19-62706E023703}">
                      <ahyp:hlinkClr xmlns:ahyp="http://schemas.microsoft.com/office/drawing/2018/hyperlinkcolor" val="tx"/>
                    </a:ext>
                  </a:extLst>
                </a:hlinkClick>
              </a:rPr>
              <a:t>serviciodeempleo@ual.es</a:t>
            </a:r>
            <a:r>
              <a:rPr lang="es-ES"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rPr>
              <a:t> </a:t>
            </a:r>
            <a:endParaRPr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ctr" rtl="0">
              <a:lnSpc>
                <a:spcPct val="150000"/>
              </a:lnSpc>
              <a:spcBef>
                <a:spcPts val="0"/>
              </a:spcBef>
              <a:spcAft>
                <a:spcPts val="0"/>
              </a:spcAft>
              <a:buClr>
                <a:schemeClr val="dk1"/>
              </a:buClr>
              <a:buSzPts val="1800"/>
              <a:buFont typeface="Catamaran"/>
              <a:buNone/>
            </a:pPr>
            <a:endParaRPr sz="18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tamaran"/>
            </a:endParaRPr>
          </a:p>
          <a:p>
            <a:pPr marL="0" marR="0" lvl="0" indent="0" algn="l" rtl="0">
              <a:lnSpc>
                <a:spcPct val="100000"/>
              </a:lnSpc>
              <a:spcBef>
                <a:spcPts val="0"/>
              </a:spcBef>
              <a:spcAft>
                <a:spcPts val="0"/>
              </a:spcAft>
              <a:buClr>
                <a:schemeClr val="dk1"/>
              </a:buClr>
              <a:buSzPts val="1800"/>
              <a:buFont typeface="Catamaran"/>
              <a:buNone/>
            </a:pPr>
            <a:endParaRPr sz="1800" b="0" i="0" u="none" strike="noStrike" cap="none" dirty="0">
              <a:solidFill>
                <a:srgbClr val="000000"/>
              </a:solidFill>
              <a:latin typeface="Arial"/>
              <a:ea typeface="Arial"/>
              <a:cs typeface="Arial"/>
              <a:sym typeface="Arial"/>
            </a:endParaRPr>
          </a:p>
        </p:txBody>
      </p:sp>
      <p:sp>
        <p:nvSpPr>
          <p:cNvPr id="347" name="Google Shape;347;p35"/>
          <p:cNvSpPr txBox="1"/>
          <p:nvPr/>
        </p:nvSpPr>
        <p:spPr>
          <a:xfrm>
            <a:off x="0" y="3144"/>
            <a:ext cx="9144000" cy="1077218"/>
          </a:xfrm>
          <a:prstGeom prst="rect">
            <a:avLst/>
          </a:prstGeom>
          <a:solidFill>
            <a:srgbClr val="2E75B5"/>
          </a:solidFill>
          <a:ln w="9525" cap="flat" cmpd="sng">
            <a:solidFill>
              <a:srgbClr val="1D4F83"/>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Catamaran"/>
              <a:buNone/>
            </a:pPr>
            <a:r>
              <a:rPr lang="es-ES" sz="2400" b="1"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CONTACTO:</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2000"/>
              <a:buFont typeface="Arial"/>
              <a:buNone/>
            </a:pPr>
            <a:r>
              <a:rPr lang="es-ES" sz="2000"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tamaran"/>
              </a:rPr>
              <a:t>SERVICIO DE EMPLEABILIDAD Y POLÍTICAS SOCIALES Y FUNDACIÓN DE LA UNIVERSIDAD DE ALMERÍA</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pic>
        <p:nvPicPr>
          <p:cNvPr id="353" name="Google Shape;353;p36" descr="La UAL se afianza en el prestigioso ranking THE: entre las 200 primeras de  toda Europa - UALNEWS"/>
          <p:cNvPicPr preferRelativeResize="0"/>
          <p:nvPr/>
        </p:nvPicPr>
        <p:blipFill rotWithShape="1">
          <a:blip r:embed="rId3">
            <a:alphaModFix/>
          </a:blip>
          <a:srcRect/>
          <a:stretch/>
        </p:blipFill>
        <p:spPr>
          <a:xfrm>
            <a:off x="0" y="-178397"/>
            <a:ext cx="9144000" cy="6303152"/>
          </a:xfrm>
          <a:prstGeom prst="rect">
            <a:avLst/>
          </a:prstGeom>
          <a:noFill/>
          <a:ln>
            <a:noFill/>
          </a:ln>
        </p:spPr>
      </p:pic>
      <p:sp>
        <p:nvSpPr>
          <p:cNvPr id="354" name="Google Shape;354;p36"/>
          <p:cNvSpPr/>
          <p:nvPr/>
        </p:nvSpPr>
        <p:spPr>
          <a:xfrm>
            <a:off x="0" y="3825960"/>
            <a:ext cx="9144000" cy="830997"/>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4800"/>
              <a:buFont typeface="Arial"/>
              <a:buNone/>
            </a:pPr>
            <a:r>
              <a:rPr lang="es-ES" sz="4800" b="1" i="0" u="none" strike="noStrike" cap="none" dirty="0">
                <a:solidFill>
                  <a:srgbClr val="000000"/>
                </a:solidFill>
                <a:latin typeface="Arial"/>
                <a:ea typeface="Arial"/>
                <a:cs typeface="Arial"/>
                <a:sym typeface="Arial"/>
              </a:rPr>
              <a:t> </a:t>
            </a:r>
            <a:r>
              <a:rPr lang="es-ES" sz="4800" i="0" u="none" strike="noStrike" cap="none" dirty="0">
                <a:solidFill>
                  <a:srgbClr val="1D4F83"/>
                </a:solidFill>
                <a:latin typeface="Calibri" panose="020F0502020204030204" pitchFamily="34" charset="0"/>
                <a:ea typeface="Calibri" panose="020F0502020204030204" pitchFamily="34" charset="0"/>
                <a:cs typeface="Calibri" panose="020F0502020204030204" pitchFamily="34" charset="0"/>
                <a:sym typeface="Catamaran"/>
              </a:rPr>
              <a:t>MUCHAS GRACIAS</a:t>
            </a:r>
            <a:endParaRPr sz="140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cSld>
  <p:clrMapOvr>
    <a:masterClrMapping/>
  </p:clrMapOvr>
</p:sld>
</file>

<file path=ppt/theme/theme1.xml><?xml version="1.0" encoding="utf-8"?>
<a:theme xmlns:a="http://schemas.openxmlformats.org/drawingml/2006/main"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2800</Words>
  <Application>Microsoft Office PowerPoint</Application>
  <PresentationFormat>Presentación en pantalla (4:3)</PresentationFormat>
  <Paragraphs>361</Paragraphs>
  <Slides>35</Slides>
  <Notes>35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35</vt:i4>
      </vt:variant>
    </vt:vector>
  </HeadingPairs>
  <TitlesOfParts>
    <vt:vector size="40" baseType="lpstr">
      <vt:lpstr>Catamaran</vt:lpstr>
      <vt:lpstr>Noto Sans Symbols</vt:lpstr>
      <vt:lpstr>Arial</vt:lpstr>
      <vt:lpstr>Calibri</vt:lpstr>
      <vt:lpstr>Tema de Office</vt:lpstr>
      <vt:lpstr>Presentación de PowerPoint</vt:lpstr>
      <vt:lpstr>1</vt:lpstr>
      <vt:lpstr>ORIENTACIÓN PROFESIONAL</vt:lpstr>
      <vt:lpstr>Presentación de PowerPoint</vt:lpstr>
      <vt:lpstr>FORMACIÓN</vt:lpstr>
      <vt:lpstr>BECAS TALENTO D-UAL</vt:lpstr>
      <vt:lpstr>2</vt:lpstr>
      <vt:lpstr>Presentación de PowerPoint</vt:lpstr>
      <vt:lpstr>Presentación de PowerPoint</vt:lpstr>
      <vt:lpstr>Presentación de PowerPoint</vt:lpstr>
      <vt:lpstr>Presentación de PowerPoint</vt:lpstr>
      <vt:lpstr>3</vt:lpstr>
      <vt:lpstr>Presentación de PowerPoint</vt:lpstr>
      <vt:lpstr>Presentación de PowerPoint</vt:lpstr>
      <vt:lpstr>Presentación de PowerPoint</vt:lpstr>
      <vt:lpstr>4</vt:lpstr>
      <vt:lpstr>Presentación de PowerPoint</vt:lpstr>
      <vt:lpstr>Presentación de PowerPoint</vt:lpstr>
      <vt:lpstr>Presentación de PowerPoint</vt:lpstr>
      <vt:lpstr>Presentación de PowerPoint</vt:lpstr>
      <vt:lpstr>5</vt:lpstr>
      <vt:lpstr>Presentación de PowerPoint</vt:lpstr>
      <vt:lpstr>Presentación de PowerPoint</vt:lpstr>
      <vt:lpstr>Presentación de PowerPoint</vt:lpstr>
      <vt:lpstr>6</vt:lpstr>
      <vt:lpstr>Presentación de PowerPoint</vt:lpstr>
      <vt:lpstr>7</vt:lpstr>
      <vt:lpstr>Presentación de PowerPoint</vt:lpstr>
      <vt:lpstr>Presentación de PowerPoint</vt:lpstr>
      <vt:lpstr>Presentación de PowerPoint</vt:lpstr>
      <vt:lpstr>8</vt:lpstr>
      <vt:lpstr>Presentación de PowerPoint</vt:lpstr>
      <vt:lpstr>9</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Kuka</dc:creator>
  <cp:lastModifiedBy>DIANA CARRION GARCIA</cp:lastModifiedBy>
  <cp:revision>5</cp:revision>
  <dcterms:created xsi:type="dcterms:W3CDTF">2018-03-07T11:18:53Z</dcterms:created>
  <dcterms:modified xsi:type="dcterms:W3CDTF">2026-09-18T07:58:27Z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0x01010011EFCF7E409075418D93116C2B5F6284</vt:lpwstr>
  </property>
</Properties>
</file>