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93" r:id="rId5"/>
    <p:sldId id="263" r:id="rId6"/>
    <p:sldId id="264" r:id="rId7"/>
    <p:sldId id="294" r:id="rId8"/>
    <p:sldId id="296" r:id="rId9"/>
    <p:sldId id="299" r:id="rId10"/>
    <p:sldId id="308" r:id="rId11"/>
    <p:sldId id="301" r:id="rId12"/>
    <p:sldId id="303" r:id="rId13"/>
    <p:sldId id="298" r:id="rId14"/>
    <p:sldId id="292" r:id="rId15"/>
  </p:sldIdLst>
  <p:sldSz cx="9144000" cy="6858000" type="screen4x3"/>
  <p:notesSz cx="6797675" cy="9926638"/>
  <p:embeddedFontLst>
    <p:embeddedFont>
      <p:font typeface="Catamaran Light" panose="00000400000000000000" pitchFamily="2" charset="0"/>
      <p:regular r:id="rId17"/>
      <p:bold r:id="rId18"/>
    </p:embeddedFont>
    <p:embeddedFont>
      <p:font typeface="Catamaran Medium" panose="00000600000000000000" pitchFamily="2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gWJ6k+APSryPRvM/pm68u/s4m7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353354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016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3110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0708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8081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397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9794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102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6044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7717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>
          <a:extLst>
            <a:ext uri="{FF2B5EF4-FFF2-40B4-BE49-F238E27FC236}">
              <a16:creationId xmlns:a16="http://schemas.microsoft.com/office/drawing/2014/main" id="{7B38903C-5C9E-C30E-B692-D300FD7FD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>
            <a:extLst>
              <a:ext uri="{FF2B5EF4-FFF2-40B4-BE49-F238E27FC236}">
                <a16:creationId xmlns:a16="http://schemas.microsoft.com/office/drawing/2014/main" id="{DE9544B1-C9C3-3B5C-FEE8-0FD22AE438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3" name="Google Shape;163;p9:notes">
            <a:extLst>
              <a:ext uri="{FF2B5EF4-FFF2-40B4-BE49-F238E27FC236}">
                <a16:creationId xmlns:a16="http://schemas.microsoft.com/office/drawing/2014/main" id="{6C5C2592-7DBE-6DFC-A385-B5B2A474DA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7673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038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9029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2654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745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6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8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3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3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4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6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6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ual.es/universidad/centros/cienciaseconomica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al.es/estudios/grados/presentacion/plandeestudios/trabajofinestudios/6410" TargetMode="External"/><Relationship Id="rId5" Type="http://schemas.openxmlformats.org/officeDocument/2006/relationships/hyperlink" Target="https://www.ual.es/universidad/centros/cienciaseconomicas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ecaccee@ual.e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al.es/universidad/centros/cienciaseconomicas/informacion/trabajos-fin-de-grado-facultad-ciencias-economicas-y-empresariale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1890346" y="1083954"/>
            <a:ext cx="7198688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i="0" u="none" strike="noStrike" cap="none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Facultad de Ciencias Económicas y Empresariales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rgbClr val="1D4F83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PRESENTACIÓN PARA LOS ESTUDIANTES DE ÚLTIMO CURSO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"/>
          <p:cNvSpPr txBox="1"/>
          <p:nvPr/>
        </p:nvSpPr>
        <p:spPr>
          <a:xfrm>
            <a:off x="133164" y="3217435"/>
            <a:ext cx="8894325" cy="252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i="0" u="none" strike="noStrike" cap="none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CONTENIDOS DE ESTA PRESENTACIÓN:</a:t>
            </a:r>
            <a:endParaRPr sz="1600" dirty="0"/>
          </a:p>
          <a:p>
            <a:pPr lvl="2">
              <a:spcBef>
                <a:spcPts val="1200"/>
              </a:spcBef>
              <a:buClr>
                <a:schemeClr val="lt1"/>
              </a:buClr>
              <a:buSzPts val="1400"/>
            </a:pPr>
            <a:r>
              <a:rPr lang="es-ES" sz="1600" b="0" i="0" u="none" strike="noStrike" cap="none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	</a:t>
            </a:r>
            <a:r>
              <a:rPr lang="es-ES" sz="2800" b="0" i="0" u="none" strike="noStrike" cap="none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1. </a:t>
            </a:r>
            <a:r>
              <a:rPr lang="es-ES" sz="1600" b="0" i="0" u="none" strike="noStrike" cap="none" dirty="0">
                <a:solidFill>
                  <a:schemeClr val="lt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Página web de la Facultad y presencia en Instagram</a:t>
            </a:r>
          </a:p>
          <a:p>
            <a:pPr lvl="2">
              <a:spcBef>
                <a:spcPts val="1200"/>
              </a:spcBef>
              <a:buClr>
                <a:schemeClr val="lt1"/>
              </a:buClr>
              <a:buSzPts val="1400"/>
            </a:pPr>
            <a:r>
              <a:rPr lang="es-ES" sz="1600" dirty="0">
                <a:solidFill>
                  <a:schemeClr val="lt1"/>
                </a:solidFill>
                <a:latin typeface="Catamaran Light"/>
                <a:cs typeface="Catamaran Light"/>
                <a:sym typeface="Catamaran Light"/>
              </a:rPr>
              <a:t>	</a:t>
            </a:r>
            <a:r>
              <a:rPr lang="es-ES" sz="2800" dirty="0">
                <a:solidFill>
                  <a:schemeClr val="lt1"/>
                </a:solidFill>
                <a:latin typeface="Catamaran Light"/>
                <a:cs typeface="Catamaran Light"/>
                <a:sym typeface="Catamaran Light"/>
              </a:rPr>
              <a:t>2. </a:t>
            </a:r>
            <a:r>
              <a:rPr lang="es-ES" sz="1600" dirty="0">
                <a:solidFill>
                  <a:schemeClr val="lt1"/>
                </a:solidFill>
                <a:latin typeface="Catamaran Light"/>
                <a:cs typeface="Catamaran Light"/>
                <a:sym typeface="Catamaran Light"/>
              </a:rPr>
              <a:t>Prácticas en Empresas</a:t>
            </a:r>
          </a:p>
          <a:p>
            <a:pPr lvl="2">
              <a:spcBef>
                <a:spcPts val="1200"/>
              </a:spcBef>
              <a:buClr>
                <a:schemeClr val="lt1"/>
              </a:buClr>
              <a:buSzPts val="1400"/>
            </a:pPr>
            <a:r>
              <a:rPr lang="es-ES" sz="2800" dirty="0">
                <a:solidFill>
                  <a:schemeClr val="lt1"/>
                </a:solidFill>
                <a:latin typeface="Catamaran Light"/>
                <a:cs typeface="Catamaran Light"/>
                <a:sym typeface="Catamaran Light"/>
              </a:rPr>
              <a:t>	3. </a:t>
            </a:r>
            <a:r>
              <a:rPr lang="es-ES" sz="1600" dirty="0">
                <a:solidFill>
                  <a:schemeClr val="lt1"/>
                </a:solidFill>
                <a:latin typeface="Catamaran Light"/>
                <a:cs typeface="Catamaran Light"/>
                <a:sym typeface="Catamaran Light"/>
              </a:rPr>
              <a:t>Trabajos Fin de Grado</a:t>
            </a:r>
          </a:p>
          <a:p>
            <a:pPr lvl="2">
              <a:spcBef>
                <a:spcPts val="1200"/>
              </a:spcBef>
              <a:buClr>
                <a:schemeClr val="lt1"/>
              </a:buClr>
              <a:buSzPts val="1400"/>
            </a:pPr>
            <a:r>
              <a:rPr lang="es-ES" sz="1600" dirty="0">
                <a:solidFill>
                  <a:schemeClr val="lt1"/>
                </a:solidFill>
                <a:latin typeface="Catamaran Light"/>
                <a:cs typeface="Catamaran Light"/>
                <a:sym typeface="Catamaran Light"/>
              </a:rPr>
              <a:t>			</a:t>
            </a:r>
            <a:endParaRPr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 txBox="1"/>
          <p:nvPr/>
        </p:nvSpPr>
        <p:spPr>
          <a:xfrm>
            <a:off x="3900488" y="2239030"/>
            <a:ext cx="1057275" cy="274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25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1</a:t>
            </a:r>
            <a:endParaRPr/>
          </a:p>
        </p:txBody>
      </p:sp>
      <p:sp>
        <p:nvSpPr>
          <p:cNvPr id="107" name="Google Shape;107;p4"/>
          <p:cNvSpPr txBox="1"/>
          <p:nvPr/>
        </p:nvSpPr>
        <p:spPr>
          <a:xfrm>
            <a:off x="4807744" y="3146230"/>
            <a:ext cx="3957638" cy="66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7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Página Web de la Facultad y presencia en Instagram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5"/>
          <p:cNvSpPr txBox="1"/>
          <p:nvPr/>
        </p:nvSpPr>
        <p:spPr>
          <a:xfrm>
            <a:off x="643268" y="742950"/>
            <a:ext cx="75756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1. Página Web de la Facultad y presencia en Instagram</a:t>
            </a:r>
            <a:endParaRPr dirty="0"/>
          </a:p>
        </p:txBody>
      </p:sp>
      <p:sp>
        <p:nvSpPr>
          <p:cNvPr id="21" name="Google Shape;175;p10"/>
          <p:cNvSpPr txBox="1"/>
          <p:nvPr/>
        </p:nvSpPr>
        <p:spPr>
          <a:xfrm>
            <a:off x="2780150" y="1783089"/>
            <a:ext cx="5574615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dk1"/>
                </a:solidFill>
                <a:latin typeface="Catamaran Light"/>
                <a:cs typeface="Catamaran Light"/>
                <a:sym typeface="Catamaran Light"/>
                <a:hlinkClick r:id="rId4"/>
              </a:rPr>
              <a:t>https://www.ual.es/universidad/centros/cienciaseconomicas</a:t>
            </a:r>
            <a:endParaRPr lang="es-ES" sz="1600" dirty="0">
              <a:solidFill>
                <a:schemeClr val="dk1"/>
              </a:solidFill>
              <a:latin typeface="Catamaran Light"/>
              <a:cs typeface="Catamaran Light"/>
              <a:sym typeface="Catamaran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575" dirty="0">
              <a:solidFill>
                <a:schemeClr val="dk1"/>
              </a:solidFill>
              <a:latin typeface="Catamaran Light"/>
              <a:cs typeface="Catamaran Light"/>
              <a:sym typeface="Catamaran Ligh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C06887F-7F5E-9E1E-5261-F0B94FE49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519" y="2129749"/>
            <a:ext cx="5037878" cy="391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Google Shape;180;p10">
            <a:extLst>
              <a:ext uri="{FF2B5EF4-FFF2-40B4-BE49-F238E27FC236}">
                <a16:creationId xmlns:a16="http://schemas.microsoft.com/office/drawing/2014/main" id="{F8E7F598-8C55-B23C-8B50-126FF4960565}"/>
              </a:ext>
            </a:extLst>
          </p:cNvPr>
          <p:cNvSpPr txBox="1"/>
          <p:nvPr/>
        </p:nvSpPr>
        <p:spPr>
          <a:xfrm>
            <a:off x="842325" y="1332475"/>
            <a:ext cx="7795559" cy="33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Página web</a:t>
            </a:r>
            <a:endParaRPr dirty="0"/>
          </a:p>
        </p:txBody>
      </p:sp>
      <p:sp>
        <p:nvSpPr>
          <p:cNvPr id="9" name="Google Shape;175;p10">
            <a:extLst>
              <a:ext uri="{FF2B5EF4-FFF2-40B4-BE49-F238E27FC236}">
                <a16:creationId xmlns:a16="http://schemas.microsoft.com/office/drawing/2014/main" id="{814C052D-103A-60BE-EEFF-E4E5874DBF16}"/>
              </a:ext>
            </a:extLst>
          </p:cNvPr>
          <p:cNvSpPr txBox="1"/>
          <p:nvPr/>
        </p:nvSpPr>
        <p:spPr>
          <a:xfrm>
            <a:off x="654263" y="2363870"/>
            <a:ext cx="225068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chemeClr val="dk1"/>
                </a:solidFill>
                <a:latin typeface="Catamaran Light"/>
                <a:cs typeface="Catamaran Light"/>
                <a:sym typeface="Catamaran Light"/>
              </a:rPr>
              <a:t>Nuestra web es el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2000" dirty="0">
              <a:solidFill>
                <a:schemeClr val="dk1"/>
              </a:solidFill>
              <a:latin typeface="Catamaran Light"/>
              <a:cs typeface="Catamaran Light"/>
              <a:sym typeface="Catamaran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dirty="0">
                <a:solidFill>
                  <a:schemeClr val="dk1"/>
                </a:solidFill>
                <a:latin typeface="Catamaran Light"/>
                <a:cs typeface="Catamaran Light"/>
                <a:sym typeface="Catamaran Light"/>
              </a:rPr>
              <a:t>EPICENTRO INFORMATIVO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5"/>
          <p:cNvSpPr txBox="1"/>
          <p:nvPr/>
        </p:nvSpPr>
        <p:spPr>
          <a:xfrm>
            <a:off x="643268" y="742950"/>
            <a:ext cx="75756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1. Página Web de la Facultad y presencia en Instagram</a:t>
            </a:r>
            <a:endParaRPr dirty="0"/>
          </a:p>
        </p:txBody>
      </p:sp>
      <p:sp>
        <p:nvSpPr>
          <p:cNvPr id="21" name="Google Shape;175;p10"/>
          <p:cNvSpPr txBox="1"/>
          <p:nvPr/>
        </p:nvSpPr>
        <p:spPr>
          <a:xfrm>
            <a:off x="1131754" y="1947565"/>
            <a:ext cx="2992124" cy="2431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dk1"/>
                </a:solidFill>
                <a:latin typeface="Catamaran Light"/>
                <a:cs typeface="Catamaran Light"/>
                <a:sym typeface="Catamaran Light"/>
              </a:rPr>
              <a:t>Búscanos en Instagram como: </a:t>
            </a:r>
            <a:r>
              <a:rPr lang="es-ES" sz="2400" b="1" dirty="0" err="1">
                <a:solidFill>
                  <a:schemeClr val="dk1"/>
                </a:solidFill>
                <a:latin typeface="Catamaran Light"/>
                <a:cs typeface="Catamaran Light"/>
                <a:sym typeface="Catamaran Light"/>
              </a:rPr>
              <a:t>facultadcceeual</a:t>
            </a:r>
            <a:endParaRPr lang="es-ES" sz="1600" b="1" dirty="0">
              <a:solidFill>
                <a:schemeClr val="dk1"/>
              </a:solidFill>
              <a:latin typeface="Catamaran Light"/>
              <a:cs typeface="Catamaran Light"/>
              <a:sym typeface="Catamaran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1600" b="1" dirty="0">
              <a:solidFill>
                <a:schemeClr val="dk1"/>
              </a:solidFill>
              <a:latin typeface="Catamaran Light"/>
              <a:cs typeface="Catamaran Light"/>
              <a:sym typeface="Catamaran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1600" b="1" dirty="0">
              <a:solidFill>
                <a:schemeClr val="dk1"/>
              </a:solidFill>
              <a:latin typeface="Catamaran Light"/>
              <a:cs typeface="Catamaran Light"/>
              <a:sym typeface="Catamaran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dk1"/>
                </a:solidFill>
                <a:latin typeface="Catamaran Light"/>
                <a:cs typeface="Catamaran Light"/>
                <a:sym typeface="Catamaran Light"/>
              </a:rPr>
              <a:t>Podrás estar informado/a de las actividades que se desarrollan en la Facultad en todo momento (incluso si eres egresado de nuestra Facultad)</a:t>
            </a:r>
          </a:p>
        </p:txBody>
      </p:sp>
      <p:sp>
        <p:nvSpPr>
          <p:cNvPr id="8" name="Google Shape;180;p10">
            <a:extLst>
              <a:ext uri="{FF2B5EF4-FFF2-40B4-BE49-F238E27FC236}">
                <a16:creationId xmlns:a16="http://schemas.microsoft.com/office/drawing/2014/main" id="{F8E7F598-8C55-B23C-8B50-126FF4960565}"/>
              </a:ext>
            </a:extLst>
          </p:cNvPr>
          <p:cNvSpPr txBox="1"/>
          <p:nvPr/>
        </p:nvSpPr>
        <p:spPr>
          <a:xfrm>
            <a:off x="842325" y="1332475"/>
            <a:ext cx="7795559" cy="33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Instagram</a:t>
            </a:r>
            <a:endParaRPr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771" y="1424795"/>
            <a:ext cx="2484436" cy="4478702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94994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8"/>
          <p:cNvSpPr txBox="1"/>
          <p:nvPr/>
        </p:nvSpPr>
        <p:spPr>
          <a:xfrm>
            <a:off x="3475619" y="2239030"/>
            <a:ext cx="1057275" cy="274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250" dirty="0">
                <a:solidFill>
                  <a:srgbClr val="1D4F83"/>
                </a:solidFill>
                <a:latin typeface="Catamaran Medium"/>
                <a:cs typeface="Catamaran Medium"/>
                <a:sym typeface="Catamaran Medium"/>
              </a:rPr>
              <a:t>3</a:t>
            </a:r>
            <a:endParaRPr dirty="0"/>
          </a:p>
        </p:txBody>
      </p:sp>
      <p:sp>
        <p:nvSpPr>
          <p:cNvPr id="160" name="Google Shape;160;p8"/>
          <p:cNvSpPr txBox="1"/>
          <p:nvPr/>
        </p:nvSpPr>
        <p:spPr>
          <a:xfrm>
            <a:off x="4807744" y="3146230"/>
            <a:ext cx="3957638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7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Trabajos Fin de Grado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643268" y="742950"/>
            <a:ext cx="7575698" cy="4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2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3. Trabajos Fin de Grado</a:t>
            </a:r>
            <a:endParaRPr sz="2625" dirty="0">
              <a:solidFill>
                <a:srgbClr val="1D4F83"/>
              </a:solidFill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6" name="Google Shape;175;p10"/>
          <p:cNvSpPr txBox="1"/>
          <p:nvPr/>
        </p:nvSpPr>
        <p:spPr>
          <a:xfrm>
            <a:off x="643268" y="1869905"/>
            <a:ext cx="4133250" cy="3458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A través de dos </a:t>
            </a:r>
            <a:r>
              <a:rPr lang="es-ES" sz="1575" dirty="0" err="1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sub-sitios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Web de la Facultad &gt; pestaña inicio &gt; hacemos </a:t>
            </a:r>
            <a:r>
              <a:rPr lang="es-ES" sz="1575" i="1" dirty="0" err="1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scroll</a:t>
            </a:r>
            <a:r>
              <a:rPr lang="es-ES" sz="1575" i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 </a:t>
            </a:r>
            <a:r>
              <a:rPr lang="es-ES" sz="1575" i="1" dirty="0" err="1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down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 y llegamos al siguiente menú: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Web de cada titulación (ejemplo: Grado en Turismo):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180;p10"/>
          <p:cNvSpPr txBox="1"/>
          <p:nvPr/>
        </p:nvSpPr>
        <p:spPr>
          <a:xfrm>
            <a:off x="842325" y="1332475"/>
            <a:ext cx="7795559" cy="33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¿Dónde encontrar toda la información que necesito saber sobre el TFG?</a:t>
            </a:r>
            <a:endParaRPr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22B40C2-CA46-726B-FEE6-1878F910B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169" y="3935058"/>
            <a:ext cx="3600119" cy="19797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Google Shape;175;p10"/>
          <p:cNvSpPr txBox="1"/>
          <p:nvPr/>
        </p:nvSpPr>
        <p:spPr>
          <a:xfrm>
            <a:off x="1002257" y="3150165"/>
            <a:ext cx="4133250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ES" sz="1050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  <a:hlinkClick r:id="rId5"/>
              </a:rPr>
              <a:t>https://www.ual.es/universidad/centros/cienciaseconomicas</a:t>
            </a:r>
            <a:endParaRPr lang="es-ES" sz="1050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</p:txBody>
      </p:sp>
      <p:sp>
        <p:nvSpPr>
          <p:cNvPr id="10" name="Google Shape;175;p10"/>
          <p:cNvSpPr txBox="1"/>
          <p:nvPr/>
        </p:nvSpPr>
        <p:spPr>
          <a:xfrm>
            <a:off x="413747" y="5048490"/>
            <a:ext cx="5170167" cy="438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ES" sz="1050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  <a:hlinkClick r:id="rId6"/>
              </a:rPr>
              <a:t>https://www.ual.es/estudios/grados/presentacion/plandeestudios/trabajofinestudios/6410</a:t>
            </a:r>
            <a:endParaRPr lang="es-ES" sz="1050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lvl="0"/>
            <a:endParaRPr lang="es-ES" sz="1200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</p:txBody>
      </p:sp>
      <p:pic>
        <p:nvPicPr>
          <p:cNvPr id="3" name="Imagen 2" descr="Interfaz de usuario gráfica, Aplicación, Word&#10;&#10;El contenido generado por IA puede ser incorrecto.">
            <a:extLst>
              <a:ext uri="{FF2B5EF4-FFF2-40B4-BE49-F238E27FC236}">
                <a16:creationId xmlns:a16="http://schemas.microsoft.com/office/drawing/2014/main" id="{7673CD55-6C3A-C33C-2E38-E369FE6EA4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2269" y="1824696"/>
            <a:ext cx="3729282" cy="17662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643268" y="742950"/>
            <a:ext cx="7575698" cy="4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2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3. Trabajos Fin de Grado</a:t>
            </a:r>
            <a:endParaRPr sz="2625" dirty="0">
              <a:solidFill>
                <a:srgbClr val="1D4F83"/>
              </a:solidFill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6" name="Google Shape;175;p10"/>
          <p:cNvSpPr txBox="1"/>
          <p:nvPr/>
        </p:nvSpPr>
        <p:spPr>
          <a:xfrm>
            <a:off x="643268" y="1736046"/>
            <a:ext cx="7994616" cy="4428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A finales de septiembre se publicará en la web de la Facultad el </a:t>
            </a:r>
            <a:r>
              <a:rPr lang="es-ES" sz="1575" dirty="0">
                <a:solidFill>
                  <a:schemeClr val="dk1"/>
                </a:solidFill>
                <a:highlight>
                  <a:srgbClr val="00FFFF"/>
                </a:highlight>
                <a:latin typeface="Catamaran Light"/>
                <a:ea typeface="Catamaran Light"/>
                <a:cs typeface="Catamaran Light"/>
                <a:sym typeface="Catamaran Light"/>
              </a:rPr>
              <a:t>listado de temas y tutores/as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 por Titulación: </a:t>
            </a:r>
            <a:b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</a:b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s-ES" sz="1575" dirty="0">
                <a:solidFill>
                  <a:schemeClr val="dk1"/>
                </a:solidFill>
                <a:highlight>
                  <a:srgbClr val="00FFFF"/>
                </a:highlight>
                <a:latin typeface="Catamaran Light"/>
                <a:ea typeface="Catamaran Light"/>
                <a:cs typeface="Catamaran Light"/>
                <a:sym typeface="Catamaran Light"/>
              </a:rPr>
              <a:t>Solicitud de los estudiantes de asignación de tema y tutor/a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: cada estudiante a través de su campus virtual </a:t>
            </a:r>
            <a:r>
              <a:rPr lang="es-ES" sz="1575" b="1" dirty="0">
                <a:solidFill>
                  <a:schemeClr val="tx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del 6 al 20 de octubre de 2025, ambos inclusive</a:t>
            </a:r>
            <a:r>
              <a:rPr lang="es-ES" sz="1575" dirty="0">
                <a:solidFill>
                  <a:schemeClr val="tx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.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s-ES" sz="1575" dirty="0">
                <a:solidFill>
                  <a:schemeClr val="dk1"/>
                </a:solidFill>
                <a:highlight>
                  <a:srgbClr val="00FFFF"/>
                </a:highlight>
                <a:latin typeface="Catamaran Light"/>
                <a:ea typeface="Catamaran Light"/>
                <a:cs typeface="Catamaran Light"/>
                <a:sym typeface="Catamaran Light"/>
              </a:rPr>
              <a:t>Para ampliación de matrícula en 2ºQ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: Elección de tema cada estudiante a través de su campus virtual </a:t>
            </a:r>
            <a:r>
              <a:rPr lang="es-ES" sz="1575" b="1" dirty="0">
                <a:solidFill>
                  <a:schemeClr val="tx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del 5 al 13 de febrero de 2026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. Proceso adjudicación a tutores/as con plazas libres.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180;p10"/>
          <p:cNvSpPr txBox="1"/>
          <p:nvPr/>
        </p:nvSpPr>
        <p:spPr>
          <a:xfrm>
            <a:off x="842325" y="1332475"/>
            <a:ext cx="7795559" cy="33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Elección de tema y tutor/a</a:t>
            </a:r>
            <a:endParaRPr dirty="0"/>
          </a:p>
        </p:txBody>
      </p:sp>
      <p:sp>
        <p:nvSpPr>
          <p:cNvPr id="8" name="Google Shape;175;p10"/>
          <p:cNvSpPr txBox="1"/>
          <p:nvPr/>
        </p:nvSpPr>
        <p:spPr>
          <a:xfrm>
            <a:off x="850638" y="3535881"/>
            <a:ext cx="7078182" cy="141188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PROCESO DE ADJUDICACIÓN DE TEMAS Y TUTORES: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ES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Adjudicación FASE 1 AUTOMÁTICA: La Facultad asigna tema y tutor/a a los estudiantes de forma automática (según nota de expediente).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ES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Adjudicación FASE 2 MANUAL: La Facultad contacta con los estudiantes que no han conseguido plaza con el/los tutor/es elegido/s para que elijan entre los profesores que tienen plazas libres.</a:t>
            </a:r>
          </a:p>
        </p:txBody>
      </p:sp>
      <p:sp>
        <p:nvSpPr>
          <p:cNvPr id="9" name="Google Shape;175;p10"/>
          <p:cNvSpPr txBox="1"/>
          <p:nvPr/>
        </p:nvSpPr>
        <p:spPr>
          <a:xfrm>
            <a:off x="1611676" y="1984298"/>
            <a:ext cx="7531816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s-ES" sz="1575" b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Dos modalidades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: TFG individual y grupal (los profesores pueden organizar sesiones grupales con todos sus estudiantes de TFG).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9616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643268" y="742950"/>
            <a:ext cx="7575698" cy="4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2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3. Trabajos Fin de Grado</a:t>
            </a:r>
            <a:endParaRPr sz="2625" dirty="0">
              <a:solidFill>
                <a:srgbClr val="1D4F83"/>
              </a:solidFill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6" name="Google Shape;175;p10"/>
          <p:cNvSpPr txBox="1"/>
          <p:nvPr/>
        </p:nvSpPr>
        <p:spPr>
          <a:xfrm>
            <a:off x="643268" y="1702856"/>
            <a:ext cx="7994616" cy="3327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r>
              <a:rPr lang="es-ES" sz="2000" b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Pre-requisitos para poder defender el TFG</a:t>
            </a:r>
            <a:r>
              <a:rPr lang="es-ES" sz="2000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 </a:t>
            </a:r>
            <a:r>
              <a:rPr lang="es-ES" sz="2000" dirty="0">
                <a:solidFill>
                  <a:srgbClr val="FF0000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(DEBEN FIGURAR EN EL EXPEDIENTE DEL ESTUDIANTE AL MENOS 24 HORAS ANTES DE LA DEFENSA)</a:t>
            </a:r>
            <a:r>
              <a:rPr lang="es-ES" sz="2000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: </a:t>
            </a:r>
            <a:r>
              <a:rPr lang="es-ES" sz="2000" dirty="0">
                <a:solidFill>
                  <a:schemeClr val="dk1"/>
                </a:solidFill>
                <a:highlight>
                  <a:srgbClr val="00FFFF"/>
                </a:highlight>
                <a:latin typeface="Catamaran Light"/>
                <a:ea typeface="Catamaran Light"/>
                <a:cs typeface="Catamaran Light"/>
                <a:sym typeface="Catamaran Light"/>
              </a:rPr>
              <a:t>Tener superados 210 ECTS, incluyendo todas las materias básicas, excepto para el Doble Grado que son 323 ECTS</a:t>
            </a:r>
            <a:r>
              <a:rPr lang="es-ES" sz="2000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endParaRPr lang="es-ES" sz="2000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r>
              <a:rPr lang="es-ES" sz="1575" b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El/la tutor/a debe dar el visto bueno oficial al trabajo 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(a través de su campus virtual) y </a:t>
            </a:r>
            <a:r>
              <a:rPr lang="es-ES" sz="1575" b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entregar el Informe de valoración en la Facultad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. Sin el visto bueno del tutor/a no se puede defender el TFG.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R="0" lvl="0" algn="just" rtl="0">
              <a:spcBef>
                <a:spcPts val="0"/>
              </a:spcBef>
              <a:spcAft>
                <a:spcPts val="0"/>
              </a:spcAft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La Facultad constituye las </a:t>
            </a:r>
            <a:r>
              <a:rPr lang="es-ES" sz="1575" b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Comisiones Evaluadoras de los TFG 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para cada convocatoria, les asigna los estudiantes que van a presentar su TFG y convoca a cada estudiante en lugar, fecha y hora de Defensa concretas. </a:t>
            </a:r>
            <a:r>
              <a:rPr lang="es-ES" sz="1575" dirty="0">
                <a:solidFill>
                  <a:srgbClr val="FF0000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LOS PLAZOS SON SIEMPRE AJUSTADOS, LOS ESTUDIANTES DEBEN ESTAR PENDIENTES A LA PUBLICACIÓN DE LOS TRIBUNALES EN LA WEB DE CADA TÍTULO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.</a:t>
            </a:r>
          </a:p>
        </p:txBody>
      </p:sp>
      <p:sp>
        <p:nvSpPr>
          <p:cNvPr id="7" name="Google Shape;180;p10"/>
          <p:cNvSpPr txBox="1"/>
          <p:nvPr/>
        </p:nvSpPr>
        <p:spPr>
          <a:xfrm>
            <a:off x="842325" y="1332475"/>
            <a:ext cx="7795559" cy="334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cs typeface="Catamaran Light"/>
                <a:sym typeface="Catamaran Light"/>
              </a:rPr>
              <a:t>Defensa del TFG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0641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" y="1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643268" y="742950"/>
            <a:ext cx="7575698" cy="4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2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3. Trabajos Fin de Grado</a:t>
            </a:r>
            <a:endParaRPr sz="2625" dirty="0">
              <a:solidFill>
                <a:srgbClr val="1D4F83"/>
              </a:solidFill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7" name="Google Shape;180;p10"/>
          <p:cNvSpPr txBox="1"/>
          <p:nvPr/>
        </p:nvSpPr>
        <p:spPr>
          <a:xfrm>
            <a:off x="842325" y="1332475"/>
            <a:ext cx="7795559" cy="334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cs typeface="Catamaran Light"/>
                <a:sym typeface="Catamaran Light"/>
              </a:rPr>
              <a:t>Modalidades de Defensa del TFG</a:t>
            </a:r>
            <a:endParaRPr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2BECF5-B1FE-80F9-A46A-0BE1DD652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8064" y="1760377"/>
            <a:ext cx="5149820" cy="4028139"/>
          </a:xfrm>
          <a:prstGeom prst="rect">
            <a:avLst/>
          </a:prstGeom>
        </p:spPr>
      </p:pic>
      <p:sp>
        <p:nvSpPr>
          <p:cNvPr id="5" name="Google Shape;175;p10">
            <a:extLst>
              <a:ext uri="{FF2B5EF4-FFF2-40B4-BE49-F238E27FC236}">
                <a16:creationId xmlns:a16="http://schemas.microsoft.com/office/drawing/2014/main" id="{5D81FF77-7024-CB42-BBD8-692D402A1561}"/>
              </a:ext>
            </a:extLst>
          </p:cNvPr>
          <p:cNvSpPr txBox="1"/>
          <p:nvPr/>
        </p:nvSpPr>
        <p:spPr>
          <a:xfrm>
            <a:off x="643268" y="1827144"/>
            <a:ext cx="2952188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s-ES" sz="1575" b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NORMATIVA DE DESARROLLO DE LOS TRABAJOS DE FIN DE GRADO PARA LOS ESTUDIOS DE GRADO DE LA FACULTAD DE CIENCIAS ECONÓMICAS Y EMPRESARIALES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 - Mayo de 2022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Art. 6-2 (página 4)</a:t>
            </a:r>
          </a:p>
        </p:txBody>
      </p:sp>
    </p:spTree>
    <p:extLst>
      <p:ext uri="{BB962C8B-B14F-4D97-AF65-F5344CB8AC3E}">
        <p14:creationId xmlns:p14="http://schemas.microsoft.com/office/powerpoint/2010/main" val="2764998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>
          <a:extLst>
            <a:ext uri="{FF2B5EF4-FFF2-40B4-BE49-F238E27FC236}">
              <a16:creationId xmlns:a16="http://schemas.microsoft.com/office/drawing/2014/main" id="{631F5892-C671-0C2D-1434-A5BEA97CE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>
            <a:extLst>
              <a:ext uri="{FF2B5EF4-FFF2-40B4-BE49-F238E27FC236}">
                <a16:creationId xmlns:a16="http://schemas.microsoft.com/office/drawing/2014/main" id="{EEA0878C-8284-38BB-0229-AA8C11F47589}"/>
              </a:ext>
            </a:extLst>
          </p:cNvPr>
          <p:cNvSpPr txBox="1"/>
          <p:nvPr/>
        </p:nvSpPr>
        <p:spPr>
          <a:xfrm>
            <a:off x="643268" y="742950"/>
            <a:ext cx="7575698" cy="4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2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3. Trabajos Fin de Grado</a:t>
            </a:r>
            <a:endParaRPr sz="2625" dirty="0">
              <a:solidFill>
                <a:srgbClr val="1D4F83"/>
              </a:solidFill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6" name="Google Shape;175;p10">
            <a:extLst>
              <a:ext uri="{FF2B5EF4-FFF2-40B4-BE49-F238E27FC236}">
                <a16:creationId xmlns:a16="http://schemas.microsoft.com/office/drawing/2014/main" id="{DD6397FF-82CF-2F61-54EC-9A6D0AF75D97}"/>
              </a:ext>
            </a:extLst>
          </p:cNvPr>
          <p:cNvSpPr txBox="1"/>
          <p:nvPr/>
        </p:nvSpPr>
        <p:spPr>
          <a:xfrm>
            <a:off x="585634" y="1754248"/>
            <a:ext cx="3818263" cy="1846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u="sng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Convocatoria de Finalización de Estudios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ES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Requisitos: pendientes máximo 3 asignaturas/24 créditos INCLUYENDO TFG y prácticas en empresa.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ES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Plazo de solicitud: </a:t>
            </a:r>
            <a:r>
              <a:rPr lang="es-ES" b="1" dirty="0">
                <a:solidFill>
                  <a:schemeClr val="tx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del 15 septiembre al 15 octubre 2025</a:t>
            </a:r>
            <a:r>
              <a:rPr lang="es-ES" dirty="0">
                <a:solidFill>
                  <a:schemeClr val="tx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s-ES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¿Cómo solicitarla? Procedimiento - CAU a Mi Secretaria.</a:t>
            </a:r>
            <a:endParaRPr sz="1200" dirty="0"/>
          </a:p>
        </p:txBody>
      </p:sp>
      <p:sp>
        <p:nvSpPr>
          <p:cNvPr id="7" name="Google Shape;180;p10">
            <a:extLst>
              <a:ext uri="{FF2B5EF4-FFF2-40B4-BE49-F238E27FC236}">
                <a16:creationId xmlns:a16="http://schemas.microsoft.com/office/drawing/2014/main" id="{23E75873-8E01-45B0-89F1-525EC998A842}"/>
              </a:ext>
            </a:extLst>
          </p:cNvPr>
          <p:cNvSpPr txBox="1"/>
          <p:nvPr/>
        </p:nvSpPr>
        <p:spPr>
          <a:xfrm>
            <a:off x="842324" y="1237313"/>
            <a:ext cx="7795559" cy="334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cs typeface="Catamaran Light"/>
                <a:sym typeface="Catamaran Light"/>
              </a:rPr>
              <a:t>Convocatorias y plazos de entrega del TFG</a:t>
            </a:r>
            <a:endParaRPr dirty="0"/>
          </a:p>
        </p:txBody>
      </p:sp>
      <p:sp>
        <p:nvSpPr>
          <p:cNvPr id="18" name="Google Shape;175;p10">
            <a:extLst>
              <a:ext uri="{FF2B5EF4-FFF2-40B4-BE49-F238E27FC236}">
                <a16:creationId xmlns:a16="http://schemas.microsoft.com/office/drawing/2014/main" id="{A6C9CFDB-1715-C326-7468-9591619E51C4}"/>
              </a:ext>
            </a:extLst>
          </p:cNvPr>
          <p:cNvSpPr txBox="1"/>
          <p:nvPr/>
        </p:nvSpPr>
        <p:spPr>
          <a:xfrm>
            <a:off x="5231643" y="1639078"/>
            <a:ext cx="332672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u="sng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Convocatoria Ordinaria</a:t>
            </a:r>
            <a:endParaRPr sz="1600" u="sng" dirty="0"/>
          </a:p>
        </p:txBody>
      </p:sp>
      <p:sp>
        <p:nvSpPr>
          <p:cNvPr id="21" name="Google Shape;175;p10">
            <a:extLst>
              <a:ext uri="{FF2B5EF4-FFF2-40B4-BE49-F238E27FC236}">
                <a16:creationId xmlns:a16="http://schemas.microsoft.com/office/drawing/2014/main" id="{9225DED2-5696-6058-DEBB-6A73AD4DCCFD}"/>
              </a:ext>
            </a:extLst>
          </p:cNvPr>
          <p:cNvSpPr txBox="1"/>
          <p:nvPr/>
        </p:nvSpPr>
        <p:spPr>
          <a:xfrm>
            <a:off x="5387561" y="4242658"/>
            <a:ext cx="332672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u="sng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Convocatoria Extraordinaria</a:t>
            </a:r>
            <a:endParaRPr sz="1600" u="sng" dirty="0"/>
          </a:p>
        </p:txBody>
      </p:sp>
      <p:pic>
        <p:nvPicPr>
          <p:cNvPr id="3" name="Imagen 2" descr="Texto, Carta&#10;&#10;El contenido generado por IA puede ser incorrecto.">
            <a:extLst>
              <a:ext uri="{FF2B5EF4-FFF2-40B4-BE49-F238E27FC236}">
                <a16:creationId xmlns:a16="http://schemas.microsoft.com/office/drawing/2014/main" id="{6C23C880-0488-DFA9-A51A-3D1003F65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68" y="3521663"/>
            <a:ext cx="3893022" cy="3279613"/>
          </a:xfrm>
          <a:prstGeom prst="rect">
            <a:avLst/>
          </a:prstGeom>
          <a:ln w="28575">
            <a:noFill/>
          </a:ln>
        </p:spPr>
      </p:pic>
      <p:pic>
        <p:nvPicPr>
          <p:cNvPr id="5" name="Imagen 4" descr="Texto&#10;&#10;El contenido generado por IA puede ser incorrecto.">
            <a:extLst>
              <a:ext uri="{FF2B5EF4-FFF2-40B4-BE49-F238E27FC236}">
                <a16:creationId xmlns:a16="http://schemas.microsoft.com/office/drawing/2014/main" id="{FBB0C7F1-8A4F-2FB3-AE8C-3B94D87AC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104" y="2038239"/>
            <a:ext cx="4112346" cy="1815841"/>
          </a:xfrm>
          <a:prstGeom prst="rect">
            <a:avLst/>
          </a:prstGeom>
        </p:spPr>
      </p:pic>
      <p:pic>
        <p:nvPicPr>
          <p:cNvPr id="17" name="Imagen 16" descr="Texto&#10;&#10;El contenido generado por IA puede ser incorrecto.">
            <a:extLst>
              <a:ext uri="{FF2B5EF4-FFF2-40B4-BE49-F238E27FC236}">
                <a16:creationId xmlns:a16="http://schemas.microsoft.com/office/drawing/2014/main" id="{927AA6C4-2D2D-40AC-C799-5C37AE703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799" y="4746043"/>
            <a:ext cx="4233728" cy="1645231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5A42BC0A-0183-7741-3D48-B3E93302F31C}"/>
              </a:ext>
            </a:extLst>
          </p:cNvPr>
          <p:cNvSpPr/>
          <p:nvPr/>
        </p:nvSpPr>
        <p:spPr>
          <a:xfrm>
            <a:off x="504825" y="1571892"/>
            <a:ext cx="4031465" cy="5162709"/>
          </a:xfrm>
          <a:prstGeom prst="rect">
            <a:avLst/>
          </a:prstGeom>
          <a:noFill/>
          <a:ln w="38100"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C4B392E-9070-84A2-77D0-548C8E332D3A}"/>
              </a:ext>
            </a:extLst>
          </p:cNvPr>
          <p:cNvSpPr/>
          <p:nvPr/>
        </p:nvSpPr>
        <p:spPr>
          <a:xfrm>
            <a:off x="4740104" y="1667142"/>
            <a:ext cx="4321423" cy="2379867"/>
          </a:xfrm>
          <a:prstGeom prst="rect">
            <a:avLst/>
          </a:prstGeom>
          <a:noFill/>
          <a:ln w="38100"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955204A-0CA6-9183-7475-7DD29E3C2453}"/>
              </a:ext>
            </a:extLst>
          </p:cNvPr>
          <p:cNvSpPr/>
          <p:nvPr/>
        </p:nvSpPr>
        <p:spPr>
          <a:xfrm>
            <a:off x="4740104" y="4225177"/>
            <a:ext cx="4321423" cy="2379867"/>
          </a:xfrm>
          <a:prstGeom prst="rect">
            <a:avLst/>
          </a:prstGeom>
          <a:noFill/>
          <a:ln w="38100"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9570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643268" y="742950"/>
            <a:ext cx="7575698" cy="4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2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3. Trabajos Fin de Grado</a:t>
            </a:r>
            <a:endParaRPr sz="2625" dirty="0">
              <a:solidFill>
                <a:srgbClr val="1D4F83"/>
              </a:solidFill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6" name="Google Shape;175;p10"/>
          <p:cNvSpPr txBox="1"/>
          <p:nvPr/>
        </p:nvSpPr>
        <p:spPr>
          <a:xfrm>
            <a:off x="733919" y="1869470"/>
            <a:ext cx="7994616" cy="3727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El </a:t>
            </a:r>
            <a:r>
              <a:rPr lang="es-ES" sz="1575" b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TFG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 a través de la plataforma de </a:t>
            </a:r>
            <a:r>
              <a:rPr lang="es-ES" sz="1575" dirty="0" err="1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TFEs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 de campus virtual, </a:t>
            </a:r>
            <a:r>
              <a:rPr lang="es-ES" sz="1575" b="1" dirty="0">
                <a:solidFill>
                  <a:srgbClr val="FF0000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plazos según convocatoria (consultar web de la Facultad).</a:t>
            </a: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indent="-342900">
              <a:buFont typeface="Arial"/>
              <a:buAutoNum type="arabicPeriod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El </a:t>
            </a:r>
            <a:r>
              <a:rPr lang="es-ES" sz="1575" b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archivo para defensa 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(PÓSTER o PRESENTACIÓN EXTENDIDA): debe enviarse a la Facultad por email (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  <a:hlinkClick r:id="rId4"/>
              </a:rPr>
              <a:t>decaccee@ual.es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), en los </a:t>
            </a:r>
            <a:r>
              <a:rPr lang="es-ES" sz="1575" b="1" dirty="0">
                <a:solidFill>
                  <a:srgbClr val="FF0000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plazos según convocatoria (consultar web de la Facultad).</a:t>
            </a: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lvl="0" indent="-342900">
              <a:buAutoNum type="arabicPeriod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En el caso de PRESENTACIÓN EXTENDIDA: debe enviarse a la Facultad por email (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  <a:hlinkClick r:id="rId4"/>
              </a:rPr>
              <a:t>decaccee@ual.es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), </a:t>
            </a:r>
            <a:r>
              <a:rPr lang="es-ES" sz="1575" b="1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modelo solicitud para defensa extendida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 en el </a:t>
            </a:r>
            <a:r>
              <a:rPr lang="es-ES" sz="1575" b="1" dirty="0">
                <a:solidFill>
                  <a:srgbClr val="FF0000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mismo plazo que el archivo para defensa.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Más información: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Documento titulado </a:t>
            </a:r>
            <a:r>
              <a:rPr lang="es-ES" sz="1575" b="1" dirty="0">
                <a:solidFill>
                  <a:schemeClr val="dk1"/>
                </a:solidFill>
                <a:latin typeface="Catamaran Light"/>
                <a:cs typeface="Catamaran Light"/>
              </a:rPr>
              <a:t>NORMAS DE ESTILO PARA LA ELABORACIÓN Y DEFENSA DEL TRABAJO DE FIN DE GRADO EN LA FACULTAD DE CIENCAS ECONÓMICAS Y EMPRESARIALES.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1575" dirty="0">
                <a:solidFill>
                  <a:schemeClr val="dk1"/>
                </a:solidFill>
                <a:latin typeface="Catamaran Light"/>
                <a:cs typeface="Catamaran Light"/>
              </a:rPr>
              <a:t>Otra documentación publicada en la </a:t>
            </a:r>
            <a:r>
              <a:rPr lang="es-ES" sz="1575" b="1" dirty="0">
                <a:solidFill>
                  <a:schemeClr val="dk1"/>
                </a:solidFill>
                <a:latin typeface="Catamaran Light"/>
                <a:cs typeface="Catamaran Light"/>
              </a:rPr>
              <a:t>web de la Facultad</a:t>
            </a:r>
            <a:r>
              <a:rPr lang="es-ES" sz="1575" dirty="0">
                <a:solidFill>
                  <a:schemeClr val="dk1"/>
                </a:solidFill>
                <a:latin typeface="Catamaran Light"/>
                <a:cs typeface="Catamaran Light"/>
              </a:rPr>
              <a:t>.</a:t>
            </a:r>
            <a:endParaRPr lang="es-ES" sz="1575" dirty="0">
              <a:solidFill>
                <a:schemeClr val="dk1"/>
              </a:solidFill>
              <a:latin typeface="Catamaran Light"/>
              <a:cs typeface="Catamaran Light"/>
              <a:sym typeface="Catamaran Light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</p:txBody>
      </p:sp>
      <p:sp>
        <p:nvSpPr>
          <p:cNvPr id="7" name="Google Shape;180;p10"/>
          <p:cNvSpPr txBox="1"/>
          <p:nvPr/>
        </p:nvSpPr>
        <p:spPr>
          <a:xfrm>
            <a:off x="842325" y="1332475"/>
            <a:ext cx="7795559" cy="334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cs typeface="Catamaran Light"/>
                <a:sym typeface="Catamaran Light"/>
              </a:rPr>
              <a:t>EN RESUMEN… ¿qué se debe entregar?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932643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/>
          <p:cNvSpPr txBox="1"/>
          <p:nvPr/>
        </p:nvSpPr>
        <p:spPr>
          <a:xfrm>
            <a:off x="643268" y="742950"/>
            <a:ext cx="7575698" cy="4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2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3. Trabajos Fin de Grado</a:t>
            </a:r>
            <a:endParaRPr sz="2625" dirty="0">
              <a:solidFill>
                <a:srgbClr val="1D4F83"/>
              </a:solidFill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7" name="Google Shape;180;p10"/>
          <p:cNvSpPr txBox="1"/>
          <p:nvPr/>
        </p:nvSpPr>
        <p:spPr>
          <a:xfrm>
            <a:off x="842325" y="1332475"/>
            <a:ext cx="7795559" cy="33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¿Dónde encontrar toda la información que necesito saber sobre el TFG?</a:t>
            </a:r>
            <a:endParaRPr dirty="0"/>
          </a:p>
        </p:txBody>
      </p:sp>
      <p:sp>
        <p:nvSpPr>
          <p:cNvPr id="12" name="Google Shape;175;p10"/>
          <p:cNvSpPr txBox="1"/>
          <p:nvPr/>
        </p:nvSpPr>
        <p:spPr>
          <a:xfrm>
            <a:off x="131819" y="1791552"/>
            <a:ext cx="898529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ES" sz="1200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  <a:hlinkClick r:id="rId3"/>
              </a:rPr>
              <a:t>https://www.ual.es/universidad/centros/cienciaseconomicas/informacion/trabajos-fin-de-grado-facultad-ciencias-economicas-y-empresariales</a:t>
            </a:r>
            <a:endParaRPr lang="es-ES" sz="1200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lvl="0"/>
            <a:endParaRPr lang="es-ES" sz="1200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</p:txBody>
      </p:sp>
      <p:pic>
        <p:nvPicPr>
          <p:cNvPr id="9" name="Imagen 8" descr="Texto&#10;&#10;El contenido generado por IA puede ser incorrecto.">
            <a:extLst>
              <a:ext uri="{FF2B5EF4-FFF2-40B4-BE49-F238E27FC236}">
                <a16:creationId xmlns:a16="http://schemas.microsoft.com/office/drawing/2014/main" id="{2AED19A1-6877-3E35-866C-03A31CB55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89" y="2128837"/>
            <a:ext cx="7286835" cy="422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83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 txBox="1"/>
          <p:nvPr/>
        </p:nvSpPr>
        <p:spPr>
          <a:xfrm>
            <a:off x="643268" y="742950"/>
            <a:ext cx="7575698" cy="4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25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3. Trabajos Fin de Grado</a:t>
            </a:r>
            <a:endParaRPr sz="2625" dirty="0">
              <a:solidFill>
                <a:srgbClr val="1D4F83"/>
              </a:solidFill>
              <a:latin typeface="Catamaran Medium"/>
              <a:ea typeface="Catamaran Medium"/>
              <a:cs typeface="Catamaran Medium"/>
              <a:sym typeface="Catamaran Medium"/>
            </a:endParaRPr>
          </a:p>
        </p:txBody>
      </p:sp>
      <p:sp>
        <p:nvSpPr>
          <p:cNvPr id="6" name="Google Shape;175;p10"/>
          <p:cNvSpPr txBox="1"/>
          <p:nvPr/>
        </p:nvSpPr>
        <p:spPr>
          <a:xfrm>
            <a:off x="643268" y="1832758"/>
            <a:ext cx="7994616" cy="3243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El TFG es responsabilidad del estudiante, no del tutor/a.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Los estudiantes deben contactar con su tutor/a para concertar citas/tutorías, debiendo realizar su primer contacto en el plazo de un mes desde la adjudicación del mismo.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Planificar tareas y NO apurar plazos.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No esperar respuesta inmediata del tutor/a (cada tutor/a puede llevar entre 5 y 15 </a:t>
            </a:r>
            <a:r>
              <a:rPr lang="es-ES" sz="1575" dirty="0" err="1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TFGs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, sin contar los </a:t>
            </a:r>
            <a:r>
              <a:rPr lang="es-ES" sz="1575" dirty="0" err="1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TFMs</a:t>
            </a: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, entre otras muchas obligaciones académicas).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s-ES" sz="1575" dirty="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Respetar los periodos vacacionales del profesorado.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endParaRPr lang="es-ES" sz="1575" dirty="0">
              <a:solidFill>
                <a:schemeClr val="dk1"/>
              </a:solidFill>
              <a:latin typeface="Catamaran Light"/>
              <a:ea typeface="Catamaran Light"/>
              <a:cs typeface="Catamaran Light"/>
              <a:sym typeface="Catamaran Light"/>
            </a:endParaRPr>
          </a:p>
        </p:txBody>
      </p:sp>
      <p:sp>
        <p:nvSpPr>
          <p:cNvPr id="7" name="Google Shape;180;p10"/>
          <p:cNvSpPr txBox="1"/>
          <p:nvPr/>
        </p:nvSpPr>
        <p:spPr>
          <a:xfrm>
            <a:off x="842325" y="1332475"/>
            <a:ext cx="7795559" cy="33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75" b="1" dirty="0">
                <a:solidFill>
                  <a:srgbClr val="1D4F83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ALGUNOS CONSEJOS ÚTILES A TENER EN CUENTA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7690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149468" y="3217435"/>
            <a:ext cx="8878021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CONTACTO CON LA FACULTAD:</a:t>
            </a:r>
          </a:p>
          <a:p>
            <a:pPr marR="0" lvl="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es-ES" sz="2800" b="0" i="0" u="none" strike="noStrike" cap="none" dirty="0">
                <a:solidFill>
                  <a:schemeClr val="bg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1. </a:t>
            </a:r>
            <a:r>
              <a:rPr lang="es-ES" sz="1600" b="0" i="0" u="none" strike="noStrike" cap="none" dirty="0">
                <a:solidFill>
                  <a:schemeClr val="bg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En la </a:t>
            </a:r>
            <a:r>
              <a:rPr lang="es-ES" sz="1600" b="0" i="0" u="sng" strike="noStrike" cap="none" dirty="0">
                <a:solidFill>
                  <a:schemeClr val="bg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página web de la Facultad</a:t>
            </a:r>
            <a:r>
              <a:rPr lang="es-ES" sz="1600" b="0" i="0" u="none" strike="noStrike" cap="none" dirty="0">
                <a:solidFill>
                  <a:schemeClr val="bg1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 tenéis toda la información de interés para resolver cualquier duda</a:t>
            </a:r>
          </a:p>
          <a:p>
            <a:pPr marR="0" lvl="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es-ES" sz="16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En caso de las dudas persistentes, podéis:</a:t>
            </a:r>
          </a:p>
          <a:p>
            <a:pPr marR="0" lvl="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es-ES" sz="28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2. </a:t>
            </a:r>
            <a:r>
              <a:rPr lang="es-ES" sz="16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Enviar un </a:t>
            </a:r>
            <a:r>
              <a:rPr lang="es-ES" sz="1600" u="sng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email</a:t>
            </a:r>
            <a:r>
              <a:rPr lang="es-ES" sz="16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 a la dirección: </a:t>
            </a:r>
            <a:r>
              <a:rPr lang="es-ES" sz="1600" b="1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decaccee@ual.es</a:t>
            </a:r>
          </a:p>
          <a:p>
            <a:pPr marR="0" lvl="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</a:pPr>
            <a:r>
              <a:rPr lang="es-ES" sz="28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3. </a:t>
            </a:r>
            <a:r>
              <a:rPr lang="es-ES" sz="16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Poner un </a:t>
            </a:r>
            <a:r>
              <a:rPr lang="es-ES" sz="1600" u="sng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CAU</a:t>
            </a:r>
            <a:r>
              <a:rPr lang="es-ES" sz="16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 a Mi Secretaría</a:t>
            </a:r>
          </a:p>
          <a:p>
            <a:pPr lvl="0">
              <a:spcBef>
                <a:spcPts val="1200"/>
              </a:spcBef>
              <a:buClr>
                <a:schemeClr val="lt1"/>
              </a:buClr>
              <a:buSzPts val="1400"/>
            </a:pPr>
            <a:r>
              <a:rPr lang="es-ES" sz="28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4. </a:t>
            </a:r>
            <a:r>
              <a:rPr lang="es-ES" sz="16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Visitarnos </a:t>
            </a:r>
            <a:r>
              <a:rPr lang="es-ES" sz="1600" u="sng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presencialmente</a:t>
            </a:r>
            <a:r>
              <a:rPr lang="es-ES" sz="16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 o llamar por </a:t>
            </a:r>
            <a:r>
              <a:rPr lang="es-ES" sz="1600" u="sng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teléfono</a:t>
            </a:r>
            <a:r>
              <a:rPr lang="es-ES" sz="1600" dirty="0">
                <a:solidFill>
                  <a:schemeClr val="bg1"/>
                </a:solidFill>
                <a:latin typeface="Catamaran Light"/>
                <a:cs typeface="Catamaran Light"/>
                <a:sym typeface="Catamaran Light"/>
              </a:rPr>
              <a:t> a Decanato de la Facultad (950 01 56 90)</a:t>
            </a:r>
          </a:p>
        </p:txBody>
      </p:sp>
      <p:sp>
        <p:nvSpPr>
          <p:cNvPr id="5" name="Google Shape;85;p1"/>
          <p:cNvSpPr txBox="1"/>
          <p:nvPr/>
        </p:nvSpPr>
        <p:spPr>
          <a:xfrm>
            <a:off x="1890346" y="1083954"/>
            <a:ext cx="7198688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i="0" u="none" strike="noStrike" cap="none" dirty="0">
                <a:solidFill>
                  <a:srgbClr val="1D4F83"/>
                </a:solidFill>
                <a:latin typeface="Catamaran Medium"/>
                <a:ea typeface="Catamaran Medium"/>
                <a:cs typeface="Catamaran Medium"/>
                <a:sym typeface="Catamaran Medium"/>
              </a:rPr>
              <a:t>Facultad de Ciencias Económicas y Empresariales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rgbClr val="1D4F83"/>
                </a:solidFill>
                <a:latin typeface="Catamaran Light"/>
                <a:ea typeface="Catamaran Light"/>
                <a:cs typeface="Catamaran Light"/>
                <a:sym typeface="Catamaran Light"/>
              </a:rPr>
              <a:t>PRESENTACIÓN PARA LOS ESTUDIANTES DE ÚLTIMO CURSO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60988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1063</Words>
  <Application>Microsoft Office PowerPoint</Application>
  <PresentationFormat>Presentación en pantalla (4:3)</PresentationFormat>
  <Paragraphs>107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Catamaran Medium</vt:lpstr>
      <vt:lpstr>Wingdings</vt:lpstr>
      <vt:lpstr>Catamaran Light</vt:lpstr>
      <vt:lpstr>Calibri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Kuka</dc:creator>
  <cp:lastModifiedBy>Jose Antonio Ubeda Lopez</cp:lastModifiedBy>
  <cp:revision>62</cp:revision>
  <cp:lastPrinted>2023-09-05T07:53:08Z</cp:lastPrinted>
  <dcterms:created xsi:type="dcterms:W3CDTF">2018-03-07T11:18:53Z</dcterms:created>
  <dcterms:modified xsi:type="dcterms:W3CDTF">2025-09-10T11:34:14Z</dcterms:modified>
</cp:coreProperties>
</file>