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4">
  <p:sldMasterIdLst>
    <p:sldMasterId id="2147483660" r:id="rId4"/>
  </p:sldMasterIdLst>
  <p:notesMasterIdLst>
    <p:notesMasterId r:id="rId41"/>
  </p:notesMasterIdLst>
  <p:handoutMasterIdLst>
    <p:handoutMasterId r:id="rId42"/>
  </p:handoutMasterIdLst>
  <p:sldIdLst>
    <p:sldId id="299" r:id="rId5"/>
    <p:sldId id="258" r:id="rId6"/>
    <p:sldId id="257" r:id="rId7"/>
    <p:sldId id="320" r:id="rId8"/>
    <p:sldId id="321" r:id="rId9"/>
    <p:sldId id="322" r:id="rId10"/>
    <p:sldId id="324" r:id="rId11"/>
    <p:sldId id="300" r:id="rId12"/>
    <p:sldId id="263" r:id="rId13"/>
    <p:sldId id="262" r:id="rId14"/>
    <p:sldId id="310" r:id="rId15"/>
    <p:sldId id="311" r:id="rId16"/>
    <p:sldId id="266" r:id="rId17"/>
    <p:sldId id="265" r:id="rId18"/>
    <p:sldId id="264" r:id="rId19"/>
    <p:sldId id="267" r:id="rId20"/>
    <p:sldId id="270" r:id="rId21"/>
    <p:sldId id="313" r:id="rId22"/>
    <p:sldId id="312" r:id="rId23"/>
    <p:sldId id="301" r:id="rId24"/>
    <p:sldId id="269" r:id="rId25"/>
    <p:sldId id="271" r:id="rId26"/>
    <p:sldId id="307" r:id="rId27"/>
    <p:sldId id="314" r:id="rId28"/>
    <p:sldId id="315" r:id="rId29"/>
    <p:sldId id="275" r:id="rId30"/>
    <p:sldId id="276" r:id="rId31"/>
    <p:sldId id="304" r:id="rId32"/>
    <p:sldId id="318" r:id="rId33"/>
    <p:sldId id="319" r:id="rId34"/>
    <p:sldId id="306" r:id="rId35"/>
    <p:sldId id="325" r:id="rId36"/>
    <p:sldId id="326" r:id="rId37"/>
    <p:sldId id="327" r:id="rId38"/>
    <p:sldId id="278" r:id="rId39"/>
    <p:sldId id="279" r:id="rId40"/>
  </p:sldIdLst>
  <p:sldSz cx="9144000" cy="6858000" type="screen4x3"/>
  <p:notesSz cx="6797675" cy="9926638"/>
  <p:embeddedFontLst>
    <p:embeddedFont>
      <p:font typeface="Arial Narrow" panose="020B0606020202030204" pitchFamily="34" charset="0"/>
      <p:regular r:id="rId43"/>
      <p:bold r:id="rId44"/>
      <p:italic r:id="rId45"/>
      <p:boldItalic r:id="rId46"/>
    </p:embeddedFont>
    <p:embeddedFont>
      <p:font typeface="Catamaran" panose="020B0604020202020204" charset="0"/>
      <p:regular r:id="rId47"/>
      <p:bold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F83"/>
    <a:srgbClr val="F1F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3" autoAdjust="0"/>
    <p:restoredTop sz="94660"/>
  </p:normalViewPr>
  <p:slideViewPr>
    <p:cSldViewPr snapToGrid="0">
      <p:cViewPr>
        <p:scale>
          <a:sx n="120" d="100"/>
          <a:sy n="120" d="100"/>
        </p:scale>
        <p:origin x="1092" y="-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hyperlink" Target="mailto:ipaterna@fundacionual.es" TargetMode="External"/><Relationship Id="rId1" Type="http://schemas.openxmlformats.org/officeDocument/2006/relationships/hyperlink" Target="mailto:elapaz@fundacionual.es"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ipaterna@fundacionual.es" TargetMode="External"/><Relationship Id="rId1" Type="http://schemas.openxmlformats.org/officeDocument/2006/relationships/hyperlink" Target="mailto:elapaz@fundacionual.es"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92ED66-1C3E-42CF-BD39-BB823B1017BD}" type="doc">
      <dgm:prSet loTypeId="urn:microsoft.com/office/officeart/2005/8/layout/hierarchy4" loCatId="list" qsTypeId="urn:microsoft.com/office/officeart/2005/8/quickstyle/simple4" qsCatId="simple" csTypeId="urn:microsoft.com/office/officeart/2005/8/colors/colorful2" csCatId="colorful" phldr="1"/>
      <dgm:spPr/>
      <dgm:t>
        <a:bodyPr/>
        <a:lstStyle/>
        <a:p>
          <a:endParaRPr lang="es-ES"/>
        </a:p>
      </dgm:t>
    </dgm:pt>
    <dgm:pt modelId="{5B9B62FB-8626-42B9-B001-2AED45127B19}">
      <dgm:prSet phldrT="[Texto]"/>
      <dgm:spPr>
        <a:solidFill>
          <a:schemeClr val="accent5"/>
        </a:solidFill>
      </dgm:spPr>
      <dgm:t>
        <a:bodyPr/>
        <a:lstStyle/>
        <a:p>
          <a:pPr algn="just"/>
          <a:r>
            <a:rPr lang="es-ES" b="1" dirty="0">
              <a:latin typeface="+mn-lt"/>
              <a:cs typeface="Arial" panose="020B0604020202020204" pitchFamily="34" charset="0"/>
            </a:rPr>
            <a:t>Objetivo</a:t>
          </a:r>
          <a:r>
            <a:rPr lang="es-ES" dirty="0">
              <a:latin typeface="+mn-lt"/>
              <a:cs typeface="Arial" panose="020B0604020202020204" pitchFamily="34" charset="0"/>
            </a:rPr>
            <a:t>: Tiene por objeto la cualificación profesional de  estudiantes universitarios a través de un régimen de alternancia de actividad laboral retribuida en una empresa con actividad formativa recibida en el marco de su formación universitaria.</a:t>
          </a:r>
        </a:p>
      </dgm:t>
    </dgm:pt>
    <dgm:pt modelId="{569D6349-83AC-456B-8AE3-8BBB5490B1BE}" type="parTrans" cxnId="{FAD4EF06-4694-4709-A607-D191CA3BEEF0}">
      <dgm:prSet/>
      <dgm:spPr/>
      <dgm:t>
        <a:bodyPr/>
        <a:lstStyle/>
        <a:p>
          <a:endParaRPr lang="es-ES"/>
        </a:p>
      </dgm:t>
    </dgm:pt>
    <dgm:pt modelId="{0761CDFE-CF10-42E1-97D6-DE3724A754F9}" type="sibTrans" cxnId="{FAD4EF06-4694-4709-A607-D191CA3BEEF0}">
      <dgm:prSet/>
      <dgm:spPr/>
      <dgm:t>
        <a:bodyPr/>
        <a:lstStyle/>
        <a:p>
          <a:endParaRPr lang="es-ES"/>
        </a:p>
      </dgm:t>
    </dgm:pt>
    <dgm:pt modelId="{72AC0A8E-D831-4EE4-822F-55CA68CC0EBF}">
      <dgm:prSet phldrT="[Texto]"/>
      <dgm:spPr>
        <a:solidFill>
          <a:schemeClr val="accent6"/>
        </a:solidFill>
      </dgm:spPr>
      <dgm:t>
        <a:bodyPr/>
        <a:lstStyle/>
        <a:p>
          <a:pPr algn="just"/>
          <a:r>
            <a:rPr lang="es-ES" dirty="0">
              <a:latin typeface="+mn-lt"/>
              <a:cs typeface="Arial" panose="020B0604020202020204" pitchFamily="34" charset="0"/>
            </a:rPr>
            <a:t>Este programa se hace en 4º curso de Grado. La estancia se divide en dos periodos de 6 meses cada uno:                                            </a:t>
          </a:r>
        </a:p>
        <a:p>
          <a:pPr algn="just"/>
          <a:r>
            <a:rPr lang="es-ES" b="1" i="1" dirty="0">
              <a:latin typeface="+mn-lt"/>
              <a:cs typeface="Arial" panose="020B0604020202020204" pitchFamily="34" charset="0"/>
            </a:rPr>
            <a:t>Primer periodo: </a:t>
          </a:r>
          <a:r>
            <a:rPr lang="es-ES" dirty="0">
              <a:latin typeface="+mn-lt"/>
              <a:cs typeface="Arial" panose="020B0604020202020204" pitchFamily="34" charset="0"/>
            </a:rPr>
            <a:t>abarca la enseñanza oficial, que se reconocen en términos de las asignaturas oficiales, en las prácticas curriculares y en la posibilidad de realización del Trabajo Fin de Estudios</a:t>
          </a:r>
          <a:r>
            <a:rPr lang="es-ES" b="1" dirty="0">
              <a:latin typeface="+mn-lt"/>
              <a:cs typeface="Arial" panose="020B0604020202020204" pitchFamily="34" charset="0"/>
            </a:rPr>
            <a:t>.                                                                   </a:t>
          </a:r>
          <a:r>
            <a:rPr lang="es-ES" b="1" i="1" dirty="0">
              <a:latin typeface="+mn-lt"/>
              <a:cs typeface="Arial" panose="020B0604020202020204" pitchFamily="34" charset="0"/>
            </a:rPr>
            <a:t>Segundo periodo: </a:t>
          </a:r>
          <a:r>
            <a:rPr lang="es-ES" dirty="0">
              <a:latin typeface="+mn-lt"/>
              <a:cs typeface="Arial" panose="020B0604020202020204" pitchFamily="34" charset="0"/>
            </a:rPr>
            <a:t>Prácticas Extracurriculares.</a:t>
          </a:r>
        </a:p>
      </dgm:t>
    </dgm:pt>
    <dgm:pt modelId="{7F39A3D6-8F9D-4796-96A5-6B6DF1F723FD}" type="parTrans" cxnId="{0B414789-630A-458B-A05E-143833A4D11A}">
      <dgm:prSet/>
      <dgm:spPr/>
      <dgm:t>
        <a:bodyPr/>
        <a:lstStyle/>
        <a:p>
          <a:endParaRPr lang="es-ES"/>
        </a:p>
      </dgm:t>
    </dgm:pt>
    <dgm:pt modelId="{AFC13263-EF34-48B4-A944-2D54BB790708}" type="sibTrans" cxnId="{0B414789-630A-458B-A05E-143833A4D11A}">
      <dgm:prSet/>
      <dgm:spPr/>
      <dgm:t>
        <a:bodyPr/>
        <a:lstStyle/>
        <a:p>
          <a:endParaRPr lang="es-ES"/>
        </a:p>
      </dgm:t>
    </dgm:pt>
    <dgm:pt modelId="{D57A655A-533B-4852-A366-64F5B24D88D1}">
      <dgm:prSet phldrT="[Texto]" custT="1"/>
      <dgm:spPr>
        <a:solidFill>
          <a:schemeClr val="accent2"/>
        </a:solidFill>
      </dgm:spPr>
      <dgm:t>
        <a:bodyPr/>
        <a:lstStyle/>
        <a:p>
          <a:r>
            <a:rPr lang="es-ES" sz="1800" dirty="0">
              <a:latin typeface="+mn-lt"/>
              <a:cs typeface="Arial" panose="020B0604020202020204" pitchFamily="34" charset="0"/>
            </a:rPr>
            <a:t>Personas de contacto: </a:t>
          </a:r>
        </a:p>
        <a:p>
          <a:r>
            <a:rPr lang="es-ES" sz="1400" dirty="0">
              <a:latin typeface="+mn-lt"/>
              <a:cs typeface="Arial" panose="020B0604020202020204" pitchFamily="34" charset="0"/>
            </a:rPr>
            <a:t>-Encarna </a:t>
          </a:r>
          <a:r>
            <a:rPr lang="es-ES" sz="1400" dirty="0" err="1">
              <a:latin typeface="+mn-lt"/>
              <a:cs typeface="Arial" panose="020B0604020202020204" pitchFamily="34" charset="0"/>
            </a:rPr>
            <a:t>Lapaz</a:t>
          </a:r>
          <a:r>
            <a:rPr lang="es-ES" sz="1400" dirty="0">
              <a:latin typeface="+mn-lt"/>
              <a:cs typeface="Arial" panose="020B0604020202020204" pitchFamily="34" charset="0"/>
            </a:rPr>
            <a:t> Cruz  </a:t>
          </a:r>
          <a:r>
            <a:rPr lang="es-ES" sz="1400" dirty="0">
              <a:latin typeface="+mn-lt"/>
              <a:cs typeface="Arial" panose="020B0604020202020204" pitchFamily="34" charset="0"/>
              <a:hlinkClick xmlns:r="http://schemas.openxmlformats.org/officeDocument/2006/relationships" r:id="rId1"/>
            </a:rPr>
            <a:t>elapaz@fundacionual.es</a:t>
          </a:r>
          <a:endParaRPr lang="es-ES" sz="1400" dirty="0">
            <a:latin typeface="+mn-lt"/>
            <a:cs typeface="Arial" panose="020B0604020202020204" pitchFamily="34" charset="0"/>
          </a:endParaRPr>
        </a:p>
        <a:p>
          <a:r>
            <a:rPr lang="es-ES" sz="1400" b="0" u="none" dirty="0">
              <a:effectLst/>
              <a:latin typeface="+mn-lt"/>
              <a:cs typeface="Arial" panose="020B0604020202020204" pitchFamily="34" charset="0"/>
            </a:rPr>
            <a:t>-Isabel Gloria Paterna Motos</a:t>
          </a:r>
        </a:p>
        <a:p>
          <a:r>
            <a:rPr lang="es-ES" sz="1400" b="0" u="none" dirty="0">
              <a:effectLst/>
              <a:latin typeface="+mn-lt"/>
              <a:cs typeface="Arial" panose="020B0604020202020204" pitchFamily="34" charset="0"/>
              <a:hlinkClick xmlns:r="http://schemas.openxmlformats.org/officeDocument/2006/relationships" r:id="rId2"/>
            </a:rPr>
            <a:t>ipaterna@fundacionual.es</a:t>
          </a:r>
          <a:endParaRPr lang="es-ES" sz="1400" b="0" u="none" dirty="0">
            <a:effectLst/>
            <a:latin typeface="+mn-lt"/>
            <a:cs typeface="Arial" panose="020B0604020202020204" pitchFamily="34" charset="0"/>
          </a:endParaRPr>
        </a:p>
        <a:p>
          <a:r>
            <a:rPr lang="es-ES" sz="1400" b="0" u="none" dirty="0">
              <a:effectLst/>
              <a:latin typeface="+mn-lt"/>
              <a:cs typeface="Arial" panose="020B0604020202020204" pitchFamily="34" charset="0"/>
            </a:rPr>
            <a:t>950 01 55 10</a:t>
          </a:r>
        </a:p>
      </dgm:t>
    </dgm:pt>
    <dgm:pt modelId="{1C63DFE0-C32C-43DE-B667-F066D98FA522}" type="sibTrans" cxnId="{D585A524-E792-47A3-8A8C-302A80CC54EB}">
      <dgm:prSet/>
      <dgm:spPr/>
      <dgm:t>
        <a:bodyPr/>
        <a:lstStyle/>
        <a:p>
          <a:endParaRPr lang="es-ES"/>
        </a:p>
      </dgm:t>
    </dgm:pt>
    <dgm:pt modelId="{E683A003-9E30-4FD1-A9C3-4BAE8B85B40C}" type="parTrans" cxnId="{D585A524-E792-47A3-8A8C-302A80CC54EB}">
      <dgm:prSet/>
      <dgm:spPr/>
      <dgm:t>
        <a:bodyPr/>
        <a:lstStyle/>
        <a:p>
          <a:endParaRPr lang="es-ES"/>
        </a:p>
      </dgm:t>
    </dgm:pt>
    <dgm:pt modelId="{68A7DC72-A09E-4688-81DA-0C3B1EB79DCB}" type="pres">
      <dgm:prSet presAssocID="{7892ED66-1C3E-42CF-BD39-BB823B1017BD}" presName="Name0" presStyleCnt="0">
        <dgm:presLayoutVars>
          <dgm:chPref val="1"/>
          <dgm:dir/>
          <dgm:animOne val="branch"/>
          <dgm:animLvl val="lvl"/>
          <dgm:resizeHandles/>
        </dgm:presLayoutVars>
      </dgm:prSet>
      <dgm:spPr/>
    </dgm:pt>
    <dgm:pt modelId="{6AF9A147-D96C-480C-81C3-CF85A90112DC}" type="pres">
      <dgm:prSet presAssocID="{5B9B62FB-8626-42B9-B001-2AED45127B19}" presName="vertOne" presStyleCnt="0"/>
      <dgm:spPr/>
    </dgm:pt>
    <dgm:pt modelId="{ACFA50BD-4EDA-42B1-9445-9F395F63D7AF}" type="pres">
      <dgm:prSet presAssocID="{5B9B62FB-8626-42B9-B001-2AED45127B19}" presName="txOne" presStyleLbl="node0" presStyleIdx="0" presStyleCnt="2">
        <dgm:presLayoutVars>
          <dgm:chPref val="3"/>
        </dgm:presLayoutVars>
      </dgm:prSet>
      <dgm:spPr/>
    </dgm:pt>
    <dgm:pt modelId="{825CBF11-43CB-470C-BB2B-52DA99CAEA13}" type="pres">
      <dgm:prSet presAssocID="{5B9B62FB-8626-42B9-B001-2AED45127B19}" presName="parTransOne" presStyleCnt="0"/>
      <dgm:spPr/>
    </dgm:pt>
    <dgm:pt modelId="{97BC9081-9F87-4935-A4C5-5894E3E63224}" type="pres">
      <dgm:prSet presAssocID="{5B9B62FB-8626-42B9-B001-2AED45127B19}" presName="horzOne" presStyleCnt="0"/>
      <dgm:spPr/>
    </dgm:pt>
    <dgm:pt modelId="{DF2D944D-1257-4CEA-8F54-2B513170B123}" type="pres">
      <dgm:prSet presAssocID="{72AC0A8E-D831-4EE4-822F-55CA68CC0EBF}" presName="vertTwo" presStyleCnt="0"/>
      <dgm:spPr/>
    </dgm:pt>
    <dgm:pt modelId="{92143604-B54C-420C-B698-94C1241E97AB}" type="pres">
      <dgm:prSet presAssocID="{72AC0A8E-D831-4EE4-822F-55CA68CC0EBF}" presName="txTwo" presStyleLbl="node2" presStyleIdx="0" presStyleCnt="1" custScaleX="122639" custScaleY="130212">
        <dgm:presLayoutVars>
          <dgm:chPref val="3"/>
        </dgm:presLayoutVars>
      </dgm:prSet>
      <dgm:spPr/>
    </dgm:pt>
    <dgm:pt modelId="{911F4C3F-654A-46CB-A292-54DD8F2FC5CE}" type="pres">
      <dgm:prSet presAssocID="{72AC0A8E-D831-4EE4-822F-55CA68CC0EBF}" presName="horzTwo" presStyleCnt="0"/>
      <dgm:spPr/>
    </dgm:pt>
    <dgm:pt modelId="{02E7AABF-E0EC-46EF-8E59-242602B556C3}" type="pres">
      <dgm:prSet presAssocID="{0761CDFE-CF10-42E1-97D6-DE3724A754F9}" presName="sibSpaceOne" presStyleCnt="0"/>
      <dgm:spPr/>
    </dgm:pt>
    <dgm:pt modelId="{142452CD-DFDF-4F2A-85E5-D8D042C9EED1}" type="pres">
      <dgm:prSet presAssocID="{D57A655A-533B-4852-A366-64F5B24D88D1}" presName="vertOne" presStyleCnt="0"/>
      <dgm:spPr/>
    </dgm:pt>
    <dgm:pt modelId="{A6937140-D4E0-4019-91E3-43FE59A0F64D}" type="pres">
      <dgm:prSet presAssocID="{D57A655A-533B-4852-A366-64F5B24D88D1}" presName="txOne" presStyleLbl="node0" presStyleIdx="1" presStyleCnt="2" custScaleX="82547" custScaleY="140015" custLinFactNeighborX="70" custLinFactNeighborY="51707">
        <dgm:presLayoutVars>
          <dgm:chPref val="3"/>
        </dgm:presLayoutVars>
      </dgm:prSet>
      <dgm:spPr/>
    </dgm:pt>
    <dgm:pt modelId="{4AC28C8A-C1F3-4336-AB5E-2DA3180537BF}" type="pres">
      <dgm:prSet presAssocID="{D57A655A-533B-4852-A366-64F5B24D88D1}" presName="horzOne" presStyleCnt="0"/>
      <dgm:spPr/>
    </dgm:pt>
  </dgm:ptLst>
  <dgm:cxnLst>
    <dgm:cxn modelId="{FAD4EF06-4694-4709-A607-D191CA3BEEF0}" srcId="{7892ED66-1C3E-42CF-BD39-BB823B1017BD}" destId="{5B9B62FB-8626-42B9-B001-2AED45127B19}" srcOrd="0" destOrd="0" parTransId="{569D6349-83AC-456B-8AE3-8BBB5490B1BE}" sibTransId="{0761CDFE-CF10-42E1-97D6-DE3724A754F9}"/>
    <dgm:cxn modelId="{D585A524-E792-47A3-8A8C-302A80CC54EB}" srcId="{7892ED66-1C3E-42CF-BD39-BB823B1017BD}" destId="{D57A655A-533B-4852-A366-64F5B24D88D1}" srcOrd="1" destOrd="0" parTransId="{E683A003-9E30-4FD1-A9C3-4BAE8B85B40C}" sibTransId="{1C63DFE0-C32C-43DE-B667-F066D98FA522}"/>
    <dgm:cxn modelId="{F61B1842-02A5-470C-AF58-7FC67199CFD2}" type="presOf" srcId="{7892ED66-1C3E-42CF-BD39-BB823B1017BD}" destId="{68A7DC72-A09E-4688-81DA-0C3B1EB79DCB}" srcOrd="0" destOrd="0" presId="urn:microsoft.com/office/officeart/2005/8/layout/hierarchy4"/>
    <dgm:cxn modelId="{0B414789-630A-458B-A05E-143833A4D11A}" srcId="{5B9B62FB-8626-42B9-B001-2AED45127B19}" destId="{72AC0A8E-D831-4EE4-822F-55CA68CC0EBF}" srcOrd="0" destOrd="0" parTransId="{7F39A3D6-8F9D-4796-96A5-6B6DF1F723FD}" sibTransId="{AFC13263-EF34-48B4-A944-2D54BB790708}"/>
    <dgm:cxn modelId="{32D3888A-4736-4CB8-BF03-26C888299FB7}" type="presOf" srcId="{5B9B62FB-8626-42B9-B001-2AED45127B19}" destId="{ACFA50BD-4EDA-42B1-9445-9F395F63D7AF}" srcOrd="0" destOrd="0" presId="urn:microsoft.com/office/officeart/2005/8/layout/hierarchy4"/>
    <dgm:cxn modelId="{609652DA-FB2C-4DC1-A91A-09CFED0ED441}" type="presOf" srcId="{D57A655A-533B-4852-A366-64F5B24D88D1}" destId="{A6937140-D4E0-4019-91E3-43FE59A0F64D}" srcOrd="0" destOrd="0" presId="urn:microsoft.com/office/officeart/2005/8/layout/hierarchy4"/>
    <dgm:cxn modelId="{1A8F54DD-9956-4ECE-9EA2-B856CA950120}" type="presOf" srcId="{72AC0A8E-D831-4EE4-822F-55CA68CC0EBF}" destId="{92143604-B54C-420C-B698-94C1241E97AB}" srcOrd="0" destOrd="0" presId="urn:microsoft.com/office/officeart/2005/8/layout/hierarchy4"/>
    <dgm:cxn modelId="{C9B53C50-FBE9-4988-B5AB-6774F1C6C48B}" type="presParOf" srcId="{68A7DC72-A09E-4688-81DA-0C3B1EB79DCB}" destId="{6AF9A147-D96C-480C-81C3-CF85A90112DC}" srcOrd="0" destOrd="0" presId="urn:microsoft.com/office/officeart/2005/8/layout/hierarchy4"/>
    <dgm:cxn modelId="{592ECBDB-9ADF-4E5B-AFA0-7401AD116175}" type="presParOf" srcId="{6AF9A147-D96C-480C-81C3-CF85A90112DC}" destId="{ACFA50BD-4EDA-42B1-9445-9F395F63D7AF}" srcOrd="0" destOrd="0" presId="urn:microsoft.com/office/officeart/2005/8/layout/hierarchy4"/>
    <dgm:cxn modelId="{9DB210A9-3D86-45A8-8618-8BB35478721A}" type="presParOf" srcId="{6AF9A147-D96C-480C-81C3-CF85A90112DC}" destId="{825CBF11-43CB-470C-BB2B-52DA99CAEA13}" srcOrd="1" destOrd="0" presId="urn:microsoft.com/office/officeart/2005/8/layout/hierarchy4"/>
    <dgm:cxn modelId="{BD02F5F9-B6AD-4542-AC89-472A1E084F70}" type="presParOf" srcId="{6AF9A147-D96C-480C-81C3-CF85A90112DC}" destId="{97BC9081-9F87-4935-A4C5-5894E3E63224}" srcOrd="2" destOrd="0" presId="urn:microsoft.com/office/officeart/2005/8/layout/hierarchy4"/>
    <dgm:cxn modelId="{BBAB1632-18A4-4748-A205-98323D0CDD04}" type="presParOf" srcId="{97BC9081-9F87-4935-A4C5-5894E3E63224}" destId="{DF2D944D-1257-4CEA-8F54-2B513170B123}" srcOrd="0" destOrd="0" presId="urn:microsoft.com/office/officeart/2005/8/layout/hierarchy4"/>
    <dgm:cxn modelId="{01B080D4-EC95-49FD-81D1-568333E3FB8F}" type="presParOf" srcId="{DF2D944D-1257-4CEA-8F54-2B513170B123}" destId="{92143604-B54C-420C-B698-94C1241E97AB}" srcOrd="0" destOrd="0" presId="urn:microsoft.com/office/officeart/2005/8/layout/hierarchy4"/>
    <dgm:cxn modelId="{5843C1DA-5B45-4AFE-8710-845805A1F269}" type="presParOf" srcId="{DF2D944D-1257-4CEA-8F54-2B513170B123}" destId="{911F4C3F-654A-46CB-A292-54DD8F2FC5CE}" srcOrd="1" destOrd="0" presId="urn:microsoft.com/office/officeart/2005/8/layout/hierarchy4"/>
    <dgm:cxn modelId="{B60F6AA8-E2A1-44AE-9ECE-8411C4A3AE43}" type="presParOf" srcId="{68A7DC72-A09E-4688-81DA-0C3B1EB79DCB}" destId="{02E7AABF-E0EC-46EF-8E59-242602B556C3}" srcOrd="1" destOrd="0" presId="urn:microsoft.com/office/officeart/2005/8/layout/hierarchy4"/>
    <dgm:cxn modelId="{7A46937C-EAC5-4A16-86F3-88504270A0FE}" type="presParOf" srcId="{68A7DC72-A09E-4688-81DA-0C3B1EB79DCB}" destId="{142452CD-DFDF-4F2A-85E5-D8D042C9EED1}" srcOrd="2" destOrd="0" presId="urn:microsoft.com/office/officeart/2005/8/layout/hierarchy4"/>
    <dgm:cxn modelId="{C380F07B-BDBA-4872-84E6-487120C9E38E}" type="presParOf" srcId="{142452CD-DFDF-4F2A-85E5-D8D042C9EED1}" destId="{A6937140-D4E0-4019-91E3-43FE59A0F64D}" srcOrd="0" destOrd="0" presId="urn:microsoft.com/office/officeart/2005/8/layout/hierarchy4"/>
    <dgm:cxn modelId="{14BC3987-25E5-41D1-A616-246A73599FA9}" type="presParOf" srcId="{142452CD-DFDF-4F2A-85E5-D8D042C9EED1}" destId="{4AC28C8A-C1F3-4336-AB5E-2DA3180537BF}"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A50BD-4EDA-42B1-9445-9F395F63D7AF}">
      <dsp:nvSpPr>
        <dsp:cNvPr id="0" name=""/>
        <dsp:cNvSpPr/>
      </dsp:nvSpPr>
      <dsp:spPr>
        <a:xfrm>
          <a:off x="2430" y="1162"/>
          <a:ext cx="4264227" cy="1902786"/>
        </a:xfrm>
        <a:prstGeom prst="roundRect">
          <a:avLst>
            <a:gd name="adj" fmla="val 10000"/>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ES" sz="1500" b="1" kern="1200" dirty="0">
              <a:latin typeface="+mn-lt"/>
              <a:cs typeface="Arial" panose="020B0604020202020204" pitchFamily="34" charset="0"/>
            </a:rPr>
            <a:t>Objetivo</a:t>
          </a:r>
          <a:r>
            <a:rPr lang="es-ES" sz="1500" kern="1200" dirty="0">
              <a:latin typeface="+mn-lt"/>
              <a:cs typeface="Arial" panose="020B0604020202020204" pitchFamily="34" charset="0"/>
            </a:rPr>
            <a:t>: Tiene por objeto la cualificación profesional de  estudiantes universitarios a través de un régimen de alternancia de actividad laboral retribuida en una empresa con actividad formativa recibida en el marco de su formación universitaria.</a:t>
          </a:r>
        </a:p>
      </dsp:txBody>
      <dsp:txXfrm>
        <a:off x="58161" y="56893"/>
        <a:ext cx="4152765" cy="1791324"/>
      </dsp:txXfrm>
    </dsp:sp>
    <dsp:sp modelId="{92143604-B54C-420C-B698-94C1241E97AB}">
      <dsp:nvSpPr>
        <dsp:cNvPr id="0" name=""/>
        <dsp:cNvSpPr/>
      </dsp:nvSpPr>
      <dsp:spPr>
        <a:xfrm>
          <a:off x="6592" y="2084303"/>
          <a:ext cx="4255902" cy="2477655"/>
        </a:xfrm>
        <a:prstGeom prst="roundRect">
          <a:avLst>
            <a:gd name="adj" fmla="val 10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S" sz="1400" kern="1200" dirty="0">
              <a:latin typeface="+mn-lt"/>
              <a:cs typeface="Arial" panose="020B0604020202020204" pitchFamily="34" charset="0"/>
            </a:rPr>
            <a:t>Este programa se hace en 4º curso de Grado. La estancia se divide en dos periodos de 6 meses cada uno:                                            </a:t>
          </a:r>
        </a:p>
        <a:p>
          <a:pPr marL="0" lvl="0" indent="0" algn="just" defTabSz="622300">
            <a:lnSpc>
              <a:spcPct val="90000"/>
            </a:lnSpc>
            <a:spcBef>
              <a:spcPct val="0"/>
            </a:spcBef>
            <a:spcAft>
              <a:spcPct val="35000"/>
            </a:spcAft>
            <a:buNone/>
          </a:pPr>
          <a:r>
            <a:rPr lang="es-ES" sz="1400" b="1" i="1" kern="1200" dirty="0">
              <a:latin typeface="+mn-lt"/>
              <a:cs typeface="Arial" panose="020B0604020202020204" pitchFamily="34" charset="0"/>
            </a:rPr>
            <a:t>Primer periodo: </a:t>
          </a:r>
          <a:r>
            <a:rPr lang="es-ES" sz="1400" kern="1200" dirty="0">
              <a:latin typeface="+mn-lt"/>
              <a:cs typeface="Arial" panose="020B0604020202020204" pitchFamily="34" charset="0"/>
            </a:rPr>
            <a:t>abarca la enseñanza oficial, que se reconocen en términos de las asignaturas oficiales, en las prácticas curriculares y en la posibilidad de realización del Trabajo Fin de Estudios</a:t>
          </a:r>
          <a:r>
            <a:rPr lang="es-ES" sz="1400" b="1" kern="1200" dirty="0">
              <a:latin typeface="+mn-lt"/>
              <a:cs typeface="Arial" panose="020B0604020202020204" pitchFamily="34" charset="0"/>
            </a:rPr>
            <a:t>.                                                                   </a:t>
          </a:r>
          <a:r>
            <a:rPr lang="es-ES" sz="1400" b="1" i="1" kern="1200" dirty="0">
              <a:latin typeface="+mn-lt"/>
              <a:cs typeface="Arial" panose="020B0604020202020204" pitchFamily="34" charset="0"/>
            </a:rPr>
            <a:t>Segundo periodo: </a:t>
          </a:r>
          <a:r>
            <a:rPr lang="es-ES" sz="1400" kern="1200" dirty="0">
              <a:latin typeface="+mn-lt"/>
              <a:cs typeface="Arial" panose="020B0604020202020204" pitchFamily="34" charset="0"/>
            </a:rPr>
            <a:t>Prácticas Extracurriculares.</a:t>
          </a:r>
        </a:p>
      </dsp:txBody>
      <dsp:txXfrm>
        <a:off x="79160" y="2156871"/>
        <a:ext cx="4110766" cy="2332519"/>
      </dsp:txXfrm>
    </dsp:sp>
    <dsp:sp modelId="{A6937140-D4E0-4019-91E3-43FE59A0F64D}">
      <dsp:nvSpPr>
        <dsp:cNvPr id="0" name=""/>
        <dsp:cNvSpPr/>
      </dsp:nvSpPr>
      <dsp:spPr>
        <a:xfrm>
          <a:off x="4853234" y="985036"/>
          <a:ext cx="2870205" cy="2664186"/>
        </a:xfrm>
        <a:prstGeom prst="roundRect">
          <a:avLst>
            <a:gd name="adj" fmla="val 10000"/>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mn-lt"/>
              <a:cs typeface="Arial" panose="020B0604020202020204" pitchFamily="34" charset="0"/>
            </a:rPr>
            <a:t>Personas de contacto: </a:t>
          </a:r>
        </a:p>
        <a:p>
          <a:pPr marL="0" lvl="0" indent="0" algn="ctr" defTabSz="800100">
            <a:lnSpc>
              <a:spcPct val="90000"/>
            </a:lnSpc>
            <a:spcBef>
              <a:spcPct val="0"/>
            </a:spcBef>
            <a:spcAft>
              <a:spcPct val="35000"/>
            </a:spcAft>
            <a:buNone/>
          </a:pPr>
          <a:r>
            <a:rPr lang="es-ES" sz="1400" kern="1200" dirty="0">
              <a:latin typeface="+mn-lt"/>
              <a:cs typeface="Arial" panose="020B0604020202020204" pitchFamily="34" charset="0"/>
            </a:rPr>
            <a:t>-Encarna </a:t>
          </a:r>
          <a:r>
            <a:rPr lang="es-ES" sz="1400" kern="1200" dirty="0" err="1">
              <a:latin typeface="+mn-lt"/>
              <a:cs typeface="Arial" panose="020B0604020202020204" pitchFamily="34" charset="0"/>
            </a:rPr>
            <a:t>Lapaz</a:t>
          </a:r>
          <a:r>
            <a:rPr lang="es-ES" sz="1400" kern="1200" dirty="0">
              <a:latin typeface="+mn-lt"/>
              <a:cs typeface="Arial" panose="020B0604020202020204" pitchFamily="34" charset="0"/>
            </a:rPr>
            <a:t> Cruz  </a:t>
          </a:r>
          <a:r>
            <a:rPr lang="es-ES" sz="1400" kern="1200" dirty="0">
              <a:latin typeface="+mn-lt"/>
              <a:cs typeface="Arial" panose="020B0604020202020204" pitchFamily="34" charset="0"/>
              <a:hlinkClick xmlns:r="http://schemas.openxmlformats.org/officeDocument/2006/relationships" r:id="rId1"/>
            </a:rPr>
            <a:t>elapaz@fundacionual.es</a:t>
          </a:r>
          <a:endParaRPr lang="es-ES" sz="1400" kern="1200" dirty="0">
            <a:latin typeface="+mn-lt"/>
            <a:cs typeface="Arial" panose="020B0604020202020204" pitchFamily="34" charset="0"/>
          </a:endParaRPr>
        </a:p>
        <a:p>
          <a:pPr marL="0" lvl="0" indent="0" algn="ctr" defTabSz="800100">
            <a:lnSpc>
              <a:spcPct val="90000"/>
            </a:lnSpc>
            <a:spcBef>
              <a:spcPct val="0"/>
            </a:spcBef>
            <a:spcAft>
              <a:spcPct val="35000"/>
            </a:spcAft>
            <a:buNone/>
          </a:pPr>
          <a:r>
            <a:rPr lang="es-ES" sz="1400" b="0" u="none" kern="1200" dirty="0">
              <a:effectLst/>
              <a:latin typeface="+mn-lt"/>
              <a:cs typeface="Arial" panose="020B0604020202020204" pitchFamily="34" charset="0"/>
            </a:rPr>
            <a:t>-Isabel Gloria Paterna Motos</a:t>
          </a:r>
        </a:p>
        <a:p>
          <a:pPr marL="0" lvl="0" indent="0" algn="ctr" defTabSz="800100">
            <a:lnSpc>
              <a:spcPct val="90000"/>
            </a:lnSpc>
            <a:spcBef>
              <a:spcPct val="0"/>
            </a:spcBef>
            <a:spcAft>
              <a:spcPct val="35000"/>
            </a:spcAft>
            <a:buNone/>
          </a:pPr>
          <a:r>
            <a:rPr lang="es-ES" sz="1400" b="0" u="none" kern="1200" dirty="0">
              <a:effectLst/>
              <a:latin typeface="+mn-lt"/>
              <a:cs typeface="Arial" panose="020B0604020202020204" pitchFamily="34" charset="0"/>
              <a:hlinkClick xmlns:r="http://schemas.openxmlformats.org/officeDocument/2006/relationships" r:id="rId2"/>
            </a:rPr>
            <a:t>ipaterna@fundacionual.es</a:t>
          </a:r>
          <a:endParaRPr lang="es-ES" sz="1400" b="0" u="none" kern="1200" dirty="0">
            <a:effectLst/>
            <a:latin typeface="+mn-lt"/>
            <a:cs typeface="Arial" panose="020B0604020202020204" pitchFamily="34" charset="0"/>
          </a:endParaRPr>
        </a:p>
        <a:p>
          <a:pPr marL="0" lvl="0" indent="0" algn="ctr" defTabSz="800100">
            <a:lnSpc>
              <a:spcPct val="90000"/>
            </a:lnSpc>
            <a:spcBef>
              <a:spcPct val="0"/>
            </a:spcBef>
            <a:spcAft>
              <a:spcPct val="35000"/>
            </a:spcAft>
            <a:buNone/>
          </a:pPr>
          <a:r>
            <a:rPr lang="es-ES" sz="1400" b="0" u="none" kern="1200" dirty="0">
              <a:effectLst/>
              <a:latin typeface="+mn-lt"/>
              <a:cs typeface="Arial" panose="020B0604020202020204" pitchFamily="34" charset="0"/>
            </a:rPr>
            <a:t>950 01 55 10</a:t>
          </a:r>
        </a:p>
      </dsp:txBody>
      <dsp:txXfrm>
        <a:off x="4931265" y="1063067"/>
        <a:ext cx="2714143" cy="25081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2DC5B11-86FF-42E6-8683-C6BDD0B642F1}" type="datetimeFigureOut">
              <a:rPr lang="es-ES" smtClean="0"/>
              <a:t>25/09/2025</a:t>
            </a:fld>
            <a:endParaRPr lang="es-ES"/>
          </a:p>
        </p:txBody>
      </p:sp>
      <p:sp>
        <p:nvSpPr>
          <p:cNvPr id="4" name="3 Marcador de pie de página"/>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FA1DD9A-85EB-4492-A6BB-376038F6C1F4}" type="slidenum">
              <a:rPr lang="es-ES" smtClean="0"/>
              <a:t>‹Nº›</a:t>
            </a:fld>
            <a:endParaRPr lang="es-ES"/>
          </a:p>
        </p:txBody>
      </p:sp>
    </p:spTree>
    <p:extLst>
      <p:ext uri="{BB962C8B-B14F-4D97-AF65-F5344CB8AC3E}">
        <p14:creationId xmlns:p14="http://schemas.microsoft.com/office/powerpoint/2010/main" val="1119563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8E2A8FF-F223-4E70-8617-2C5C3B6376FC}" type="datetimeFigureOut">
              <a:rPr lang="es-ES" smtClean="0"/>
              <a:t>25/09/2025</a:t>
            </a:fld>
            <a:endParaRPr lang="es-ES" dirty="0"/>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55336AA-76FF-4751-AB51-AA095FD51A2B}" type="slidenum">
              <a:rPr lang="es-ES" smtClean="0"/>
              <a:t>‹Nº›</a:t>
            </a:fld>
            <a:endParaRPr lang="es-ES" dirty="0"/>
          </a:p>
        </p:txBody>
      </p:sp>
    </p:spTree>
    <p:extLst>
      <p:ext uri="{BB962C8B-B14F-4D97-AF65-F5344CB8AC3E}">
        <p14:creationId xmlns:p14="http://schemas.microsoft.com/office/powerpoint/2010/main" val="1011920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1</a:t>
            </a:fld>
            <a:endParaRPr lang="es-ES" dirty="0"/>
          </a:p>
        </p:txBody>
      </p:sp>
    </p:spTree>
    <p:extLst>
      <p:ext uri="{BB962C8B-B14F-4D97-AF65-F5344CB8AC3E}">
        <p14:creationId xmlns:p14="http://schemas.microsoft.com/office/powerpoint/2010/main" val="156841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10</a:t>
            </a:fld>
            <a:endParaRPr lang="es-ES" dirty="0"/>
          </a:p>
        </p:txBody>
      </p:sp>
    </p:spTree>
    <p:extLst>
      <p:ext uri="{BB962C8B-B14F-4D97-AF65-F5344CB8AC3E}">
        <p14:creationId xmlns:p14="http://schemas.microsoft.com/office/powerpoint/2010/main" val="726863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ea996784c2_2_0: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ea996784c2_2_0: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1ea996784c2_2_0: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110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98231f8190_0_7: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98231f8190_0_7: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298231f8190_0_7: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6399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13</a:t>
            </a:fld>
            <a:endParaRPr lang="es-ES" dirty="0"/>
          </a:p>
        </p:txBody>
      </p:sp>
    </p:spTree>
    <p:extLst>
      <p:ext uri="{BB962C8B-B14F-4D97-AF65-F5344CB8AC3E}">
        <p14:creationId xmlns:p14="http://schemas.microsoft.com/office/powerpoint/2010/main" val="3863784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14</a:t>
            </a:fld>
            <a:endParaRPr lang="es-ES" dirty="0"/>
          </a:p>
        </p:txBody>
      </p:sp>
    </p:spTree>
    <p:extLst>
      <p:ext uri="{BB962C8B-B14F-4D97-AF65-F5344CB8AC3E}">
        <p14:creationId xmlns:p14="http://schemas.microsoft.com/office/powerpoint/2010/main" val="162067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15</a:t>
            </a:fld>
            <a:endParaRPr lang="es-ES" dirty="0"/>
          </a:p>
        </p:txBody>
      </p:sp>
    </p:spTree>
    <p:extLst>
      <p:ext uri="{BB962C8B-B14F-4D97-AF65-F5344CB8AC3E}">
        <p14:creationId xmlns:p14="http://schemas.microsoft.com/office/powerpoint/2010/main" val="1462547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16</a:t>
            </a:fld>
            <a:endParaRPr lang="es-ES" dirty="0"/>
          </a:p>
        </p:txBody>
      </p:sp>
    </p:spTree>
    <p:extLst>
      <p:ext uri="{BB962C8B-B14F-4D97-AF65-F5344CB8AC3E}">
        <p14:creationId xmlns:p14="http://schemas.microsoft.com/office/powerpoint/2010/main" val="1583894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17</a:t>
            </a:fld>
            <a:endParaRPr lang="es-ES" dirty="0"/>
          </a:p>
        </p:txBody>
      </p:sp>
    </p:spTree>
    <p:extLst>
      <p:ext uri="{BB962C8B-B14F-4D97-AF65-F5344CB8AC3E}">
        <p14:creationId xmlns:p14="http://schemas.microsoft.com/office/powerpoint/2010/main" val="2064163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18</a:t>
            </a:fld>
            <a:endParaRPr lang="es-ES" dirty="0"/>
          </a:p>
        </p:txBody>
      </p:sp>
    </p:spTree>
    <p:extLst>
      <p:ext uri="{BB962C8B-B14F-4D97-AF65-F5344CB8AC3E}">
        <p14:creationId xmlns:p14="http://schemas.microsoft.com/office/powerpoint/2010/main" val="1143930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19</a:t>
            </a:fld>
            <a:endParaRPr lang="es-ES" dirty="0"/>
          </a:p>
        </p:txBody>
      </p:sp>
    </p:spTree>
    <p:extLst>
      <p:ext uri="{BB962C8B-B14F-4D97-AF65-F5344CB8AC3E}">
        <p14:creationId xmlns:p14="http://schemas.microsoft.com/office/powerpoint/2010/main" val="243296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a:t>
            </a:fld>
            <a:endParaRPr lang="es-ES" dirty="0"/>
          </a:p>
        </p:txBody>
      </p:sp>
    </p:spTree>
    <p:extLst>
      <p:ext uri="{BB962C8B-B14F-4D97-AF65-F5344CB8AC3E}">
        <p14:creationId xmlns:p14="http://schemas.microsoft.com/office/powerpoint/2010/main" val="2385425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20</a:t>
            </a:fld>
            <a:endParaRPr lang="es-ES" dirty="0"/>
          </a:p>
        </p:txBody>
      </p:sp>
    </p:spTree>
    <p:extLst>
      <p:ext uri="{BB962C8B-B14F-4D97-AF65-F5344CB8AC3E}">
        <p14:creationId xmlns:p14="http://schemas.microsoft.com/office/powerpoint/2010/main" val="2559260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21</a:t>
            </a:fld>
            <a:endParaRPr lang="es-ES" dirty="0"/>
          </a:p>
        </p:txBody>
      </p:sp>
    </p:spTree>
    <p:extLst>
      <p:ext uri="{BB962C8B-B14F-4D97-AF65-F5344CB8AC3E}">
        <p14:creationId xmlns:p14="http://schemas.microsoft.com/office/powerpoint/2010/main" val="1385414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22</a:t>
            </a:fld>
            <a:endParaRPr lang="es-ES" dirty="0"/>
          </a:p>
        </p:txBody>
      </p:sp>
    </p:spTree>
    <p:extLst>
      <p:ext uri="{BB962C8B-B14F-4D97-AF65-F5344CB8AC3E}">
        <p14:creationId xmlns:p14="http://schemas.microsoft.com/office/powerpoint/2010/main" val="1697242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23</a:t>
            </a:fld>
            <a:endParaRPr lang="es-ES" dirty="0"/>
          </a:p>
        </p:txBody>
      </p:sp>
    </p:spTree>
    <p:extLst>
      <p:ext uri="{BB962C8B-B14F-4D97-AF65-F5344CB8AC3E}">
        <p14:creationId xmlns:p14="http://schemas.microsoft.com/office/powerpoint/2010/main" val="1629005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24</a:t>
            </a:fld>
            <a:endParaRPr lang="es-ES" dirty="0"/>
          </a:p>
        </p:txBody>
      </p:sp>
    </p:spTree>
    <p:extLst>
      <p:ext uri="{BB962C8B-B14F-4D97-AF65-F5344CB8AC3E}">
        <p14:creationId xmlns:p14="http://schemas.microsoft.com/office/powerpoint/2010/main" val="3575221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25</a:t>
            </a:fld>
            <a:endParaRPr lang="es-ES" dirty="0"/>
          </a:p>
        </p:txBody>
      </p:sp>
    </p:spTree>
    <p:extLst>
      <p:ext uri="{BB962C8B-B14F-4D97-AF65-F5344CB8AC3E}">
        <p14:creationId xmlns:p14="http://schemas.microsoft.com/office/powerpoint/2010/main" val="1233270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26</a:t>
            </a:fld>
            <a:endParaRPr lang="es-ES" dirty="0"/>
          </a:p>
        </p:txBody>
      </p:sp>
    </p:spTree>
    <p:extLst>
      <p:ext uri="{BB962C8B-B14F-4D97-AF65-F5344CB8AC3E}">
        <p14:creationId xmlns:p14="http://schemas.microsoft.com/office/powerpoint/2010/main" val="1521599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27</a:t>
            </a:fld>
            <a:endParaRPr lang="es-ES" dirty="0"/>
          </a:p>
        </p:txBody>
      </p:sp>
    </p:spTree>
    <p:extLst>
      <p:ext uri="{BB962C8B-B14F-4D97-AF65-F5344CB8AC3E}">
        <p14:creationId xmlns:p14="http://schemas.microsoft.com/office/powerpoint/2010/main" val="167700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28</a:t>
            </a:fld>
            <a:endParaRPr lang="es-ES" dirty="0"/>
          </a:p>
        </p:txBody>
      </p:sp>
    </p:spTree>
    <p:extLst>
      <p:ext uri="{BB962C8B-B14F-4D97-AF65-F5344CB8AC3E}">
        <p14:creationId xmlns:p14="http://schemas.microsoft.com/office/powerpoint/2010/main" val="778843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29</a:t>
            </a:fld>
            <a:endParaRPr lang="es-ES" dirty="0"/>
          </a:p>
        </p:txBody>
      </p:sp>
    </p:spTree>
    <p:extLst>
      <p:ext uri="{BB962C8B-B14F-4D97-AF65-F5344CB8AC3E}">
        <p14:creationId xmlns:p14="http://schemas.microsoft.com/office/powerpoint/2010/main" val="4129576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3</a:t>
            </a:fld>
            <a:endParaRPr lang="es-ES" dirty="0"/>
          </a:p>
        </p:txBody>
      </p:sp>
    </p:spTree>
    <p:extLst>
      <p:ext uri="{BB962C8B-B14F-4D97-AF65-F5344CB8AC3E}">
        <p14:creationId xmlns:p14="http://schemas.microsoft.com/office/powerpoint/2010/main" val="2960477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30</a:t>
            </a:fld>
            <a:endParaRPr lang="es-ES" dirty="0"/>
          </a:p>
        </p:txBody>
      </p:sp>
    </p:spTree>
    <p:extLst>
      <p:ext uri="{BB962C8B-B14F-4D97-AF65-F5344CB8AC3E}">
        <p14:creationId xmlns:p14="http://schemas.microsoft.com/office/powerpoint/2010/main" val="236100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31</a:t>
            </a:fld>
            <a:endParaRPr lang="es-ES" dirty="0"/>
          </a:p>
        </p:txBody>
      </p:sp>
    </p:spTree>
    <p:extLst>
      <p:ext uri="{BB962C8B-B14F-4D97-AF65-F5344CB8AC3E}">
        <p14:creationId xmlns:p14="http://schemas.microsoft.com/office/powerpoint/2010/main" val="246290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32</a:t>
            </a:fld>
            <a:endParaRPr lang="es-ES" dirty="0"/>
          </a:p>
        </p:txBody>
      </p:sp>
    </p:spTree>
    <p:extLst>
      <p:ext uri="{BB962C8B-B14F-4D97-AF65-F5344CB8AC3E}">
        <p14:creationId xmlns:p14="http://schemas.microsoft.com/office/powerpoint/2010/main" val="4211042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D93D591-764A-4BC7-BAFE-DDD1E155B4EB}" type="slidenum">
              <a:rPr lang="es-ES" smtClean="0"/>
              <a:pPr/>
              <a:t>35</a:t>
            </a:fld>
            <a:endParaRPr lang="es-ES" dirty="0"/>
          </a:p>
        </p:txBody>
      </p:sp>
    </p:spTree>
    <p:extLst>
      <p:ext uri="{BB962C8B-B14F-4D97-AF65-F5344CB8AC3E}">
        <p14:creationId xmlns:p14="http://schemas.microsoft.com/office/powerpoint/2010/main" val="1292199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D93D591-764A-4BC7-BAFE-DDD1E155B4EB}" type="slidenum">
              <a:rPr lang="es-ES" smtClean="0"/>
              <a:pPr/>
              <a:t>36</a:t>
            </a:fld>
            <a:endParaRPr lang="es-ES" dirty="0"/>
          </a:p>
        </p:txBody>
      </p:sp>
    </p:spTree>
    <p:extLst>
      <p:ext uri="{BB962C8B-B14F-4D97-AF65-F5344CB8AC3E}">
        <p14:creationId xmlns:p14="http://schemas.microsoft.com/office/powerpoint/2010/main" val="3094058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4</a:t>
            </a:fld>
            <a:endParaRPr lang="es-ES" dirty="0"/>
          </a:p>
        </p:txBody>
      </p:sp>
    </p:spTree>
    <p:extLst>
      <p:ext uri="{BB962C8B-B14F-4D97-AF65-F5344CB8AC3E}">
        <p14:creationId xmlns:p14="http://schemas.microsoft.com/office/powerpoint/2010/main" val="355089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5</a:t>
            </a:fld>
            <a:endParaRPr lang="es-ES" dirty="0"/>
          </a:p>
        </p:txBody>
      </p:sp>
    </p:spTree>
    <p:extLst>
      <p:ext uri="{BB962C8B-B14F-4D97-AF65-F5344CB8AC3E}">
        <p14:creationId xmlns:p14="http://schemas.microsoft.com/office/powerpoint/2010/main" val="2990930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6</a:t>
            </a:fld>
            <a:endParaRPr lang="es-ES" dirty="0"/>
          </a:p>
        </p:txBody>
      </p:sp>
    </p:spTree>
    <p:extLst>
      <p:ext uri="{BB962C8B-B14F-4D97-AF65-F5344CB8AC3E}">
        <p14:creationId xmlns:p14="http://schemas.microsoft.com/office/powerpoint/2010/main" val="276334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7</a:t>
            </a:fld>
            <a:endParaRPr lang="es-ES" dirty="0"/>
          </a:p>
        </p:txBody>
      </p:sp>
    </p:spTree>
    <p:extLst>
      <p:ext uri="{BB962C8B-B14F-4D97-AF65-F5344CB8AC3E}">
        <p14:creationId xmlns:p14="http://schemas.microsoft.com/office/powerpoint/2010/main" val="292815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55336AA-76FF-4751-AB51-AA095FD51A2B}" type="slidenum">
              <a:rPr lang="es-ES" smtClean="0"/>
              <a:t>8</a:t>
            </a:fld>
            <a:endParaRPr lang="es-ES" dirty="0"/>
          </a:p>
        </p:txBody>
      </p:sp>
    </p:spTree>
    <p:extLst>
      <p:ext uri="{BB962C8B-B14F-4D97-AF65-F5344CB8AC3E}">
        <p14:creationId xmlns:p14="http://schemas.microsoft.com/office/powerpoint/2010/main" val="124521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55336AA-76FF-4751-AB51-AA095FD51A2B}" type="slidenum">
              <a:rPr lang="es-ES" smtClean="0"/>
              <a:t>9</a:t>
            </a:fld>
            <a:endParaRPr lang="es-ES" dirty="0"/>
          </a:p>
        </p:txBody>
      </p:sp>
    </p:spTree>
    <p:extLst>
      <p:ext uri="{BB962C8B-B14F-4D97-AF65-F5344CB8AC3E}">
        <p14:creationId xmlns:p14="http://schemas.microsoft.com/office/powerpoint/2010/main" val="4173436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70917E3-90B9-48AD-80DA-D8DE58AF8445}"/>
              </a:ext>
            </a:extLst>
          </p:cNvPr>
          <p:cNvSpPr>
            <a:spLocks noGrp="1"/>
          </p:cNvSpPr>
          <p:nvPr>
            <p:ph type="dt" sz="half" idx="10"/>
          </p:nvPr>
        </p:nvSpPr>
        <p:spPr>
          <a:xfrm>
            <a:off x="838200" y="6356350"/>
            <a:ext cx="2057400" cy="365125"/>
          </a:xfrm>
        </p:spPr>
        <p:txBody>
          <a:bodyPr/>
          <a:lstStyle/>
          <a:p>
            <a:fld id="{672B9FBB-67EB-4F1A-BE27-8517A5762D10}" type="datetimeFigureOut">
              <a:rPr lang="es-ES" smtClean="0"/>
              <a:t>25/09/2025</a:t>
            </a:fld>
            <a:endParaRPr lang="es-ES" dirty="0"/>
          </a:p>
        </p:txBody>
      </p:sp>
      <p:sp>
        <p:nvSpPr>
          <p:cNvPr id="6" name="Footer Placeholder 4">
            <a:extLst>
              <a:ext uri="{FF2B5EF4-FFF2-40B4-BE49-F238E27FC236}">
                <a16:creationId xmlns:a16="http://schemas.microsoft.com/office/drawing/2014/main" id="{4DFA5136-4569-476B-9032-C79D7498AF05}"/>
              </a:ext>
            </a:extLst>
          </p:cNvPr>
          <p:cNvSpPr>
            <a:spLocks noGrp="1"/>
          </p:cNvSpPr>
          <p:nvPr>
            <p:ph type="ftr" sz="quarter" idx="11"/>
          </p:nvPr>
        </p:nvSpPr>
        <p:spPr>
          <a:xfrm>
            <a:off x="4038600" y="6356350"/>
            <a:ext cx="3086100" cy="365125"/>
          </a:xfrm>
        </p:spPr>
        <p:txBody>
          <a:bodyPr/>
          <a:lstStyle/>
          <a:p>
            <a:endParaRPr lang="es-ES" dirty="0"/>
          </a:p>
        </p:txBody>
      </p:sp>
      <p:sp>
        <p:nvSpPr>
          <p:cNvPr id="7" name="Slide Number Placeholder 5">
            <a:extLst>
              <a:ext uri="{FF2B5EF4-FFF2-40B4-BE49-F238E27FC236}">
                <a16:creationId xmlns:a16="http://schemas.microsoft.com/office/drawing/2014/main" id="{E7779238-855F-4FC9-847A-EE7C291DF1F1}"/>
              </a:ext>
            </a:extLst>
          </p:cNvPr>
          <p:cNvSpPr>
            <a:spLocks noGrp="1"/>
          </p:cNvSpPr>
          <p:nvPr>
            <p:ph type="sldNum" sz="quarter" idx="12"/>
          </p:nvPr>
        </p:nvSpPr>
        <p:spPr>
          <a:xfrm>
            <a:off x="8610600" y="6356350"/>
            <a:ext cx="2057400" cy="365125"/>
          </a:xfrm>
        </p:spPr>
        <p:txBody>
          <a:bodyPr/>
          <a:lstStyle/>
          <a:p>
            <a:fld id="{A6EC9E3E-F9FB-4CAE-ADB0-6C6947CEBDED}" type="slidenum">
              <a:rPr lang="es-ES" smtClean="0"/>
              <a:t>‹Nº›</a:t>
            </a:fld>
            <a:endParaRPr lang="es-ES" dirty="0"/>
          </a:p>
        </p:txBody>
      </p:sp>
      <p:pic>
        <p:nvPicPr>
          <p:cNvPr id="8" name="Imagen 7">
            <a:extLst>
              <a:ext uri="{FF2B5EF4-FFF2-40B4-BE49-F238E27FC236}">
                <a16:creationId xmlns:a16="http://schemas.microsoft.com/office/drawing/2014/main" id="{416FE1E1-6F90-419A-BA62-A99FB36737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3383" y="6064000"/>
            <a:ext cx="1217702" cy="673310"/>
          </a:xfrm>
          <a:prstGeom prst="rect">
            <a:avLst/>
          </a:prstGeom>
        </p:spPr>
      </p:pic>
      <p:pic>
        <p:nvPicPr>
          <p:cNvPr id="9" name="Imagen 8">
            <a:extLst>
              <a:ext uri="{FF2B5EF4-FFF2-40B4-BE49-F238E27FC236}">
                <a16:creationId xmlns:a16="http://schemas.microsoft.com/office/drawing/2014/main" id="{150EDC53-365F-4DF8-AA3A-24106F9B74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797" t="7768" r="36875" b="41942"/>
          <a:stretch/>
        </p:blipFill>
        <p:spPr>
          <a:xfrm>
            <a:off x="2986308" y="533400"/>
            <a:ext cx="3209926" cy="3448050"/>
          </a:xfrm>
          <a:prstGeom prst="rect">
            <a:avLst/>
          </a:prstGeom>
        </p:spPr>
      </p:pic>
      <p:sp>
        <p:nvSpPr>
          <p:cNvPr id="10" name="Rectángulo 9">
            <a:extLst>
              <a:ext uri="{FF2B5EF4-FFF2-40B4-BE49-F238E27FC236}">
                <a16:creationId xmlns:a16="http://schemas.microsoft.com/office/drawing/2014/main" id="{318E7C4C-4107-45E7-880B-AE534A48D8BE}"/>
              </a:ext>
            </a:extLst>
          </p:cNvPr>
          <p:cNvSpPr/>
          <p:nvPr userDrawn="1"/>
        </p:nvSpPr>
        <p:spPr>
          <a:xfrm>
            <a:off x="1185" y="4391026"/>
            <a:ext cx="9143111" cy="2466974"/>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Title Placeholder 1">
            <a:extLst>
              <a:ext uri="{FF2B5EF4-FFF2-40B4-BE49-F238E27FC236}">
                <a16:creationId xmlns:a16="http://schemas.microsoft.com/office/drawing/2014/main" id="{532BD04C-D33F-435E-9567-5C59ACC820B9}"/>
              </a:ext>
            </a:extLst>
          </p:cNvPr>
          <p:cNvSpPr>
            <a:spLocks noGrp="1"/>
          </p:cNvSpPr>
          <p:nvPr>
            <p:ph type="title"/>
          </p:nvPr>
        </p:nvSpPr>
        <p:spPr>
          <a:xfrm>
            <a:off x="0" y="4273800"/>
            <a:ext cx="9144000" cy="1325563"/>
          </a:xfrm>
          <a:prstGeom prst="rect">
            <a:avLst/>
          </a:prstGeom>
        </p:spPr>
        <p:txBody>
          <a:bodyPr vert="horz" lIns="91440" tIns="45720" rIns="91440" bIns="45720" rtlCol="0" anchor="b" anchorCtr="0">
            <a:normAutofit/>
          </a:bodyPr>
          <a:lstStyle>
            <a:lvl1pPr algn="ctr">
              <a:defRPr sz="2400">
                <a:solidFill>
                  <a:schemeClr val="bg1"/>
                </a:solidFill>
              </a:defRPr>
            </a:lvl1pPr>
          </a:lstStyle>
          <a:p>
            <a:pPr lvl="0"/>
            <a:r>
              <a:rPr lang="es-ES" dirty="0"/>
              <a:t>Haga clic para modificar el estilo de título del patrón</a:t>
            </a:r>
            <a:endParaRPr lang="en-US" dirty="0"/>
          </a:p>
        </p:txBody>
      </p:sp>
      <p:sp>
        <p:nvSpPr>
          <p:cNvPr id="12" name="Subtitle 2">
            <a:extLst>
              <a:ext uri="{FF2B5EF4-FFF2-40B4-BE49-F238E27FC236}">
                <a16:creationId xmlns:a16="http://schemas.microsoft.com/office/drawing/2014/main" id="{9D3176E6-9D18-49E4-8641-FB457E233BD4}"/>
              </a:ext>
            </a:extLst>
          </p:cNvPr>
          <p:cNvSpPr>
            <a:spLocks noGrp="1"/>
          </p:cNvSpPr>
          <p:nvPr>
            <p:ph type="subTitle" idx="1"/>
          </p:nvPr>
        </p:nvSpPr>
        <p:spPr>
          <a:xfrm>
            <a:off x="0" y="5665517"/>
            <a:ext cx="9144000" cy="835219"/>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cxnSp>
        <p:nvCxnSpPr>
          <p:cNvPr id="13" name="Conector recto 12">
            <a:extLst>
              <a:ext uri="{FF2B5EF4-FFF2-40B4-BE49-F238E27FC236}">
                <a16:creationId xmlns:a16="http://schemas.microsoft.com/office/drawing/2014/main" id="{22FF6039-4141-40EB-8CB4-F2B56E260831}"/>
              </a:ext>
            </a:extLst>
          </p:cNvPr>
          <p:cNvCxnSpPr>
            <a:cxnSpLocks/>
          </p:cNvCxnSpPr>
          <p:nvPr userDrawn="1"/>
        </p:nvCxnSpPr>
        <p:spPr>
          <a:xfrm>
            <a:off x="3924000" y="5603547"/>
            <a:ext cx="13277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825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72B9FBB-67EB-4F1A-BE27-8517A5762D10}" type="datetimeFigureOut">
              <a:rPr lang="es-ES" smtClean="0"/>
              <a:t>25/09/2025</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A6EC9E3E-F9FB-4CAE-ADB0-6C6947CEBDED}" type="slidenum">
              <a:rPr lang="es-ES" smtClean="0"/>
              <a:t>‹Nº›</a:t>
            </a:fld>
            <a:endParaRPr lang="es-ES" dirty="0"/>
          </a:p>
        </p:txBody>
      </p:sp>
      <p:sp>
        <p:nvSpPr>
          <p:cNvPr id="8" name="Rectángulo 7">
            <a:extLst>
              <a:ext uri="{FF2B5EF4-FFF2-40B4-BE49-F238E27FC236}">
                <a16:creationId xmlns:a16="http://schemas.microsoft.com/office/drawing/2014/main" id="{02DC0440-5A86-4184-829E-001CECADFC2B}"/>
              </a:ext>
            </a:extLst>
          </p:cNvPr>
          <p:cNvSpPr/>
          <p:nvPr userDrawn="1"/>
        </p:nvSpPr>
        <p:spPr>
          <a:xfrm>
            <a:off x="720276" y="2026943"/>
            <a:ext cx="280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19971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72B9FBB-67EB-4F1A-BE27-8517A5762D10}" type="datetimeFigureOut">
              <a:rPr lang="es-ES" smtClean="0"/>
              <a:t>25/09/2025</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A6EC9E3E-F9FB-4CAE-ADB0-6C6947CEBDED}" type="slidenum">
              <a:rPr lang="es-ES" smtClean="0"/>
              <a:t>‹Nº›</a:t>
            </a:fld>
            <a:endParaRPr lang="es-ES" dirty="0"/>
          </a:p>
        </p:txBody>
      </p:sp>
      <p:sp>
        <p:nvSpPr>
          <p:cNvPr id="8" name="Rectángulo 7">
            <a:extLst>
              <a:ext uri="{FF2B5EF4-FFF2-40B4-BE49-F238E27FC236}">
                <a16:creationId xmlns:a16="http://schemas.microsoft.com/office/drawing/2014/main" id="{3C794AF2-6D68-4CF0-88F9-5F8A51A06F25}"/>
              </a:ext>
            </a:extLst>
          </p:cNvPr>
          <p:cNvSpPr/>
          <p:nvPr userDrawn="1"/>
        </p:nvSpPr>
        <p:spPr>
          <a:xfrm>
            <a:off x="720276" y="2026943"/>
            <a:ext cx="280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132148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EÑO SUE U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7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artado y títulos">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D3960DE-0938-438B-A797-3A9102308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 y="0"/>
            <a:ext cx="9142984" cy="6857999"/>
          </a:xfrm>
          <a:prstGeom prst="rect">
            <a:avLst/>
          </a:prstGeom>
        </p:spPr>
      </p:pic>
      <p:sp>
        <p:nvSpPr>
          <p:cNvPr id="7" name="Subtitle 2">
            <a:extLst>
              <a:ext uri="{FF2B5EF4-FFF2-40B4-BE49-F238E27FC236}">
                <a16:creationId xmlns:a16="http://schemas.microsoft.com/office/drawing/2014/main" id="{B81CCBBF-21F3-4EC4-83DB-C4B0FD7F4504}"/>
              </a:ext>
            </a:extLst>
          </p:cNvPr>
          <p:cNvSpPr>
            <a:spLocks noGrp="1"/>
          </p:cNvSpPr>
          <p:nvPr>
            <p:ph type="subTitle" idx="1"/>
          </p:nvPr>
        </p:nvSpPr>
        <p:spPr>
          <a:xfrm>
            <a:off x="4778718" y="3146231"/>
            <a:ext cx="4114800" cy="83521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pic>
        <p:nvPicPr>
          <p:cNvPr id="11" name="Imagen 10">
            <a:extLst>
              <a:ext uri="{FF2B5EF4-FFF2-40B4-BE49-F238E27FC236}">
                <a16:creationId xmlns:a16="http://schemas.microsoft.com/office/drawing/2014/main" id="{F2BF9D1F-E177-451B-A351-0468A0A315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6916" y="5989670"/>
            <a:ext cx="1623603" cy="673310"/>
          </a:xfrm>
          <a:prstGeom prst="rect">
            <a:avLst/>
          </a:prstGeom>
        </p:spPr>
      </p:pic>
      <p:sp>
        <p:nvSpPr>
          <p:cNvPr id="12" name="Title Placeholder 1">
            <a:extLst>
              <a:ext uri="{FF2B5EF4-FFF2-40B4-BE49-F238E27FC236}">
                <a16:creationId xmlns:a16="http://schemas.microsoft.com/office/drawing/2014/main" id="{58F05591-50A5-4323-B4E7-13678A67639C}"/>
              </a:ext>
            </a:extLst>
          </p:cNvPr>
          <p:cNvSpPr>
            <a:spLocks noGrp="1"/>
          </p:cNvSpPr>
          <p:nvPr>
            <p:ph type="title"/>
          </p:nvPr>
        </p:nvSpPr>
        <p:spPr>
          <a:xfrm>
            <a:off x="3476175" y="2047874"/>
            <a:ext cx="1623604" cy="2828925"/>
          </a:xfrm>
          <a:prstGeom prst="rect">
            <a:avLst/>
          </a:prstGeom>
        </p:spPr>
        <p:txBody>
          <a:bodyPr vert="horz" lIns="91440" tIns="45720" rIns="91440" bIns="45720" rtlCol="0" anchor="b" anchorCtr="0">
            <a:normAutofit/>
          </a:bodyPr>
          <a:lstStyle>
            <a:lvl1pPr algn="ctr">
              <a:defRPr sz="17000"/>
            </a:lvl1pPr>
          </a:lstStyle>
          <a:p>
            <a:pPr lvl="0"/>
            <a:r>
              <a:rPr lang="es-ES" dirty="0"/>
              <a:t>H</a:t>
            </a:r>
            <a:endParaRPr lang="en-US" dirty="0"/>
          </a:p>
        </p:txBody>
      </p:sp>
    </p:spTree>
    <p:extLst>
      <p:ext uri="{BB962C8B-B14F-4D97-AF65-F5344CB8AC3E}">
        <p14:creationId xmlns:p14="http://schemas.microsoft.com/office/powerpoint/2010/main" val="784938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2B9FBB-67EB-4F1A-BE27-8517A5762D10}" type="datetimeFigureOut">
              <a:rPr lang="es-ES" smtClean="0"/>
              <a:t>25/09/2025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A6EC9E3E-F9FB-4CAE-ADB0-6C6947CEBDED}" type="slidenum">
              <a:rPr lang="es-ES" smtClean="0"/>
              <a:t>‹Nº›</a:t>
            </a:fld>
            <a:endParaRPr lang="es-ES" dirty="0"/>
          </a:p>
        </p:txBody>
      </p:sp>
      <p:sp>
        <p:nvSpPr>
          <p:cNvPr id="7" name="Rectángulo 6">
            <a:extLst>
              <a:ext uri="{FF2B5EF4-FFF2-40B4-BE49-F238E27FC236}">
                <a16:creationId xmlns:a16="http://schemas.microsoft.com/office/drawing/2014/main" id="{C4E77E5C-B197-4B80-A3FA-05E6E8710DB5}"/>
              </a:ext>
            </a:extLst>
          </p:cNvPr>
          <p:cNvSpPr/>
          <p:nvPr userDrawn="1"/>
        </p:nvSpPr>
        <p:spPr>
          <a:xfrm>
            <a:off x="718005" y="176160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12059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72B9FBB-67EB-4F1A-BE27-8517A5762D10}" type="datetimeFigureOut">
              <a:rPr lang="es-ES" smtClean="0"/>
              <a:t>25/09/2025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A6EC9E3E-F9FB-4CAE-ADB0-6C6947CEBDED}" type="slidenum">
              <a:rPr lang="es-ES" smtClean="0"/>
              <a:t>‹Nº›</a:t>
            </a:fld>
            <a:endParaRPr lang="es-ES" dirty="0"/>
          </a:p>
        </p:txBody>
      </p:sp>
    </p:spTree>
    <p:extLst>
      <p:ext uri="{BB962C8B-B14F-4D97-AF65-F5344CB8AC3E}">
        <p14:creationId xmlns:p14="http://schemas.microsoft.com/office/powerpoint/2010/main" val="109247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72B9FBB-67EB-4F1A-BE27-8517A5762D10}" type="datetimeFigureOut">
              <a:rPr lang="es-ES" smtClean="0"/>
              <a:t>25/09/2025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A6EC9E3E-F9FB-4CAE-ADB0-6C6947CEBDED}" type="slidenum">
              <a:rPr lang="es-ES" smtClean="0"/>
              <a:t>‹Nº›</a:t>
            </a:fld>
            <a:endParaRPr lang="es-ES" dirty="0"/>
          </a:p>
        </p:txBody>
      </p:sp>
      <p:sp>
        <p:nvSpPr>
          <p:cNvPr id="7" name="Rectángulo 6">
            <a:extLst>
              <a:ext uri="{FF2B5EF4-FFF2-40B4-BE49-F238E27FC236}">
                <a16:creationId xmlns:a16="http://schemas.microsoft.com/office/drawing/2014/main" id="{A5B80D56-86AB-4F9C-AC70-C3A14DF88819}"/>
              </a:ext>
            </a:extLst>
          </p:cNvPr>
          <p:cNvSpPr/>
          <p:nvPr userDrawn="1"/>
        </p:nvSpPr>
        <p:spPr>
          <a:xfrm>
            <a:off x="718004" y="4551068"/>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18808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72B9FBB-67EB-4F1A-BE27-8517A5762D10}" type="datetimeFigureOut">
              <a:rPr lang="es-ES" smtClean="0"/>
              <a:t>25/09/2025</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A6EC9E3E-F9FB-4CAE-ADB0-6C6947CEBDED}" type="slidenum">
              <a:rPr lang="es-ES" smtClean="0"/>
              <a:t>‹Nº›</a:t>
            </a:fld>
            <a:endParaRPr lang="es-ES" dirty="0"/>
          </a:p>
        </p:txBody>
      </p:sp>
      <p:sp>
        <p:nvSpPr>
          <p:cNvPr id="8" name="Rectángulo 7">
            <a:extLst>
              <a:ext uri="{FF2B5EF4-FFF2-40B4-BE49-F238E27FC236}">
                <a16:creationId xmlns:a16="http://schemas.microsoft.com/office/drawing/2014/main" id="{C41DBECD-C9CD-421C-A3F2-1693328A6BC0}"/>
              </a:ext>
            </a:extLst>
          </p:cNvPr>
          <p:cNvSpPr/>
          <p:nvPr userDrawn="1"/>
        </p:nvSpPr>
        <p:spPr>
          <a:xfrm>
            <a:off x="718005" y="176160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02429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72B9FBB-67EB-4F1A-BE27-8517A5762D10}" type="datetimeFigureOut">
              <a:rPr lang="es-ES" smtClean="0"/>
              <a:t>25/09/2025</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A6EC9E3E-F9FB-4CAE-ADB0-6C6947CEBDED}" type="slidenum">
              <a:rPr lang="es-ES" smtClean="0"/>
              <a:t>‹Nº›</a:t>
            </a:fld>
            <a:endParaRPr lang="es-ES" dirty="0"/>
          </a:p>
        </p:txBody>
      </p:sp>
      <p:sp>
        <p:nvSpPr>
          <p:cNvPr id="10" name="Rectángulo 9">
            <a:extLst>
              <a:ext uri="{FF2B5EF4-FFF2-40B4-BE49-F238E27FC236}">
                <a16:creationId xmlns:a16="http://schemas.microsoft.com/office/drawing/2014/main" id="{36C3E618-5C81-46FD-B8D6-5DD7F3756595}"/>
              </a:ext>
            </a:extLst>
          </p:cNvPr>
          <p:cNvSpPr/>
          <p:nvPr userDrawn="1"/>
        </p:nvSpPr>
        <p:spPr>
          <a:xfrm>
            <a:off x="718005" y="168903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70321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2B9FBB-67EB-4F1A-BE27-8517A5762D10}" type="datetimeFigureOut">
              <a:rPr lang="es-ES" smtClean="0"/>
              <a:t>25/09/2025</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A6EC9E3E-F9FB-4CAE-ADB0-6C6947CEBDED}" type="slidenum">
              <a:rPr lang="es-ES" smtClean="0"/>
              <a:t>‹Nº›</a:t>
            </a:fld>
            <a:endParaRPr lang="es-ES" dirty="0"/>
          </a:p>
        </p:txBody>
      </p:sp>
      <p:sp>
        <p:nvSpPr>
          <p:cNvPr id="6" name="Rectángulo 5">
            <a:extLst>
              <a:ext uri="{FF2B5EF4-FFF2-40B4-BE49-F238E27FC236}">
                <a16:creationId xmlns:a16="http://schemas.microsoft.com/office/drawing/2014/main" id="{02110A83-76B1-4F87-A409-CDB886555954}"/>
              </a:ext>
            </a:extLst>
          </p:cNvPr>
          <p:cNvSpPr/>
          <p:nvPr userDrawn="1"/>
        </p:nvSpPr>
        <p:spPr>
          <a:xfrm>
            <a:off x="718005" y="176160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00559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B9FBB-67EB-4F1A-BE27-8517A5762D10}" type="datetimeFigureOut">
              <a:rPr lang="es-ES" smtClean="0"/>
              <a:t>25/09/2025</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A6EC9E3E-F9FB-4CAE-ADB0-6C6947CEBDED}" type="slidenum">
              <a:rPr lang="es-ES" smtClean="0"/>
              <a:t>‹Nº›</a:t>
            </a:fld>
            <a:endParaRPr lang="es-ES" dirty="0"/>
          </a:p>
        </p:txBody>
      </p:sp>
    </p:spTree>
    <p:extLst>
      <p:ext uri="{BB962C8B-B14F-4D97-AF65-F5344CB8AC3E}">
        <p14:creationId xmlns:p14="http://schemas.microsoft.com/office/powerpoint/2010/main" val="346166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b" anchorCtr="0">
            <a:normAutofit/>
          </a:bodyPr>
          <a:lstStyle/>
          <a:p>
            <a:pPr lvl="0"/>
            <a:r>
              <a:rPr lang="es-ES" dirty="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B9FBB-67EB-4F1A-BE27-8517A5762D10}" type="datetimeFigureOut">
              <a:rPr lang="es-ES" smtClean="0"/>
              <a:t>25/09/2025</a:t>
            </a:fld>
            <a:endParaRPr lang="es-E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C9E3E-F9FB-4CAE-ADB0-6C6947CEBDED}" type="slidenum">
              <a:rPr lang="es-ES" smtClean="0"/>
              <a:t>‹Nº›</a:t>
            </a:fld>
            <a:endParaRPr lang="es-ES" dirty="0"/>
          </a:p>
        </p:txBody>
      </p:sp>
      <p:sp>
        <p:nvSpPr>
          <p:cNvPr id="7" name="Rectángulo 6">
            <a:extLst>
              <a:ext uri="{FF2B5EF4-FFF2-40B4-BE49-F238E27FC236}">
                <a16:creationId xmlns:a16="http://schemas.microsoft.com/office/drawing/2014/main" id="{2B28BD1A-F06E-4573-B02D-E28F3ADB7837}"/>
              </a:ext>
            </a:extLst>
          </p:cNvPr>
          <p:cNvSpPr/>
          <p:nvPr userDrawn="1"/>
        </p:nvSpPr>
        <p:spPr>
          <a:xfrm>
            <a:off x="1185" y="6116128"/>
            <a:ext cx="9142815" cy="741871"/>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Imagen 7">
            <a:extLst>
              <a:ext uri="{FF2B5EF4-FFF2-40B4-BE49-F238E27FC236}">
                <a16:creationId xmlns:a16="http://schemas.microsoft.com/office/drawing/2014/main" id="{153F8B28-12C8-468A-A122-BA083F3AABF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60198" y="6130642"/>
            <a:ext cx="1623603" cy="673310"/>
          </a:xfrm>
          <a:prstGeom prst="rect">
            <a:avLst/>
          </a:prstGeom>
        </p:spPr>
      </p:pic>
    </p:spTree>
    <p:extLst>
      <p:ext uri="{BB962C8B-B14F-4D97-AF65-F5344CB8AC3E}">
        <p14:creationId xmlns:p14="http://schemas.microsoft.com/office/powerpoint/2010/main" val="341219985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62" r:id="rId3"/>
    <p:sldLayoutId id="2147483661" r:id="rId4"/>
    <p:sldLayoutId id="2147483663" r:id="rId5"/>
    <p:sldLayoutId id="2147483664" r:id="rId6"/>
    <p:sldLayoutId id="2147483665" r:id="rId7"/>
    <p:sldLayoutId id="2147483666" r:id="rId8"/>
    <p:sldLayoutId id="2147483667" r:id="rId9"/>
    <p:sldLayoutId id="2147483668" r:id="rId10"/>
    <p:sldLayoutId id="2147483669" r:id="rId11"/>
    <p:sldLayoutId id="2147483674" r:id="rId12"/>
  </p:sldLayoutIdLst>
  <p:txStyles>
    <p:titleStyle>
      <a:lvl1pPr algn="l" defTabSz="914400" rtl="0" eaLnBrk="1" latinLnBrk="0" hangingPunct="1">
        <a:lnSpc>
          <a:spcPct val="90000"/>
        </a:lnSpc>
        <a:spcBef>
          <a:spcPct val="0"/>
        </a:spcBef>
        <a:buNone/>
        <a:defRPr lang="en-US" sz="3000" kern="1200" dirty="0">
          <a:solidFill>
            <a:srgbClr val="326195"/>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hyperlink" Target="https://www.boe.es/buscar/act.php?id=BOE-A-2023-6967"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ual.es/application/files/8916/5641/2539/NORMATIVA_DE_PRACTICAS_ACADEMICAS_EXTERNAS_10_06_2022.pdf" TargetMode="External"/><Relationship Id="rId5" Type="http://schemas.openxmlformats.org/officeDocument/2006/relationships/hyperlink" Target="https://www.boe.es/eli/es/rd/2014/07/11/592"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portal.seg-social.gob.es/wps/portal/importass/importass/inicio"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4.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hyperlink" Target="https://sede.mjusticia.gob.es/es/tramites/certificado-registro-central"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ual.es/administracionelectronica/procedimientos/procedimiento/ARA0100" TargetMode="Externa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dcarri@fundacionual.es"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hyperlink" Target="mailto:serviciodeempleo@ual.es" TargetMode="External"/><Relationship Id="rId4" Type="http://schemas.openxmlformats.org/officeDocument/2006/relationships/hyperlink" Target="mailto:practicas@fundacionual.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24255" y="0"/>
            <a:ext cx="8840614" cy="5264114"/>
          </a:xfrm>
          <a:prstGeom prst="rect">
            <a:avLst/>
          </a:prstGeom>
          <a:effectLst>
            <a:outerShdw blurRad="266700" dist="76200" dir="6600000" algn="ctr" rotWithShape="0">
              <a:srgbClr val="000000">
                <a:alpha val="43137"/>
              </a:srgbClr>
            </a:outerShdw>
            <a:softEdge rad="1270000"/>
          </a:effectLst>
        </p:spPr>
      </p:pic>
      <p:sp>
        <p:nvSpPr>
          <p:cNvPr id="2" name="Subtítulo 1"/>
          <p:cNvSpPr>
            <a:spLocks noGrp="1"/>
          </p:cNvSpPr>
          <p:nvPr>
            <p:ph type="subTitle" idx="4294967295"/>
          </p:nvPr>
        </p:nvSpPr>
        <p:spPr>
          <a:xfrm>
            <a:off x="461648" y="1593886"/>
            <a:ext cx="8682351" cy="2715516"/>
          </a:xfrm>
        </p:spPr>
        <p:txBody>
          <a:bodyPr>
            <a:normAutofit/>
          </a:bodyPr>
          <a:lstStyle/>
          <a:p>
            <a:pPr marL="0" indent="0" algn="ctr">
              <a:buNone/>
            </a:pPr>
            <a:r>
              <a:rPr lang="es-ES" sz="6600" b="1" dirty="0">
                <a:solidFill>
                  <a:schemeClr val="accent1">
                    <a:lumMod val="50000"/>
                  </a:schemeClr>
                </a:solidFill>
              </a:rPr>
              <a:t>UNIVERSIDAD </a:t>
            </a:r>
          </a:p>
          <a:p>
            <a:pPr marL="0" indent="0" algn="ctr">
              <a:buNone/>
            </a:pPr>
            <a:r>
              <a:rPr lang="es-ES" sz="6600" b="1" dirty="0">
                <a:solidFill>
                  <a:schemeClr val="accent1">
                    <a:lumMod val="50000"/>
                  </a:schemeClr>
                </a:solidFill>
              </a:rPr>
              <a:t>DE ALMERÍA</a:t>
            </a:r>
          </a:p>
          <a:p>
            <a:pPr marL="0" indent="0" algn="ctr">
              <a:buNone/>
            </a:pPr>
            <a:endParaRPr lang="es-ES" sz="4400" dirty="0"/>
          </a:p>
          <a:p>
            <a:pPr marL="0" indent="0" algn="ctr">
              <a:buNone/>
            </a:pPr>
            <a:endParaRPr lang="es-ES" sz="4400" b="1" dirty="0">
              <a:solidFill>
                <a:schemeClr val="accent1">
                  <a:lumMod val="50000"/>
                </a:schemeClr>
              </a:solidFill>
            </a:endParaRP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8860" y="327026"/>
            <a:ext cx="487363" cy="487363"/>
          </a:xfrm>
          <a:prstGeom prst="rect">
            <a:avLst/>
          </a:prstGeom>
          <a:solidFill>
            <a:schemeClr val="accent1"/>
          </a:solidFill>
        </p:spPr>
      </p:pic>
      <p:sp>
        <p:nvSpPr>
          <p:cNvPr id="7" name="CuadroTexto 6"/>
          <p:cNvSpPr txBox="1"/>
          <p:nvPr/>
        </p:nvSpPr>
        <p:spPr>
          <a:xfrm>
            <a:off x="1" y="4815815"/>
            <a:ext cx="9143999" cy="1338828"/>
          </a:xfrm>
          <a:prstGeom prst="rect">
            <a:avLst/>
          </a:prstGeom>
          <a:noFill/>
        </p:spPr>
        <p:txBody>
          <a:bodyPr wrap="square" rtlCol="0">
            <a:spAutoFit/>
          </a:bodyPr>
          <a:lstStyle/>
          <a:p>
            <a:pPr algn="ctr"/>
            <a:r>
              <a:rPr lang="es-ES" sz="1600" dirty="0"/>
              <a:t>DIANA CARRIÓN GARCÍA</a:t>
            </a:r>
          </a:p>
          <a:p>
            <a:pPr algn="ctr"/>
            <a:endParaRPr lang="es-ES" dirty="0"/>
          </a:p>
          <a:p>
            <a:pPr algn="ctr"/>
            <a:r>
              <a:rPr lang="es-ES" sz="1300" dirty="0"/>
              <a:t>SERVICIO DE EMPLEABILIDAD, POLÍTICAS SOCIALES Y SOSTENIBILIDAD Y FUNDACIÓN DE LA UNIVERSIDAD DE ALMERÍA</a:t>
            </a:r>
          </a:p>
          <a:p>
            <a:pPr algn="ctr"/>
            <a:r>
              <a:rPr lang="es-ES" sz="1600" b="1" dirty="0"/>
              <a:t>VICERRECTORADO DE POSTGRADO Y RELACIONES INSTITUCIONALES</a:t>
            </a:r>
          </a:p>
          <a:p>
            <a:endParaRPr lang="es-ES" dirty="0"/>
          </a:p>
        </p:txBody>
      </p:sp>
    </p:spTree>
    <p:extLst>
      <p:ext uri="{BB962C8B-B14F-4D97-AF65-F5344CB8AC3E}">
        <p14:creationId xmlns:p14="http://schemas.microsoft.com/office/powerpoint/2010/main" val="377933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Rectángulo"/>
          <p:cNvSpPr>
            <a:spLocks noChangeArrowheads="1"/>
          </p:cNvSpPr>
          <p:nvPr/>
        </p:nvSpPr>
        <p:spPr bwMode="auto">
          <a:xfrm>
            <a:off x="615933" y="116632"/>
            <a:ext cx="7358063" cy="707886"/>
          </a:xfrm>
          <a:prstGeom prst="rect">
            <a:avLst/>
          </a:prstGeom>
          <a:noFill/>
          <a:ln w="9525">
            <a:noFill/>
            <a:miter lim="800000"/>
            <a:headEnd/>
            <a:tailEnd/>
          </a:ln>
        </p:spPr>
        <p:txBody>
          <a:bodyPr>
            <a:spAutoFit/>
          </a:bodyPr>
          <a:lstStyle/>
          <a:p>
            <a:pPr marL="0" marR="0" lvl="0" indent="34290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mj-lt"/>
                <a:ea typeface="+mn-ea"/>
                <a:cs typeface="+mn-cs"/>
              </a:rPr>
              <a:t> </a:t>
            </a:r>
            <a:r>
              <a:rPr lang="es-ES" sz="2000" b="1" dirty="0">
                <a:solidFill>
                  <a:srgbClr val="1D4F83"/>
                </a:solidFill>
                <a:latin typeface="+mj-lt"/>
              </a:rPr>
              <a:t>NORMATIVA QUE  REGULA LAS PRÁCTICAS ACADÉMICAS EXTERNAS DE LOS ESTUDIANTES UNIVERSITARIOS</a:t>
            </a:r>
          </a:p>
        </p:txBody>
      </p:sp>
      <p:sp>
        <p:nvSpPr>
          <p:cNvPr id="2049" name="Rectangle 1"/>
          <p:cNvSpPr>
            <a:spLocks noChangeArrowheads="1"/>
          </p:cNvSpPr>
          <p:nvPr/>
        </p:nvSpPr>
        <p:spPr bwMode="auto">
          <a:xfrm>
            <a:off x="815958" y="1262945"/>
            <a:ext cx="6958012" cy="5324535"/>
          </a:xfrm>
          <a:prstGeom prst="rect">
            <a:avLst/>
          </a:prstGeom>
          <a:noFill/>
          <a:ln w="9525">
            <a:noFill/>
            <a:miter lim="800000"/>
            <a:headEnd/>
            <a:tailEnd/>
          </a:ln>
          <a:effectLst/>
        </p:spPr>
        <p:txBody>
          <a:bodyPr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a:ln>
                  <a:noFill/>
                </a:ln>
                <a:effectLst/>
                <a:uLnTx/>
                <a:uFillTx/>
                <a:latin typeface="+mj-lt"/>
                <a:ea typeface="+mn-ea"/>
                <a:cs typeface="+mn-cs"/>
                <a:hlinkClick r:id="rId5"/>
              </a:rPr>
              <a:t>Real Decreto 592/2014 de 11 de julio, por el que se regulan las prácticas académicas externas de los estudiantes universitarios.</a:t>
            </a:r>
            <a:r>
              <a:rPr kumimoji="0" lang="es-ES" sz="2000" b="0" i="1" u="none" strike="noStrike" kern="1200" cap="none" spc="0" normalizeH="0" baseline="0" noProof="0" dirty="0">
                <a:ln>
                  <a:noFill/>
                </a:ln>
                <a:effectLst/>
                <a:uLnTx/>
                <a:uFillTx/>
                <a:latin typeface="+mj-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1" u="none" strike="noStrike" kern="1200" cap="none" spc="0" normalizeH="0" baseline="0" noProof="0" dirty="0">
              <a:ln>
                <a:noFill/>
              </a:ln>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2000" i="1" noProof="0" dirty="0">
                <a:latin typeface="+mj-lt"/>
                <a:hlinkClick r:id="rId6"/>
              </a:rPr>
              <a:t>N</a:t>
            </a:r>
            <a:r>
              <a:rPr kumimoji="0" lang="es-ES" sz="2000" b="0" i="1" u="none" strike="noStrike" kern="1200" cap="none" spc="0" normalizeH="0" baseline="0" noProof="0" dirty="0">
                <a:ln>
                  <a:noFill/>
                </a:ln>
                <a:effectLst/>
                <a:uLnTx/>
                <a:uFillTx/>
                <a:latin typeface="+mj-lt"/>
                <a:hlinkClick r:id="rId6"/>
              </a:rPr>
              <a:t>ormativa de Prácticas Académicas Externas de la Universidad de Almería, aprobada en Consejo de </a:t>
            </a:r>
            <a:r>
              <a:rPr lang="es-ES" sz="2000" i="1" dirty="0">
                <a:latin typeface="+mj-lt"/>
                <a:hlinkClick r:id="rId6"/>
              </a:rPr>
              <a:t>G</a:t>
            </a:r>
            <a:r>
              <a:rPr kumimoji="0" lang="es-ES" sz="2000" b="0" i="1" u="none" strike="noStrike" kern="1200" cap="none" spc="0" normalizeH="0" baseline="0" noProof="0" dirty="0" err="1">
                <a:ln>
                  <a:noFill/>
                </a:ln>
                <a:effectLst/>
                <a:uLnTx/>
                <a:uFillTx/>
                <a:latin typeface="+mj-lt"/>
                <a:hlinkClick r:id="rId6"/>
              </a:rPr>
              <a:t>obierno</a:t>
            </a:r>
            <a:r>
              <a:rPr kumimoji="0" lang="es-ES" sz="2000" b="0" i="1" u="none" strike="noStrike" kern="1200" cap="none" spc="0" normalizeH="0" baseline="0" noProof="0" dirty="0">
                <a:ln>
                  <a:noFill/>
                </a:ln>
                <a:effectLst/>
                <a:uLnTx/>
                <a:uFillTx/>
                <a:latin typeface="+mj-lt"/>
                <a:hlinkClick r:id="rId6"/>
              </a:rPr>
              <a:t> del día 22 de junio de 2016 y modificada el 22 de junio de 2017 y el 10 de junio de 2022</a:t>
            </a:r>
            <a:endParaRPr kumimoji="0" lang="es-ES" sz="2000" b="0" i="1" u="none" strike="noStrike" kern="1200" cap="none" spc="0" normalizeH="0" baseline="0" noProof="0" dirty="0">
              <a:ln>
                <a:noFill/>
              </a:ln>
              <a:effectLst/>
              <a:uLnTx/>
              <a:uFillTx/>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2000" i="1" dirty="0">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a:ln>
                  <a:noFill/>
                </a:ln>
                <a:effectLst/>
                <a:uLnTx/>
                <a:uFillTx/>
                <a:latin typeface="+mj-lt"/>
                <a:hlinkClick r:id="rId7"/>
              </a:rPr>
              <a:t>Real Decreto Ley 2/2023, de 16 de marzo. </a:t>
            </a:r>
            <a:r>
              <a:rPr lang="es-ES" sz="2000" kern="0" dirty="0">
                <a:solidFill>
                  <a:srgbClr val="000000"/>
                </a:solidFill>
                <a:latin typeface="+mj-lt"/>
                <a:cs typeface="Arial"/>
                <a:sym typeface="Arial"/>
                <a:hlinkClick r:id="rId7"/>
              </a:rPr>
              <a:t>disposición adicional quincuagésima segunda, en virtud de la cual se incluye en el Sistema de Seguridad Social al alumnado que realicen prácticas formativas o académicas externas incluidas en programas de formación. </a:t>
            </a:r>
            <a:endParaRPr kumimoji="0" lang="es-ES" sz="2000" b="0" i="1" u="none" strike="noStrike" kern="1200" cap="none" spc="0" normalizeH="0" baseline="0" noProof="0" dirty="0">
              <a:ln>
                <a:noFill/>
              </a:ln>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1C4C74">
                    <a:lumMod val="75000"/>
                  </a:srgbClr>
                </a:solidFill>
                <a:effectLst/>
                <a:uLnTx/>
                <a:uFillTx/>
                <a:latin typeface="Arial"/>
                <a:ea typeface="+mn-ea"/>
                <a:cs typeface="+mn-cs"/>
              </a:rPr>
              <a:t>  </a:t>
            </a:r>
            <a:endParaRPr kumimoji="0" lang="es-ES" sz="2000" b="0" i="0" u="none" strike="noStrike" kern="1200" cap="none" spc="0" normalizeH="0" baseline="0" noProof="0" dirty="0">
              <a:ln>
                <a:noFill/>
              </a:ln>
              <a:solidFill>
                <a:srgbClr val="1C4C74">
                  <a:lumMod val="75000"/>
                </a:srgbClr>
              </a:solidFill>
              <a:effectLst/>
              <a:uLnTx/>
              <a:uFillTx/>
              <a:latin typeface="Arial" pitchFamily="34" charset="0"/>
              <a:ea typeface="+mn-ea"/>
              <a:cs typeface="Arial" pitchFamily="34" charset="0"/>
            </a:endParaRPr>
          </a:p>
        </p:txBody>
      </p:sp>
      <p:sp>
        <p:nvSpPr>
          <p:cNvPr id="12292" name="3 Rectángulo"/>
          <p:cNvSpPr>
            <a:spLocks noChangeArrowheads="1"/>
          </p:cNvSpPr>
          <p:nvPr/>
        </p:nvSpPr>
        <p:spPr bwMode="auto">
          <a:xfrm>
            <a:off x="1092154" y="3340220"/>
            <a:ext cx="6858000" cy="338554"/>
          </a:xfrm>
          <a:prstGeom prst="rect">
            <a:avLst/>
          </a:prstGeom>
          <a:noFill/>
          <a:ln w="9525">
            <a:noFill/>
            <a:miter lim="800000"/>
            <a:headEnd/>
            <a:tailEnd/>
          </a:ln>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1C4C74"/>
                </a:solidFill>
                <a:effectLst/>
                <a:uLnTx/>
                <a:uFillTx/>
                <a:latin typeface="Arial"/>
                <a:ea typeface="+mn-ea"/>
                <a:cs typeface="+mn-cs"/>
              </a:rPr>
              <a:t>.</a:t>
            </a: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65495" y="315787"/>
            <a:ext cx="617352" cy="617352"/>
          </a:xfrm>
          <a:prstGeom prst="rect">
            <a:avLst/>
          </a:prstGeom>
          <a:solidFill>
            <a:schemeClr val="accent1"/>
          </a:solidFill>
        </p:spPr>
      </p:pic>
    </p:spTree>
    <p:extLst>
      <p:ext uri="{BB962C8B-B14F-4D97-AF65-F5344CB8AC3E}">
        <p14:creationId xmlns:p14="http://schemas.microsoft.com/office/powerpoint/2010/main" val="4206342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1ea996784c2_2_0"/>
          <p:cNvSpPr txBox="1"/>
          <p:nvPr/>
        </p:nvSpPr>
        <p:spPr>
          <a:xfrm>
            <a:off x="337575" y="0"/>
            <a:ext cx="8273700" cy="5632281"/>
          </a:xfrm>
          <a:prstGeom prst="rect">
            <a:avLst/>
          </a:prstGeom>
          <a:noFill/>
          <a:ln>
            <a:noFill/>
          </a:ln>
        </p:spPr>
        <p:txBody>
          <a:bodyPr spcFirstLastPara="1" wrap="square" lIns="91425" tIns="91425" rIns="91425" bIns="91425" anchor="t" anchorCtr="0">
            <a:spAutoFit/>
          </a:bodyPr>
          <a:lstStyle/>
          <a:p>
            <a:pPr marL="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1D4F83"/>
              </a:solidFill>
              <a:effectLst/>
              <a:uLnTx/>
              <a:uFillTx/>
              <a:latin typeface="Arial"/>
              <a:cs typeface="Arial"/>
              <a:sym typeface="Arial"/>
            </a:endParaRPr>
          </a:p>
          <a:p>
            <a:pPr marL="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1D4F83"/>
              </a:solidFill>
              <a:effectLst/>
              <a:uLnTx/>
              <a:uFillTx/>
              <a:latin typeface="Arial"/>
              <a:cs typeface="Arial"/>
              <a:sym typeface="Arial"/>
            </a:endParaRPr>
          </a:p>
          <a:p>
            <a:pPr marL="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000" b="1" i="0" u="none" strike="noStrike" kern="0" cap="none" spc="0" normalizeH="0" baseline="0" noProof="0" dirty="0">
                <a:ln>
                  <a:noFill/>
                </a:ln>
                <a:solidFill>
                  <a:srgbClr val="1D4F83"/>
                </a:solidFill>
                <a:effectLst/>
                <a:uLnTx/>
                <a:uFillTx/>
                <a:latin typeface="+mj-lt"/>
                <a:cs typeface="Arial"/>
                <a:sym typeface="Arial"/>
              </a:rPr>
              <a:t>NORMATIVA QUE  REGULA LAS PRÁCTICAS ACADÉMICAS EXTERNAS DE LOS ESTUDIANTES UNIVERSITARIOS</a:t>
            </a:r>
            <a:endParaRPr kumimoji="0" sz="2000" b="1" i="0" u="none" strike="noStrike" kern="0" cap="none" spc="0" normalizeH="0" baseline="0" noProof="0" dirty="0">
              <a:ln>
                <a:noFill/>
              </a:ln>
              <a:solidFill>
                <a:srgbClr val="1D4F83"/>
              </a:solidFill>
              <a:effectLst/>
              <a:uLnTx/>
              <a:uFillTx/>
              <a:latin typeface="+mj-lt"/>
              <a:cs typeface="Arial"/>
              <a:sym typeface="Arial"/>
            </a:endParaRPr>
          </a:p>
          <a:p>
            <a:pPr marL="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1" u="sng" strike="noStrike" kern="0" cap="none" spc="0" normalizeH="0" baseline="0" noProof="0" dirty="0">
              <a:ln>
                <a:noFill/>
              </a:ln>
              <a:solidFill>
                <a:srgbClr val="000000"/>
              </a:solidFill>
              <a:effectLst/>
              <a:uLnTx/>
              <a:uFillTx/>
              <a:latin typeface="Arial"/>
              <a:cs typeface="Arial"/>
              <a:sym typeface="Arial"/>
            </a:endParaRPr>
          </a:p>
          <a:p>
            <a:pPr marL="0" marR="0" lvl="0" indent="34290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1" u="sng" strike="noStrike" kern="0" cap="none" spc="0" normalizeH="0" baseline="0" noProof="0" dirty="0">
              <a:ln>
                <a:noFill/>
              </a:ln>
              <a:solidFill>
                <a:srgbClr val="000000"/>
              </a:solidFill>
              <a:effectLst/>
              <a:uLnTx/>
              <a:uFillTx/>
              <a:latin typeface="Arial"/>
              <a:cs typeface="Arial"/>
              <a:sym typeface="Arial"/>
            </a:endParaRPr>
          </a:p>
          <a:p>
            <a:pPr lvl="0" indent="342900" algn="just" defTabSz="914400">
              <a:lnSpc>
                <a:spcPct val="150000"/>
              </a:lnSpc>
              <a:buClr>
                <a:srgbClr val="000000"/>
              </a:buClr>
              <a:defRPr/>
            </a:pPr>
            <a:r>
              <a:rPr lang="es-ES" sz="1900" kern="0" dirty="0">
                <a:solidFill>
                  <a:srgbClr val="000000"/>
                </a:solidFill>
                <a:cs typeface="Arial"/>
                <a:sym typeface="Arial"/>
              </a:rPr>
              <a:t>El Real Decreto Ley 2/2023, de 16 de marzo, de medidas urgentes para la ampliación de derechos de los pensionistas, la reducción de la brecha de género y el establecimiento de un nuevo marco de sostenibilidad del sistema público de pensiones añade una disposición adicional quincuagésima segunda, en virtud de la cual se incluye en el Sistema de Seguridad Social a los alumnos y alumnas que realicen prácticas formativas o académicas externas incluidas en programas de formación. </a:t>
            </a:r>
          </a:p>
          <a:p>
            <a:pPr lvl="0" indent="342900" algn="just" defTabSz="914400">
              <a:lnSpc>
                <a:spcPct val="150000"/>
              </a:lnSpc>
              <a:buClr>
                <a:srgbClr val="000000"/>
              </a:buClr>
              <a:defRPr/>
            </a:pPr>
            <a:r>
              <a:rPr lang="es-ES" sz="1900" kern="0" dirty="0">
                <a:solidFill>
                  <a:srgbClr val="000000"/>
                </a:solidFill>
                <a:cs typeface="Arial"/>
                <a:sym typeface="Arial"/>
              </a:rPr>
              <a:t>La medida ha entrado en vigor el día 1 de enero de 2024.</a:t>
            </a:r>
          </a:p>
        </p:txBody>
      </p:sp>
    </p:spTree>
    <p:extLst>
      <p:ext uri="{BB962C8B-B14F-4D97-AF65-F5344CB8AC3E}">
        <p14:creationId xmlns:p14="http://schemas.microsoft.com/office/powerpoint/2010/main" val="763378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98231f8190_0_7"/>
          <p:cNvSpPr txBox="1"/>
          <p:nvPr/>
        </p:nvSpPr>
        <p:spPr>
          <a:xfrm>
            <a:off x="0" y="-1"/>
            <a:ext cx="9144000" cy="60988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400" b="1" i="0" u="none" strike="noStrike" kern="0" cap="none" spc="0" normalizeH="0" baseline="0" noProof="0" dirty="0">
              <a:ln>
                <a:noFill/>
              </a:ln>
              <a:solidFill>
                <a:srgbClr val="1D4F83"/>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s-ES" sz="2400" b="1" i="0" u="none" strike="noStrike" kern="0" cap="none" spc="0" normalizeH="0" baseline="0" noProof="0" dirty="0">
                <a:ln>
                  <a:noFill/>
                </a:ln>
                <a:solidFill>
                  <a:srgbClr val="1D4F83"/>
                </a:solidFill>
                <a:effectLst/>
                <a:uLnTx/>
                <a:uFillTx/>
                <a:latin typeface="+mj-lt"/>
                <a:cs typeface="Arial"/>
                <a:sym typeface="Arial"/>
              </a:rPr>
              <a:t>OBLIGATORIEDAD DE INTRODUCIR N</a:t>
            </a:r>
            <a:r>
              <a:rPr kumimoji="0" lang="es-ES" sz="2400" b="1" i="0" u="none" strike="noStrike" kern="0" cap="none" spc="0" normalizeH="0" baseline="0" noProof="0" dirty="0">
                <a:ln>
                  <a:noFill/>
                </a:ln>
                <a:solidFill>
                  <a:srgbClr val="1D4F83"/>
                </a:solidFill>
                <a:effectLst/>
                <a:uLnTx/>
                <a:uFillTx/>
                <a:latin typeface="Arial Narrow" panose="020B0606020202030204" pitchFamily="34" charset="0"/>
                <a:cs typeface="Arial"/>
                <a:sym typeface="Arial"/>
              </a:rPr>
              <a:t>Ú</a:t>
            </a:r>
            <a:r>
              <a:rPr kumimoji="0" lang="es-ES" sz="2400" b="1" i="0" u="none" strike="noStrike" kern="0" cap="none" spc="0" normalizeH="0" baseline="0" noProof="0" dirty="0">
                <a:ln>
                  <a:noFill/>
                </a:ln>
                <a:solidFill>
                  <a:srgbClr val="1D4F83"/>
                </a:solidFill>
                <a:effectLst/>
                <a:uLnTx/>
                <a:uFillTx/>
                <a:latin typeface="+mj-lt"/>
                <a:cs typeface="Arial"/>
                <a:sym typeface="Arial"/>
              </a:rPr>
              <a:t>MERO DE LA SEGURIDAD SOCIAL EN </a:t>
            </a:r>
            <a:r>
              <a:rPr lang="es-ES" sz="2400" b="1" kern="0" dirty="0">
                <a:solidFill>
                  <a:srgbClr val="1D4F83"/>
                </a:solidFill>
                <a:latin typeface="+mj-lt"/>
                <a:cs typeface="Arial"/>
                <a:sym typeface="Arial"/>
              </a:rPr>
              <a:t>Í</a:t>
            </a:r>
            <a:r>
              <a:rPr kumimoji="0" lang="es-ES" sz="2400" b="1" i="0" u="none" strike="noStrike" kern="0" cap="none" spc="0" normalizeH="0" baseline="0" noProof="0" dirty="0">
                <a:ln>
                  <a:noFill/>
                </a:ln>
                <a:solidFill>
                  <a:srgbClr val="1D4F83"/>
                </a:solidFill>
                <a:effectLst/>
                <a:uLnTx/>
                <a:uFillTx/>
                <a:latin typeface="+mj-lt"/>
                <a:cs typeface="Arial"/>
                <a:sym typeface="Arial"/>
              </a:rPr>
              <a:t>CARO</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800" b="0" i="0" u="none" strike="noStrike" kern="0" cap="none" spc="0" normalizeH="0" baseline="0" noProof="0" dirty="0">
              <a:ln>
                <a:noFill/>
              </a:ln>
              <a:solidFill>
                <a:srgbClr val="000000"/>
              </a:solidFill>
              <a:effectLst/>
              <a:uLnTx/>
              <a:uFillTx/>
              <a:latin typeface="+mj-lt"/>
              <a:ea typeface="Catamaran"/>
              <a:cs typeface="Catamaran"/>
              <a:sym typeface="Catamaran"/>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700" b="0" i="0" u="none" strike="noStrike" kern="0" cap="none" spc="0" normalizeH="0" baseline="0" noProof="0" dirty="0">
              <a:ln>
                <a:noFill/>
              </a:ln>
              <a:solidFill>
                <a:srgbClr val="000000"/>
              </a:solidFill>
              <a:effectLst/>
              <a:uLnTx/>
              <a:uFillTx/>
              <a:latin typeface="+mj-lt"/>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s-ES" sz="1900" b="0" i="0" u="none" strike="noStrike" kern="0" cap="none" spc="0" normalizeH="0" baseline="0" noProof="0" dirty="0">
                <a:ln>
                  <a:noFill/>
                </a:ln>
                <a:solidFill>
                  <a:srgbClr val="000000"/>
                </a:solidFill>
                <a:effectLst/>
                <a:uLnTx/>
                <a:uFillTx/>
                <a:latin typeface="+mj-lt"/>
                <a:cs typeface="Arial"/>
                <a:sym typeface="Arial"/>
              </a:rPr>
              <a:t>Si </a:t>
            </a:r>
            <a:r>
              <a:rPr kumimoji="0" lang="es-ES" sz="1900" b="1" i="0" u="none" strike="noStrike" kern="0" cap="none" spc="0" normalizeH="0" baseline="0" noProof="0" dirty="0">
                <a:ln>
                  <a:noFill/>
                </a:ln>
                <a:solidFill>
                  <a:srgbClr val="000000"/>
                </a:solidFill>
                <a:effectLst/>
                <a:uLnTx/>
                <a:uFillTx/>
                <a:latin typeface="+mj-lt"/>
                <a:cs typeface="Arial"/>
                <a:sym typeface="Arial"/>
              </a:rPr>
              <a:t>no dispone</a:t>
            </a:r>
            <a:r>
              <a:rPr lang="es-ES" sz="1900" b="1" kern="0" dirty="0">
                <a:solidFill>
                  <a:srgbClr val="000000"/>
                </a:solidFill>
                <a:latin typeface="+mj-lt"/>
                <a:cs typeface="Arial"/>
                <a:sym typeface="Arial"/>
              </a:rPr>
              <a:t>s</a:t>
            </a:r>
            <a:r>
              <a:rPr kumimoji="0" lang="es-ES" sz="1900" b="0" i="0" u="none" strike="noStrike" kern="0" cap="none" spc="0" normalizeH="0" baseline="0" noProof="0" dirty="0">
                <a:ln>
                  <a:noFill/>
                </a:ln>
                <a:solidFill>
                  <a:srgbClr val="000000"/>
                </a:solidFill>
                <a:effectLst/>
                <a:uLnTx/>
                <a:uFillTx/>
                <a:latin typeface="+mj-lt"/>
                <a:cs typeface="Arial"/>
                <a:sym typeface="Arial"/>
              </a:rPr>
              <a:t> </a:t>
            </a:r>
            <a:r>
              <a:rPr kumimoji="0" lang="es-ES" sz="1900" b="1" i="0" u="none" strike="noStrike" kern="0" cap="none" spc="0" normalizeH="0" baseline="0" noProof="0" dirty="0">
                <a:ln>
                  <a:noFill/>
                </a:ln>
                <a:solidFill>
                  <a:srgbClr val="000000"/>
                </a:solidFill>
                <a:effectLst/>
                <a:uLnTx/>
                <a:uFillTx/>
                <a:latin typeface="+mj-lt"/>
                <a:cs typeface="Arial"/>
                <a:sym typeface="Arial"/>
              </a:rPr>
              <a:t>de dicho número</a:t>
            </a:r>
            <a:r>
              <a:rPr kumimoji="0" lang="es-ES" sz="1900" b="0" i="0" u="none" strike="noStrike" kern="0" cap="none" spc="0" normalizeH="0" baseline="0" noProof="0" dirty="0">
                <a:ln>
                  <a:noFill/>
                </a:ln>
                <a:solidFill>
                  <a:srgbClr val="000000"/>
                </a:solidFill>
                <a:effectLst/>
                <a:uLnTx/>
                <a:uFillTx/>
                <a:latin typeface="+mj-lt"/>
                <a:cs typeface="Arial"/>
                <a:sym typeface="Arial"/>
              </a:rPr>
              <a:t>, puedes obtenerlo a través de los siguientes procedimientos:</a:t>
            </a:r>
            <a:endParaRPr kumimoji="0" sz="1900" b="0" i="0" u="none" strike="noStrike" kern="0" cap="none" spc="0" normalizeH="0" baseline="0" noProof="0" dirty="0">
              <a:ln>
                <a:noFill/>
              </a:ln>
              <a:solidFill>
                <a:srgbClr val="000000"/>
              </a:solidFill>
              <a:effectLst/>
              <a:uLnTx/>
              <a:uFillTx/>
              <a:latin typeface="+mj-lt"/>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900" b="0" i="0" u="none" strike="noStrike" kern="0" cap="none" spc="0" normalizeH="0" baseline="0" noProof="0" dirty="0">
              <a:ln>
                <a:noFill/>
              </a:ln>
              <a:solidFill>
                <a:srgbClr val="000000"/>
              </a:solidFill>
              <a:effectLst/>
              <a:uLnTx/>
              <a:uFillTx/>
              <a:latin typeface="+mj-lt"/>
              <a:cs typeface="Arial"/>
              <a:sym typeface="Arial"/>
            </a:endParaRPr>
          </a:p>
          <a:p>
            <a:pPr marL="596900" marR="0" lvl="0" indent="-336550" algn="l" defTabSz="914400" rtl="0" eaLnBrk="1" fontAlgn="auto" latinLnBrk="0" hangingPunct="1">
              <a:lnSpc>
                <a:spcPct val="115000"/>
              </a:lnSpc>
              <a:spcBef>
                <a:spcPts val="1000"/>
              </a:spcBef>
              <a:spcAft>
                <a:spcPts val="0"/>
              </a:spcAft>
              <a:buClr>
                <a:srgbClr val="222222"/>
              </a:buClr>
              <a:buSzPts val="1700"/>
              <a:buFont typeface="Arial"/>
              <a:buChar char="●"/>
              <a:tabLst/>
              <a:defRPr/>
            </a:pPr>
            <a:r>
              <a:rPr kumimoji="0" lang="es-ES" sz="1900" b="0" i="0" u="none" strike="noStrike" kern="0" cap="none" spc="0" normalizeH="0" baseline="0" noProof="0" dirty="0">
                <a:ln>
                  <a:noFill/>
                </a:ln>
                <a:solidFill>
                  <a:srgbClr val="000000"/>
                </a:solidFill>
                <a:effectLst/>
                <a:uLnTx/>
                <a:uFillTx/>
                <a:latin typeface="+mj-lt"/>
                <a:cs typeface="Arial"/>
                <a:sym typeface="Arial"/>
              </a:rPr>
              <a:t>Con c</a:t>
            </a:r>
            <a:r>
              <a:rPr kumimoji="0" lang="es-ES" sz="1900" b="1" i="0" u="none" strike="noStrike" kern="0" cap="none" spc="0" normalizeH="0" baseline="0" noProof="0" dirty="0">
                <a:ln>
                  <a:noFill/>
                </a:ln>
                <a:solidFill>
                  <a:srgbClr val="000000"/>
                </a:solidFill>
                <a:effectLst/>
                <a:uLnTx/>
                <a:uFillTx/>
                <a:latin typeface="+mj-lt"/>
                <a:cs typeface="Arial"/>
                <a:sym typeface="Arial"/>
              </a:rPr>
              <a:t>ertificado digital, clave permanente, </a:t>
            </a:r>
            <a:r>
              <a:rPr kumimoji="0" lang="es-ES" sz="1900" b="1" i="0" u="none" strike="noStrike" kern="0" cap="none" spc="0" normalizeH="0" baseline="0" noProof="0" dirty="0" err="1">
                <a:ln>
                  <a:noFill/>
                </a:ln>
                <a:solidFill>
                  <a:srgbClr val="000000"/>
                </a:solidFill>
                <a:effectLst/>
                <a:uLnTx/>
                <a:uFillTx/>
                <a:latin typeface="+mj-lt"/>
                <a:cs typeface="Arial"/>
                <a:sym typeface="Arial"/>
              </a:rPr>
              <a:t>sms</a:t>
            </a:r>
            <a:r>
              <a:rPr kumimoji="0" lang="es-ES" sz="1900" b="1" i="0" u="none" strike="noStrike" kern="0" cap="none" spc="0" normalizeH="0" baseline="0" noProof="0" dirty="0">
                <a:ln>
                  <a:noFill/>
                </a:ln>
                <a:solidFill>
                  <a:srgbClr val="000000"/>
                </a:solidFill>
                <a:effectLst/>
                <a:uLnTx/>
                <a:uFillTx/>
                <a:latin typeface="+mj-lt"/>
                <a:cs typeface="Arial"/>
                <a:sym typeface="Arial"/>
              </a:rPr>
              <a:t> o clave pin</a:t>
            </a:r>
            <a:r>
              <a:rPr kumimoji="0" lang="es-ES" sz="1900" b="0" i="0" u="none" strike="noStrike" kern="0" cap="none" spc="0" normalizeH="0" baseline="0" noProof="0" dirty="0">
                <a:ln>
                  <a:noFill/>
                </a:ln>
                <a:solidFill>
                  <a:srgbClr val="000000"/>
                </a:solidFill>
                <a:effectLst/>
                <a:uLnTx/>
                <a:uFillTx/>
                <a:latin typeface="+mj-lt"/>
                <a:cs typeface="Arial"/>
                <a:sym typeface="Arial"/>
              </a:rPr>
              <a:t> a través del Portal de la TGSS </a:t>
            </a:r>
            <a:r>
              <a:rPr kumimoji="0" lang="es-ES" sz="1900" b="1" i="0" u="none" strike="noStrike" kern="0" cap="none" spc="0" normalizeH="0" baseline="0" noProof="0" dirty="0">
                <a:ln>
                  <a:noFill/>
                </a:ln>
                <a:solidFill>
                  <a:srgbClr val="000000"/>
                </a:solidFill>
                <a:effectLst/>
                <a:uLnTx/>
                <a:uFillTx/>
                <a:latin typeface="+mj-lt"/>
                <a:cs typeface="Arial"/>
                <a:sym typeface="Arial"/>
              </a:rPr>
              <a:t>“IMPORTASS”</a:t>
            </a:r>
            <a:r>
              <a:rPr kumimoji="0" lang="es-ES" sz="1900" b="0" i="0" u="none" strike="noStrike" kern="0" cap="none" spc="0" normalizeH="0" baseline="0" noProof="0" dirty="0">
                <a:ln>
                  <a:noFill/>
                </a:ln>
                <a:solidFill>
                  <a:srgbClr val="000000"/>
                </a:solidFill>
                <a:effectLst/>
                <a:uLnTx/>
                <a:uFillTx/>
                <a:latin typeface="+mj-lt"/>
                <a:cs typeface="Arial"/>
                <a:sym typeface="Arial"/>
              </a:rPr>
              <a:t>: </a:t>
            </a:r>
            <a:r>
              <a:rPr kumimoji="0" lang="es-ES" sz="1900" b="0" i="0" u="sng" strike="noStrike" kern="0" cap="none" spc="0" normalizeH="0" baseline="0" noProof="0" dirty="0">
                <a:ln>
                  <a:noFill/>
                </a:ln>
                <a:solidFill>
                  <a:srgbClr val="0563C1"/>
                </a:solidFill>
                <a:effectLst/>
                <a:uLnTx/>
                <a:uFillTx/>
                <a:latin typeface="+mj-lt"/>
                <a:cs typeface="Arial"/>
                <a:sym typeface="Arial"/>
                <a:hlinkClick r:id="rId3"/>
              </a:rPr>
              <a:t>https://portal.seg-social.gob.es/wps/portal/importass/importass/inicio</a:t>
            </a:r>
            <a:endParaRPr kumimoji="0" sz="1900" b="0" i="0" u="none" strike="noStrike" kern="0" cap="none" spc="0" normalizeH="0" baseline="0" noProof="0" dirty="0">
              <a:ln>
                <a:noFill/>
              </a:ln>
              <a:solidFill>
                <a:srgbClr val="000000"/>
              </a:solidFill>
              <a:effectLst/>
              <a:uLnTx/>
              <a:uFillTx/>
              <a:latin typeface="+mj-lt"/>
              <a:cs typeface="Arial"/>
              <a:sym typeface="Arial"/>
            </a:endParaRPr>
          </a:p>
          <a:p>
            <a:pPr marL="596900" marR="0" lvl="0" indent="-336550" algn="just" defTabSz="914400" rtl="0" eaLnBrk="1" fontAlgn="auto" latinLnBrk="0" hangingPunct="1">
              <a:lnSpc>
                <a:spcPct val="115000"/>
              </a:lnSpc>
              <a:spcBef>
                <a:spcPts val="0"/>
              </a:spcBef>
              <a:spcAft>
                <a:spcPts val="0"/>
              </a:spcAft>
              <a:buClr>
                <a:srgbClr val="222222"/>
              </a:buClr>
              <a:buSzPts val="1700"/>
              <a:buFont typeface="Arial"/>
              <a:buChar char="●"/>
              <a:tabLst/>
              <a:defRPr/>
            </a:pPr>
            <a:r>
              <a:rPr kumimoji="0" lang="es-ES" sz="1900" b="0" i="0" u="none" strike="noStrike" kern="0" cap="none" spc="0" normalizeH="0" baseline="0" noProof="0" dirty="0">
                <a:ln>
                  <a:noFill/>
                </a:ln>
                <a:solidFill>
                  <a:srgbClr val="000000"/>
                </a:solidFill>
                <a:effectLst/>
                <a:uLnTx/>
                <a:uFillTx/>
                <a:latin typeface="+mj-lt"/>
                <a:cs typeface="Arial"/>
                <a:sym typeface="Arial"/>
              </a:rPr>
              <a:t>O bien, a través del servicio </a:t>
            </a:r>
            <a:r>
              <a:rPr kumimoji="0" lang="es-ES" sz="1900" b="1" i="0" u="none" strike="noStrike" kern="0" cap="none" spc="0" normalizeH="0" baseline="0" noProof="0" dirty="0">
                <a:ln>
                  <a:noFill/>
                </a:ln>
                <a:solidFill>
                  <a:srgbClr val="000000"/>
                </a:solidFill>
                <a:effectLst/>
                <a:uLnTx/>
                <a:uFillTx/>
                <a:latin typeface="+mj-lt"/>
                <a:cs typeface="Arial"/>
                <a:sym typeface="Arial"/>
              </a:rPr>
              <a:t>“enviar una solicitud” </a:t>
            </a:r>
            <a:r>
              <a:rPr kumimoji="0" lang="es-ES" sz="1900" b="0" i="0" u="none" strike="noStrike" kern="0" cap="none" spc="0" normalizeH="0" baseline="0" noProof="0" dirty="0">
                <a:ln>
                  <a:noFill/>
                </a:ln>
                <a:solidFill>
                  <a:srgbClr val="000000"/>
                </a:solidFill>
                <a:effectLst/>
                <a:uLnTx/>
                <a:uFillTx/>
                <a:latin typeface="+mj-lt"/>
                <a:cs typeface="Arial"/>
                <a:sym typeface="Arial"/>
              </a:rPr>
              <a:t>existente en el Portal de la TGSS </a:t>
            </a:r>
            <a:r>
              <a:rPr kumimoji="0" lang="es-ES" sz="1900" b="1" i="0" u="none" strike="noStrike" kern="0" cap="none" spc="0" normalizeH="0" baseline="0" noProof="0" dirty="0">
                <a:ln>
                  <a:noFill/>
                </a:ln>
                <a:solidFill>
                  <a:srgbClr val="000000"/>
                </a:solidFill>
                <a:effectLst/>
                <a:uLnTx/>
                <a:uFillTx/>
                <a:latin typeface="+mj-lt"/>
                <a:cs typeface="Arial"/>
                <a:sym typeface="Arial"/>
              </a:rPr>
              <a:t>“IMPORTASS”</a:t>
            </a:r>
            <a:r>
              <a:rPr kumimoji="0" lang="es-ES" sz="1900" b="0" i="0" u="none" strike="noStrike" kern="0" cap="none" spc="0" normalizeH="0" baseline="0" noProof="0" dirty="0">
                <a:ln>
                  <a:noFill/>
                </a:ln>
                <a:solidFill>
                  <a:srgbClr val="000000"/>
                </a:solidFill>
                <a:effectLst/>
                <a:uLnTx/>
                <a:uFillTx/>
                <a:latin typeface="+mj-lt"/>
                <a:cs typeface="Arial"/>
                <a:sym typeface="Arial"/>
              </a:rPr>
              <a:t>.</a:t>
            </a:r>
            <a:endParaRPr kumimoji="0" sz="1900" b="0" i="0" u="none" strike="noStrike" kern="0" cap="none" spc="0" normalizeH="0" baseline="0" noProof="0" dirty="0">
              <a:ln>
                <a:noFill/>
              </a:ln>
              <a:solidFill>
                <a:srgbClr val="000000"/>
              </a:solidFill>
              <a:effectLst/>
              <a:uLnTx/>
              <a:uFillTx/>
              <a:latin typeface="+mj-lt"/>
              <a:cs typeface="Arial"/>
              <a:sym typeface="Arial"/>
            </a:endParaRPr>
          </a:p>
          <a:p>
            <a:pPr marL="0" marR="0" lvl="0" indent="0" algn="just" defTabSz="914400" rtl="0" eaLnBrk="1" fontAlgn="auto" latinLnBrk="0" hangingPunct="1">
              <a:lnSpc>
                <a:spcPct val="115000"/>
              </a:lnSpc>
              <a:spcBef>
                <a:spcPts val="1000"/>
              </a:spcBef>
              <a:spcAft>
                <a:spcPts val="0"/>
              </a:spcAft>
              <a:buClr>
                <a:srgbClr val="000000"/>
              </a:buClr>
              <a:buSzTx/>
              <a:buFont typeface="Arial"/>
              <a:buNone/>
              <a:tabLst/>
              <a:defRPr/>
            </a:pPr>
            <a:endParaRPr kumimoji="0" sz="1900" b="0" i="0" u="none" strike="noStrike" kern="0" cap="none" spc="0" normalizeH="0" baseline="0" noProof="0" dirty="0">
              <a:ln>
                <a:noFill/>
              </a:ln>
              <a:solidFill>
                <a:srgbClr val="000000"/>
              </a:solidFill>
              <a:effectLst/>
              <a:uLnTx/>
              <a:uFillTx/>
              <a:latin typeface="+mj-lt"/>
              <a:cs typeface="Arial"/>
              <a:sym typeface="Arial"/>
            </a:endParaRPr>
          </a:p>
          <a:p>
            <a:pPr marL="0" marR="0" lvl="0" indent="0" algn="just" defTabSz="914400" rtl="0" eaLnBrk="1" fontAlgn="auto" latinLnBrk="0" hangingPunct="1">
              <a:lnSpc>
                <a:spcPct val="115000"/>
              </a:lnSpc>
              <a:spcBef>
                <a:spcPts val="1000"/>
              </a:spcBef>
              <a:spcAft>
                <a:spcPts val="0"/>
              </a:spcAft>
              <a:buClr>
                <a:srgbClr val="000000"/>
              </a:buClr>
              <a:buSzTx/>
              <a:buFont typeface="Arial"/>
              <a:buNone/>
              <a:tabLst/>
              <a:defRPr/>
            </a:pPr>
            <a:r>
              <a:rPr kumimoji="0" lang="es-ES" sz="1900" b="0" i="0" u="none" strike="noStrike" kern="0" cap="none" spc="0" normalizeH="0" baseline="0" noProof="0" dirty="0">
                <a:ln>
                  <a:noFill/>
                </a:ln>
                <a:solidFill>
                  <a:srgbClr val="000000"/>
                </a:solidFill>
                <a:effectLst/>
                <a:uLnTx/>
                <a:uFillTx/>
                <a:latin typeface="+mj-lt"/>
                <a:cs typeface="Arial"/>
                <a:sym typeface="Arial"/>
              </a:rPr>
              <a:t>Cuando lo obtengas, rellénalo dentro de sus </a:t>
            </a:r>
            <a:r>
              <a:rPr kumimoji="0" lang="es-ES" sz="1900" b="1" i="0" u="none" strike="noStrike" kern="0" cap="none" spc="0" normalizeH="0" baseline="0" noProof="0" dirty="0">
                <a:ln>
                  <a:noFill/>
                </a:ln>
                <a:solidFill>
                  <a:srgbClr val="000000"/>
                </a:solidFill>
                <a:effectLst/>
                <a:uLnTx/>
                <a:uFillTx/>
                <a:latin typeface="+mj-lt"/>
                <a:cs typeface="Arial"/>
                <a:sym typeface="Arial"/>
              </a:rPr>
              <a:t>“Datos Personales”</a:t>
            </a:r>
            <a:r>
              <a:rPr kumimoji="0" lang="es-ES" sz="1900" b="0" i="0" u="none" strike="noStrike" kern="0" cap="none" spc="0" normalizeH="0" baseline="0" noProof="0" dirty="0">
                <a:ln>
                  <a:noFill/>
                </a:ln>
                <a:solidFill>
                  <a:srgbClr val="000000"/>
                </a:solidFill>
                <a:effectLst/>
                <a:uLnTx/>
                <a:uFillTx/>
                <a:latin typeface="+mj-lt"/>
                <a:cs typeface="Arial"/>
                <a:sym typeface="Arial"/>
              </a:rPr>
              <a:t> en su perfil de </a:t>
            </a:r>
            <a:r>
              <a:rPr lang="es-ES" sz="1900" b="1" kern="0" dirty="0">
                <a:solidFill>
                  <a:srgbClr val="000000"/>
                </a:solidFill>
                <a:latin typeface="+mj-lt"/>
                <a:cs typeface="Arial"/>
                <a:sym typeface="Arial"/>
              </a:rPr>
              <a:t>Í</a:t>
            </a:r>
            <a:r>
              <a:rPr kumimoji="0" lang="es-ES" sz="1900" b="1" i="0" u="none" strike="noStrike" kern="0" cap="none" spc="0" normalizeH="0" baseline="0" noProof="0" dirty="0">
                <a:ln>
                  <a:noFill/>
                </a:ln>
                <a:solidFill>
                  <a:srgbClr val="000000"/>
                </a:solidFill>
                <a:effectLst/>
                <a:uLnTx/>
                <a:uFillTx/>
                <a:latin typeface="+mj-lt"/>
                <a:cs typeface="Arial"/>
                <a:sym typeface="Arial"/>
              </a:rPr>
              <a:t>CARO.</a:t>
            </a:r>
            <a:endParaRPr kumimoji="0" sz="1900" b="1" i="0" u="none" strike="noStrike" kern="0" cap="none" spc="0" normalizeH="0" baseline="0" noProof="0" dirty="0">
              <a:ln>
                <a:noFill/>
              </a:ln>
              <a:solidFill>
                <a:srgbClr val="000000"/>
              </a:solidFill>
              <a:effectLst/>
              <a:uLnTx/>
              <a:uFillTx/>
              <a:latin typeface="+mj-lt"/>
              <a:ea typeface="Catamaran"/>
              <a:cs typeface="Catamaran"/>
              <a:sym typeface="Catamaran"/>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Catamaran"/>
              <a:ea typeface="Catamaran"/>
              <a:cs typeface="Catamaran"/>
              <a:sym typeface="Catamaran"/>
            </a:endParaRPr>
          </a:p>
        </p:txBody>
      </p:sp>
    </p:spTree>
    <p:extLst>
      <p:ext uri="{BB962C8B-B14F-4D97-AF65-F5344CB8AC3E}">
        <p14:creationId xmlns:p14="http://schemas.microsoft.com/office/powerpoint/2010/main" val="99216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216A0-C771-411F-8A94-D13A86608880}"/>
              </a:ext>
            </a:extLst>
          </p:cNvPr>
          <p:cNvSpPr>
            <a:spLocks noGrp="1"/>
          </p:cNvSpPr>
          <p:nvPr>
            <p:ph type="title"/>
          </p:nvPr>
        </p:nvSpPr>
        <p:spPr/>
        <p:txBody>
          <a:bodyPr/>
          <a:lstStyle/>
          <a:p>
            <a:r>
              <a:rPr lang="es-ES" dirty="0"/>
              <a:t>3</a:t>
            </a:r>
          </a:p>
        </p:txBody>
      </p:sp>
      <p:sp>
        <p:nvSpPr>
          <p:cNvPr id="3" name="Subtítulo 2">
            <a:extLst>
              <a:ext uri="{FF2B5EF4-FFF2-40B4-BE49-F238E27FC236}">
                <a16:creationId xmlns:a16="http://schemas.microsoft.com/office/drawing/2014/main" id="{6B939D73-917F-4B6E-875A-F8F4B1CC24F2}"/>
              </a:ext>
            </a:extLst>
          </p:cNvPr>
          <p:cNvSpPr>
            <a:spLocks noGrp="1"/>
          </p:cNvSpPr>
          <p:nvPr>
            <p:ph type="subTitle" idx="1"/>
          </p:nvPr>
        </p:nvSpPr>
        <p:spPr>
          <a:xfrm>
            <a:off x="4778718" y="3429000"/>
            <a:ext cx="4114800" cy="552450"/>
          </a:xfrm>
        </p:spPr>
        <p:txBody>
          <a:bodyPr>
            <a:normAutofit fontScale="92500" lnSpcReduction="20000"/>
          </a:bodyPr>
          <a:lstStyle/>
          <a:p>
            <a:pPr algn="ctr"/>
            <a:r>
              <a:rPr lang="es-ES" sz="2000" dirty="0"/>
              <a:t>¿CÓMO SE SOLICITAN LAS PRÁCTICAS CURRICULARES?</a:t>
            </a:r>
          </a:p>
        </p:txBody>
      </p:sp>
    </p:spTree>
    <p:extLst>
      <p:ext uri="{BB962C8B-B14F-4D97-AF65-F5344CB8AC3E}">
        <p14:creationId xmlns:p14="http://schemas.microsoft.com/office/powerpoint/2010/main" val="198650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Rectángulo"/>
          <p:cNvSpPr>
            <a:spLocks noChangeArrowheads="1"/>
          </p:cNvSpPr>
          <p:nvPr/>
        </p:nvSpPr>
        <p:spPr bwMode="auto">
          <a:xfrm>
            <a:off x="571500" y="1928813"/>
            <a:ext cx="7358063" cy="400110"/>
          </a:xfrm>
          <a:prstGeom prst="rect">
            <a:avLst/>
          </a:prstGeom>
          <a:noFill/>
          <a:ln w="9525">
            <a:noFill/>
            <a:miter lim="800000"/>
            <a:headEnd/>
            <a:tailEnd/>
          </a:ln>
        </p:spPr>
        <p:txBody>
          <a:bodyPr>
            <a:spAutoFit/>
          </a:bodyPr>
          <a:lstStyle/>
          <a:p>
            <a:pPr marL="0" marR="0" lvl="0" indent="34290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 </a:t>
            </a:r>
            <a:endParaRPr kumimoji="0" lang="es-E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2049" name="Rectangle 1"/>
          <p:cNvSpPr>
            <a:spLocks noChangeArrowheads="1"/>
          </p:cNvSpPr>
          <p:nvPr/>
        </p:nvSpPr>
        <p:spPr bwMode="auto">
          <a:xfrm>
            <a:off x="900113" y="3555177"/>
            <a:ext cx="6958012" cy="400110"/>
          </a:xfrm>
          <a:prstGeom prst="rect">
            <a:avLst/>
          </a:prstGeom>
          <a:noFill/>
          <a:ln w="9525">
            <a:noFill/>
            <a:miter lim="800000"/>
            <a:headEnd/>
            <a:tailEnd/>
          </a:ln>
          <a:effectLst/>
        </p:spPr>
        <p:txBody>
          <a:bodyPr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 </a:t>
            </a:r>
            <a:endParaRPr kumimoji="0" lang="es-ES" sz="2000" b="0" i="0" u="none" strike="noStrike" kern="1200" cap="none" spc="0" normalizeH="0" baseline="0" noProof="0" dirty="0">
              <a:ln>
                <a:noFill/>
              </a:ln>
              <a:solidFill>
                <a:srgbClr val="1C4C74">
                  <a:lumMod val="75000"/>
                </a:srgbClr>
              </a:solidFill>
              <a:effectLst/>
              <a:uLnTx/>
              <a:uFillTx/>
              <a:latin typeface="Arial" pitchFamily="34" charset="0"/>
              <a:ea typeface="+mn-ea"/>
              <a:cs typeface="Arial" pitchFamily="34" charset="0"/>
            </a:endParaRPr>
          </a:p>
        </p:txBody>
      </p:sp>
      <p:sp>
        <p:nvSpPr>
          <p:cNvPr id="2" name="CuadroTexto 1"/>
          <p:cNvSpPr txBox="1"/>
          <p:nvPr/>
        </p:nvSpPr>
        <p:spPr>
          <a:xfrm>
            <a:off x="407659" y="150288"/>
            <a:ext cx="81769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1D4F83"/>
                </a:solidFill>
                <a:latin typeface="Arial"/>
              </a:rPr>
              <a:t>SOLICITUD DE LAS PRÁCTICAS CURRICULARES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1">
                    <a:lumMod val="60000"/>
                    <a:lumOff val="40000"/>
                  </a:schemeClr>
                </a:solidFill>
                <a:latin typeface="Arial"/>
              </a:rPr>
              <a:t>INSCRIPCIÓN DESDE CAMPUS VIRTUAL</a:t>
            </a:r>
          </a:p>
        </p:txBody>
      </p:sp>
      <p:pic>
        <p:nvPicPr>
          <p:cNvPr id="3" name="Imagen 2"/>
          <p:cNvPicPr>
            <a:picLocks noChangeAspect="1"/>
          </p:cNvPicPr>
          <p:nvPr/>
        </p:nvPicPr>
        <p:blipFill>
          <a:blip r:embed="rId5"/>
          <a:stretch>
            <a:fillRect/>
          </a:stretch>
        </p:blipFill>
        <p:spPr>
          <a:xfrm>
            <a:off x="0" y="1178913"/>
            <a:ext cx="8992282" cy="4752528"/>
          </a:xfrm>
          <a:prstGeom prst="rect">
            <a:avLst/>
          </a:prstGeom>
        </p:spPr>
      </p:pic>
      <p:cxnSp>
        <p:nvCxnSpPr>
          <p:cNvPr id="8" name="AutoShape 2"/>
          <p:cNvCxnSpPr>
            <a:cxnSpLocks noChangeShapeType="1"/>
          </p:cNvCxnSpPr>
          <p:nvPr/>
        </p:nvCxnSpPr>
        <p:spPr bwMode="auto">
          <a:xfrm flipH="1">
            <a:off x="4788024" y="2383676"/>
            <a:ext cx="657225" cy="285750"/>
          </a:xfrm>
          <a:prstGeom prst="straightConnector1">
            <a:avLst/>
          </a:prstGeom>
          <a:noFill/>
          <a:ln w="38100">
            <a:solidFill>
              <a:srgbClr val="FF0000"/>
            </a:solidFill>
            <a:round/>
            <a:headEnd/>
            <a:tailEnd type="triangle" w="med" len="med"/>
          </a:ln>
          <a:effectLst/>
        </p:spPr>
      </p:cxn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8138" y="467130"/>
            <a:ext cx="612969" cy="612969"/>
          </a:xfrm>
          <a:prstGeom prst="rect">
            <a:avLst/>
          </a:prstGeom>
          <a:solidFill>
            <a:schemeClr val="accent1"/>
          </a:solidFill>
        </p:spPr>
      </p:pic>
    </p:spTree>
    <p:extLst>
      <p:ext uri="{BB962C8B-B14F-4D97-AF65-F5344CB8AC3E}">
        <p14:creationId xmlns:p14="http://schemas.microsoft.com/office/powerpoint/2010/main" val="149419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5"/>
          <a:stretch>
            <a:fillRect/>
          </a:stretch>
        </p:blipFill>
        <p:spPr>
          <a:xfrm>
            <a:off x="107505" y="1340768"/>
            <a:ext cx="9012266" cy="4438198"/>
          </a:xfrm>
          <a:prstGeom prst="rect">
            <a:avLst/>
          </a:prstGeom>
        </p:spPr>
      </p:pic>
      <p:sp>
        <p:nvSpPr>
          <p:cNvPr id="4" name="CuadroTexto 3"/>
          <p:cNvSpPr txBox="1"/>
          <p:nvPr/>
        </p:nvSpPr>
        <p:spPr>
          <a:xfrm>
            <a:off x="1115616" y="188640"/>
            <a:ext cx="67687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1D4F83"/>
                </a:solidFill>
                <a:latin typeface="+mj-lt"/>
              </a:rPr>
              <a:t>SOLICITUD DE PRÁCTICAS CURRICULARES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1">
                    <a:lumMod val="60000"/>
                    <a:lumOff val="40000"/>
                  </a:schemeClr>
                </a:solidFill>
                <a:latin typeface="+mj-lt"/>
              </a:rPr>
              <a:t>INSCRIPCIÓN DESDE ÍCARO</a:t>
            </a:r>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1380" y="449158"/>
            <a:ext cx="487363" cy="487363"/>
          </a:xfrm>
          <a:prstGeom prst="rect">
            <a:avLst/>
          </a:prstGeom>
          <a:solidFill>
            <a:schemeClr val="accent1"/>
          </a:solidFill>
        </p:spPr>
      </p:pic>
    </p:spTree>
    <p:extLst>
      <p:ext uri="{BB962C8B-B14F-4D97-AF65-F5344CB8AC3E}">
        <p14:creationId xmlns:p14="http://schemas.microsoft.com/office/powerpoint/2010/main" val="1885982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Rectángulo"/>
          <p:cNvSpPr>
            <a:spLocks noChangeArrowheads="1"/>
          </p:cNvSpPr>
          <p:nvPr/>
        </p:nvSpPr>
        <p:spPr bwMode="auto">
          <a:xfrm>
            <a:off x="571500" y="1928813"/>
            <a:ext cx="7358063" cy="400110"/>
          </a:xfrm>
          <a:prstGeom prst="rect">
            <a:avLst/>
          </a:prstGeom>
          <a:noFill/>
          <a:ln w="9525">
            <a:noFill/>
            <a:miter lim="800000"/>
            <a:headEnd/>
            <a:tailEnd/>
          </a:ln>
        </p:spPr>
        <p:txBody>
          <a:bodyPr>
            <a:spAutoFit/>
          </a:bodyPr>
          <a:lstStyle/>
          <a:p>
            <a:pPr marL="0" marR="0" lvl="0" indent="34290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 </a:t>
            </a:r>
            <a:endParaRPr kumimoji="0" lang="es-E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2049" name="Rectangle 1"/>
          <p:cNvSpPr>
            <a:spLocks noChangeArrowheads="1"/>
          </p:cNvSpPr>
          <p:nvPr/>
        </p:nvSpPr>
        <p:spPr bwMode="auto">
          <a:xfrm>
            <a:off x="900113" y="3555177"/>
            <a:ext cx="6958012" cy="400110"/>
          </a:xfrm>
          <a:prstGeom prst="rect">
            <a:avLst/>
          </a:prstGeom>
          <a:noFill/>
          <a:ln w="9525">
            <a:noFill/>
            <a:miter lim="800000"/>
            <a:headEnd/>
            <a:tailEnd/>
          </a:ln>
          <a:effectLst/>
        </p:spPr>
        <p:txBody>
          <a:bodyPr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a:ea typeface="+mn-ea"/>
                <a:cs typeface="+mn-cs"/>
              </a:rPr>
              <a:t> </a:t>
            </a:r>
            <a:endParaRPr kumimoji="0" lang="es-ES" sz="2000" b="0" i="0" u="none" strike="noStrike" kern="1200" cap="none" spc="0" normalizeH="0" baseline="0" noProof="0" dirty="0">
              <a:ln>
                <a:noFill/>
              </a:ln>
              <a:solidFill>
                <a:srgbClr val="1C4C74">
                  <a:lumMod val="75000"/>
                </a:srgbClr>
              </a:solidFill>
              <a:effectLst/>
              <a:uLnTx/>
              <a:uFillTx/>
              <a:latin typeface="Arial" pitchFamily="34" charset="0"/>
              <a:ea typeface="+mn-ea"/>
              <a:cs typeface="Arial" pitchFamily="34" charset="0"/>
            </a:endParaRPr>
          </a:p>
        </p:txBody>
      </p:sp>
      <p:sp>
        <p:nvSpPr>
          <p:cNvPr id="2" name="CuadroTexto 1"/>
          <p:cNvSpPr txBox="1"/>
          <p:nvPr/>
        </p:nvSpPr>
        <p:spPr>
          <a:xfrm>
            <a:off x="483517" y="188638"/>
            <a:ext cx="8176964" cy="769441"/>
          </a:xfrm>
          <a:prstGeom prst="rect">
            <a:avLst/>
          </a:prstGeom>
          <a:noFill/>
        </p:spPr>
        <p:txBody>
          <a:bodyPr wrap="square" rtlCol="0">
            <a:spAutoFit/>
          </a:bodyPr>
          <a:lstStyle/>
          <a:p>
            <a:pPr algn="ctr">
              <a:defRPr/>
            </a:pPr>
            <a:r>
              <a:rPr lang="es-ES" sz="2400" b="1" dirty="0">
                <a:solidFill>
                  <a:srgbClr val="1D4F83"/>
                </a:solidFill>
                <a:latin typeface="+mj-lt"/>
              </a:rPr>
              <a:t>PRÁCTICAS CURRICULARES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1">
                    <a:lumMod val="60000"/>
                    <a:lumOff val="40000"/>
                  </a:schemeClr>
                </a:solidFill>
                <a:latin typeface="+mj-lt"/>
              </a:rPr>
              <a:t>INSCRIPCIÓN DESDE ÍCARO  </a:t>
            </a:r>
          </a:p>
        </p:txBody>
      </p:sp>
      <p:sp>
        <p:nvSpPr>
          <p:cNvPr id="12" name="Flecha izquierda 11"/>
          <p:cNvSpPr/>
          <p:nvPr/>
        </p:nvSpPr>
        <p:spPr bwMode="auto">
          <a:xfrm>
            <a:off x="1043608" y="2060848"/>
            <a:ext cx="792088" cy="72008"/>
          </a:xfrm>
          <a:prstGeom prst="leftArrow">
            <a:avLst/>
          </a:prstGeom>
          <a:solidFill>
            <a:schemeClr val="bg1"/>
          </a:solidFill>
          <a:ln w="28575" cap="flat" cmpd="sng" algn="ctr">
            <a:solidFill>
              <a:schemeClr val="bg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panose="020B0604020202020204" pitchFamily="34" charset="0"/>
            </a:endParaRPr>
          </a:p>
        </p:txBody>
      </p:sp>
      <p:sp>
        <p:nvSpPr>
          <p:cNvPr id="15" name="Flecha izquierda 14"/>
          <p:cNvSpPr/>
          <p:nvPr/>
        </p:nvSpPr>
        <p:spPr bwMode="auto">
          <a:xfrm>
            <a:off x="5724128" y="3519173"/>
            <a:ext cx="792088" cy="72008"/>
          </a:xfrm>
          <a:prstGeom prst="leftArrow">
            <a:avLst/>
          </a:prstGeom>
          <a:solidFill>
            <a:schemeClr val="bg1"/>
          </a:solidFill>
          <a:ln w="28575" cap="flat" cmpd="sng" algn="ctr">
            <a:solidFill>
              <a:schemeClr val="bg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panose="020B0604020202020204" pitchFamily="34" charset="0"/>
            </a:endParaRPr>
          </a:p>
        </p:txBody>
      </p:sp>
      <p:pic>
        <p:nvPicPr>
          <p:cNvPr id="3" name="Imagen 2"/>
          <p:cNvPicPr>
            <a:picLocks noChangeAspect="1"/>
          </p:cNvPicPr>
          <p:nvPr/>
        </p:nvPicPr>
        <p:blipFill>
          <a:blip r:embed="rId5"/>
          <a:stretch>
            <a:fillRect/>
          </a:stretch>
        </p:blipFill>
        <p:spPr>
          <a:xfrm>
            <a:off x="-1" y="1340610"/>
            <a:ext cx="9144001" cy="4227816"/>
          </a:xfrm>
          <a:prstGeom prst="rect">
            <a:avLst/>
          </a:prstGeom>
          <a:solidFill>
            <a:srgbClr val="FFC000"/>
          </a:solidFill>
        </p:spPr>
      </p:pic>
      <p:pic>
        <p:nvPicPr>
          <p:cNvPr id="9"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5881" y="360456"/>
            <a:ext cx="487363" cy="487363"/>
          </a:xfrm>
          <a:prstGeom prst="rect">
            <a:avLst/>
          </a:prstGeom>
          <a:solidFill>
            <a:schemeClr val="accent1"/>
          </a:solidFill>
        </p:spPr>
      </p:pic>
      <p:cxnSp>
        <p:nvCxnSpPr>
          <p:cNvPr id="5" name="Conector recto de flecha 4"/>
          <p:cNvCxnSpPr/>
          <p:nvPr/>
        </p:nvCxnSpPr>
        <p:spPr>
          <a:xfrm>
            <a:off x="5724128" y="3519173"/>
            <a:ext cx="2205435"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8893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216A0-C771-411F-8A94-D13A86608880}"/>
              </a:ext>
            </a:extLst>
          </p:cNvPr>
          <p:cNvSpPr>
            <a:spLocks noGrp="1"/>
          </p:cNvSpPr>
          <p:nvPr>
            <p:ph type="title"/>
          </p:nvPr>
        </p:nvSpPr>
        <p:spPr/>
        <p:txBody>
          <a:bodyPr/>
          <a:lstStyle/>
          <a:p>
            <a:r>
              <a:rPr lang="es-ES" dirty="0"/>
              <a:t>4</a:t>
            </a:r>
          </a:p>
        </p:txBody>
      </p:sp>
      <p:sp>
        <p:nvSpPr>
          <p:cNvPr id="3" name="Subtítulo 2">
            <a:extLst>
              <a:ext uri="{FF2B5EF4-FFF2-40B4-BE49-F238E27FC236}">
                <a16:creationId xmlns:a16="http://schemas.microsoft.com/office/drawing/2014/main" id="{6B939D73-917F-4B6E-875A-F8F4B1CC24F2}"/>
              </a:ext>
            </a:extLst>
          </p:cNvPr>
          <p:cNvSpPr>
            <a:spLocks noGrp="1"/>
          </p:cNvSpPr>
          <p:nvPr>
            <p:ph type="subTitle" idx="1"/>
          </p:nvPr>
        </p:nvSpPr>
        <p:spPr>
          <a:xfrm>
            <a:off x="4778718" y="3605842"/>
            <a:ext cx="4114800" cy="375608"/>
          </a:xfrm>
        </p:spPr>
        <p:txBody>
          <a:bodyPr>
            <a:normAutofit/>
          </a:bodyPr>
          <a:lstStyle/>
          <a:p>
            <a:pPr algn="ctr"/>
            <a:r>
              <a:rPr lang="es-ES" sz="2000" dirty="0"/>
              <a:t>ADJUDICACIÓN DE PUESTOS</a:t>
            </a:r>
          </a:p>
        </p:txBody>
      </p:sp>
    </p:spTree>
    <p:extLst>
      <p:ext uri="{BB962C8B-B14F-4D97-AF65-F5344CB8AC3E}">
        <p14:creationId xmlns:p14="http://schemas.microsoft.com/office/powerpoint/2010/main" val="933272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ogramas de becas Repsol para estudiantes y graduados | Reps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00" y="3789484"/>
            <a:ext cx="8780829" cy="24555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txBox="1">
            <a:spLocks/>
          </p:cNvSpPr>
          <p:nvPr/>
        </p:nvSpPr>
        <p:spPr>
          <a:xfrm>
            <a:off x="448142" y="260648"/>
            <a:ext cx="8229600" cy="57606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400" b="1" dirty="0">
                <a:solidFill>
                  <a:srgbClr val="1D4F83"/>
                </a:solidFill>
                <a:latin typeface="+mj-lt"/>
              </a:rPr>
              <a:t>ADJUDICACIÓN DE PUESTOS</a:t>
            </a:r>
          </a:p>
        </p:txBody>
      </p:sp>
      <p:sp>
        <p:nvSpPr>
          <p:cNvPr id="3" name="2 Marcador de contenido"/>
          <p:cNvSpPr txBox="1">
            <a:spLocks/>
          </p:cNvSpPr>
          <p:nvPr/>
        </p:nvSpPr>
        <p:spPr>
          <a:xfrm>
            <a:off x="96501" y="1259457"/>
            <a:ext cx="8780828" cy="2881720"/>
          </a:xfrm>
          <a:prstGeom prst="rect">
            <a:avLst/>
          </a:prstGeom>
        </p:spPr>
        <p:txBody>
          <a:bodyPr>
            <a:normAutofit lnSpcReduction="10000"/>
          </a:bodyPr>
          <a:lstStyle/>
          <a:p>
            <a:pPr marL="342900" marR="0" lvl="1"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3200" b="0" i="0" u="none" strike="noStrike" kern="1200" cap="none" spc="0" normalizeH="0" baseline="0" noProof="0" dirty="0">
                <a:ln>
                  <a:noFill/>
                </a:ln>
                <a:solidFill>
                  <a:srgbClr val="FF0000"/>
                </a:solidFill>
                <a:effectLst/>
                <a:uLnTx/>
                <a:uFillTx/>
                <a:latin typeface="+mn-lt"/>
                <a:ea typeface="+mn-ea"/>
                <a:cs typeface="+mn-cs"/>
              </a:rPr>
              <a:t>	</a:t>
            </a:r>
            <a:r>
              <a:rPr lang="es-ES" sz="2400" b="1" dirty="0">
                <a:solidFill>
                  <a:srgbClr val="FF0000"/>
                </a:solidFill>
                <a:cs typeface="Arial" panose="020B0604020202020204" pitchFamily="34" charset="0"/>
              </a:rPr>
              <a:t>ESTUDIANTES CON DISCAPACIDAD</a:t>
            </a:r>
            <a:endParaRPr lang="es-ES" sz="2800" b="1" dirty="0">
              <a:solidFill>
                <a:srgbClr val="FF0000"/>
              </a:solidFill>
              <a:latin typeface="Arial" panose="020B0604020202020204" pitchFamily="34" charset="0"/>
              <a:cs typeface="Arial" panose="020B0604020202020204" pitchFamily="34" charset="0"/>
            </a:endParaRPr>
          </a:p>
          <a:p>
            <a:pPr marL="342900" lvl="0" indent="-342900" algn="just" defTabSz="914400">
              <a:lnSpc>
                <a:spcPct val="110000"/>
              </a:lnSpc>
              <a:spcBef>
                <a:spcPct val="20000"/>
              </a:spcBef>
              <a:defRPr/>
            </a:pPr>
            <a:r>
              <a:rPr lang="es-ES" sz="2400" dirty="0">
                <a:latin typeface="+mj-lt"/>
                <a:cs typeface="Arial" panose="020B0604020202020204" pitchFamily="34" charset="0"/>
              </a:rPr>
              <a:t>     </a:t>
            </a:r>
          </a:p>
          <a:p>
            <a:pPr marL="342900" lvl="0" indent="-342900" algn="just" defTabSz="914400">
              <a:lnSpc>
                <a:spcPct val="110000"/>
              </a:lnSpc>
              <a:spcBef>
                <a:spcPct val="20000"/>
              </a:spcBef>
              <a:defRPr/>
            </a:pPr>
            <a:r>
              <a:rPr lang="es-ES" sz="2400" dirty="0">
                <a:latin typeface="+mj-lt"/>
                <a:cs typeface="Arial" panose="020B0604020202020204" pitchFamily="34" charset="0"/>
              </a:rPr>
              <a:t>	</a:t>
            </a:r>
            <a:r>
              <a:rPr lang="es-ES" sz="1900" dirty="0">
                <a:cs typeface="Arial" panose="020B0604020202020204" pitchFamily="34" charset="0"/>
              </a:rPr>
              <a:t>Deben comunicarlo y aportar el Certificado de Discapacidad a la Unidad de Atención a la Diversidad Funcional, mínimo tres semanas antes de que se inicie el proceso de adjudicación, ya que tendrán preferencia a la hora de elegir empresa.</a:t>
            </a:r>
          </a:p>
          <a:p>
            <a:pPr marL="342900" lvl="0" indent="-342900" algn="just" defTabSz="914400">
              <a:lnSpc>
                <a:spcPct val="110000"/>
              </a:lnSpc>
              <a:spcBef>
                <a:spcPct val="20000"/>
              </a:spcBef>
              <a:defRPr/>
            </a:pPr>
            <a:endParaRPr lang="es-ES" sz="1900" b="1" dirty="0">
              <a:solidFill>
                <a:srgbClr val="FF0000"/>
              </a:solidFill>
              <a:cs typeface="Arial" panose="020B0604020202020204" pitchFamily="34" charset="0"/>
            </a:endParaRPr>
          </a:p>
          <a:p>
            <a:pPr marL="342900" lvl="0" indent="-342900" algn="just" defTabSz="914400">
              <a:lnSpc>
                <a:spcPct val="110000"/>
              </a:lnSpc>
              <a:spcBef>
                <a:spcPct val="20000"/>
              </a:spcBef>
              <a:defRPr/>
            </a:pPr>
            <a:r>
              <a:rPr lang="es-ES" sz="2800" dirty="0">
                <a:solidFill>
                  <a:srgbClr val="FF0000"/>
                </a:solidFill>
                <a:latin typeface="Arial" panose="020B0604020202020204" pitchFamily="34" charset="0"/>
                <a:cs typeface="Arial" panose="020B0604020202020204" pitchFamily="34" charset="0"/>
              </a:rPr>
              <a:t>	</a:t>
            </a:r>
            <a:endParaRPr lang="es-E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630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ogramas de becas Repsol para estudiantes y graduados | Reps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00" y="3789484"/>
            <a:ext cx="8780829" cy="24555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txBox="1">
            <a:spLocks/>
          </p:cNvSpPr>
          <p:nvPr/>
        </p:nvSpPr>
        <p:spPr>
          <a:xfrm>
            <a:off x="448142" y="260648"/>
            <a:ext cx="8229600" cy="57606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400" b="1" dirty="0">
                <a:solidFill>
                  <a:srgbClr val="1D4F83"/>
                </a:solidFill>
                <a:latin typeface="+mj-lt"/>
              </a:rPr>
              <a:t>ADJUDICACIÓN DE PUESTOS</a:t>
            </a:r>
          </a:p>
        </p:txBody>
      </p:sp>
      <p:sp>
        <p:nvSpPr>
          <p:cNvPr id="3" name="2 Marcador de contenido"/>
          <p:cNvSpPr txBox="1">
            <a:spLocks/>
          </p:cNvSpPr>
          <p:nvPr/>
        </p:nvSpPr>
        <p:spPr>
          <a:xfrm>
            <a:off x="266671" y="1121384"/>
            <a:ext cx="8381654" cy="3623145"/>
          </a:xfrm>
          <a:prstGeom prst="rect">
            <a:avLst/>
          </a:prstGeom>
        </p:spPr>
        <p:txBody>
          <a:bodyPr>
            <a:normAutofit fontScale="62500" lnSpcReduction="20000"/>
          </a:bodyPr>
          <a:lstStyle/>
          <a:p>
            <a:pPr marL="342900" marR="0" lvl="1"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3200" b="0" i="0" u="none" strike="noStrike" kern="1200" cap="none" spc="0" normalizeH="0" baseline="0" noProof="0" dirty="0">
                <a:ln>
                  <a:noFill/>
                </a:ln>
                <a:solidFill>
                  <a:srgbClr val="FF0000"/>
                </a:solidFill>
                <a:effectLst/>
                <a:uLnTx/>
                <a:uFillTx/>
                <a:latin typeface="+mn-lt"/>
                <a:ea typeface="+mn-ea"/>
                <a:cs typeface="+mn-cs"/>
              </a:rPr>
              <a:t>	</a:t>
            </a:r>
            <a:endParaRPr kumimoji="0" lang="es-ES" sz="3200" b="0" i="0" u="none" strike="noStrike" kern="1200" cap="none" spc="0" normalizeH="0" baseline="0" noProof="0" dirty="0">
              <a:ln>
                <a:noFill/>
              </a:ln>
              <a:solidFill>
                <a:schemeClr val="tx1"/>
              </a:solidFill>
              <a:effectLst/>
              <a:uLnTx/>
              <a:uFillTx/>
              <a:latin typeface="+mn-lt"/>
              <a:ea typeface="+mn-ea"/>
              <a:cs typeface="+mn-cs"/>
            </a:endParaRPr>
          </a:p>
          <a:p>
            <a:pPr marL="342900" lvl="0" indent="-342900" algn="ctr" defTabSz="914400">
              <a:lnSpc>
                <a:spcPct val="110000"/>
              </a:lnSpc>
              <a:spcBef>
                <a:spcPct val="20000"/>
              </a:spcBef>
              <a:defRPr/>
            </a:pPr>
            <a:r>
              <a:rPr lang="es-ES" sz="2800" dirty="0">
                <a:solidFill>
                  <a:srgbClr val="FF0000"/>
                </a:solidFill>
                <a:latin typeface="Arial" panose="020B0604020202020204" pitchFamily="34" charset="0"/>
                <a:cs typeface="Arial" panose="020B0604020202020204" pitchFamily="34" charset="0"/>
              </a:rPr>
              <a:t>	</a:t>
            </a:r>
            <a:r>
              <a:rPr lang="es-ES" sz="2800" b="1" dirty="0">
                <a:solidFill>
                  <a:srgbClr val="FF0000"/>
                </a:solidFill>
                <a:cs typeface="Arial" panose="020B0604020202020204" pitchFamily="34" charset="0"/>
              </a:rPr>
              <a:t>ESTUDIANTES CON EMPRESA CONTACTADA (PRÁCTICAS PERFILADAS) </a:t>
            </a:r>
          </a:p>
          <a:p>
            <a:pPr marL="342900" lvl="0" indent="-342900" algn="ctr" defTabSz="914400">
              <a:lnSpc>
                <a:spcPct val="110000"/>
              </a:lnSpc>
              <a:spcBef>
                <a:spcPct val="20000"/>
              </a:spcBef>
              <a:defRPr/>
            </a:pPr>
            <a:r>
              <a:rPr lang="es-ES" sz="2800" dirty="0">
                <a:solidFill>
                  <a:srgbClr val="FF0000"/>
                </a:solidFill>
                <a:cs typeface="Arial" panose="020B0604020202020204" pitchFamily="34" charset="0"/>
              </a:rPr>
              <a:t>	</a:t>
            </a:r>
          </a:p>
          <a:p>
            <a:pPr marL="342900" lvl="0" indent="-342900" algn="just" defTabSz="914400">
              <a:lnSpc>
                <a:spcPct val="110000"/>
              </a:lnSpc>
              <a:spcBef>
                <a:spcPct val="20000"/>
              </a:spcBef>
              <a:buFont typeface="Arial" pitchFamily="34" charset="0"/>
              <a:buChar char="•"/>
              <a:defRPr/>
            </a:pPr>
            <a:r>
              <a:rPr lang="es-ES" sz="2800" dirty="0">
                <a:cs typeface="Arial" panose="020B0604020202020204" pitchFamily="34" charset="0"/>
              </a:rPr>
              <a:t>Esta modalidad es excepcional, por lo que debe ser autorizada por el/la coordinador/a de las prácticas.</a:t>
            </a:r>
          </a:p>
          <a:p>
            <a:pPr marL="342900" lvl="0" indent="-342900" algn="just" defTabSz="914400">
              <a:lnSpc>
                <a:spcPct val="110000"/>
              </a:lnSpc>
              <a:spcBef>
                <a:spcPct val="20000"/>
              </a:spcBef>
              <a:buFont typeface="Arial" pitchFamily="34" charset="0"/>
              <a:buChar char="•"/>
              <a:defRPr/>
            </a:pPr>
            <a:r>
              <a:rPr lang="es-ES" sz="2800" dirty="0">
                <a:cs typeface="Arial" panose="020B0604020202020204" pitchFamily="34" charset="0"/>
              </a:rPr>
              <a:t>Registro de la empresa en ÍCARO.</a:t>
            </a:r>
          </a:p>
          <a:p>
            <a:pPr marL="342900" indent="-342900" algn="just" defTabSz="914400">
              <a:lnSpc>
                <a:spcPct val="110000"/>
              </a:lnSpc>
              <a:spcBef>
                <a:spcPct val="20000"/>
              </a:spcBef>
              <a:buFont typeface="Arial" pitchFamily="34" charset="0"/>
              <a:buChar char="•"/>
              <a:defRPr/>
            </a:pPr>
            <a:r>
              <a:rPr lang="es-ES" sz="2800" dirty="0">
                <a:cs typeface="Arial" panose="020B0604020202020204" pitchFamily="34" charset="0"/>
              </a:rPr>
              <a:t>Solicitud de nueva oferta de </a:t>
            </a:r>
            <a:r>
              <a:rPr lang="es-ES" sz="2800" b="1" dirty="0">
                <a:cs typeface="Arial" panose="020B0604020202020204" pitchFamily="34" charset="0"/>
              </a:rPr>
              <a:t>Prácticas Curriculares</a:t>
            </a:r>
            <a:r>
              <a:rPr lang="es-ES" sz="2800" dirty="0">
                <a:cs typeface="Arial" panose="020B0604020202020204" pitchFamily="34" charset="0"/>
              </a:rPr>
              <a:t>, indicando, en el apartado OTROS DATOS-OBSERVACIONES PRIVADAS, el nombre, apellidos y DNI del estudiante seleccionado. </a:t>
            </a:r>
          </a:p>
          <a:p>
            <a:pPr marL="342900" indent="-342900" algn="just" defTabSz="914400">
              <a:lnSpc>
                <a:spcPct val="110000"/>
              </a:lnSpc>
              <a:spcBef>
                <a:spcPct val="20000"/>
              </a:spcBef>
              <a:buFont typeface="Arial" pitchFamily="34" charset="0"/>
              <a:buChar char="•"/>
              <a:defRPr/>
            </a:pPr>
            <a:r>
              <a:rPr lang="es-ES" sz="2800" dirty="0">
                <a:cs typeface="Arial" panose="020B0604020202020204" pitchFamily="34" charset="0"/>
              </a:rPr>
              <a:t>Envío correo electrónico por parte del estudiante, solicitando la autorización de la práctica perfilada. Si es autorizada, no participarán en el proceso de inscripción de ofertas de prácticas disponibles.</a:t>
            </a:r>
          </a:p>
          <a:p>
            <a:pPr algn="just">
              <a:lnSpc>
                <a:spcPct val="110000"/>
              </a:lnSpc>
              <a:spcBef>
                <a:spcPct val="20000"/>
              </a:spcBef>
              <a:defRPr/>
            </a:pPr>
            <a:endParaRPr lang="es-ES" sz="2600" dirty="0">
              <a:latin typeface="Arial" panose="020B0604020202020204" pitchFamily="34" charset="0"/>
              <a:cs typeface="Arial" panose="020B0604020202020204" pitchFamily="34" charset="0"/>
            </a:endParaRPr>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7070" y="747895"/>
            <a:ext cx="487363" cy="487363"/>
          </a:xfrm>
          <a:prstGeom prst="rect">
            <a:avLst/>
          </a:prstGeom>
          <a:solidFill>
            <a:schemeClr val="accent1"/>
          </a:solidFill>
        </p:spPr>
      </p:pic>
    </p:spTree>
    <p:extLst>
      <p:ext uri="{BB962C8B-B14F-4D97-AF65-F5344CB8AC3E}">
        <p14:creationId xmlns:p14="http://schemas.microsoft.com/office/powerpoint/2010/main" val="1874023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3C4E8-18B1-4252-B70E-0D647AC67842}"/>
              </a:ext>
            </a:extLst>
          </p:cNvPr>
          <p:cNvSpPr>
            <a:spLocks noGrp="1"/>
          </p:cNvSpPr>
          <p:nvPr>
            <p:ph type="title" idx="4294967295"/>
          </p:nvPr>
        </p:nvSpPr>
        <p:spPr>
          <a:xfrm>
            <a:off x="334107" y="769621"/>
            <a:ext cx="8602549" cy="510539"/>
          </a:xfrm>
        </p:spPr>
        <p:txBody>
          <a:bodyPr>
            <a:noAutofit/>
          </a:bodyPr>
          <a:lstStyle/>
          <a:p>
            <a:pPr marL="48260" algn="ctr">
              <a:lnSpc>
                <a:spcPct val="115000"/>
              </a:lnSpc>
            </a:pPr>
            <a:r>
              <a:rPr lang="es-ES" sz="2800" b="1" dirty="0">
                <a:latin typeface="Calibri" panose="020F0502020204030204" pitchFamily="34" charset="0"/>
                <a:ea typeface="Calibri" panose="020F0502020204030204" pitchFamily="34" charset="0"/>
                <a:cs typeface="Calibri" panose="020F0502020204030204" pitchFamily="34" charset="0"/>
              </a:rPr>
              <a:t>FACULTAD</a:t>
            </a:r>
            <a:r>
              <a:rPr lang="es-ES" sz="2800" b="1" dirty="0">
                <a:latin typeface="Calibri" panose="020F0502020204030204" pitchFamily="34" charset="0"/>
                <a:ea typeface="Calibri" panose="020F0502020204030204" pitchFamily="34" charset="0"/>
              </a:rPr>
              <a:t> DE CIENCIAS ECONÓMICAS Y EMPRESARIALES</a:t>
            </a:r>
          </a:p>
        </p:txBody>
      </p:sp>
      <p:sp>
        <p:nvSpPr>
          <p:cNvPr id="5" name="Marcador de texto 4"/>
          <p:cNvSpPr>
            <a:spLocks noGrp="1"/>
          </p:cNvSpPr>
          <p:nvPr>
            <p:ph type="body" sz="half" idx="4294967295"/>
          </p:nvPr>
        </p:nvSpPr>
        <p:spPr>
          <a:xfrm>
            <a:off x="212538" y="1722120"/>
            <a:ext cx="6823882" cy="4023361"/>
          </a:xfrm>
        </p:spPr>
        <p:txBody>
          <a:bodyPr>
            <a:normAutofit fontScale="62500" lnSpcReduction="20000"/>
          </a:bodyPr>
          <a:lstStyle/>
          <a:p>
            <a:pPr marL="0" indent="0">
              <a:buNone/>
            </a:pPr>
            <a:endParaRPr lang="es-ES" dirty="0">
              <a:latin typeface="Calibri" panose="020F0502020204030204" pitchFamily="34" charset="0"/>
              <a:ea typeface="Calibri" panose="020F0502020204030204" pitchFamily="34" charset="0"/>
            </a:endParaRPr>
          </a:p>
          <a:p>
            <a:pPr marL="0" indent="0" algn="ctr">
              <a:lnSpc>
                <a:spcPct val="170000"/>
              </a:lnSpc>
              <a:spcBef>
                <a:spcPts val="0"/>
              </a:spcBef>
              <a:buNone/>
            </a:pPr>
            <a:r>
              <a:rPr lang="es-ES" sz="3200" b="1" dirty="0">
                <a:solidFill>
                  <a:schemeClr val="accent1">
                    <a:lumMod val="75000"/>
                  </a:schemeClr>
                </a:solidFill>
              </a:rPr>
              <a:t>PRÁCTICAS CURRICULARES:</a:t>
            </a:r>
          </a:p>
          <a:p>
            <a:pPr marL="0" indent="0" algn="ctr">
              <a:lnSpc>
                <a:spcPct val="170000"/>
              </a:lnSpc>
              <a:spcBef>
                <a:spcPts val="0"/>
              </a:spcBef>
              <a:buNone/>
            </a:pPr>
            <a:endParaRPr lang="es-ES" sz="3200" b="1" dirty="0">
              <a:solidFill>
                <a:schemeClr val="accent1">
                  <a:lumMod val="75000"/>
                </a:schemeClr>
              </a:solidFill>
            </a:endParaRPr>
          </a:p>
          <a:p>
            <a:pPr algn="just">
              <a:lnSpc>
                <a:spcPct val="170000"/>
              </a:lnSpc>
              <a:spcBef>
                <a:spcPts val="0"/>
              </a:spcBef>
            </a:pPr>
            <a:r>
              <a:rPr lang="es-ES" b="1" dirty="0">
                <a:solidFill>
                  <a:schemeClr val="tx2">
                    <a:lumMod val="60000"/>
                    <a:lumOff val="40000"/>
                  </a:schemeClr>
                </a:solidFill>
              </a:rPr>
              <a:t>ADMINISTRACIÓN Y DIRECCIÓN DE EMPRESAS,</a:t>
            </a:r>
          </a:p>
          <a:p>
            <a:pPr algn="just">
              <a:lnSpc>
                <a:spcPct val="170000"/>
              </a:lnSpc>
              <a:spcBef>
                <a:spcPts val="0"/>
              </a:spcBef>
            </a:pPr>
            <a:r>
              <a:rPr lang="es-ES" b="1" dirty="0">
                <a:solidFill>
                  <a:schemeClr val="tx2">
                    <a:lumMod val="60000"/>
                    <a:lumOff val="40000"/>
                  </a:schemeClr>
                </a:solidFill>
              </a:rPr>
              <a:t>FINANZAS Y CONTABILIDAD, </a:t>
            </a:r>
          </a:p>
          <a:p>
            <a:pPr algn="just">
              <a:lnSpc>
                <a:spcPct val="170000"/>
              </a:lnSpc>
              <a:spcBef>
                <a:spcPts val="0"/>
              </a:spcBef>
            </a:pPr>
            <a:r>
              <a:rPr lang="es-ES" b="1" dirty="0">
                <a:solidFill>
                  <a:schemeClr val="tx2">
                    <a:lumMod val="60000"/>
                    <a:lumOff val="40000"/>
                  </a:schemeClr>
                </a:solidFill>
              </a:rPr>
              <a:t>ECONOMÍA,</a:t>
            </a:r>
          </a:p>
          <a:p>
            <a:pPr algn="just">
              <a:lnSpc>
                <a:spcPct val="170000"/>
              </a:lnSpc>
              <a:spcBef>
                <a:spcPts val="0"/>
              </a:spcBef>
            </a:pPr>
            <a:r>
              <a:rPr lang="es-ES" b="1" dirty="0">
                <a:solidFill>
                  <a:schemeClr val="tx2">
                    <a:lumMod val="60000"/>
                    <a:lumOff val="40000"/>
                  </a:schemeClr>
                </a:solidFill>
              </a:rPr>
              <a:t>MARKETING E INVESTIGACIÓN DE MERCADOS (200 HORAS) Y</a:t>
            </a:r>
          </a:p>
          <a:p>
            <a:pPr algn="just">
              <a:lnSpc>
                <a:spcPct val="170000"/>
              </a:lnSpc>
              <a:spcBef>
                <a:spcPts val="0"/>
              </a:spcBef>
            </a:pPr>
            <a:r>
              <a:rPr lang="es-ES" b="1" dirty="0">
                <a:solidFill>
                  <a:schemeClr val="tx2">
                    <a:lumMod val="60000"/>
                    <a:lumOff val="40000"/>
                  </a:schemeClr>
                </a:solidFill>
              </a:rPr>
              <a:t>TURISMO (270 HORAS, SI SE FORMALIZA LA MATRÍCULA DE LAS DOS ASIGNATURAS DE PRÁCTICAS).</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rcRect/>
          <a:stretch/>
        </p:blipFill>
        <p:spPr>
          <a:xfrm>
            <a:off x="6861448" y="2932243"/>
            <a:ext cx="2075209" cy="1383473"/>
          </a:xfrm>
          <a:prstGeom prst="rect">
            <a:avLst/>
          </a:prstGeom>
          <a:effectLst>
            <a:softEdge rad="317500"/>
          </a:effectLst>
        </p:spPr>
      </p:pic>
    </p:spTree>
    <p:extLst>
      <p:ext uri="{BB962C8B-B14F-4D97-AF65-F5344CB8AC3E}">
        <p14:creationId xmlns:p14="http://schemas.microsoft.com/office/powerpoint/2010/main" val="547822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ogramas de becas Repsol para estudiantes y graduados | Repsol"/>
          <p:cNvPicPr>
            <a:picLocks noChangeAspect="1" noChangeArrowheads="1"/>
          </p:cNvPicPr>
          <p:nvPr/>
        </p:nvPicPr>
        <p:blipFill>
          <a:blip r:embed="rId5">
            <a:extLst>
              <a:ext uri="{BEBA8EAE-BF5A-486C-A8C5-ECC9F3942E4B}">
                <a14:imgProps xmlns:a14="http://schemas.microsoft.com/office/drawing/2010/main">
                  <a14:imgLayer r:embed="rId6">
                    <a14:imgEffect>
                      <a14:artisticBlur/>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6500" y="3789484"/>
            <a:ext cx="8780829" cy="24555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txBox="1">
            <a:spLocks/>
          </p:cNvSpPr>
          <p:nvPr/>
        </p:nvSpPr>
        <p:spPr>
          <a:xfrm>
            <a:off x="448142" y="260648"/>
            <a:ext cx="8229600" cy="576064"/>
          </a:xfrm>
          <a:prstGeom prst="rect">
            <a:avLst/>
          </a:prstGeom>
        </p:spPr>
        <p:txBody>
          <a:bodyPr/>
          <a:lstStyle/>
          <a:p>
            <a:pPr lvl="0" algn="ctr" defTabSz="914400">
              <a:spcBef>
                <a:spcPct val="0"/>
              </a:spcBef>
              <a:defRPr/>
            </a:pPr>
            <a:r>
              <a:rPr lang="es-ES" sz="2400" b="1" dirty="0">
                <a:solidFill>
                  <a:srgbClr val="1D4F83"/>
                </a:solidFill>
              </a:rPr>
              <a:t>ADJUDICACIÓN DE PUESTOS</a:t>
            </a:r>
          </a:p>
        </p:txBody>
      </p:sp>
      <p:sp>
        <p:nvSpPr>
          <p:cNvPr id="3" name="2 Marcador de contenido"/>
          <p:cNvSpPr txBox="1">
            <a:spLocks/>
          </p:cNvSpPr>
          <p:nvPr/>
        </p:nvSpPr>
        <p:spPr>
          <a:xfrm>
            <a:off x="296087" y="1104181"/>
            <a:ext cx="8581241" cy="3036996"/>
          </a:xfrm>
          <a:prstGeom prst="rect">
            <a:avLst/>
          </a:prstGeom>
        </p:spPr>
        <p:txBody>
          <a:bodyPr>
            <a:normAutofit fontScale="62500" lnSpcReduction="20000"/>
          </a:bodyPr>
          <a:lstStyle/>
          <a:p>
            <a:pPr marL="342900" marR="0" lvl="1"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3200" b="0" i="0" u="none" strike="noStrike" kern="1200" cap="none" spc="0" normalizeH="0" baseline="0" noProof="0" dirty="0">
                <a:ln>
                  <a:noFill/>
                </a:ln>
                <a:solidFill>
                  <a:srgbClr val="FF0000"/>
                </a:solidFill>
                <a:effectLst/>
                <a:uLnTx/>
                <a:uFillTx/>
                <a:latin typeface="+mn-lt"/>
                <a:ea typeface="+mn-ea"/>
                <a:cs typeface="+mn-cs"/>
              </a:rPr>
              <a:t>	</a:t>
            </a:r>
            <a:endParaRPr kumimoji="0" lang="es-ES" sz="3200" b="0" i="0" u="none" strike="noStrike" kern="1200" cap="none" spc="0" normalizeH="0" baseline="0" noProof="0" dirty="0">
              <a:ln>
                <a:noFill/>
              </a:ln>
              <a:solidFill>
                <a:schemeClr val="tx1"/>
              </a:solidFill>
              <a:effectLst/>
              <a:uLnTx/>
              <a:uFillTx/>
              <a:latin typeface="+mn-lt"/>
              <a:ea typeface="+mn-ea"/>
              <a:cs typeface="+mn-cs"/>
            </a:endParaRPr>
          </a:p>
          <a:p>
            <a:pPr marL="342900" indent="-342900" algn="just">
              <a:lnSpc>
                <a:spcPct val="110000"/>
              </a:lnSpc>
              <a:spcBef>
                <a:spcPct val="20000"/>
              </a:spcBef>
              <a:buFont typeface="Arial" pitchFamily="34" charset="0"/>
              <a:buChar char="•"/>
              <a:defRPr/>
            </a:pPr>
            <a:r>
              <a:rPr lang="es-ES" sz="2600" dirty="0">
                <a:cs typeface="Arial" panose="020B0604020202020204" pitchFamily="34" charset="0"/>
              </a:rPr>
              <a:t>En primer lugar, se abrirá un plazo de Inscripción a las ofertas de prácticas disponibles en el que cada estudiante indicará desde la aplicación ÍCARO, por orden de preferencia, todas las empresas en las que desea realizar las prácticas. </a:t>
            </a:r>
          </a:p>
          <a:p>
            <a:pPr algn="just">
              <a:lnSpc>
                <a:spcPct val="110000"/>
              </a:lnSpc>
              <a:spcBef>
                <a:spcPct val="20000"/>
              </a:spcBef>
              <a:defRPr/>
            </a:pPr>
            <a:endParaRPr lang="es-ES" sz="2600" dirty="0">
              <a:cs typeface="Arial" panose="020B0604020202020204" pitchFamily="34" charset="0"/>
            </a:endParaRPr>
          </a:p>
          <a:p>
            <a:pPr marL="342900" indent="-342900" algn="just">
              <a:lnSpc>
                <a:spcPct val="110000"/>
              </a:lnSpc>
              <a:spcBef>
                <a:spcPct val="20000"/>
              </a:spcBef>
              <a:buFont typeface="Arial" pitchFamily="34" charset="0"/>
              <a:buChar char="•"/>
              <a:defRPr/>
            </a:pPr>
            <a:r>
              <a:rPr lang="es-ES" sz="2600" dirty="0">
                <a:cs typeface="Arial" panose="020B0604020202020204" pitchFamily="34" charset="0"/>
              </a:rPr>
              <a:t>En cada oferta se informa del nombre de la  empresa, localidad de realización de las prácticas, fecha de inicio, duración, actividades a desempeñar y competencias a desarrollar durante las prácticas.</a:t>
            </a:r>
          </a:p>
          <a:p>
            <a:pPr algn="just">
              <a:lnSpc>
                <a:spcPct val="110000"/>
              </a:lnSpc>
              <a:spcBef>
                <a:spcPct val="20000"/>
              </a:spcBef>
              <a:defRPr/>
            </a:pPr>
            <a:endParaRPr lang="es-ES" sz="2600" dirty="0">
              <a:cs typeface="Arial" panose="020B0604020202020204" pitchFamily="34" charset="0"/>
            </a:endParaRPr>
          </a:p>
          <a:p>
            <a:pPr marL="342900" indent="-342900" algn="just">
              <a:lnSpc>
                <a:spcPct val="110000"/>
              </a:lnSpc>
              <a:spcBef>
                <a:spcPct val="20000"/>
              </a:spcBef>
              <a:buFont typeface="Arial" pitchFamily="34" charset="0"/>
              <a:buChar char="•"/>
              <a:defRPr/>
            </a:pPr>
            <a:r>
              <a:rPr lang="es-ES" sz="2600" dirty="0">
                <a:cs typeface="Arial" panose="020B0604020202020204" pitchFamily="34" charset="0"/>
              </a:rPr>
              <a:t>El periodo exacto de inscripción se comunicará por correo electrónico (al que tengáis puesto en Ícaro).</a:t>
            </a: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4915" y="419325"/>
            <a:ext cx="612827" cy="612827"/>
          </a:xfrm>
          <a:prstGeom prst="rect">
            <a:avLst/>
          </a:prstGeom>
          <a:solidFill>
            <a:schemeClr val="accent1"/>
          </a:solidFill>
        </p:spPr>
      </p:pic>
    </p:spTree>
    <p:extLst>
      <p:ext uri="{BB962C8B-B14F-4D97-AF65-F5344CB8AC3E}">
        <p14:creationId xmlns:p14="http://schemas.microsoft.com/office/powerpoint/2010/main" val="4212981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rácticas profesionales pagas: Sector público abrió las puertas a  universitarios, consulte cómo vincularse"/>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000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t="26596" b="15641"/>
          <a:stretch/>
        </p:blipFill>
        <p:spPr bwMode="auto">
          <a:xfrm>
            <a:off x="1314570" y="4141178"/>
            <a:ext cx="6440245" cy="2092569"/>
          </a:xfrm>
          <a:prstGeom prst="rect">
            <a:avLst/>
          </a:prstGeom>
          <a:noFill/>
          <a:effectLst>
            <a:glow rad="914400">
              <a:schemeClr val="bg1">
                <a:alpha val="0"/>
              </a:schemeClr>
            </a:glow>
            <a:softEdge rad="317500"/>
          </a:effectLst>
          <a:extLst>
            <a:ext uri="{909E8E84-426E-40DD-AFC4-6F175D3DCCD1}">
              <a14:hiddenFill xmlns:a14="http://schemas.microsoft.com/office/drawing/2010/main">
                <a:solidFill>
                  <a:srgbClr val="FFFFFF"/>
                </a:solidFill>
              </a14:hiddenFill>
            </a:ext>
          </a:extLst>
        </p:spPr>
      </p:pic>
      <p:sp>
        <p:nvSpPr>
          <p:cNvPr id="2" name="2 Marcador de contenido"/>
          <p:cNvSpPr txBox="1">
            <a:spLocks/>
          </p:cNvSpPr>
          <p:nvPr/>
        </p:nvSpPr>
        <p:spPr>
          <a:xfrm>
            <a:off x="323528" y="1286073"/>
            <a:ext cx="8496944" cy="3719881"/>
          </a:xfrm>
          <a:prstGeom prst="rect">
            <a:avLst/>
          </a:prstGeom>
        </p:spPr>
        <p:txBody>
          <a:bodyPr>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b="0" i="0" u="none" strike="noStrike" kern="1200" cap="none" spc="0" normalizeH="0" baseline="0" noProof="0" dirty="0">
                <a:ln>
                  <a:noFill/>
                </a:ln>
                <a:solidFill>
                  <a:schemeClr val="tx1"/>
                </a:solidFill>
                <a:effectLst/>
                <a:uLnTx/>
                <a:uFillTx/>
                <a:cs typeface="Arial" panose="020B0604020202020204" pitchFamily="34" charset="0"/>
              </a:rPr>
              <a:t>La adjudicación de ofertas se hará atendiendo a la </a:t>
            </a:r>
            <a:r>
              <a:rPr lang="es-ES" b="1" dirty="0">
                <a:solidFill>
                  <a:srgbClr val="FF0000"/>
                </a:solidFill>
                <a:cs typeface="Arial" panose="020B0604020202020204" pitchFamily="34" charset="0"/>
              </a:rPr>
              <a:t>nota del expediente académico </a:t>
            </a:r>
            <a:r>
              <a:rPr kumimoji="0" lang="es-ES" b="0" i="0" u="none" strike="noStrike" kern="1200" cap="none" spc="0" normalizeH="0" baseline="0" noProof="0" dirty="0">
                <a:ln>
                  <a:noFill/>
                </a:ln>
                <a:solidFill>
                  <a:schemeClr val="tx1"/>
                </a:solidFill>
                <a:effectLst/>
                <a:uLnTx/>
                <a:uFillTx/>
                <a:cs typeface="Arial" panose="020B0604020202020204" pitchFamily="34" charset="0"/>
              </a:rPr>
              <a:t>de cada estudiante, teniendo en cuenta la nota</a:t>
            </a:r>
            <a:r>
              <a:rPr lang="es-ES" dirty="0">
                <a:cs typeface="Arial" panose="020B0604020202020204" pitchFamily="34" charset="0"/>
              </a:rPr>
              <a:t> media que tenía a final del curso anterior.</a:t>
            </a:r>
            <a:endParaRPr kumimoji="0" lang="es-ES" b="0" i="0" u="none" strike="noStrike" kern="1200" cap="none" spc="0" normalizeH="0" baseline="0" noProof="0" dirty="0">
              <a:ln>
                <a:noFill/>
              </a:ln>
              <a:solidFill>
                <a:schemeClr val="tx1"/>
              </a:solidFill>
              <a:effectLst/>
              <a:uLnTx/>
              <a:uFillTx/>
              <a:cs typeface="Arial" panose="020B0604020202020204"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b="0" i="0" u="none" strike="noStrike" kern="1200" cap="none" spc="0" normalizeH="0" baseline="0" noProof="0" dirty="0">
                <a:ln>
                  <a:noFill/>
                </a:ln>
                <a:solidFill>
                  <a:schemeClr val="tx1"/>
                </a:solidFill>
                <a:effectLst/>
                <a:uLnTx/>
                <a:uFillTx/>
                <a:cs typeface="Arial" panose="020B0604020202020204" pitchFamily="34" charset="0"/>
              </a:rPr>
              <a:t>Finalizado el periodo de inscripción, se enviará a través de correo electrónico un </a:t>
            </a:r>
            <a:r>
              <a:rPr kumimoji="0" lang="es-ES" b="1" i="0" u="none" strike="noStrike" kern="1200" cap="none" spc="0" normalizeH="0" baseline="0" noProof="0" dirty="0">
                <a:ln>
                  <a:noFill/>
                </a:ln>
                <a:solidFill>
                  <a:srgbClr val="FF0000"/>
                </a:solidFill>
                <a:effectLst/>
                <a:uLnTx/>
                <a:uFillTx/>
                <a:cs typeface="Arial" panose="020B0604020202020204" pitchFamily="34" charset="0"/>
              </a:rPr>
              <a:t>Listado Provisional de Adjudicación</a:t>
            </a:r>
            <a:r>
              <a:rPr kumimoji="0" lang="es-ES" b="0" i="0" u="none" strike="noStrike" kern="1200" cap="none" spc="0" normalizeH="0" baseline="0" noProof="0" dirty="0">
                <a:ln>
                  <a:noFill/>
                </a:ln>
                <a:solidFill>
                  <a:srgbClr val="FF0000"/>
                </a:solidFill>
                <a:effectLst/>
                <a:uLnTx/>
                <a:uFillTx/>
                <a:cs typeface="Arial" panose="020B0604020202020204" pitchFamily="34" charset="0"/>
              </a:rPr>
              <a:t> </a:t>
            </a:r>
            <a:r>
              <a:rPr kumimoji="0" lang="es-ES" b="0" i="0" u="none" strike="noStrike" kern="1200" cap="none" spc="0" normalizeH="0" baseline="0" noProof="0" dirty="0">
                <a:ln>
                  <a:noFill/>
                </a:ln>
                <a:solidFill>
                  <a:schemeClr val="tx1"/>
                </a:solidFill>
                <a:effectLst/>
                <a:uLnTx/>
                <a:uFillTx/>
                <a:cs typeface="Arial" panose="020B0604020202020204" pitchFamily="34" charset="0"/>
              </a:rPr>
              <a:t>y se abrirá un periodo de alegaciones.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b="0" i="0" u="none" strike="noStrike" kern="1200" cap="none" spc="0" normalizeH="0" baseline="0" noProof="0" dirty="0">
                <a:ln>
                  <a:noFill/>
                </a:ln>
                <a:solidFill>
                  <a:schemeClr val="tx1"/>
                </a:solidFill>
                <a:effectLst/>
                <a:uLnTx/>
                <a:uFillTx/>
                <a:cs typeface="Arial" panose="020B0604020202020204" pitchFamily="34" charset="0"/>
              </a:rPr>
              <a:t>Finalizado dicho periodo </a:t>
            </a:r>
            <a:r>
              <a:rPr lang="es-ES" dirty="0">
                <a:cs typeface="Arial" panose="020B0604020202020204" pitchFamily="34" charset="0"/>
              </a:rPr>
              <a:t>de alegaciones </a:t>
            </a:r>
            <a:r>
              <a:rPr kumimoji="0" lang="es-ES" b="0" i="0" u="none" strike="noStrike" kern="1200" cap="none" spc="0" normalizeH="0" baseline="0" noProof="0" dirty="0">
                <a:ln>
                  <a:noFill/>
                </a:ln>
                <a:solidFill>
                  <a:schemeClr val="tx1"/>
                </a:solidFill>
                <a:effectLst/>
                <a:uLnTx/>
                <a:uFillTx/>
                <a:cs typeface="Arial" panose="020B0604020202020204" pitchFamily="34" charset="0"/>
              </a:rPr>
              <a:t>se enviará vía correo electrónico el </a:t>
            </a:r>
            <a:r>
              <a:rPr kumimoji="0" lang="es-ES" b="1" i="0" u="none" strike="noStrike" kern="1200" cap="none" spc="0" normalizeH="0" baseline="0" noProof="0" dirty="0">
                <a:ln>
                  <a:noFill/>
                </a:ln>
                <a:solidFill>
                  <a:srgbClr val="FF0000"/>
                </a:solidFill>
                <a:effectLst/>
                <a:uLnTx/>
                <a:uFillTx/>
                <a:cs typeface="Arial" panose="020B0604020202020204" pitchFamily="34" charset="0"/>
              </a:rPr>
              <a:t>Listado Definitivo de Adjudicación</a:t>
            </a:r>
            <a:r>
              <a:rPr kumimoji="0" lang="es-ES" b="0" i="0" u="none" strike="noStrike" kern="1200" cap="none" spc="0" normalizeH="0" baseline="0" noProof="0" dirty="0">
                <a:ln>
                  <a:noFill/>
                </a:ln>
                <a:solidFill>
                  <a:srgbClr val="FF0000"/>
                </a:solidFill>
                <a:effectLst/>
                <a:uLnTx/>
                <a:uFillTx/>
                <a:cs typeface="Arial" panose="020B0604020202020204" pitchFamily="34" charset="0"/>
              </a:rPr>
              <a:t> </a:t>
            </a:r>
            <a:r>
              <a:rPr kumimoji="0" lang="es-ES" b="0" i="0" u="none" strike="noStrike" kern="1200" cap="none" spc="0" normalizeH="0" baseline="0" noProof="0" dirty="0">
                <a:ln>
                  <a:noFill/>
                </a:ln>
                <a:solidFill>
                  <a:schemeClr val="tx1"/>
                </a:solidFill>
                <a:effectLst/>
                <a:uLnTx/>
                <a:uFillTx/>
                <a:cs typeface="Arial" panose="020B0604020202020204" pitchFamily="34" charset="0"/>
              </a:rPr>
              <a:t>de ofertas y se comunicará a cada persona la fecha en la que tiene que confirmar la aceptación a través de la aplicación Ícaro.</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b="0" i="0" u="none" strike="noStrike" kern="1200" cap="none" spc="0" normalizeH="0" baseline="0" noProof="0" dirty="0">
                <a:ln>
                  <a:noFill/>
                </a:ln>
                <a:solidFill>
                  <a:schemeClr val="tx1"/>
                </a:solidFill>
                <a:effectLst/>
                <a:uLnTx/>
                <a:uFillTx/>
                <a:cs typeface="Arial" panose="020B0604020202020204" pitchFamily="34" charset="0"/>
              </a:rPr>
              <a:t>Las personas con oferta adjudicada tienen la obligación de aceptarla.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1 Título"/>
          <p:cNvSpPr txBox="1">
            <a:spLocks/>
          </p:cNvSpPr>
          <p:nvPr/>
        </p:nvSpPr>
        <p:spPr>
          <a:xfrm>
            <a:off x="323528"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4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s-ES" sz="2400" b="1" dirty="0">
                <a:solidFill>
                  <a:srgbClr val="1D4F83"/>
                </a:solidFill>
                <a:latin typeface="+mj-lt"/>
              </a:rPr>
              <a:t>ADJUDICACIÓN DE PUESTOS</a:t>
            </a:r>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5765" y="399355"/>
            <a:ext cx="487363" cy="487363"/>
          </a:xfrm>
          <a:prstGeom prst="rect">
            <a:avLst/>
          </a:prstGeom>
          <a:solidFill>
            <a:schemeClr val="accent1"/>
          </a:solidFill>
        </p:spPr>
      </p:pic>
    </p:spTree>
    <p:extLst>
      <p:ext uri="{BB962C8B-B14F-4D97-AF65-F5344CB8AC3E}">
        <p14:creationId xmlns:p14="http://schemas.microsoft.com/office/powerpoint/2010/main" val="269784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216A0-C771-411F-8A94-D13A86608880}"/>
              </a:ext>
            </a:extLst>
          </p:cNvPr>
          <p:cNvSpPr>
            <a:spLocks noGrp="1"/>
          </p:cNvSpPr>
          <p:nvPr>
            <p:ph type="title"/>
          </p:nvPr>
        </p:nvSpPr>
        <p:spPr/>
        <p:txBody>
          <a:bodyPr/>
          <a:lstStyle/>
          <a:p>
            <a:r>
              <a:rPr lang="es-ES" dirty="0"/>
              <a:t>5</a:t>
            </a:r>
          </a:p>
        </p:txBody>
      </p:sp>
      <p:sp>
        <p:nvSpPr>
          <p:cNvPr id="3" name="Subtítulo 2">
            <a:extLst>
              <a:ext uri="{FF2B5EF4-FFF2-40B4-BE49-F238E27FC236}">
                <a16:creationId xmlns:a16="http://schemas.microsoft.com/office/drawing/2014/main" id="{6B939D73-917F-4B6E-875A-F8F4B1CC24F2}"/>
              </a:ext>
            </a:extLst>
          </p:cNvPr>
          <p:cNvSpPr>
            <a:spLocks noGrp="1"/>
          </p:cNvSpPr>
          <p:nvPr>
            <p:ph type="subTitle" idx="1"/>
          </p:nvPr>
        </p:nvSpPr>
        <p:spPr>
          <a:xfrm>
            <a:off x="4778718" y="3683479"/>
            <a:ext cx="4114800" cy="297971"/>
          </a:xfrm>
        </p:spPr>
        <p:txBody>
          <a:bodyPr>
            <a:noAutofit/>
          </a:bodyPr>
          <a:lstStyle/>
          <a:p>
            <a:pPr algn="ctr"/>
            <a:r>
              <a:rPr lang="es-ES" sz="1900" dirty="0"/>
              <a:t>CALENDARIO</a:t>
            </a:r>
          </a:p>
        </p:txBody>
      </p:sp>
    </p:spTree>
    <p:extLst>
      <p:ext uri="{BB962C8B-B14F-4D97-AF65-F5344CB8AC3E}">
        <p14:creationId xmlns:p14="http://schemas.microsoft.com/office/powerpoint/2010/main" val="3387889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E3E9954B-9FE2-B1A3-4E3F-7078B5EBADD0}"/>
              </a:ext>
            </a:extLst>
          </p:cNvPr>
          <p:cNvGraphicFramePr>
            <a:graphicFrameLocks noGrp="1"/>
          </p:cNvGraphicFramePr>
          <p:nvPr>
            <p:extLst>
              <p:ext uri="{D42A27DB-BD31-4B8C-83A1-F6EECF244321}">
                <p14:modId xmlns:p14="http://schemas.microsoft.com/office/powerpoint/2010/main" val="3405911987"/>
              </p:ext>
            </p:extLst>
          </p:nvPr>
        </p:nvGraphicFramePr>
        <p:xfrm>
          <a:off x="0" y="1003310"/>
          <a:ext cx="9144000" cy="5104191"/>
        </p:xfrm>
        <a:graphic>
          <a:graphicData uri="http://schemas.openxmlformats.org/drawingml/2006/table">
            <a:tbl>
              <a:tblPr bandRow="1">
                <a:tableStyleId>{5C22544A-7EE6-4342-B048-85BDC9FD1C3A}</a:tableStyleId>
              </a:tblPr>
              <a:tblGrid>
                <a:gridCol w="2916268">
                  <a:extLst>
                    <a:ext uri="{9D8B030D-6E8A-4147-A177-3AD203B41FA5}">
                      <a16:colId xmlns:a16="http://schemas.microsoft.com/office/drawing/2014/main" val="3292382634"/>
                    </a:ext>
                  </a:extLst>
                </a:gridCol>
                <a:gridCol w="6227732">
                  <a:extLst>
                    <a:ext uri="{9D8B030D-6E8A-4147-A177-3AD203B41FA5}">
                      <a16:colId xmlns:a16="http://schemas.microsoft.com/office/drawing/2014/main" val="1484853688"/>
                    </a:ext>
                  </a:extLst>
                </a:gridCol>
              </a:tblGrid>
              <a:tr h="243765">
                <a:tc>
                  <a:txBody>
                    <a:bodyPr/>
                    <a:lstStyle/>
                    <a:p>
                      <a:pPr algn="ctr">
                        <a:lnSpc>
                          <a:spcPct val="115000"/>
                        </a:lnSpc>
                        <a:spcAft>
                          <a:spcPts val="1000"/>
                        </a:spcAft>
                      </a:pPr>
                      <a:r>
                        <a:rPr lang="es-ES" sz="1200" dirty="0">
                          <a:effectLst/>
                        </a:rPr>
                        <a:t>10/09/2025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Charla a estudiantes </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3381253683"/>
                  </a:ext>
                </a:extLst>
              </a:tr>
              <a:tr h="265747">
                <a:tc>
                  <a:txBody>
                    <a:bodyPr/>
                    <a:lstStyle/>
                    <a:p>
                      <a:pPr algn="ctr">
                        <a:lnSpc>
                          <a:spcPct val="115000"/>
                        </a:lnSpc>
                        <a:spcAft>
                          <a:spcPts val="1000"/>
                        </a:spcAft>
                      </a:pPr>
                      <a:r>
                        <a:rPr lang="es-ES" sz="1200" dirty="0">
                          <a:solidFill>
                            <a:schemeClr val="bg1"/>
                          </a:solidFill>
                          <a:effectLst/>
                          <a:highlight>
                            <a:srgbClr val="1D4F83"/>
                          </a:highlight>
                        </a:rPr>
                        <a:t>30/09/2025</a:t>
                      </a:r>
                      <a:endParaRPr lang="es-ES" sz="1100" dirty="0">
                        <a:solidFill>
                          <a:schemeClr val="bg1"/>
                        </a:solidFill>
                        <a:effectLst/>
                        <a:highlight>
                          <a:srgbClr val="1D4F83"/>
                        </a:highligh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solidFill>
                            <a:schemeClr val="bg1"/>
                          </a:solidFill>
                          <a:effectLst/>
                          <a:highlight>
                            <a:srgbClr val="1D4F83"/>
                          </a:highlight>
                        </a:rPr>
                        <a:t>Plazo máximo para recibir ofertas perfiladas 1er cuatrimestre</a:t>
                      </a:r>
                      <a:endParaRPr lang="es-ES" sz="1100" dirty="0">
                        <a:solidFill>
                          <a:schemeClr val="bg1"/>
                        </a:solidFill>
                        <a:effectLst/>
                        <a:highlight>
                          <a:srgbClr val="1D4F83"/>
                        </a:highligh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2082108383"/>
                  </a:ext>
                </a:extLst>
              </a:tr>
              <a:tr h="265747">
                <a:tc>
                  <a:txBody>
                    <a:bodyPr/>
                    <a:lstStyle/>
                    <a:p>
                      <a:pPr algn="ctr">
                        <a:lnSpc>
                          <a:spcPct val="115000"/>
                        </a:lnSpc>
                        <a:spcAft>
                          <a:spcPts val="1000"/>
                        </a:spcAft>
                      </a:pPr>
                      <a:r>
                        <a:rPr lang="es-ES" sz="1200" dirty="0">
                          <a:effectLst/>
                        </a:rPr>
                        <a:t>07/10/2025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Fundación UAL envía ofertas a la facultad para su autorización</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2822640357"/>
                  </a:ext>
                </a:extLst>
              </a:tr>
              <a:tr h="458111">
                <a:tc>
                  <a:txBody>
                    <a:bodyPr/>
                    <a:lstStyle/>
                    <a:p>
                      <a:pPr algn="ctr">
                        <a:lnSpc>
                          <a:spcPct val="115000"/>
                        </a:lnSpc>
                        <a:spcAft>
                          <a:spcPts val="1000"/>
                        </a:spcAft>
                      </a:pPr>
                      <a:r>
                        <a:rPr lang="es-ES" sz="1200" dirty="0">
                          <a:solidFill>
                            <a:schemeClr val="bg1"/>
                          </a:solidFill>
                          <a:effectLst/>
                          <a:highlight>
                            <a:srgbClr val="1D4F83"/>
                          </a:highlight>
                        </a:rPr>
                        <a:t>10/10/2025-14/10/2025</a:t>
                      </a:r>
                      <a:endParaRPr lang="es-ES" sz="1100" dirty="0">
                        <a:solidFill>
                          <a:schemeClr val="bg1"/>
                        </a:solidFill>
                        <a:effectLst/>
                        <a:highlight>
                          <a:srgbClr val="1D4F83"/>
                        </a:highligh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solidFill>
                            <a:schemeClr val="bg1"/>
                          </a:solidFill>
                          <a:effectLst/>
                          <a:highlight>
                            <a:srgbClr val="1D4F83"/>
                          </a:highlight>
                        </a:rPr>
                        <a:t>Solicitud del alumnado (indicación de preferencias) (las perfiladas no participan)</a:t>
                      </a:r>
                      <a:endParaRPr lang="es-ES" sz="1100" dirty="0">
                        <a:solidFill>
                          <a:schemeClr val="bg1"/>
                        </a:solidFill>
                        <a:effectLst/>
                        <a:highlight>
                          <a:srgbClr val="1D4F83"/>
                        </a:highligh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3462740037"/>
                  </a:ext>
                </a:extLst>
              </a:tr>
              <a:tr h="243765">
                <a:tc>
                  <a:txBody>
                    <a:bodyPr/>
                    <a:lstStyle/>
                    <a:p>
                      <a:pPr algn="ctr">
                        <a:lnSpc>
                          <a:spcPct val="115000"/>
                        </a:lnSpc>
                        <a:spcAft>
                          <a:spcPts val="1000"/>
                        </a:spcAft>
                      </a:pPr>
                      <a:r>
                        <a:rPr lang="es-ES" sz="1200" dirty="0">
                          <a:effectLst/>
                        </a:rPr>
                        <a:t>15/10/2025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Resolución provisional</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3985427933"/>
                  </a:ext>
                </a:extLst>
              </a:tr>
              <a:tr h="243765">
                <a:tc>
                  <a:txBody>
                    <a:bodyPr/>
                    <a:lstStyle/>
                    <a:p>
                      <a:pPr algn="ctr">
                        <a:lnSpc>
                          <a:spcPct val="115000"/>
                        </a:lnSpc>
                        <a:spcAft>
                          <a:spcPts val="1000"/>
                        </a:spcAft>
                      </a:pPr>
                      <a:r>
                        <a:rPr lang="es-ES" sz="1200" dirty="0">
                          <a:effectLst/>
                        </a:rPr>
                        <a:t>16/10/2025-17/10/2025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Alegaciones por el alumnado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1881507311"/>
                  </a:ext>
                </a:extLst>
              </a:tr>
              <a:tr h="243765">
                <a:tc>
                  <a:txBody>
                    <a:bodyPr/>
                    <a:lstStyle/>
                    <a:p>
                      <a:pPr algn="ctr">
                        <a:lnSpc>
                          <a:spcPct val="115000"/>
                        </a:lnSpc>
                        <a:spcAft>
                          <a:spcPts val="1000"/>
                        </a:spcAft>
                      </a:pPr>
                      <a:r>
                        <a:rPr lang="es-ES" sz="1200" dirty="0">
                          <a:effectLst/>
                        </a:rPr>
                        <a:t>20/10/2025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Respuesta alegaciones</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3420227222"/>
                  </a:ext>
                </a:extLst>
              </a:tr>
              <a:tr h="243765">
                <a:tc>
                  <a:txBody>
                    <a:bodyPr/>
                    <a:lstStyle/>
                    <a:p>
                      <a:pPr algn="ctr">
                        <a:lnSpc>
                          <a:spcPct val="115000"/>
                        </a:lnSpc>
                        <a:spcAft>
                          <a:spcPts val="1000"/>
                        </a:spcAft>
                      </a:pPr>
                      <a:r>
                        <a:rPr lang="es-ES" sz="1200" dirty="0">
                          <a:effectLst/>
                        </a:rPr>
                        <a:t>21/10/2025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Resolución definitiva</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3790994491"/>
                  </a:ext>
                </a:extLst>
              </a:tr>
              <a:tr h="487530">
                <a:tc>
                  <a:txBody>
                    <a:bodyPr/>
                    <a:lstStyle/>
                    <a:p>
                      <a:pPr algn="ctr">
                        <a:lnSpc>
                          <a:spcPct val="115000"/>
                        </a:lnSpc>
                        <a:spcAft>
                          <a:spcPts val="1000"/>
                        </a:spcAft>
                      </a:pPr>
                      <a:r>
                        <a:rPr lang="es-ES" sz="1200" dirty="0">
                          <a:effectLst/>
                        </a:rPr>
                        <a:t>22/10/2025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Envío, por parte de la facultad a la Fundación de la UAL,  del profesorado que tutoriza al alumnado.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4009141699"/>
                  </a:ext>
                </a:extLst>
              </a:tr>
              <a:tr h="243765">
                <a:tc>
                  <a:txBody>
                    <a:bodyPr/>
                    <a:lstStyle/>
                    <a:p>
                      <a:pPr algn="ctr">
                        <a:lnSpc>
                          <a:spcPct val="115000"/>
                        </a:lnSpc>
                        <a:spcAft>
                          <a:spcPts val="1000"/>
                        </a:spcAft>
                      </a:pPr>
                      <a:r>
                        <a:rPr lang="es-ES" sz="1200" dirty="0">
                          <a:effectLst/>
                        </a:rPr>
                        <a:t>23/10/2025-24/10/2025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Firma de documentación por el alumnado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2942092925"/>
                  </a:ext>
                </a:extLst>
              </a:tr>
              <a:tr h="487530">
                <a:tc>
                  <a:txBody>
                    <a:bodyPr/>
                    <a:lstStyle/>
                    <a:p>
                      <a:pPr algn="ctr">
                        <a:lnSpc>
                          <a:spcPct val="115000"/>
                        </a:lnSpc>
                        <a:spcAft>
                          <a:spcPts val="1000"/>
                        </a:spcAft>
                      </a:pPr>
                      <a:r>
                        <a:rPr lang="es-ES" sz="1200" dirty="0">
                          <a:effectLst/>
                        </a:rPr>
                        <a:t>27/10/2025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Correo, de la Fundación UAL, a quienes tutoricen en las empresas, comunicando la incorporación de su alumnado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4158470345"/>
                  </a:ext>
                </a:extLst>
              </a:tr>
              <a:tr h="243765">
                <a:tc>
                  <a:txBody>
                    <a:bodyPr/>
                    <a:lstStyle/>
                    <a:p>
                      <a:pPr algn="ctr">
                        <a:lnSpc>
                          <a:spcPct val="115000"/>
                        </a:lnSpc>
                        <a:spcAft>
                          <a:spcPts val="1000"/>
                        </a:spcAft>
                      </a:pPr>
                      <a:r>
                        <a:rPr lang="es-ES" sz="1200" dirty="0">
                          <a:solidFill>
                            <a:schemeClr val="bg1"/>
                          </a:solidFill>
                          <a:effectLst/>
                          <a:highlight>
                            <a:srgbClr val="1D4F83"/>
                          </a:highlight>
                        </a:rPr>
                        <a:t>03/11/2025</a:t>
                      </a:r>
                      <a:endParaRPr lang="es-ES" sz="1100" dirty="0">
                        <a:solidFill>
                          <a:schemeClr val="bg1"/>
                        </a:solidFill>
                        <a:effectLst/>
                        <a:highlight>
                          <a:srgbClr val="1D4F83"/>
                        </a:highligh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solidFill>
                            <a:schemeClr val="bg1"/>
                          </a:solidFill>
                          <a:effectLst/>
                          <a:highlight>
                            <a:srgbClr val="1D4F83"/>
                          </a:highlight>
                        </a:rPr>
                        <a:t>Incorporación a la empresa</a:t>
                      </a:r>
                      <a:endParaRPr lang="es-ES" sz="1100" dirty="0">
                        <a:solidFill>
                          <a:schemeClr val="bg1"/>
                        </a:solidFill>
                        <a:effectLst/>
                        <a:highlight>
                          <a:srgbClr val="1D4F83"/>
                        </a:highligh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1892792065"/>
                  </a:ext>
                </a:extLst>
              </a:tr>
              <a:tr h="487530">
                <a:tc>
                  <a:txBody>
                    <a:bodyPr/>
                    <a:lstStyle/>
                    <a:p>
                      <a:pPr algn="ctr">
                        <a:lnSpc>
                          <a:spcPct val="115000"/>
                        </a:lnSpc>
                        <a:spcAft>
                          <a:spcPts val="1000"/>
                        </a:spcAft>
                      </a:pPr>
                      <a:r>
                        <a:rPr lang="es-ES" sz="1200" dirty="0">
                          <a:effectLst/>
                        </a:rPr>
                        <a:t>03/11/2025-22/12/2025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Realización de las prácticas (en este periodo hay que realizar las 200 horas, por tanto, hay que calcular las horas diarias)</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3277609370"/>
                  </a:ext>
                </a:extLst>
              </a:tr>
              <a:tr h="243765">
                <a:tc>
                  <a:txBody>
                    <a:bodyPr/>
                    <a:lstStyle/>
                    <a:p>
                      <a:pPr algn="ctr">
                        <a:lnSpc>
                          <a:spcPct val="115000"/>
                        </a:lnSpc>
                        <a:spcAft>
                          <a:spcPts val="1000"/>
                        </a:spcAft>
                      </a:pPr>
                      <a:r>
                        <a:rPr lang="es-ES" sz="1200" dirty="0">
                          <a:effectLst/>
                        </a:rPr>
                        <a:t>12/12/2025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Activación de los informes de valoración y encuestas</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2346555085"/>
                  </a:ext>
                </a:extLst>
              </a:tr>
              <a:tr h="458111">
                <a:tc>
                  <a:txBody>
                    <a:bodyPr/>
                    <a:lstStyle/>
                    <a:p>
                      <a:pPr algn="ctr">
                        <a:lnSpc>
                          <a:spcPct val="115000"/>
                        </a:lnSpc>
                        <a:spcAft>
                          <a:spcPts val="1000"/>
                        </a:spcAft>
                      </a:pPr>
                      <a:r>
                        <a:rPr lang="es-ES" sz="1200" dirty="0">
                          <a:effectLst/>
                        </a:rPr>
                        <a:t>12/12/2025-16/01/2026</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Entrega de la memoria por el alumno en Ícaro y valoración de la entidad colaboradora en Ícaro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3084477172"/>
                  </a:ext>
                </a:extLst>
              </a:tr>
              <a:tr h="243765">
                <a:tc>
                  <a:txBody>
                    <a:bodyPr/>
                    <a:lstStyle/>
                    <a:p>
                      <a:pPr algn="ctr">
                        <a:lnSpc>
                          <a:spcPct val="115000"/>
                        </a:lnSpc>
                        <a:spcAft>
                          <a:spcPts val="1000"/>
                        </a:spcAft>
                      </a:pPr>
                      <a:r>
                        <a:rPr lang="es-ES" sz="1200" dirty="0">
                          <a:effectLst/>
                        </a:rPr>
                        <a:t>08/01/2026-30/01/2025</a:t>
                      </a:r>
                      <a:endParaRPr lang="es-ES" sz="1100" dirty="0">
                        <a:effectLst/>
                        <a:latin typeface="Calibri" panose="020F0502020204030204" pitchFamily="34" charset="0"/>
                        <a:ea typeface="Calibri" panose="020F0502020204030204" pitchFamily="34" charset="0"/>
                      </a:endParaRPr>
                    </a:p>
                  </a:txBody>
                  <a:tcPr marL="66386" marR="66386" marT="0" marB="0" anchor="ctr"/>
                </a:tc>
                <a:tc>
                  <a:txBody>
                    <a:bodyPr/>
                    <a:lstStyle/>
                    <a:p>
                      <a:pPr algn="ctr">
                        <a:lnSpc>
                          <a:spcPct val="115000"/>
                        </a:lnSpc>
                        <a:spcAft>
                          <a:spcPts val="1000"/>
                        </a:spcAft>
                      </a:pPr>
                      <a:r>
                        <a:rPr lang="es-ES" sz="1200" dirty="0">
                          <a:effectLst/>
                        </a:rPr>
                        <a:t>Valoración del tutor/a académico en Ícaro</a:t>
                      </a:r>
                      <a:endParaRPr lang="es-ES" sz="1100" dirty="0">
                        <a:effectLst/>
                        <a:latin typeface="Calibri" panose="020F0502020204030204" pitchFamily="34" charset="0"/>
                        <a:ea typeface="Calibri" panose="020F0502020204030204" pitchFamily="34" charset="0"/>
                      </a:endParaRPr>
                    </a:p>
                  </a:txBody>
                  <a:tcPr marL="66386" marR="66386" marT="0" marB="0" anchor="ctr"/>
                </a:tc>
                <a:extLst>
                  <a:ext uri="{0D108BD9-81ED-4DB2-BD59-A6C34878D82A}">
                    <a16:rowId xmlns:a16="http://schemas.microsoft.com/office/drawing/2014/main" val="4176772518"/>
                  </a:ext>
                </a:extLst>
              </a:tr>
            </a:tbl>
          </a:graphicData>
        </a:graphic>
      </p:graphicFrame>
      <p:sp>
        <p:nvSpPr>
          <p:cNvPr id="5" name="Rectangle 1">
            <a:extLst>
              <a:ext uri="{FF2B5EF4-FFF2-40B4-BE49-F238E27FC236}">
                <a16:creationId xmlns:a16="http://schemas.microsoft.com/office/drawing/2014/main" id="{03EB0872-1FF1-759B-330B-95B760A4F9A1}"/>
              </a:ext>
            </a:extLst>
          </p:cNvPr>
          <p:cNvSpPr>
            <a:spLocks noChangeArrowheads="1"/>
          </p:cNvSpPr>
          <p:nvPr/>
        </p:nvSpPr>
        <p:spPr bwMode="auto">
          <a:xfrm>
            <a:off x="0" y="-3727"/>
            <a:ext cx="9144000" cy="1015663"/>
          </a:xfrm>
          <a:prstGeom prst="rect">
            <a:avLst/>
          </a:prstGeom>
          <a:solidFill>
            <a:srgbClr val="4F81B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0" u="none" strike="noStrike" cap="none" normalizeH="0" baseline="0" dirty="0">
                <a:ln>
                  <a:noFill/>
                </a:ln>
                <a:solidFill>
                  <a:srgbClr val="FFFFFF"/>
                </a:solidFill>
                <a:effectLst/>
                <a:latin typeface="+mj-lt"/>
                <a:ea typeface="Calibri" panose="020F0502020204030204" pitchFamily="34" charset="0"/>
              </a:rPr>
              <a:t>CALENDARIO DE PRÁCTICAS CURRICULARES DE LA FACULTAD DE CC. ECONÓMICAS Y EMPRESARIALES</a:t>
            </a:r>
          </a:p>
          <a:p>
            <a:pPr algn="ctr" defTabSz="914400" eaLnBrk="0" fontAlgn="base" hangingPunct="0">
              <a:spcBef>
                <a:spcPct val="0"/>
              </a:spcBef>
              <a:spcAft>
                <a:spcPct val="0"/>
              </a:spcAft>
            </a:pPr>
            <a:r>
              <a:rPr lang="es-ES" altLang="es-ES" sz="1200" b="1" dirty="0">
                <a:solidFill>
                  <a:schemeClr val="bg1"/>
                </a:solidFill>
                <a:ea typeface="Calibri" panose="020F0502020204030204" pitchFamily="34" charset="0"/>
              </a:rPr>
              <a:t>CURSO 2025-2026 – PRIMER CUATRIMESTRE</a:t>
            </a:r>
            <a:endParaRPr lang="es-ES" altLang="es-ES" dirty="0">
              <a:solidFill>
                <a:schemeClr val="bg1"/>
              </a:solidFill>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altLang="es-ES" sz="1200"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1" u="none" strike="noStrike" cap="none" normalizeH="0" baseline="0" dirty="0">
                <a:ln>
                  <a:noFill/>
                </a:ln>
                <a:solidFill>
                  <a:schemeClr val="accent3">
                    <a:lumMod val="60000"/>
                    <a:lumOff val="40000"/>
                  </a:schemeClr>
                </a:solidFill>
                <a:effectLst/>
                <a:latin typeface="+mj-lt"/>
                <a:ea typeface="Calibri" panose="020F0502020204030204" pitchFamily="34" charset="0"/>
              </a:rPr>
              <a:t>(GRADOS EN: ADMINISTRACIÓN Y DIRECCIÓN DE EMPRESAS, ECONOMÍA, FINANZAS Y CONTABILIDAD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1" i="1" u="none" strike="noStrike" cap="none" normalizeH="0" baseline="0" dirty="0">
                <a:ln>
                  <a:noFill/>
                </a:ln>
                <a:solidFill>
                  <a:schemeClr val="accent3">
                    <a:lumMod val="60000"/>
                    <a:lumOff val="40000"/>
                  </a:schemeClr>
                </a:solidFill>
                <a:effectLst/>
                <a:latin typeface="+mj-lt"/>
                <a:ea typeface="Calibri" panose="020F0502020204030204" pitchFamily="34" charset="0"/>
              </a:rPr>
              <a:t>Y MARKETING E INVESTIGACIÓN DE MERCADOS)</a:t>
            </a:r>
            <a:r>
              <a:rPr kumimoji="0" lang="es-ES" altLang="es-ES" sz="1200" b="1" i="0" u="none" strike="noStrike" cap="none" normalizeH="0" baseline="0" dirty="0">
                <a:ln>
                  <a:noFill/>
                </a:ln>
                <a:solidFill>
                  <a:schemeClr val="accent3">
                    <a:lumMod val="60000"/>
                    <a:lumOff val="40000"/>
                  </a:schemeClr>
                </a:solidFill>
                <a:effectLst/>
                <a:latin typeface="+mj-lt"/>
                <a:ea typeface="Calibri" panose="020F0502020204030204" pitchFamily="34" charset="0"/>
              </a:rPr>
              <a:t>(PRIMER CUATRIMESTRE) </a:t>
            </a:r>
            <a:endParaRPr kumimoji="0" lang="es-ES" altLang="es-ES" sz="600" b="0" i="0" u="none" strike="noStrike" cap="none" normalizeH="0" baseline="0" dirty="0">
              <a:ln>
                <a:noFill/>
              </a:ln>
              <a:solidFill>
                <a:schemeClr val="accent3">
                  <a:lumMod val="60000"/>
                  <a:lumOff val="40000"/>
                </a:schemeClr>
              </a:solidFill>
              <a:effectLst/>
              <a:latin typeface="+mj-lt"/>
            </a:endParaRPr>
          </a:p>
        </p:txBody>
      </p:sp>
    </p:spTree>
    <p:extLst>
      <p:ext uri="{BB962C8B-B14F-4D97-AF65-F5344CB8AC3E}">
        <p14:creationId xmlns:p14="http://schemas.microsoft.com/office/powerpoint/2010/main" val="409331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3999" cy="830997"/>
          </a:xfrm>
          <a:prstGeom prst="rect">
            <a:avLst/>
          </a:prstGeom>
          <a:solidFill>
            <a:schemeClr val="accent6"/>
          </a:solidFill>
        </p:spPr>
        <p:txBody>
          <a:bodyPr wrap="square">
            <a:spAutoFit/>
          </a:bodyPr>
          <a:lstStyle/>
          <a:p>
            <a:pPr algn="ctr"/>
            <a:r>
              <a:rPr lang="es-ES" sz="1200" b="1" dirty="0">
                <a:solidFill>
                  <a:schemeClr val="bg1"/>
                </a:solidFill>
                <a:latin typeface="+mj-lt"/>
                <a:ea typeface="Calibri" panose="020F0502020204030204" pitchFamily="34" charset="0"/>
              </a:rPr>
              <a:t>CURSO 2025-2026 - SEGUNDO CUATRIMESTRE</a:t>
            </a:r>
            <a:endParaRPr lang="es-ES" sz="1200" b="1" dirty="0">
              <a:solidFill>
                <a:schemeClr val="bg1"/>
              </a:solidFill>
              <a:latin typeface="+mj-lt"/>
              <a:ea typeface="Calibri" panose="020F0502020204030204" pitchFamily="34" charset="0"/>
              <a:cs typeface="Times New Roman" panose="02020603050405020304" pitchFamily="18" charset="0"/>
            </a:endParaRPr>
          </a:p>
          <a:p>
            <a:pPr algn="ctr"/>
            <a:endParaRPr lang="es-ES" sz="1200" b="1" i="1" dirty="0">
              <a:solidFill>
                <a:schemeClr val="accent6">
                  <a:lumMod val="20000"/>
                  <a:lumOff val="80000"/>
                </a:schemeClr>
              </a:solidFill>
              <a:effectLst/>
              <a:latin typeface="Calibri" panose="020F0502020204030204" pitchFamily="34" charset="0"/>
              <a:ea typeface="Calibri" panose="020F0502020204030204" pitchFamily="34" charset="0"/>
            </a:endParaRPr>
          </a:p>
          <a:p>
            <a:pPr algn="ctr"/>
            <a:r>
              <a:rPr lang="es-ES" sz="1200" b="1" i="1" dirty="0">
                <a:solidFill>
                  <a:srgbClr val="F1F8EC"/>
                </a:solidFill>
                <a:effectLst/>
                <a:latin typeface="+mj-lt"/>
                <a:ea typeface="Calibri" panose="020F0502020204030204" pitchFamily="34" charset="0"/>
              </a:rPr>
              <a:t>(GRADO Y DOBLE GRADO EN ADMINISTRACIÓN Y DIRECCIÓN DE EMPRESAS</a:t>
            </a:r>
            <a:r>
              <a:rPr lang="es-ES" sz="1200" b="1" i="1" dirty="0">
                <a:solidFill>
                  <a:srgbClr val="F1F8EC"/>
                </a:solidFill>
                <a:latin typeface="+mj-lt"/>
                <a:ea typeface="Calibri" panose="020F0502020204030204" pitchFamily="34" charset="0"/>
              </a:rPr>
              <a:t> </a:t>
            </a:r>
          </a:p>
          <a:p>
            <a:pPr algn="ctr"/>
            <a:r>
              <a:rPr lang="es-ES" sz="1200" b="1" i="1" dirty="0">
                <a:solidFill>
                  <a:srgbClr val="F1F8EC"/>
                </a:solidFill>
                <a:latin typeface="+mj-lt"/>
                <a:ea typeface="Calibri" panose="020F0502020204030204" pitchFamily="34" charset="0"/>
              </a:rPr>
              <a:t>Y GRADOS EN: </a:t>
            </a:r>
            <a:r>
              <a:rPr lang="es-ES" sz="1200" b="1" i="1" dirty="0">
                <a:solidFill>
                  <a:srgbClr val="F1F8EC"/>
                </a:solidFill>
                <a:effectLst/>
                <a:latin typeface="+mj-lt"/>
                <a:ea typeface="Calibri" panose="020F0502020204030204" pitchFamily="34" charset="0"/>
              </a:rPr>
              <a:t>ECONOMÍA, FINANZAS Y CONTABILIDAD Y MARKETING E INVESTIGACIÓN DE MERCADOS)</a:t>
            </a:r>
            <a:endParaRPr lang="es-ES" sz="1200" dirty="0">
              <a:solidFill>
                <a:srgbClr val="F1F8EC"/>
              </a:solidFill>
              <a:effectLst/>
              <a:latin typeface="+mj-lt"/>
              <a:ea typeface="Calibri" panose="020F0502020204030204" pitchFamily="34" charset="0"/>
            </a:endParaRPr>
          </a:p>
        </p:txBody>
      </p:sp>
      <p:graphicFrame>
        <p:nvGraphicFramePr>
          <p:cNvPr id="3" name="Tabla 2">
            <a:extLst>
              <a:ext uri="{FF2B5EF4-FFF2-40B4-BE49-F238E27FC236}">
                <a16:creationId xmlns:a16="http://schemas.microsoft.com/office/drawing/2014/main" id="{3580BC54-3D3D-3B7D-04D4-A9320065B68E}"/>
              </a:ext>
            </a:extLst>
          </p:cNvPr>
          <p:cNvGraphicFramePr>
            <a:graphicFrameLocks noGrp="1"/>
          </p:cNvGraphicFramePr>
          <p:nvPr>
            <p:extLst>
              <p:ext uri="{D42A27DB-BD31-4B8C-83A1-F6EECF244321}">
                <p14:modId xmlns:p14="http://schemas.microsoft.com/office/powerpoint/2010/main" val="1382977193"/>
              </p:ext>
            </p:extLst>
          </p:nvPr>
        </p:nvGraphicFramePr>
        <p:xfrm>
          <a:off x="1" y="830997"/>
          <a:ext cx="9143998" cy="5293761"/>
        </p:xfrm>
        <a:graphic>
          <a:graphicData uri="http://schemas.openxmlformats.org/drawingml/2006/table">
            <a:tbl>
              <a:tblPr bandRow="1">
                <a:tableStyleId>{5C22544A-7EE6-4342-B048-85BDC9FD1C3A}</a:tableStyleId>
              </a:tblPr>
              <a:tblGrid>
                <a:gridCol w="2916267">
                  <a:extLst>
                    <a:ext uri="{9D8B030D-6E8A-4147-A177-3AD203B41FA5}">
                      <a16:colId xmlns:a16="http://schemas.microsoft.com/office/drawing/2014/main" val="2660324216"/>
                    </a:ext>
                  </a:extLst>
                </a:gridCol>
                <a:gridCol w="6227731">
                  <a:extLst>
                    <a:ext uri="{9D8B030D-6E8A-4147-A177-3AD203B41FA5}">
                      <a16:colId xmlns:a16="http://schemas.microsoft.com/office/drawing/2014/main" val="3455649905"/>
                    </a:ext>
                  </a:extLst>
                </a:gridCol>
              </a:tblGrid>
              <a:tr h="278660">
                <a:tc>
                  <a:txBody>
                    <a:bodyPr/>
                    <a:lstStyle/>
                    <a:p>
                      <a:pPr algn="ctr">
                        <a:lnSpc>
                          <a:spcPct val="115000"/>
                        </a:lnSpc>
                        <a:spcAft>
                          <a:spcPts val="1000"/>
                        </a:spcAft>
                      </a:pPr>
                      <a:r>
                        <a:rPr lang="es-ES" sz="1200" dirty="0">
                          <a:effectLst/>
                        </a:rPr>
                        <a:t>10/09/2025</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tc>
                  <a:txBody>
                    <a:bodyPr/>
                    <a:lstStyle/>
                    <a:p>
                      <a:pPr algn="ctr">
                        <a:lnSpc>
                          <a:spcPct val="115000"/>
                        </a:lnSpc>
                        <a:spcAft>
                          <a:spcPts val="1000"/>
                        </a:spcAft>
                      </a:pPr>
                      <a:r>
                        <a:rPr lang="es-ES" sz="1200" dirty="0">
                          <a:effectLst/>
                        </a:rPr>
                        <a:t>Charla a estudiantes </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extLst>
                  <a:ext uri="{0D108BD9-81ED-4DB2-BD59-A6C34878D82A}">
                    <a16:rowId xmlns:a16="http://schemas.microsoft.com/office/drawing/2014/main" val="99832824"/>
                  </a:ext>
                </a:extLst>
              </a:tr>
              <a:tr h="278660">
                <a:tc>
                  <a:txBody>
                    <a:bodyPr/>
                    <a:lstStyle/>
                    <a:p>
                      <a:pPr algn="ctr">
                        <a:lnSpc>
                          <a:spcPct val="115000"/>
                        </a:lnSpc>
                        <a:spcAft>
                          <a:spcPts val="1000"/>
                        </a:spcAft>
                      </a:pPr>
                      <a:r>
                        <a:rPr lang="es-ES" sz="1200" dirty="0">
                          <a:solidFill>
                            <a:schemeClr val="bg1"/>
                          </a:solidFill>
                          <a:effectLst/>
                          <a:highlight>
                            <a:srgbClr val="008000"/>
                          </a:highlight>
                        </a:rPr>
                        <a:t>10/02/2026</a:t>
                      </a:r>
                      <a:endParaRPr lang="es-ES" sz="1100" dirty="0">
                        <a:solidFill>
                          <a:schemeClr val="bg1"/>
                        </a:solidFill>
                        <a:effectLst/>
                        <a:highlight>
                          <a:srgbClr val="0080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solidFill>
                            <a:schemeClr val="bg1"/>
                          </a:solidFill>
                          <a:effectLst/>
                          <a:highlight>
                            <a:srgbClr val="008000"/>
                          </a:highlight>
                        </a:rPr>
                        <a:t>Plazo máximo para recibir ofertas perfiladas 2º cuatrimestre</a:t>
                      </a:r>
                      <a:endParaRPr lang="es-ES" sz="1100" dirty="0">
                        <a:solidFill>
                          <a:schemeClr val="bg1"/>
                        </a:solidFill>
                        <a:effectLst/>
                        <a:highlight>
                          <a:srgbClr val="0080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a16="http://schemas.microsoft.com/office/drawing/2014/main" val="1412681287"/>
                  </a:ext>
                </a:extLst>
              </a:tr>
              <a:tr h="278660">
                <a:tc>
                  <a:txBody>
                    <a:bodyPr/>
                    <a:lstStyle/>
                    <a:p>
                      <a:pPr algn="ctr">
                        <a:lnSpc>
                          <a:spcPct val="115000"/>
                        </a:lnSpc>
                        <a:spcAft>
                          <a:spcPts val="1000"/>
                        </a:spcAft>
                      </a:pPr>
                      <a:r>
                        <a:rPr lang="es-ES" sz="1200" dirty="0">
                          <a:effectLst/>
                        </a:rPr>
                        <a:t>26/02/2026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tc>
                  <a:txBody>
                    <a:bodyPr/>
                    <a:lstStyle/>
                    <a:p>
                      <a:pPr algn="ctr">
                        <a:lnSpc>
                          <a:spcPct val="115000"/>
                        </a:lnSpc>
                        <a:spcAft>
                          <a:spcPts val="1000"/>
                        </a:spcAft>
                      </a:pPr>
                      <a:r>
                        <a:rPr lang="es-ES" sz="1200" dirty="0">
                          <a:effectLst/>
                        </a:rPr>
                        <a:t>Fundación UAL envía ofertas a la facultad para su autorización</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extLst>
                  <a:ext uri="{0D108BD9-81ED-4DB2-BD59-A6C34878D82A}">
                    <a16:rowId xmlns:a16="http://schemas.microsoft.com/office/drawing/2014/main" val="141285049"/>
                  </a:ext>
                </a:extLst>
              </a:tr>
              <a:tr h="278128">
                <a:tc>
                  <a:txBody>
                    <a:bodyPr/>
                    <a:lstStyle/>
                    <a:p>
                      <a:pPr algn="ctr">
                        <a:lnSpc>
                          <a:spcPct val="115000"/>
                        </a:lnSpc>
                        <a:spcAft>
                          <a:spcPts val="1000"/>
                        </a:spcAft>
                      </a:pPr>
                      <a:r>
                        <a:rPr lang="es-ES" sz="1200" dirty="0">
                          <a:solidFill>
                            <a:schemeClr val="bg1"/>
                          </a:solidFill>
                          <a:effectLst/>
                          <a:highlight>
                            <a:srgbClr val="008000"/>
                          </a:highlight>
                        </a:rPr>
                        <a:t>06/03/2026-10/03/2026</a:t>
                      </a:r>
                      <a:endParaRPr lang="es-ES" sz="1100" dirty="0">
                        <a:solidFill>
                          <a:schemeClr val="bg1"/>
                        </a:solidFill>
                        <a:effectLst/>
                        <a:highlight>
                          <a:srgbClr val="0080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0"/>
                        </a:spcAft>
                      </a:pPr>
                      <a:r>
                        <a:rPr lang="es-ES" sz="1200" dirty="0">
                          <a:solidFill>
                            <a:schemeClr val="bg1"/>
                          </a:solidFill>
                          <a:effectLst/>
                          <a:highlight>
                            <a:srgbClr val="008000"/>
                          </a:highlight>
                        </a:rPr>
                        <a:t>Solicitud del alumnado (indicación de preferencias). Las perfiladas no participan.</a:t>
                      </a:r>
                      <a:endParaRPr lang="es-ES" sz="1100" dirty="0">
                        <a:solidFill>
                          <a:schemeClr val="bg1"/>
                        </a:solidFill>
                        <a:effectLst/>
                        <a:highlight>
                          <a:srgbClr val="0080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a16="http://schemas.microsoft.com/office/drawing/2014/main" val="3583648691"/>
                  </a:ext>
                </a:extLst>
              </a:tr>
              <a:tr h="278660">
                <a:tc>
                  <a:txBody>
                    <a:bodyPr/>
                    <a:lstStyle/>
                    <a:p>
                      <a:pPr algn="ctr">
                        <a:lnSpc>
                          <a:spcPct val="115000"/>
                        </a:lnSpc>
                        <a:spcAft>
                          <a:spcPts val="1000"/>
                        </a:spcAft>
                      </a:pPr>
                      <a:r>
                        <a:rPr lang="es-ES" sz="1200" dirty="0">
                          <a:effectLst/>
                        </a:rPr>
                        <a:t>11/03/2026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tc>
                  <a:txBody>
                    <a:bodyPr/>
                    <a:lstStyle/>
                    <a:p>
                      <a:pPr algn="ctr">
                        <a:lnSpc>
                          <a:spcPct val="115000"/>
                        </a:lnSpc>
                        <a:spcAft>
                          <a:spcPts val="1000"/>
                        </a:spcAft>
                      </a:pPr>
                      <a:r>
                        <a:rPr lang="es-ES" sz="1200" dirty="0">
                          <a:effectLst/>
                        </a:rPr>
                        <a:t>Resolución provisional</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extLst>
                  <a:ext uri="{0D108BD9-81ED-4DB2-BD59-A6C34878D82A}">
                    <a16:rowId xmlns:a16="http://schemas.microsoft.com/office/drawing/2014/main" val="1773269898"/>
                  </a:ext>
                </a:extLst>
              </a:tr>
              <a:tr h="278660">
                <a:tc>
                  <a:txBody>
                    <a:bodyPr/>
                    <a:lstStyle/>
                    <a:p>
                      <a:pPr algn="ctr">
                        <a:lnSpc>
                          <a:spcPct val="115000"/>
                        </a:lnSpc>
                        <a:spcAft>
                          <a:spcPts val="1000"/>
                        </a:spcAft>
                      </a:pPr>
                      <a:r>
                        <a:rPr lang="es-ES" sz="1200" dirty="0">
                          <a:effectLst/>
                        </a:rPr>
                        <a:t>12/03/2026-13/03/2026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Alegaciones por el alumnado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a16="http://schemas.microsoft.com/office/drawing/2014/main" val="1002521605"/>
                  </a:ext>
                </a:extLst>
              </a:tr>
              <a:tr h="278660">
                <a:tc>
                  <a:txBody>
                    <a:bodyPr/>
                    <a:lstStyle/>
                    <a:p>
                      <a:pPr algn="ctr">
                        <a:lnSpc>
                          <a:spcPct val="115000"/>
                        </a:lnSpc>
                        <a:spcAft>
                          <a:spcPts val="1000"/>
                        </a:spcAft>
                      </a:pPr>
                      <a:r>
                        <a:rPr lang="es-ES" sz="1200" dirty="0">
                          <a:effectLst/>
                        </a:rPr>
                        <a:t>16/03/2026-17/03/2026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tc>
                  <a:txBody>
                    <a:bodyPr/>
                    <a:lstStyle/>
                    <a:p>
                      <a:pPr algn="ctr">
                        <a:lnSpc>
                          <a:spcPct val="115000"/>
                        </a:lnSpc>
                        <a:spcAft>
                          <a:spcPts val="1000"/>
                        </a:spcAft>
                      </a:pPr>
                      <a:r>
                        <a:rPr lang="es-ES" sz="1200" dirty="0">
                          <a:effectLst/>
                        </a:rPr>
                        <a:t>Respuesta alegaciones</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extLst>
                  <a:ext uri="{0D108BD9-81ED-4DB2-BD59-A6C34878D82A}">
                    <a16:rowId xmlns:a16="http://schemas.microsoft.com/office/drawing/2014/main" val="3186536265"/>
                  </a:ext>
                </a:extLst>
              </a:tr>
              <a:tr h="278660">
                <a:tc>
                  <a:txBody>
                    <a:bodyPr/>
                    <a:lstStyle/>
                    <a:p>
                      <a:pPr algn="ctr">
                        <a:lnSpc>
                          <a:spcPct val="115000"/>
                        </a:lnSpc>
                        <a:spcAft>
                          <a:spcPts val="1000"/>
                        </a:spcAft>
                      </a:pPr>
                      <a:r>
                        <a:rPr lang="es-ES" sz="1200" dirty="0">
                          <a:effectLst/>
                        </a:rPr>
                        <a:t>18/03/2026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Resolución definitiva</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a16="http://schemas.microsoft.com/office/drawing/2014/main" val="929710912"/>
                  </a:ext>
                </a:extLst>
              </a:tr>
              <a:tr h="557321">
                <a:tc>
                  <a:txBody>
                    <a:bodyPr/>
                    <a:lstStyle/>
                    <a:p>
                      <a:pPr algn="ctr">
                        <a:lnSpc>
                          <a:spcPct val="115000"/>
                        </a:lnSpc>
                        <a:spcAft>
                          <a:spcPts val="1000"/>
                        </a:spcAft>
                      </a:pPr>
                      <a:r>
                        <a:rPr lang="es-ES" sz="1200" dirty="0">
                          <a:effectLst/>
                        </a:rPr>
                        <a:t>20/03/2026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tc>
                  <a:txBody>
                    <a:bodyPr/>
                    <a:lstStyle/>
                    <a:p>
                      <a:pPr algn="ctr">
                        <a:lnSpc>
                          <a:spcPct val="115000"/>
                        </a:lnSpc>
                        <a:spcAft>
                          <a:spcPts val="1000"/>
                        </a:spcAft>
                      </a:pPr>
                      <a:r>
                        <a:rPr lang="es-ES" sz="1200" dirty="0">
                          <a:effectLst/>
                        </a:rPr>
                        <a:t>Envío, por parte de la facultad a la Fundación de la UAL,  del profesorado que tutoriza al alumnado.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extLst>
                  <a:ext uri="{0D108BD9-81ED-4DB2-BD59-A6C34878D82A}">
                    <a16:rowId xmlns:a16="http://schemas.microsoft.com/office/drawing/2014/main" val="1436195493"/>
                  </a:ext>
                </a:extLst>
              </a:tr>
              <a:tr h="278660">
                <a:tc>
                  <a:txBody>
                    <a:bodyPr/>
                    <a:lstStyle/>
                    <a:p>
                      <a:pPr algn="ctr">
                        <a:lnSpc>
                          <a:spcPct val="115000"/>
                        </a:lnSpc>
                        <a:spcAft>
                          <a:spcPts val="1000"/>
                        </a:spcAft>
                      </a:pPr>
                      <a:r>
                        <a:rPr lang="es-ES" sz="1200" dirty="0">
                          <a:effectLst/>
                        </a:rPr>
                        <a:t>23/03/2026-24/03/2026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a:effectLst/>
                        </a:rPr>
                        <a:t>Firma de documentación por el alumnado</a:t>
                      </a:r>
                      <a:endParaRPr lang="es-ES" sz="110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a16="http://schemas.microsoft.com/office/drawing/2014/main" val="3153654219"/>
                  </a:ext>
                </a:extLst>
              </a:tr>
              <a:tr h="557321">
                <a:tc>
                  <a:txBody>
                    <a:bodyPr/>
                    <a:lstStyle/>
                    <a:p>
                      <a:pPr algn="ctr">
                        <a:lnSpc>
                          <a:spcPct val="115000"/>
                        </a:lnSpc>
                        <a:spcAft>
                          <a:spcPts val="1000"/>
                        </a:spcAft>
                      </a:pPr>
                      <a:r>
                        <a:rPr lang="es-ES" sz="1200" dirty="0">
                          <a:effectLst/>
                        </a:rPr>
                        <a:t>25/03/2026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tc>
                  <a:txBody>
                    <a:bodyPr/>
                    <a:lstStyle/>
                    <a:p>
                      <a:pPr algn="ctr">
                        <a:lnSpc>
                          <a:spcPct val="115000"/>
                        </a:lnSpc>
                        <a:spcAft>
                          <a:spcPts val="1000"/>
                        </a:spcAft>
                      </a:pPr>
                      <a:r>
                        <a:rPr lang="es-ES" sz="1200" dirty="0">
                          <a:effectLst/>
                        </a:rPr>
                        <a:t>Correo, de la Fundación UAL, a las personas que tutorizan en las empresas, comunicando la incorporación de su alumnado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extLst>
                  <a:ext uri="{0D108BD9-81ED-4DB2-BD59-A6C34878D82A}">
                    <a16:rowId xmlns:a16="http://schemas.microsoft.com/office/drawing/2014/main" val="4036792329"/>
                  </a:ext>
                </a:extLst>
              </a:tr>
              <a:tr h="278660">
                <a:tc>
                  <a:txBody>
                    <a:bodyPr/>
                    <a:lstStyle/>
                    <a:p>
                      <a:pPr algn="ctr">
                        <a:lnSpc>
                          <a:spcPct val="115000"/>
                        </a:lnSpc>
                        <a:spcAft>
                          <a:spcPts val="1000"/>
                        </a:spcAft>
                      </a:pPr>
                      <a:r>
                        <a:rPr lang="es-ES" sz="1200" dirty="0">
                          <a:solidFill>
                            <a:schemeClr val="bg1"/>
                          </a:solidFill>
                          <a:effectLst/>
                          <a:highlight>
                            <a:srgbClr val="008000"/>
                          </a:highlight>
                        </a:rPr>
                        <a:t>10/04/2026</a:t>
                      </a:r>
                      <a:endParaRPr lang="es-ES" sz="1100" dirty="0">
                        <a:solidFill>
                          <a:schemeClr val="bg1"/>
                        </a:solidFill>
                        <a:effectLst/>
                        <a:highlight>
                          <a:srgbClr val="0080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solidFill>
                            <a:schemeClr val="bg1"/>
                          </a:solidFill>
                          <a:effectLst/>
                          <a:highlight>
                            <a:srgbClr val="008000"/>
                          </a:highlight>
                        </a:rPr>
                        <a:t>Incorporación a la empresa</a:t>
                      </a:r>
                      <a:endParaRPr lang="es-ES" sz="1100" dirty="0">
                        <a:solidFill>
                          <a:schemeClr val="bg1"/>
                        </a:solidFill>
                        <a:effectLst/>
                        <a:highlight>
                          <a:srgbClr val="008000"/>
                        </a:highligh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a16="http://schemas.microsoft.com/office/drawing/2014/main" val="2283910644"/>
                  </a:ext>
                </a:extLst>
              </a:tr>
              <a:tr h="557321">
                <a:tc>
                  <a:txBody>
                    <a:bodyPr/>
                    <a:lstStyle/>
                    <a:p>
                      <a:pPr algn="ctr">
                        <a:lnSpc>
                          <a:spcPct val="115000"/>
                        </a:lnSpc>
                        <a:spcAft>
                          <a:spcPts val="1000"/>
                        </a:spcAft>
                      </a:pPr>
                      <a:r>
                        <a:rPr lang="es-ES" sz="1200" dirty="0">
                          <a:effectLst/>
                        </a:rPr>
                        <a:t>10/04/2026-29/05/2026 </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tc>
                  <a:txBody>
                    <a:bodyPr/>
                    <a:lstStyle/>
                    <a:p>
                      <a:pPr algn="ctr">
                        <a:lnSpc>
                          <a:spcPct val="115000"/>
                        </a:lnSpc>
                        <a:spcAft>
                          <a:spcPts val="1000"/>
                        </a:spcAft>
                      </a:pPr>
                      <a:r>
                        <a:rPr lang="es-ES" sz="1200" dirty="0">
                          <a:effectLst/>
                        </a:rPr>
                        <a:t>Realización de las prácticas (en este periodo hay que realizar las 200 horas, por tanto, hay que calcular las horas diarias)</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extLst>
                  <a:ext uri="{0D108BD9-81ED-4DB2-BD59-A6C34878D82A}">
                    <a16:rowId xmlns:a16="http://schemas.microsoft.com/office/drawing/2014/main" val="3580806546"/>
                  </a:ext>
                </a:extLst>
              </a:tr>
              <a:tr h="278660">
                <a:tc>
                  <a:txBody>
                    <a:bodyPr/>
                    <a:lstStyle/>
                    <a:p>
                      <a:pPr algn="ctr">
                        <a:lnSpc>
                          <a:spcPct val="115000"/>
                        </a:lnSpc>
                        <a:spcAft>
                          <a:spcPts val="1000"/>
                        </a:spcAft>
                      </a:pPr>
                      <a:r>
                        <a:rPr lang="es-ES" sz="1200" dirty="0">
                          <a:effectLst/>
                        </a:rPr>
                        <a:t>19/05/2026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Activación de los informes de valoración y encuestas</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a16="http://schemas.microsoft.com/office/drawing/2014/main" val="3387733625"/>
                  </a:ext>
                </a:extLst>
              </a:tr>
              <a:tr h="278410">
                <a:tc>
                  <a:txBody>
                    <a:bodyPr/>
                    <a:lstStyle/>
                    <a:p>
                      <a:pPr algn="ctr">
                        <a:lnSpc>
                          <a:spcPct val="115000"/>
                        </a:lnSpc>
                        <a:spcAft>
                          <a:spcPts val="1000"/>
                        </a:spcAft>
                      </a:pPr>
                      <a:r>
                        <a:rPr lang="es-ES" sz="1200" dirty="0">
                          <a:effectLst/>
                        </a:rPr>
                        <a:t>19/05/2026-29/05/2026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tc>
                  <a:txBody>
                    <a:bodyPr/>
                    <a:lstStyle/>
                    <a:p>
                      <a:pPr algn="ctr">
                        <a:lnSpc>
                          <a:spcPct val="115000"/>
                        </a:lnSpc>
                        <a:spcAft>
                          <a:spcPts val="1000"/>
                        </a:spcAft>
                      </a:pPr>
                      <a:r>
                        <a:rPr lang="es-ES" sz="1200" dirty="0">
                          <a:effectLst/>
                        </a:rPr>
                        <a:t>Entrega de la memoria por el alumno en Ícaro y valoración de la entidad colaboradora en Ícaro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20000"/>
                        <a:lumOff val="80000"/>
                      </a:schemeClr>
                    </a:solidFill>
                  </a:tcPr>
                </a:tc>
                <a:extLst>
                  <a:ext uri="{0D108BD9-81ED-4DB2-BD59-A6C34878D82A}">
                    <a16:rowId xmlns:a16="http://schemas.microsoft.com/office/drawing/2014/main" val="2455251494"/>
                  </a:ext>
                </a:extLst>
              </a:tr>
              <a:tr h="278660">
                <a:tc>
                  <a:txBody>
                    <a:bodyPr/>
                    <a:lstStyle/>
                    <a:p>
                      <a:pPr algn="ctr">
                        <a:lnSpc>
                          <a:spcPct val="115000"/>
                        </a:lnSpc>
                        <a:spcAft>
                          <a:spcPts val="1000"/>
                        </a:spcAft>
                      </a:pPr>
                      <a:r>
                        <a:rPr lang="es-ES" sz="1200" dirty="0">
                          <a:effectLst/>
                        </a:rPr>
                        <a:t>01/06/2026-10/06/2026</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tc>
                  <a:txBody>
                    <a:bodyPr/>
                    <a:lstStyle/>
                    <a:p>
                      <a:pPr algn="ctr">
                        <a:lnSpc>
                          <a:spcPct val="115000"/>
                        </a:lnSpc>
                        <a:spcAft>
                          <a:spcPts val="1000"/>
                        </a:spcAft>
                      </a:pPr>
                      <a:r>
                        <a:rPr lang="es-ES" sz="1200" dirty="0">
                          <a:effectLst/>
                        </a:rPr>
                        <a:t>Valoración del tutor/a académica en Ícaro</a:t>
                      </a:r>
                      <a:endParaRPr lang="es-ES" sz="1100" dirty="0">
                        <a:solidFill>
                          <a:srgbClr val="000000"/>
                        </a:solidFill>
                        <a:effectLst/>
                        <a:latin typeface="Calibri" panose="020F0502020204030204" pitchFamily="34" charset="0"/>
                        <a:ea typeface="Calibri" panose="020F0502020204030204" pitchFamily="34" charset="0"/>
                      </a:endParaRPr>
                    </a:p>
                  </a:txBody>
                  <a:tcPr marL="66386" marR="66386" marT="0" marB="0" anchor="ctr">
                    <a:solidFill>
                      <a:schemeClr val="accent6">
                        <a:lumMod val="40000"/>
                        <a:lumOff val="60000"/>
                      </a:schemeClr>
                    </a:solidFill>
                  </a:tcPr>
                </a:tc>
                <a:extLst>
                  <a:ext uri="{0D108BD9-81ED-4DB2-BD59-A6C34878D82A}">
                    <a16:rowId xmlns:a16="http://schemas.microsoft.com/office/drawing/2014/main" val="993458131"/>
                  </a:ext>
                </a:extLst>
              </a:tr>
            </a:tbl>
          </a:graphicData>
        </a:graphic>
      </p:graphicFrame>
    </p:spTree>
    <p:extLst>
      <p:ext uri="{BB962C8B-B14F-4D97-AF65-F5344CB8AC3E}">
        <p14:creationId xmlns:p14="http://schemas.microsoft.com/office/powerpoint/2010/main" val="431386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830997"/>
          </a:xfrm>
          <a:prstGeom prst="rect">
            <a:avLst/>
          </a:prstGeom>
          <a:solidFill>
            <a:schemeClr val="accent2"/>
          </a:solidFill>
          <a:ln>
            <a:solidFill>
              <a:schemeClr val="accent2"/>
            </a:solidFill>
          </a:ln>
        </p:spPr>
        <p:txBody>
          <a:bodyPr wrap="square">
            <a:spAutoFit/>
          </a:bodyPr>
          <a:lstStyle/>
          <a:p>
            <a:pPr algn="ctr"/>
            <a:endParaRPr lang="es-ES" sz="1200" b="1" dirty="0">
              <a:solidFill>
                <a:schemeClr val="bg1"/>
              </a:solidFill>
              <a:latin typeface="+mj-lt"/>
              <a:ea typeface="Calibri" panose="020F0502020204030204" pitchFamily="34" charset="0"/>
              <a:cs typeface="Times New Roman" panose="02020603050405020304" pitchFamily="18" charset="0"/>
            </a:endParaRPr>
          </a:p>
          <a:p>
            <a:pPr algn="ctr"/>
            <a:r>
              <a:rPr lang="es-ES" sz="1200" b="1" dirty="0">
                <a:solidFill>
                  <a:schemeClr val="bg1"/>
                </a:solidFill>
                <a:latin typeface="+mj-lt"/>
                <a:ea typeface="Calibri" panose="020F0502020204030204" pitchFamily="34" charset="0"/>
                <a:cs typeface="Times New Roman" panose="02020603050405020304" pitchFamily="18" charset="0"/>
              </a:rPr>
              <a:t>CALENDARIO DE PRÁCTICAS EXTERNAS Y AMPLIACIÓN DE PRÁCTICAS EXTERNAS DEL GRADO EN TURISMO</a:t>
            </a:r>
          </a:p>
          <a:p>
            <a:pPr algn="ctr"/>
            <a:r>
              <a:rPr lang="es-ES" sz="1200" b="1" dirty="0">
                <a:solidFill>
                  <a:schemeClr val="bg1"/>
                </a:solidFill>
                <a:latin typeface="+mj-lt"/>
                <a:ea typeface="Calibri" panose="020F0502020204030204" pitchFamily="34" charset="0"/>
                <a:cs typeface="Times New Roman" panose="02020603050405020304" pitchFamily="18" charset="0"/>
              </a:rPr>
              <a:t>CURSO  2024-2025 </a:t>
            </a:r>
          </a:p>
          <a:p>
            <a:pPr algn="ctr"/>
            <a:endParaRPr lang="es-ES" sz="1200" b="1" dirty="0">
              <a:solidFill>
                <a:schemeClr val="bg1"/>
              </a:solidFill>
              <a:latin typeface="+mj-lt"/>
              <a:ea typeface="Calibri" panose="020F0502020204030204" pitchFamily="34"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A35EEC3F-93A8-AB9A-FC1F-064ECCA3C071}"/>
              </a:ext>
            </a:extLst>
          </p:cNvPr>
          <p:cNvGraphicFramePr>
            <a:graphicFrameLocks noGrp="1"/>
          </p:cNvGraphicFramePr>
          <p:nvPr>
            <p:extLst>
              <p:ext uri="{D42A27DB-BD31-4B8C-83A1-F6EECF244321}">
                <p14:modId xmlns:p14="http://schemas.microsoft.com/office/powerpoint/2010/main" val="3886456590"/>
              </p:ext>
            </p:extLst>
          </p:nvPr>
        </p:nvGraphicFramePr>
        <p:xfrm>
          <a:off x="0" y="830997"/>
          <a:ext cx="9144000" cy="5311014"/>
        </p:xfrm>
        <a:graphic>
          <a:graphicData uri="http://schemas.openxmlformats.org/drawingml/2006/table">
            <a:tbl>
              <a:tblPr>
                <a:solidFill>
                  <a:schemeClr val="accent2">
                    <a:lumMod val="60000"/>
                    <a:lumOff val="40000"/>
                  </a:schemeClr>
                </a:solidFill>
                <a:tableStyleId>{5C22544A-7EE6-4342-B048-85BDC9FD1C3A}</a:tableStyleId>
              </a:tblPr>
              <a:tblGrid>
                <a:gridCol w="3147934">
                  <a:extLst>
                    <a:ext uri="{9D8B030D-6E8A-4147-A177-3AD203B41FA5}">
                      <a16:colId xmlns:a16="http://schemas.microsoft.com/office/drawing/2014/main" val="3534727535"/>
                    </a:ext>
                  </a:extLst>
                </a:gridCol>
                <a:gridCol w="5996066">
                  <a:extLst>
                    <a:ext uri="{9D8B030D-6E8A-4147-A177-3AD203B41FA5}">
                      <a16:colId xmlns:a16="http://schemas.microsoft.com/office/drawing/2014/main" val="3775406156"/>
                    </a:ext>
                  </a:extLst>
                </a:gridCol>
              </a:tblGrid>
              <a:tr h="464611">
                <a:tc>
                  <a:txBody>
                    <a:bodyPr/>
                    <a:lstStyle/>
                    <a:p>
                      <a:pPr indent="-1270" algn="ctr" rtl="0" fontAlgn="ctr">
                        <a:buNone/>
                      </a:pPr>
                      <a:r>
                        <a:rPr lang="es-ES" sz="1200" b="1" i="0" u="none" strike="noStrike" dirty="0">
                          <a:solidFill>
                            <a:srgbClr val="000000"/>
                          </a:solidFill>
                          <a:effectLst/>
                          <a:latin typeface="+mn-lt"/>
                        </a:rPr>
                        <a:t>Fecha por definir</a:t>
                      </a:r>
                      <a:endParaRPr lang="es-ES" dirty="0">
                        <a:effectLst/>
                        <a:latin typeface="+mn-lt"/>
                      </a:endParaRPr>
                    </a:p>
                  </a:txBody>
                  <a:tcPr marL="68580" marR="68580" anchor="ctr">
                    <a:solidFill>
                      <a:schemeClr val="accent2">
                        <a:lumMod val="20000"/>
                        <a:lumOff val="80000"/>
                      </a:schemeClr>
                    </a:solidFill>
                  </a:tcPr>
                </a:tc>
                <a:tc>
                  <a:txBody>
                    <a:bodyPr/>
                    <a:lstStyle/>
                    <a:p>
                      <a:pPr indent="-1270" algn="ctr" rtl="0" fontAlgn="ctr">
                        <a:buNone/>
                      </a:pPr>
                      <a:r>
                        <a:rPr lang="es-ES" sz="1200" b="0" i="0" u="none" strike="noStrike" dirty="0">
                          <a:solidFill>
                            <a:srgbClr val="000000"/>
                          </a:solidFill>
                          <a:effectLst/>
                          <a:latin typeface="+mn-lt"/>
                        </a:rPr>
                        <a:t>Presentación de la asignatura de prácticas externas por el tutor académico y reunión informativa para explicar el procedimiento en Ícaro de las prácticas curriculares. *</a:t>
                      </a:r>
                      <a:endParaRPr lang="es-ES" dirty="0">
                        <a:effectLst/>
                        <a:latin typeface="+mn-lt"/>
                      </a:endParaRPr>
                    </a:p>
                  </a:txBody>
                  <a:tcPr marL="68580" marR="68580" anchor="ctr">
                    <a:solidFill>
                      <a:schemeClr val="accent2">
                        <a:lumMod val="20000"/>
                        <a:lumOff val="80000"/>
                      </a:schemeClr>
                    </a:solidFill>
                  </a:tcPr>
                </a:tc>
                <a:extLst>
                  <a:ext uri="{0D108BD9-81ED-4DB2-BD59-A6C34878D82A}">
                    <a16:rowId xmlns:a16="http://schemas.microsoft.com/office/drawing/2014/main" val="2995021485"/>
                  </a:ext>
                </a:extLst>
              </a:tr>
              <a:tr h="311974">
                <a:tc>
                  <a:txBody>
                    <a:bodyPr/>
                    <a:lstStyle/>
                    <a:p>
                      <a:pPr indent="-1270" algn="ctr"/>
                      <a:r>
                        <a:rPr lang="es-ES" sz="1200" dirty="0">
                          <a:effectLst/>
                          <a:latin typeface="+mn-lt"/>
                        </a:rPr>
                        <a:t>12/02/2026</a:t>
                      </a: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latin typeface="+mn-lt"/>
                        </a:rPr>
                        <a:t>Enviar ofertas al coordinador para su autorización</a:t>
                      </a: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2138224687"/>
                  </a:ext>
                </a:extLst>
              </a:tr>
              <a:tr h="311974">
                <a:tc>
                  <a:txBody>
                    <a:bodyPr/>
                    <a:lstStyle/>
                    <a:p>
                      <a:pPr indent="-1270" algn="ctr"/>
                      <a:r>
                        <a:rPr lang="es-ES" sz="1200" dirty="0">
                          <a:solidFill>
                            <a:schemeClr val="bg1"/>
                          </a:solidFill>
                          <a:effectLst/>
                          <a:latin typeface="+mn-lt"/>
                        </a:rPr>
                        <a:t>13/02/2026 – 18/02/2026</a:t>
                      </a:r>
                      <a:endParaRPr lang="es-ES" sz="1200" dirty="0">
                        <a:solidFill>
                          <a:schemeClr val="bg1"/>
                        </a:solidFill>
                        <a:effectLst/>
                        <a:latin typeface="+mn-lt"/>
                        <a:ea typeface="Times New Roman" panose="02020603050405020304" pitchFamily="18" charset="0"/>
                      </a:endParaRPr>
                    </a:p>
                  </a:txBody>
                  <a:tcPr marL="68580" marR="68580" marT="0" marB="0" anchor="ctr">
                    <a:solidFill>
                      <a:schemeClr val="accent2"/>
                    </a:solidFill>
                  </a:tcPr>
                </a:tc>
                <a:tc>
                  <a:txBody>
                    <a:bodyPr/>
                    <a:lstStyle/>
                    <a:p>
                      <a:pPr indent="-1270" algn="ctr"/>
                      <a:r>
                        <a:rPr lang="es-ES" sz="1200" dirty="0">
                          <a:solidFill>
                            <a:schemeClr val="bg1"/>
                          </a:solidFill>
                          <a:effectLst/>
                          <a:latin typeface="+mn-lt"/>
                        </a:rPr>
                        <a:t>Solicitud del alumnado (indicación de preferencias)</a:t>
                      </a:r>
                      <a:endParaRPr lang="es-ES" sz="1200" dirty="0">
                        <a:solidFill>
                          <a:schemeClr val="bg1"/>
                        </a:solidFill>
                        <a:effectLst/>
                        <a:latin typeface="+mn-lt"/>
                        <a:ea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3966837178"/>
                  </a:ext>
                </a:extLst>
              </a:tr>
              <a:tr h="311974">
                <a:tc>
                  <a:txBody>
                    <a:bodyPr/>
                    <a:lstStyle/>
                    <a:p>
                      <a:pPr indent="-1270" algn="ctr"/>
                      <a:r>
                        <a:rPr lang="es-ES" sz="1200" dirty="0">
                          <a:effectLst/>
                          <a:latin typeface="+mn-lt"/>
                        </a:rPr>
                        <a:t>19/02/2026</a:t>
                      </a: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latin typeface="+mn-lt"/>
                        </a:rPr>
                        <a:t>Resolución provisional</a:t>
                      </a: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2300009931"/>
                  </a:ext>
                </a:extLst>
              </a:tr>
              <a:tr h="311974">
                <a:tc>
                  <a:txBody>
                    <a:bodyPr/>
                    <a:lstStyle/>
                    <a:p>
                      <a:pPr indent="-1270" algn="ctr"/>
                      <a:r>
                        <a:rPr lang="es-ES" sz="1200" dirty="0">
                          <a:effectLst/>
                          <a:latin typeface="+mn-lt"/>
                        </a:rPr>
                        <a:t>20/02/2026 - 23/02/2026</a:t>
                      </a:r>
                      <a:endParaRPr lang="es-ES" sz="1200" dirty="0">
                        <a:effectLst/>
                        <a:latin typeface="+mn-lt"/>
                        <a:ea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indent="-1270" algn="ctr"/>
                      <a:r>
                        <a:rPr lang="es-ES" sz="1200" dirty="0">
                          <a:effectLst/>
                          <a:latin typeface="+mn-lt"/>
                        </a:rPr>
                        <a:t>Alegaciones por el alumnado</a:t>
                      </a:r>
                      <a:endParaRPr lang="es-ES" sz="1200" dirty="0">
                        <a:effectLst/>
                        <a:latin typeface="+mn-lt"/>
                        <a:ea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644617077"/>
                  </a:ext>
                </a:extLst>
              </a:tr>
              <a:tr h="311974">
                <a:tc>
                  <a:txBody>
                    <a:bodyPr/>
                    <a:lstStyle/>
                    <a:p>
                      <a:pPr indent="-1270" algn="ctr"/>
                      <a:r>
                        <a:rPr lang="es-ES" sz="1200" dirty="0">
                          <a:effectLst/>
                          <a:latin typeface="+mn-lt"/>
                        </a:rPr>
                        <a:t>24/02/2026 - 25/02/2026</a:t>
                      </a: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latin typeface="+mn-lt"/>
                        </a:rPr>
                        <a:t>Respuesta alegaciones</a:t>
                      </a: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1651365360"/>
                  </a:ext>
                </a:extLst>
              </a:tr>
              <a:tr h="311974">
                <a:tc>
                  <a:txBody>
                    <a:bodyPr/>
                    <a:lstStyle/>
                    <a:p>
                      <a:pPr indent="-1270" algn="ctr"/>
                      <a:r>
                        <a:rPr lang="es-ES" sz="1200" dirty="0">
                          <a:effectLst/>
                          <a:latin typeface="+mn-lt"/>
                        </a:rPr>
                        <a:t>26/02/2026</a:t>
                      </a:r>
                      <a:endParaRPr lang="es-ES" sz="1200" dirty="0">
                        <a:effectLst/>
                        <a:latin typeface="+mn-lt"/>
                        <a:ea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indent="-1270" algn="ctr"/>
                      <a:r>
                        <a:rPr lang="es-ES" sz="1200" dirty="0">
                          <a:effectLst/>
                          <a:latin typeface="+mn-lt"/>
                        </a:rPr>
                        <a:t>Resolución definitiva</a:t>
                      </a:r>
                      <a:endParaRPr lang="es-ES" sz="1200" dirty="0">
                        <a:effectLst/>
                        <a:latin typeface="+mn-lt"/>
                        <a:ea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6160391"/>
                  </a:ext>
                </a:extLst>
              </a:tr>
              <a:tr h="311974">
                <a:tc>
                  <a:txBody>
                    <a:bodyPr/>
                    <a:lstStyle/>
                    <a:p>
                      <a:pPr indent="-1270" algn="ctr"/>
                      <a:r>
                        <a:rPr lang="es-ES" sz="1200" dirty="0">
                          <a:effectLst/>
                          <a:latin typeface="+mn-lt"/>
                        </a:rPr>
                        <a:t>02/03/2026 - 03/03/2026</a:t>
                      </a: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latin typeface="+mn-lt"/>
                        </a:rPr>
                        <a:t>Firma de documentación por parte del alumnado</a:t>
                      </a: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1449130726"/>
                  </a:ext>
                </a:extLst>
              </a:tr>
              <a:tr h="427682">
                <a:tc>
                  <a:txBody>
                    <a:bodyPr/>
                    <a:lstStyle/>
                    <a:p>
                      <a:pPr indent="-1270" algn="ctr"/>
                      <a:r>
                        <a:rPr lang="es-ES" sz="1200" dirty="0">
                          <a:effectLst/>
                          <a:latin typeface="+mn-lt"/>
                        </a:rPr>
                        <a:t>04/03/2026 - 05/03/2026</a:t>
                      </a:r>
                      <a:endParaRPr lang="es-ES" sz="1200" dirty="0">
                        <a:effectLst/>
                        <a:latin typeface="+mn-lt"/>
                        <a:ea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indent="-1270" algn="ctr"/>
                      <a:r>
                        <a:rPr lang="es-ES" sz="1200" dirty="0">
                          <a:effectLst/>
                          <a:latin typeface="+mn-lt"/>
                        </a:rPr>
                        <a:t>Correo de la Fundación UAL a quienes tutoricen en las empresas, comunicando la incorporación de su alumnado</a:t>
                      </a:r>
                      <a:endParaRPr lang="es-ES" sz="1200" dirty="0">
                        <a:effectLst/>
                        <a:latin typeface="+mn-lt"/>
                        <a:ea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4159851297"/>
                  </a:ext>
                </a:extLst>
              </a:tr>
              <a:tr h="423906">
                <a:tc>
                  <a:txBody>
                    <a:bodyPr/>
                    <a:lstStyle/>
                    <a:p>
                      <a:pPr indent="-1270" algn="ctr"/>
                      <a:r>
                        <a:rPr lang="es-ES" sz="1200" dirty="0">
                          <a:solidFill>
                            <a:schemeClr val="bg1"/>
                          </a:solidFill>
                          <a:effectLst/>
                          <a:latin typeface="+mn-lt"/>
                        </a:rPr>
                        <a:t>18/03/2026 – 01/06/2026 (Incluye periodo de Semana Santa)</a:t>
                      </a:r>
                      <a:endParaRPr lang="es-ES" sz="1200" dirty="0">
                        <a:solidFill>
                          <a:schemeClr val="bg1"/>
                        </a:solidFill>
                        <a:effectLst/>
                        <a:latin typeface="+mn-lt"/>
                        <a:ea typeface="Times New Roman" panose="02020603050405020304" pitchFamily="18" charset="0"/>
                      </a:endParaRPr>
                    </a:p>
                  </a:txBody>
                  <a:tcPr marL="68580" marR="68580" marT="0" marB="0" anchor="ctr">
                    <a:solidFill>
                      <a:schemeClr val="accent2"/>
                    </a:solidFill>
                  </a:tcPr>
                </a:tc>
                <a:tc>
                  <a:txBody>
                    <a:bodyPr/>
                    <a:lstStyle/>
                    <a:p>
                      <a:pPr indent="-1270" algn="ctr"/>
                      <a:r>
                        <a:rPr lang="es-ES" sz="1200" dirty="0">
                          <a:solidFill>
                            <a:schemeClr val="bg1"/>
                          </a:solidFill>
                          <a:effectLst/>
                          <a:latin typeface="+mn-lt"/>
                        </a:rPr>
                        <a:t>Incorporación a la empresa y realización de las prácticas</a:t>
                      </a:r>
                      <a:endParaRPr lang="es-ES" sz="1200" dirty="0">
                        <a:solidFill>
                          <a:schemeClr val="bg1"/>
                        </a:solidFill>
                        <a:effectLst/>
                        <a:latin typeface="+mn-lt"/>
                        <a:ea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2881436431"/>
                  </a:ext>
                </a:extLst>
              </a:tr>
              <a:tr h="359967">
                <a:tc>
                  <a:txBody>
                    <a:bodyPr/>
                    <a:lstStyle/>
                    <a:p>
                      <a:pPr indent="-1270" algn="ctr"/>
                      <a:r>
                        <a:rPr lang="es-ES" sz="1200" dirty="0">
                          <a:effectLst/>
                          <a:latin typeface="+mn-lt"/>
                        </a:rPr>
                        <a:t>23/05/2026</a:t>
                      </a:r>
                      <a:endParaRPr lang="es-ES" sz="1200" dirty="0">
                        <a:effectLst/>
                        <a:latin typeface="+mn-lt"/>
                        <a:ea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indent="-1270" algn="ctr"/>
                      <a:r>
                        <a:rPr lang="es-ES" sz="1200" dirty="0">
                          <a:effectLst/>
                          <a:latin typeface="+mn-lt"/>
                        </a:rPr>
                        <a:t>Activar los informes de valoración y encuestas</a:t>
                      </a:r>
                      <a:endParaRPr lang="es-ES" sz="1200" dirty="0">
                        <a:effectLst/>
                        <a:latin typeface="+mn-lt"/>
                        <a:ea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95480944"/>
                  </a:ext>
                </a:extLst>
              </a:tr>
              <a:tr h="402727">
                <a:tc>
                  <a:txBody>
                    <a:bodyPr/>
                    <a:lstStyle/>
                    <a:p>
                      <a:pPr indent="-1270" algn="ctr"/>
                      <a:r>
                        <a:rPr lang="es-ES" sz="1200" dirty="0">
                          <a:effectLst/>
                          <a:latin typeface="+mn-lt"/>
                        </a:rPr>
                        <a:t>29/05/2026 - 07/06/2026</a:t>
                      </a: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indent="-1270" algn="ctr"/>
                      <a:r>
                        <a:rPr lang="es-ES" sz="1200" dirty="0">
                          <a:effectLst/>
                          <a:latin typeface="+mn-lt"/>
                        </a:rPr>
                        <a:t>- Entrega de la memoria por el alumnado en Ícaro</a:t>
                      </a:r>
                    </a:p>
                    <a:p>
                      <a:pPr indent="-1270" algn="ctr"/>
                      <a:r>
                        <a:rPr lang="es-ES" sz="1200" dirty="0">
                          <a:effectLst/>
                          <a:latin typeface="+mn-lt"/>
                        </a:rPr>
                        <a:t>- Valoración de la entidad colaboradora en Ícaro</a:t>
                      </a: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1476000000"/>
                  </a:ext>
                </a:extLst>
              </a:tr>
              <a:tr h="304925">
                <a:tc>
                  <a:txBody>
                    <a:bodyPr/>
                    <a:lstStyle/>
                    <a:p>
                      <a:pPr indent="-1270" algn="ctr"/>
                      <a:r>
                        <a:rPr lang="es-ES" sz="1200" dirty="0">
                          <a:effectLst/>
                          <a:latin typeface="+mn-lt"/>
                        </a:rPr>
                        <a:t>07/06/2026 - 11/06/2026</a:t>
                      </a:r>
                      <a:endParaRPr lang="es-ES" sz="1200" dirty="0">
                        <a:effectLst/>
                        <a:latin typeface="+mn-lt"/>
                        <a:ea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indent="-1270" algn="ctr"/>
                      <a:r>
                        <a:rPr lang="es-ES" sz="1200" dirty="0">
                          <a:effectLst/>
                          <a:latin typeface="+mn-lt"/>
                        </a:rPr>
                        <a:t>Valoración del tutor académico en Ícaro</a:t>
                      </a:r>
                      <a:endParaRPr lang="es-ES" sz="1200" dirty="0">
                        <a:effectLst/>
                        <a:latin typeface="+mn-lt"/>
                        <a:ea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648684898"/>
                  </a:ext>
                </a:extLst>
              </a:tr>
              <a:tr h="743378">
                <a:tc gridSpan="2">
                  <a:txBody>
                    <a:bodyPr/>
                    <a:lstStyle/>
                    <a:p>
                      <a:pPr indent="-1270" algn="ctr"/>
                      <a:endParaRPr lang="es-ES" sz="1200" dirty="0">
                        <a:effectLst/>
                        <a:latin typeface="+mn-lt"/>
                        <a:ea typeface="Times New Roman" panose="02020603050405020304" pitchFamily="18" charset="0"/>
                      </a:endParaRPr>
                    </a:p>
                    <a:p>
                      <a:pPr indent="-1270" algn="ctr"/>
                      <a:r>
                        <a:rPr lang="es-ES" sz="1200" b="0" i="0" u="none" strike="noStrike" kern="1200" dirty="0">
                          <a:solidFill>
                            <a:schemeClr val="dk1"/>
                          </a:solidFill>
                          <a:effectLst/>
                          <a:latin typeface="+mn-lt"/>
                          <a:ea typeface="+mn-ea"/>
                          <a:cs typeface="+mn-cs"/>
                        </a:rPr>
                        <a:t>* Además, el tutor académico realizará una reunión de seguimiento de las prácticas. Estas se anunciarán por correo electrónico o aula virtual. </a:t>
                      </a:r>
                      <a:endParaRPr lang="es-ES" sz="1200" dirty="0">
                        <a:effectLst/>
                        <a:latin typeface="+mn-lt"/>
                        <a:ea typeface="Times New Roman" panose="02020603050405020304" pitchFamily="18" charset="0"/>
                      </a:endParaRPr>
                    </a:p>
                    <a:p>
                      <a:pPr indent="-1270" algn="ctr"/>
                      <a:endParaRPr lang="es-ES" sz="1200" dirty="0">
                        <a:effectLst/>
                        <a:latin typeface="+mn-lt"/>
                        <a:ea typeface="Times New Roman" panose="02020603050405020304" pitchFamily="18" charset="0"/>
                      </a:endParaRPr>
                    </a:p>
                    <a:p>
                      <a:pPr indent="-1270" algn="ctr"/>
                      <a:endParaRPr lang="es-ES" sz="1200" dirty="0">
                        <a:effectLst/>
                        <a:latin typeface="+mn-lt"/>
                        <a:ea typeface="Times New Roman" panose="02020603050405020304" pitchFamily="18" charset="0"/>
                      </a:endParaRPr>
                    </a:p>
                  </a:txBody>
                  <a:tcPr marL="68580" marR="68580" marT="0" marB="0" anchor="ctr">
                    <a:solidFill>
                      <a:schemeClr val="accent2">
                        <a:lumMod val="40000"/>
                        <a:lumOff val="60000"/>
                      </a:schemeClr>
                    </a:solidFill>
                  </a:tcPr>
                </a:tc>
                <a:tc hMerge="1">
                  <a:txBody>
                    <a:bodyPr/>
                    <a:lstStyle/>
                    <a:p>
                      <a:pPr indent="-1270" algn="ctr"/>
                      <a:endParaRPr lang="es-ES" sz="12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3526366709"/>
                  </a:ext>
                </a:extLst>
              </a:tr>
            </a:tbl>
          </a:graphicData>
        </a:graphic>
      </p:graphicFrame>
    </p:spTree>
    <p:extLst>
      <p:ext uri="{BB962C8B-B14F-4D97-AF65-F5344CB8AC3E}">
        <p14:creationId xmlns:p14="http://schemas.microsoft.com/office/powerpoint/2010/main" val="24012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216A0-C771-411F-8A94-D13A86608880}"/>
              </a:ext>
            </a:extLst>
          </p:cNvPr>
          <p:cNvSpPr>
            <a:spLocks noGrp="1"/>
          </p:cNvSpPr>
          <p:nvPr>
            <p:ph type="title"/>
          </p:nvPr>
        </p:nvSpPr>
        <p:spPr/>
        <p:txBody>
          <a:bodyPr/>
          <a:lstStyle/>
          <a:p>
            <a:r>
              <a:rPr lang="es-ES" dirty="0"/>
              <a:t>6</a:t>
            </a:r>
          </a:p>
        </p:txBody>
      </p:sp>
      <p:sp>
        <p:nvSpPr>
          <p:cNvPr id="3" name="Subtítulo 2">
            <a:extLst>
              <a:ext uri="{FF2B5EF4-FFF2-40B4-BE49-F238E27FC236}">
                <a16:creationId xmlns:a16="http://schemas.microsoft.com/office/drawing/2014/main" id="{6B939D73-917F-4B6E-875A-F8F4B1CC24F2}"/>
              </a:ext>
            </a:extLst>
          </p:cNvPr>
          <p:cNvSpPr>
            <a:spLocks noGrp="1"/>
          </p:cNvSpPr>
          <p:nvPr>
            <p:ph type="subTitle" idx="1"/>
          </p:nvPr>
        </p:nvSpPr>
        <p:spPr>
          <a:xfrm>
            <a:off x="4778718" y="3631722"/>
            <a:ext cx="4114800" cy="349728"/>
          </a:xfrm>
        </p:spPr>
        <p:txBody>
          <a:bodyPr>
            <a:normAutofit fontScale="92500" lnSpcReduction="10000"/>
          </a:bodyPr>
          <a:lstStyle/>
          <a:p>
            <a:pPr algn="ctr">
              <a:spcBef>
                <a:spcPts val="0"/>
              </a:spcBef>
            </a:pPr>
            <a:r>
              <a:rPr lang="es-ES" sz="2000" dirty="0"/>
              <a:t>CERTIFICADO DELITOS SEXUALES</a:t>
            </a:r>
          </a:p>
        </p:txBody>
      </p:sp>
    </p:spTree>
    <p:extLst>
      <p:ext uri="{BB962C8B-B14F-4D97-AF65-F5344CB8AC3E}">
        <p14:creationId xmlns:p14="http://schemas.microsoft.com/office/powerpoint/2010/main" val="443592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505567"/>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1D4F83"/>
                </a:solidFill>
                <a:latin typeface="+mj-lt"/>
              </a:rPr>
              <a:t>MUY IMPORTANTE</a:t>
            </a:r>
          </a:p>
        </p:txBody>
      </p:sp>
      <p:sp>
        <p:nvSpPr>
          <p:cNvPr id="3" name="2 CuadroTexto"/>
          <p:cNvSpPr txBox="1"/>
          <p:nvPr/>
        </p:nvSpPr>
        <p:spPr>
          <a:xfrm>
            <a:off x="709253" y="1366453"/>
            <a:ext cx="7560840" cy="4216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600" dirty="0">
              <a:latin typeface="Arial" pitchFamily="34" charset="0"/>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effectLst/>
              <a:uLnTx/>
              <a:uFillTx/>
              <a:latin typeface="Arial" pitchFamily="34" charset="0"/>
              <a:ea typeface="+mn-ea"/>
              <a:cs typeface="Arial" pitchFamily="34" charset="0"/>
            </a:endParaRPr>
          </a:p>
          <a:p>
            <a:pPr lvl="1" algn="just" defTabSz="914400">
              <a:defRPr/>
            </a:pPr>
            <a:r>
              <a:rPr kumimoji="0" lang="es-ES" sz="2000" b="0" i="0" u="none" strike="noStrike" kern="1200" cap="none" spc="0" normalizeH="0" baseline="0" noProof="0" dirty="0">
                <a:ln>
                  <a:noFill/>
                </a:ln>
                <a:effectLst/>
                <a:uLnTx/>
                <a:uFillTx/>
                <a:ea typeface="+mn-ea"/>
                <a:cs typeface="Arial" pitchFamily="34" charset="0"/>
              </a:rPr>
              <a:t>Aquellas personas que durante las prácticas vayan a tener contacto con menores, deben solicitar el certificado de no haber cometido delitos sexuales al  Ministerio de Justicia. Si tienes firma digital,  lo puedes solicitar en la siguiente dirección: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effectLst/>
              <a:uLnTx/>
              <a:uFillTx/>
              <a:ea typeface="+mn-ea"/>
              <a:cs typeface="Arial" pitchFamily="34" charset="0"/>
            </a:endParaRPr>
          </a:p>
          <a:p>
            <a:pPr lvl="0" algn="ctr" defTabSz="914400">
              <a:defRPr/>
            </a:pPr>
            <a:r>
              <a:rPr lang="es-ES" sz="1600" dirty="0">
                <a:hlinkClick r:id="rId5"/>
              </a:rPr>
              <a:t>https://sede.mjusticia.gob.es/es/tramites/certificado-registro-central</a:t>
            </a:r>
            <a:endParaRPr lang="es-ES" sz="1600" dirty="0"/>
          </a:p>
          <a:p>
            <a:pPr lvl="0" algn="just" defTabSz="914400">
              <a:defRPr/>
            </a:pPr>
            <a:endParaRPr kumimoji="0" lang="es-ES" sz="1600" b="0" i="0" u="none" strike="noStrike" kern="1200" cap="none" spc="0" normalizeH="0" baseline="0" noProof="0" dirty="0">
              <a:ln>
                <a:noFill/>
              </a:ln>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es-ES" sz="2000" b="0" i="0" u="none" strike="noStrike" kern="1200" cap="none" spc="0" normalizeH="0" baseline="0" noProof="0" dirty="0">
                <a:ln>
                  <a:noFill/>
                </a:ln>
                <a:effectLst/>
                <a:uLnTx/>
                <a:uFillTx/>
                <a:latin typeface="Arial"/>
                <a:ea typeface="+mn-ea"/>
                <a:cs typeface="+mn-cs"/>
              </a:rPr>
            </a:br>
            <a:endParaRPr kumimoji="0" lang="es-ES" sz="20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4075" y="530443"/>
            <a:ext cx="507785" cy="507785"/>
          </a:xfrm>
          <a:prstGeom prst="rect">
            <a:avLst/>
          </a:prstGeom>
          <a:solidFill>
            <a:schemeClr val="accent1"/>
          </a:solidFill>
        </p:spPr>
      </p:pic>
    </p:spTree>
    <p:extLst>
      <p:ext uri="{BB962C8B-B14F-4D97-AF65-F5344CB8AC3E}">
        <p14:creationId xmlns:p14="http://schemas.microsoft.com/office/powerpoint/2010/main" val="35128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7</a:t>
            </a:r>
          </a:p>
        </p:txBody>
      </p:sp>
      <p:sp>
        <p:nvSpPr>
          <p:cNvPr id="3" name="2 Subtítulo"/>
          <p:cNvSpPr>
            <a:spLocks noGrp="1"/>
          </p:cNvSpPr>
          <p:nvPr>
            <p:ph type="subTitle" idx="1"/>
          </p:nvPr>
        </p:nvSpPr>
        <p:spPr>
          <a:xfrm>
            <a:off x="4778717" y="3641697"/>
            <a:ext cx="4227717" cy="339753"/>
          </a:xfrm>
        </p:spPr>
        <p:txBody>
          <a:bodyPr>
            <a:normAutofit fontScale="92500" lnSpcReduction="10000"/>
          </a:bodyPr>
          <a:lstStyle/>
          <a:p>
            <a:pPr algn="ctr"/>
            <a:r>
              <a:rPr lang="es-ES" sz="2000" b="1" dirty="0"/>
              <a:t>CUESTIONES A TENER EN CUENTA</a:t>
            </a:r>
          </a:p>
        </p:txBody>
      </p:sp>
    </p:spTree>
    <p:extLst>
      <p:ext uri="{BB962C8B-B14F-4D97-AF65-F5344CB8AC3E}">
        <p14:creationId xmlns:p14="http://schemas.microsoft.com/office/powerpoint/2010/main" val="2036916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9021" y="336430"/>
            <a:ext cx="8845957" cy="5762445"/>
          </a:xfrm>
          <a:prstGeom prst="rect">
            <a:avLst/>
          </a:prstGeom>
        </p:spPr>
        <p:txBody>
          <a:bodyPr wrap="square">
            <a:noAutofit/>
          </a:bodyPr>
          <a:lstStyle/>
          <a:p>
            <a:pPr algn="ctr"/>
            <a:r>
              <a:rPr lang="es-ES" sz="2400" b="1" dirty="0">
                <a:solidFill>
                  <a:srgbClr val="1D4F83"/>
                </a:solidFill>
              </a:rPr>
              <a:t>PRÁCTICAS PERFILADAS:</a:t>
            </a:r>
          </a:p>
          <a:p>
            <a:pPr algn="ctr"/>
            <a:endParaRPr lang="es-ES" b="1" u="sng" dirty="0"/>
          </a:p>
          <a:p>
            <a:pPr algn="just"/>
            <a:r>
              <a:rPr lang="es-ES" dirty="0"/>
              <a:t> ▪ </a:t>
            </a:r>
            <a:r>
              <a:rPr lang="es-ES" sz="1600" dirty="0"/>
              <a:t>Recordad la fecha límite, indicada en el calendario de cada convocatoria, para presentar ofertas perfiladas. </a:t>
            </a:r>
          </a:p>
          <a:p>
            <a:pPr algn="just"/>
            <a:endParaRPr lang="es-ES" sz="1600" dirty="0"/>
          </a:p>
          <a:p>
            <a:pPr algn="just"/>
            <a:endParaRPr lang="es-ES" sz="1600" dirty="0"/>
          </a:p>
          <a:p>
            <a:pPr algn="just"/>
            <a:r>
              <a:rPr lang="es-ES" sz="1600" dirty="0"/>
              <a:t>▪ El alumnado con oferta perfilada, debe enviar un correo electrónico motivado a Diana Carrión García (dcarri@fundacionual.es), indicando en el asunto: Práctica curricular perfilada del grado en cuestión (indicar el grado). Código de Oferta (el que se haya generado al crear la oferta, son 6 dígitos) y nombre, apellidos y DNI o NIE del alumno o alumna a la que va destinada la oferta. </a:t>
            </a:r>
          </a:p>
          <a:p>
            <a:pPr algn="just"/>
            <a:endParaRPr lang="es-ES" sz="1600" dirty="0"/>
          </a:p>
          <a:p>
            <a:pPr algn="just"/>
            <a:endParaRPr lang="es-ES" sz="1600" dirty="0"/>
          </a:p>
          <a:p>
            <a:pPr algn="just"/>
            <a:r>
              <a:rPr lang="es-ES" sz="1600" i="1" dirty="0">
                <a:solidFill>
                  <a:srgbClr val="FF0000"/>
                </a:solidFill>
              </a:rPr>
              <a:t>Ejemplo:</a:t>
            </a:r>
            <a:r>
              <a:rPr lang="es-ES" sz="1600" dirty="0">
                <a:solidFill>
                  <a:srgbClr val="FF0000"/>
                </a:solidFill>
              </a:rPr>
              <a:t> </a:t>
            </a:r>
          </a:p>
          <a:p>
            <a:pPr algn="just"/>
            <a:r>
              <a:rPr lang="es-ES" sz="1600" dirty="0"/>
              <a:t>Asunto correo: Práctica curricular perfilada ADE. Código de Oferta 396999. Diana Carrión García 45666999T. </a:t>
            </a:r>
          </a:p>
          <a:p>
            <a:pPr algn="just"/>
            <a:r>
              <a:rPr lang="es-ES" sz="1600" dirty="0"/>
              <a:t>Cuerpo del mensaje: La justificación de por qué se solicita y por qué quiere realizarla en esa empresa. </a:t>
            </a:r>
          </a:p>
          <a:p>
            <a:pPr algn="just"/>
            <a:endParaRPr lang="es-ES" sz="1600" dirty="0"/>
          </a:p>
          <a:p>
            <a:pPr algn="just"/>
            <a:r>
              <a:rPr lang="es-ES" sz="1600" dirty="0">
                <a:solidFill>
                  <a:srgbClr val="FF0000"/>
                </a:solidFill>
              </a:rPr>
              <a:t>NOTA: </a:t>
            </a:r>
            <a:r>
              <a:rPr lang="es-ES" sz="1600" dirty="0"/>
              <a:t>Ese correo, junto con la oferta, la Fundación de la UAL lo enviará a la facultad para el </a:t>
            </a:r>
            <a:r>
              <a:rPr lang="es-ES" sz="1600" dirty="0" err="1"/>
              <a:t>VºBº</a:t>
            </a:r>
            <a:r>
              <a:rPr lang="es-ES" sz="1600" dirty="0"/>
              <a:t>. En caso de no ser autorizada, el alumno o alumna en cuestión deberá participar en la convocatoria abierta. Por el contrario, si se da el </a:t>
            </a:r>
            <a:r>
              <a:rPr lang="es-ES" sz="1600" dirty="0" err="1"/>
              <a:t>VºBº</a:t>
            </a:r>
            <a:r>
              <a:rPr lang="es-ES" sz="1600" dirty="0"/>
              <a:t> a la oferta, no podrá participar en la elección de ofertas, ya que tiene una oferta perfilada. </a:t>
            </a:r>
          </a:p>
        </p:txBody>
      </p:sp>
    </p:spTree>
    <p:extLst>
      <p:ext uri="{BB962C8B-B14F-4D97-AF65-F5344CB8AC3E}">
        <p14:creationId xmlns:p14="http://schemas.microsoft.com/office/powerpoint/2010/main" val="3495911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216A0-C771-411F-8A94-D13A86608880}"/>
              </a:ext>
            </a:extLst>
          </p:cNvPr>
          <p:cNvSpPr>
            <a:spLocks noGrp="1"/>
          </p:cNvSpPr>
          <p:nvPr>
            <p:ph type="title"/>
          </p:nvPr>
        </p:nvSpPr>
        <p:spPr/>
        <p:txBody>
          <a:bodyPr/>
          <a:lstStyle/>
          <a:p>
            <a:r>
              <a:rPr lang="es-ES" dirty="0"/>
              <a:t>1</a:t>
            </a:r>
          </a:p>
        </p:txBody>
      </p:sp>
      <p:sp>
        <p:nvSpPr>
          <p:cNvPr id="3" name="Subtítulo 2">
            <a:extLst>
              <a:ext uri="{FF2B5EF4-FFF2-40B4-BE49-F238E27FC236}">
                <a16:creationId xmlns:a16="http://schemas.microsoft.com/office/drawing/2014/main" id="{6B939D73-917F-4B6E-875A-F8F4B1CC24F2}"/>
              </a:ext>
            </a:extLst>
          </p:cNvPr>
          <p:cNvSpPr>
            <a:spLocks noGrp="1"/>
          </p:cNvSpPr>
          <p:nvPr>
            <p:ph type="subTitle" idx="1"/>
          </p:nvPr>
        </p:nvSpPr>
        <p:spPr>
          <a:xfrm>
            <a:off x="4778718" y="2958860"/>
            <a:ext cx="4114800" cy="1022590"/>
          </a:xfrm>
        </p:spPr>
        <p:txBody>
          <a:bodyPr>
            <a:noAutofit/>
          </a:bodyPr>
          <a:lstStyle/>
          <a:p>
            <a:pPr algn="ctr"/>
            <a:r>
              <a:rPr lang="es-ES" sz="1900" dirty="0"/>
              <a:t>SERVICIO DE EMPLEABILIDAD, POLÍTICAS SOCIALES Y SOSTENIBILIDAD Y FUNDACIÓN DE LA UNIVERSIDAD DE ALMERÍA</a:t>
            </a: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artisticGlowEdges/>
                    </a14:imgEffect>
                  </a14:imgLayer>
                </a14:imgProps>
              </a:ext>
            </a:extLst>
          </a:blip>
          <a:stretch>
            <a:fillRect/>
          </a:stretch>
        </p:blipFill>
        <p:spPr>
          <a:xfrm>
            <a:off x="7894868" y="433789"/>
            <a:ext cx="827069" cy="827069"/>
          </a:xfrm>
          <a:prstGeom prst="rect">
            <a:avLst/>
          </a:prstGeom>
          <a:solidFill>
            <a:schemeClr val="bg1"/>
          </a:solidFill>
        </p:spPr>
      </p:pic>
    </p:spTree>
    <p:extLst>
      <p:ext uri="{BB962C8B-B14F-4D97-AF65-F5344CB8AC3E}">
        <p14:creationId xmlns:p14="http://schemas.microsoft.com/office/powerpoint/2010/main" val="2127684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47675" y="396815"/>
            <a:ext cx="8324850" cy="5270560"/>
          </a:xfrm>
          <a:prstGeom prst="rect">
            <a:avLst/>
          </a:prstGeom>
        </p:spPr>
        <p:txBody>
          <a:bodyPr wrap="square">
            <a:noAutofit/>
          </a:bodyPr>
          <a:lstStyle/>
          <a:p>
            <a:pPr algn="ctr"/>
            <a:r>
              <a:rPr lang="es-ES" sz="2400" b="1" dirty="0">
                <a:solidFill>
                  <a:srgbClr val="1D4F83"/>
                </a:solidFill>
              </a:rPr>
              <a:t>EVALUACIÓN:</a:t>
            </a:r>
            <a:r>
              <a:rPr lang="es-ES" sz="2400" dirty="0">
                <a:solidFill>
                  <a:schemeClr val="accent1">
                    <a:lumMod val="50000"/>
                  </a:schemeClr>
                </a:solidFill>
              </a:rPr>
              <a:t> </a:t>
            </a:r>
          </a:p>
          <a:p>
            <a:endParaRPr lang="es-ES" dirty="0"/>
          </a:p>
          <a:p>
            <a:endParaRPr lang="es-ES" sz="1600" dirty="0"/>
          </a:p>
          <a:p>
            <a:pPr algn="just"/>
            <a:r>
              <a:rPr lang="es-ES" sz="1600" dirty="0"/>
              <a:t>1) El estudiante debe mandar 3 emails al tutor académico (se considera para evaluación): </a:t>
            </a:r>
          </a:p>
          <a:p>
            <a:pPr algn="just"/>
            <a:r>
              <a:rPr lang="es-ES" sz="1600" dirty="0"/>
              <a:t>	▪ Al inicio de las prácticas. </a:t>
            </a:r>
          </a:p>
          <a:p>
            <a:pPr algn="just"/>
            <a:r>
              <a:rPr lang="es-ES" sz="1600" dirty="0"/>
              <a:t>	▪ Al cumplir 100 horas de realización. </a:t>
            </a:r>
          </a:p>
          <a:p>
            <a:pPr algn="just"/>
            <a:r>
              <a:rPr lang="es-ES" sz="1600" dirty="0"/>
              <a:t>	▪ A la finalización. </a:t>
            </a:r>
          </a:p>
          <a:p>
            <a:pPr algn="just"/>
            <a:endParaRPr lang="es-ES" sz="1600" dirty="0"/>
          </a:p>
          <a:p>
            <a:pPr algn="just"/>
            <a:endParaRPr lang="es-ES" sz="1600" dirty="0"/>
          </a:p>
          <a:p>
            <a:pPr algn="just"/>
            <a:r>
              <a:rPr lang="es-ES" sz="1600" dirty="0"/>
              <a:t>2) Al finalizar la práctica, el estudiante debe subir su informe final en ÍCARO y el/la tutor/a de empresa también (se activa unos días antes de la finalización de las prácticas). </a:t>
            </a:r>
          </a:p>
          <a:p>
            <a:pPr algn="just"/>
            <a:endParaRPr lang="es-ES" sz="1600" dirty="0"/>
          </a:p>
          <a:p>
            <a:pPr algn="just"/>
            <a:endParaRPr lang="es-ES" sz="1600" dirty="0"/>
          </a:p>
          <a:p>
            <a:pPr algn="just"/>
            <a:r>
              <a:rPr lang="es-ES" sz="1600" dirty="0"/>
              <a:t>3) El/la tutor/a académico califica cuando ambos estén disponibles. </a:t>
            </a:r>
          </a:p>
          <a:p>
            <a:pPr algn="just"/>
            <a:endParaRPr lang="es-ES" sz="1600" dirty="0"/>
          </a:p>
          <a:p>
            <a:pPr algn="just"/>
            <a:endParaRPr lang="es-ES" sz="1600" dirty="0"/>
          </a:p>
          <a:p>
            <a:pPr algn="just"/>
            <a:r>
              <a:rPr lang="es-ES" sz="1600" dirty="0"/>
              <a:t>4) El/la coordinador/a de prácticas de empresa cumplimenta la nota en el acta en junio (</a:t>
            </a:r>
            <a:r>
              <a:rPr lang="es-ES" sz="1600" u="sng" dirty="0"/>
              <a:t>tanto las prácticas del 1Q y 2Q</a:t>
            </a:r>
            <a:r>
              <a:rPr lang="es-ES" sz="1600" dirty="0"/>
              <a:t>).</a:t>
            </a:r>
          </a:p>
          <a:p>
            <a:pPr algn="just"/>
            <a:endParaRPr lang="es-ES" dirty="0"/>
          </a:p>
        </p:txBody>
      </p:sp>
    </p:spTree>
    <p:extLst>
      <p:ext uri="{BB962C8B-B14F-4D97-AF65-F5344CB8AC3E}">
        <p14:creationId xmlns:p14="http://schemas.microsoft.com/office/powerpoint/2010/main" val="1045244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2653"/>
            <a:ext cx="9144000" cy="6986528"/>
          </a:xfrm>
          <a:prstGeom prst="rect">
            <a:avLst/>
          </a:prstGeom>
          <a:noFill/>
        </p:spPr>
        <p:txBody>
          <a:bodyPr wrap="square" rtlCol="0">
            <a:spAutoFit/>
          </a:bodyPr>
          <a:lstStyle/>
          <a:p>
            <a:pPr algn="ctr"/>
            <a:r>
              <a:rPr lang="es-ES" sz="2400" b="1" dirty="0">
                <a:solidFill>
                  <a:srgbClr val="1D4F83"/>
                </a:solidFill>
              </a:rPr>
              <a:t>IMPORTANTE: </a:t>
            </a:r>
          </a:p>
          <a:p>
            <a:pPr algn="ctr"/>
            <a:endParaRPr lang="es-ES" sz="2400" b="1" u="sng" dirty="0">
              <a:solidFill>
                <a:srgbClr val="1D4F83"/>
              </a:solidFill>
            </a:endParaRPr>
          </a:p>
          <a:p>
            <a:pPr marL="342900" indent="-342900" algn="just">
              <a:buFont typeface="+mj-lt"/>
              <a:buAutoNum type="arabicParenR"/>
            </a:pPr>
            <a:r>
              <a:rPr lang="es-ES" sz="1300" dirty="0"/>
              <a:t>Debéis tener el cv en Ícaro totalmente cumplimentado y actualizado.</a:t>
            </a:r>
          </a:p>
          <a:p>
            <a:pPr marL="342900" indent="-342900" algn="just">
              <a:buFont typeface="+mj-lt"/>
              <a:buAutoNum type="arabicParenR"/>
            </a:pPr>
            <a:endParaRPr lang="es-ES" sz="1300" dirty="0"/>
          </a:p>
          <a:p>
            <a:pPr marL="342900" indent="-342900" algn="just">
              <a:buFont typeface="+mj-lt"/>
              <a:buAutoNum type="arabicParenR"/>
            </a:pPr>
            <a:r>
              <a:rPr lang="es-ES" sz="1300" dirty="0"/>
              <a:t>Se participa con la nota media del curso anterior.</a:t>
            </a:r>
          </a:p>
          <a:p>
            <a:pPr marL="342900" indent="-342900" algn="just">
              <a:buFont typeface="+mj-lt"/>
              <a:buAutoNum type="arabicParenR"/>
            </a:pPr>
            <a:endParaRPr lang="es-ES" sz="1300" dirty="0"/>
          </a:p>
          <a:p>
            <a:pPr marL="342900" indent="-342900" algn="just">
              <a:buFont typeface="+mj-lt"/>
              <a:buAutoNum type="arabicParenR"/>
            </a:pPr>
            <a:r>
              <a:rPr lang="es-ES" sz="1300" dirty="0"/>
              <a:t>No es aconsejable visualizar las ofertas en móvil.</a:t>
            </a:r>
          </a:p>
          <a:p>
            <a:pPr marL="342900" indent="-342900" algn="just">
              <a:buFont typeface="+mj-lt"/>
              <a:buAutoNum type="arabicParenR"/>
            </a:pPr>
            <a:endParaRPr lang="es-ES" sz="1300" dirty="0"/>
          </a:p>
          <a:p>
            <a:pPr marL="342900" indent="-342900" algn="just">
              <a:buFont typeface="+mj-lt"/>
              <a:buAutoNum type="arabicParenR"/>
            </a:pPr>
            <a:r>
              <a:rPr lang="es-ES" sz="1300" dirty="0"/>
              <a:t>Presta atención a la localidad de realización de las prácticas.</a:t>
            </a:r>
          </a:p>
          <a:p>
            <a:pPr marL="342900" indent="-342900" algn="just">
              <a:buFont typeface="+mj-lt"/>
              <a:buAutoNum type="arabicParenR"/>
            </a:pPr>
            <a:endParaRPr lang="es-ES" sz="1300" dirty="0"/>
          </a:p>
          <a:p>
            <a:pPr marL="342900" indent="-342900" algn="just">
              <a:buFont typeface="+mj-lt"/>
              <a:buAutoNum type="arabicParenR"/>
            </a:pPr>
            <a:r>
              <a:rPr lang="es-ES" sz="1300" dirty="0"/>
              <a:t>Presta atención al tipo de ofertas (existe la opción de prácticas telemáticas, semipresenciales y presenciales).</a:t>
            </a:r>
          </a:p>
          <a:p>
            <a:pPr marL="342900" indent="-342900" algn="just">
              <a:buFont typeface="+mj-lt"/>
              <a:buAutoNum type="arabicParenR"/>
            </a:pPr>
            <a:endParaRPr lang="es-ES" sz="1300" dirty="0"/>
          </a:p>
          <a:p>
            <a:pPr marL="342900" indent="-342900" algn="just">
              <a:buFont typeface="+mj-lt"/>
              <a:buAutoNum type="arabicParenR"/>
            </a:pPr>
            <a:r>
              <a:rPr lang="es-ES" sz="1300" dirty="0"/>
              <a:t>Debéis cumplimentar las horas de prácticas en el periodo que aparece en vuestro documento de aceptación: nadie podrá excederse de ese periodo. </a:t>
            </a:r>
          </a:p>
          <a:p>
            <a:pPr marL="342900" indent="-342900" algn="just">
              <a:buFont typeface="+mj-lt"/>
              <a:buAutoNum type="arabicParenR"/>
            </a:pPr>
            <a:endParaRPr lang="es-ES" sz="1300" dirty="0"/>
          </a:p>
          <a:p>
            <a:pPr marL="342900" indent="-342900" algn="just">
              <a:buFont typeface="+mj-lt"/>
              <a:buAutoNum type="arabicParenR"/>
            </a:pPr>
            <a:r>
              <a:rPr lang="es-ES" sz="1300" dirty="0"/>
              <a:t>No se puede faltar a la empresa sin causa bien justificada y sin avisarles.</a:t>
            </a:r>
          </a:p>
          <a:p>
            <a:pPr marL="342900" indent="-342900" algn="just">
              <a:buFont typeface="+mj-lt"/>
              <a:buAutoNum type="arabicParenR"/>
            </a:pPr>
            <a:endParaRPr lang="es-ES" sz="1300" dirty="0"/>
          </a:p>
          <a:p>
            <a:pPr marL="342900" indent="-342900" algn="just">
              <a:buFont typeface="+mj-lt"/>
              <a:buAutoNum type="arabicParenR"/>
            </a:pPr>
            <a:r>
              <a:rPr lang="es-ES" sz="1300" dirty="0"/>
              <a:t>Se deben realizar todas las tareas con responsabilidad, con independencia de que sean básicas o de cierta importancia.</a:t>
            </a:r>
          </a:p>
          <a:p>
            <a:pPr marL="342900" indent="-342900" algn="just">
              <a:buFont typeface="+mj-lt"/>
              <a:buAutoNum type="arabicParenR"/>
            </a:pPr>
            <a:endParaRPr lang="es-ES" sz="1300" dirty="0"/>
          </a:p>
          <a:p>
            <a:pPr marL="342900" indent="-342900" algn="just">
              <a:buFont typeface="+mj-lt"/>
              <a:buAutoNum type="arabicParenR"/>
            </a:pPr>
            <a:r>
              <a:rPr lang="es-ES" sz="1300" dirty="0"/>
              <a:t>Sé responsable y profesional: sé puntual y cumple con los plazos, presta atención al detalle en tu trabajo, escucha activamente y toma notas, vístete de forma adecuada para el entorno laboral e informa a tu tutor de empresa sobre tu progreso.</a:t>
            </a:r>
          </a:p>
          <a:p>
            <a:pPr marL="342900" indent="-342900" algn="just">
              <a:buFont typeface="+mj-lt"/>
              <a:buAutoNum type="arabicParenR"/>
            </a:pPr>
            <a:endParaRPr lang="es-ES" sz="1300" dirty="0"/>
          </a:p>
          <a:p>
            <a:pPr marL="342900" indent="-342900" algn="just">
              <a:buFont typeface="+mj-lt"/>
              <a:buAutoNum type="arabicParenR"/>
            </a:pPr>
            <a:r>
              <a:rPr lang="es-ES" sz="1300" dirty="0"/>
              <a:t>En general, hay que mantener las normas básicas de comportamiento, educación y profesionalidad.</a:t>
            </a:r>
          </a:p>
          <a:p>
            <a:pPr marL="342900" indent="-342900" algn="just">
              <a:buFont typeface="+mj-lt"/>
              <a:buAutoNum type="arabicParenR"/>
            </a:pPr>
            <a:endParaRPr lang="es-ES" sz="1300" dirty="0"/>
          </a:p>
          <a:p>
            <a:pPr marL="342900" indent="-342900" algn="just">
              <a:buFont typeface="+mj-lt"/>
              <a:buAutoNum type="arabicParenR"/>
            </a:pPr>
            <a:r>
              <a:rPr lang="es-ES" sz="1300" dirty="0"/>
              <a:t>Construye Relaciones: interactúa con todo el equipo, aprende de la experiencia de tus compañeros y sé un/a buen/a compañero/a.</a:t>
            </a:r>
          </a:p>
          <a:p>
            <a:pPr marL="342900" indent="-342900" algn="just">
              <a:buFont typeface="+mj-lt"/>
              <a:buAutoNum type="arabicParenR"/>
            </a:pPr>
            <a:endParaRPr lang="es-ES" sz="1300" dirty="0"/>
          </a:p>
          <a:p>
            <a:pPr marL="342900" indent="-342900" algn="just">
              <a:buFont typeface="+mj-lt"/>
              <a:buAutoNum type="arabicParenR"/>
            </a:pPr>
            <a:r>
              <a:rPr lang="es-ES" sz="1300" dirty="0"/>
              <a:t>¡Disfruta el Proceso! : las prácticas son para aprender, pero también para descubrir lo que os apasiona.</a:t>
            </a:r>
          </a:p>
          <a:p>
            <a:pPr marL="342900" indent="-342900" algn="just">
              <a:buFont typeface="+mj-lt"/>
              <a:buAutoNum type="arabicParenR"/>
            </a:pPr>
            <a:endParaRPr lang="es-ES" sz="1400" dirty="0"/>
          </a:p>
          <a:p>
            <a:pPr marL="342900" indent="-342900" algn="just">
              <a:buFont typeface="+mj-lt"/>
              <a:buAutoNum type="arabicParenR"/>
            </a:pPr>
            <a:endParaRPr lang="es-ES" sz="1400" dirty="0"/>
          </a:p>
          <a:p>
            <a:pPr marL="342900" indent="-342900" algn="just">
              <a:buFont typeface="+mj-lt"/>
              <a:buAutoNum type="arabicParenR"/>
            </a:pPr>
            <a:endParaRPr lang="es-ES" sz="1600" dirty="0"/>
          </a:p>
          <a:p>
            <a:pPr marL="342900" indent="-342900">
              <a:buFont typeface="+mj-lt"/>
              <a:buAutoNum type="arabicParenR"/>
            </a:pPr>
            <a:endParaRPr lang="es-ES" dirty="0"/>
          </a:p>
        </p:txBody>
      </p:sp>
    </p:spTree>
    <p:extLst>
      <p:ext uri="{BB962C8B-B14F-4D97-AF65-F5344CB8AC3E}">
        <p14:creationId xmlns:p14="http://schemas.microsoft.com/office/powerpoint/2010/main" val="774182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20626-0740-1340-1A1D-809B8EC6FA5A}"/>
              </a:ext>
            </a:extLst>
          </p:cNvPr>
          <p:cNvSpPr>
            <a:spLocks noGrp="1"/>
          </p:cNvSpPr>
          <p:nvPr>
            <p:ph type="title"/>
          </p:nvPr>
        </p:nvSpPr>
        <p:spPr/>
        <p:txBody>
          <a:bodyPr/>
          <a:lstStyle/>
          <a:p>
            <a:r>
              <a:rPr lang="es-ES" dirty="0"/>
              <a:t>8</a:t>
            </a:r>
          </a:p>
        </p:txBody>
      </p:sp>
      <p:sp>
        <p:nvSpPr>
          <p:cNvPr id="3" name="Subtítulo 2">
            <a:extLst>
              <a:ext uri="{FF2B5EF4-FFF2-40B4-BE49-F238E27FC236}">
                <a16:creationId xmlns:a16="http://schemas.microsoft.com/office/drawing/2014/main" id="{1D8E3386-AE02-709E-A769-DA5E0C008B2F}"/>
              </a:ext>
            </a:extLst>
          </p:cNvPr>
          <p:cNvSpPr>
            <a:spLocks noGrp="1"/>
          </p:cNvSpPr>
          <p:nvPr>
            <p:ph type="subTitle" idx="1"/>
          </p:nvPr>
        </p:nvSpPr>
        <p:spPr>
          <a:xfrm>
            <a:off x="4778718" y="3709358"/>
            <a:ext cx="4114800" cy="272091"/>
          </a:xfrm>
        </p:spPr>
        <p:txBody>
          <a:bodyPr>
            <a:noAutofit/>
          </a:bodyPr>
          <a:lstStyle/>
          <a:p>
            <a:pPr algn="ctr"/>
            <a:r>
              <a:rPr lang="es-ES" sz="2000" dirty="0">
                <a:latin typeface="+mj-lt"/>
              </a:rPr>
              <a:t>RECONOCIMIENTO DE CRÉDITOS</a:t>
            </a:r>
          </a:p>
        </p:txBody>
      </p:sp>
    </p:spTree>
    <p:extLst>
      <p:ext uri="{BB962C8B-B14F-4D97-AF65-F5344CB8AC3E}">
        <p14:creationId xmlns:p14="http://schemas.microsoft.com/office/powerpoint/2010/main" val="3575760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28F1F2-68EC-EAB6-E0BB-60026D7B5310}"/>
              </a:ext>
            </a:extLst>
          </p:cNvPr>
          <p:cNvSpPr txBox="1"/>
          <p:nvPr/>
        </p:nvSpPr>
        <p:spPr>
          <a:xfrm>
            <a:off x="365760" y="275113"/>
            <a:ext cx="8412480" cy="5782352"/>
          </a:xfrm>
          <a:prstGeom prst="rect">
            <a:avLst/>
          </a:prstGeom>
          <a:noFill/>
        </p:spPr>
        <p:txBody>
          <a:bodyPr wrap="square">
            <a:spAutoFit/>
          </a:bodyPr>
          <a:lstStyle/>
          <a:p>
            <a:pPr lvl="0" algn="ctr" defTabSz="914400">
              <a:lnSpc>
                <a:spcPct val="150000"/>
              </a:lnSpc>
              <a:defRPr/>
            </a:pPr>
            <a:r>
              <a:rPr lang="es-ES" sz="1800" dirty="0"/>
              <a:t>RECONOCIMIENTO DE CRÉDITOS</a:t>
            </a:r>
          </a:p>
          <a:p>
            <a:pPr lvl="0" algn="ctr" defTabSz="914400">
              <a:lnSpc>
                <a:spcPct val="150000"/>
              </a:lnSpc>
              <a:defRPr/>
            </a:pPr>
            <a:endParaRPr lang="es-ES" sz="1800" dirty="0"/>
          </a:p>
          <a:p>
            <a:pPr lvl="0" algn="just" defTabSz="914400">
              <a:lnSpc>
                <a:spcPct val="150000"/>
              </a:lnSpc>
              <a:defRPr/>
            </a:pPr>
            <a:r>
              <a:rPr lang="es-ES" sz="1600" dirty="0"/>
              <a:t>Quienes hayan solicitado Beca al Ministerio de Educación y quieran solicitar el reconocimiento de créditos de las prácticas extracurriculares por las curriculares, </a:t>
            </a:r>
            <a:r>
              <a:rPr lang="es-ES" sz="1600" b="1" dirty="0">
                <a:solidFill>
                  <a:srgbClr val="FF0000"/>
                </a:solidFill>
              </a:rPr>
              <a:t>pueden perder dicha beca</a:t>
            </a:r>
            <a:r>
              <a:rPr lang="es-ES" sz="1600" dirty="0">
                <a:solidFill>
                  <a:srgbClr val="FF0000"/>
                </a:solidFill>
              </a:rPr>
              <a:t>.</a:t>
            </a:r>
          </a:p>
          <a:p>
            <a:pPr lvl="0" algn="just" defTabSz="914400">
              <a:lnSpc>
                <a:spcPct val="150000"/>
              </a:lnSpc>
              <a:defRPr/>
            </a:pPr>
            <a:endParaRPr lang="es-ES" sz="1600" dirty="0"/>
          </a:p>
          <a:p>
            <a:pPr lvl="0" algn="just" defTabSz="914400">
              <a:lnSpc>
                <a:spcPct val="150000"/>
              </a:lnSpc>
              <a:defRPr/>
            </a:pPr>
            <a:r>
              <a:rPr lang="es-ES" sz="1600" dirty="0"/>
              <a:t>Tras el reconocimiento de la asignatura de práctica en su expediente académico, hay que revocar la beca general del Ministerio de Educación, Formación Profesional y Deportes, por haber quedado matriculada de menos créditos de los exigidos en la convocatoria. </a:t>
            </a:r>
          </a:p>
          <a:p>
            <a:pPr lvl="0" algn="just" defTabSz="914400">
              <a:lnSpc>
                <a:spcPct val="150000"/>
              </a:lnSpc>
              <a:defRPr/>
            </a:pPr>
            <a:endParaRPr lang="es-ES" sz="1600" dirty="0"/>
          </a:p>
          <a:p>
            <a:pPr lvl="0" algn="just" defTabSz="914400">
              <a:lnSpc>
                <a:spcPct val="150000"/>
              </a:lnSpc>
              <a:defRPr/>
            </a:pPr>
            <a:r>
              <a:rPr lang="es-ES" sz="1600" dirty="0"/>
              <a:t>Web de Información sobre el Reconocimiento de créditos en estudios de Grado y Máster por experiencia laboral </a:t>
            </a:r>
            <a:r>
              <a:rPr lang="es-ES" sz="1600"/>
              <a:t>y profesional en la UAL: </a:t>
            </a:r>
            <a:endParaRPr lang="es-ES" sz="1600" dirty="0"/>
          </a:p>
          <a:p>
            <a:pPr lvl="0" algn="just" defTabSz="914400">
              <a:lnSpc>
                <a:spcPct val="150000"/>
              </a:lnSpc>
              <a:defRPr/>
            </a:pPr>
            <a:endParaRPr lang="es-ES" sz="1600" dirty="0"/>
          </a:p>
          <a:p>
            <a:pPr lvl="0" algn="just" defTabSz="914400">
              <a:lnSpc>
                <a:spcPct val="150000"/>
              </a:lnSpc>
              <a:defRPr/>
            </a:pPr>
            <a:r>
              <a:rPr lang="es-ES" sz="1600" dirty="0">
                <a:hlinkClick r:id="rId2"/>
              </a:rPr>
              <a:t>https://www.ual.es/administracionelectronica/procedimientos/procedimiento/ARA0100</a:t>
            </a:r>
            <a:endParaRPr lang="es-ES" sz="1600" dirty="0"/>
          </a:p>
          <a:p>
            <a:pPr lvl="0" algn="just" defTabSz="914400">
              <a:lnSpc>
                <a:spcPct val="150000"/>
              </a:lnSpc>
              <a:defRPr/>
            </a:pPr>
            <a:endParaRPr lang="es-ES" dirty="0"/>
          </a:p>
          <a:p>
            <a:pPr lvl="0" algn="just" defTabSz="914400">
              <a:lnSpc>
                <a:spcPct val="150000"/>
              </a:lnSpc>
              <a:defRPr/>
            </a:pPr>
            <a:endParaRPr lang="es-ES" sz="1800" dirty="0"/>
          </a:p>
        </p:txBody>
      </p:sp>
    </p:spTree>
    <p:extLst>
      <p:ext uri="{BB962C8B-B14F-4D97-AF65-F5344CB8AC3E}">
        <p14:creationId xmlns:p14="http://schemas.microsoft.com/office/powerpoint/2010/main" val="386240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0C3887B6-84DB-8227-BE90-4B7FDFBF2592}"/>
              </a:ext>
            </a:extLst>
          </p:cNvPr>
          <p:cNvSpPr>
            <a:spLocks noGrp="1"/>
          </p:cNvSpPr>
          <p:nvPr>
            <p:ph type="subTitle" idx="1"/>
          </p:nvPr>
        </p:nvSpPr>
        <p:spPr>
          <a:xfrm>
            <a:off x="4778718" y="3848431"/>
            <a:ext cx="4114800" cy="371558"/>
          </a:xfrm>
        </p:spPr>
        <p:txBody>
          <a:bodyPr>
            <a:normAutofit fontScale="92500" lnSpcReduction="10000"/>
          </a:bodyPr>
          <a:lstStyle/>
          <a:p>
            <a:r>
              <a:rPr lang="es-ES" dirty="0"/>
              <a:t>CONTACTOS</a:t>
            </a:r>
          </a:p>
          <a:p>
            <a:endParaRPr lang="es-ES" dirty="0"/>
          </a:p>
        </p:txBody>
      </p:sp>
      <p:sp>
        <p:nvSpPr>
          <p:cNvPr id="3" name="Título 2">
            <a:extLst>
              <a:ext uri="{FF2B5EF4-FFF2-40B4-BE49-F238E27FC236}">
                <a16:creationId xmlns:a16="http://schemas.microsoft.com/office/drawing/2014/main" id="{E7B73E30-B168-D51C-520F-CF910B52B5B0}"/>
              </a:ext>
            </a:extLst>
          </p:cNvPr>
          <p:cNvSpPr>
            <a:spLocks noGrp="1"/>
          </p:cNvSpPr>
          <p:nvPr>
            <p:ph type="title"/>
          </p:nvPr>
        </p:nvSpPr>
        <p:spPr/>
        <p:txBody>
          <a:bodyPr/>
          <a:lstStyle/>
          <a:p>
            <a:r>
              <a:rPr lang="es-ES" dirty="0"/>
              <a:t>9</a:t>
            </a:r>
          </a:p>
        </p:txBody>
      </p:sp>
    </p:spTree>
    <p:extLst>
      <p:ext uri="{BB962C8B-B14F-4D97-AF65-F5344CB8AC3E}">
        <p14:creationId xmlns:p14="http://schemas.microsoft.com/office/powerpoint/2010/main" val="3944211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 y="1292969"/>
            <a:ext cx="9144000" cy="4939814"/>
          </a:xfrm>
          <a:prstGeom prst="rect">
            <a:avLst/>
          </a:prstGeom>
          <a:noFill/>
          <a:ln>
            <a:solidFill>
              <a:srgbClr val="1D4F83"/>
            </a:solidFill>
          </a:ln>
        </p:spPr>
        <p:txBody>
          <a:bodyPr wrap="square" rtlCol="0">
            <a:spAutoFit/>
          </a:bodyPr>
          <a:lstStyle/>
          <a:p>
            <a:pPr lvl="0" algn="ctr" defTabSz="914400">
              <a:lnSpc>
                <a:spcPct val="150000"/>
              </a:lnSpc>
              <a:defRPr/>
            </a:pPr>
            <a:r>
              <a:rPr lang="es-ES" b="1" dirty="0">
                <a:cs typeface="Arial" charset="0"/>
              </a:rPr>
              <a:t>CAU: </a:t>
            </a:r>
          </a:p>
          <a:p>
            <a:pPr lvl="0" algn="ctr" defTabSz="914400">
              <a:lnSpc>
                <a:spcPct val="150000"/>
              </a:lnSpc>
              <a:defRPr/>
            </a:pPr>
            <a:r>
              <a:rPr lang="es-ES" dirty="0">
                <a:cs typeface="Arial" charset="0"/>
              </a:rPr>
              <a:t>https://www.ual.es/contacta </a:t>
            </a:r>
          </a:p>
          <a:p>
            <a:pPr lvl="0" algn="ctr" defTabSz="914400">
              <a:lnSpc>
                <a:spcPct val="150000"/>
              </a:lnSpc>
              <a:defRPr/>
            </a:pPr>
            <a:endParaRPr kumimoji="0" lang="es-ES" i="0" strike="noStrike" kern="1200" cap="none" spc="0" normalizeH="0" baseline="0" noProof="0" dirty="0">
              <a:ln>
                <a:noFill/>
              </a:ln>
              <a:effectLst/>
              <a:uLnTx/>
              <a:uFillTx/>
              <a:cs typeface="Arial" charset="0"/>
            </a:endParaRPr>
          </a:p>
          <a:p>
            <a:pPr lvl="0" algn="ctr" defTabSz="914400">
              <a:lnSpc>
                <a:spcPct val="150000"/>
              </a:lnSpc>
              <a:defRPr/>
            </a:pPr>
            <a:endParaRPr kumimoji="0" lang="es-ES" i="0" strike="noStrike" kern="1200" cap="none" spc="0" normalizeH="0" baseline="0" noProof="0" dirty="0">
              <a:ln>
                <a:noFill/>
              </a:ln>
              <a:effectLst/>
              <a:uLnTx/>
              <a:uFillTx/>
              <a:cs typeface="Arial" charset="0"/>
            </a:endParaRPr>
          </a:p>
          <a:p>
            <a:pPr lvl="0" algn="ctr" defTabSz="914400">
              <a:lnSpc>
                <a:spcPct val="150000"/>
              </a:lnSpc>
              <a:defRPr/>
            </a:pPr>
            <a:r>
              <a:rPr kumimoji="0" lang="es-ES" b="1" i="0" strike="noStrike" kern="1200" cap="none" spc="0" normalizeH="0" baseline="0" noProof="0" dirty="0">
                <a:ln>
                  <a:noFill/>
                </a:ln>
                <a:effectLst/>
                <a:uLnTx/>
                <a:uFillTx/>
                <a:cs typeface="Arial" charset="0"/>
              </a:rPr>
              <a:t>Teléfonos:</a:t>
            </a:r>
            <a:r>
              <a:rPr kumimoji="0" lang="es-ES" b="1" i="0" u="none" strike="noStrike" kern="1200" cap="none" spc="0" normalizeH="0" baseline="0" noProof="0" dirty="0">
                <a:ln>
                  <a:noFill/>
                </a:ln>
                <a:effectLst/>
                <a:uLnTx/>
                <a:uFillTx/>
                <a:cs typeface="Arial" charset="0"/>
              </a:rPr>
              <a:t> </a:t>
            </a:r>
          </a:p>
          <a:p>
            <a:pPr lvl="0" algn="ctr" defTabSz="914400">
              <a:lnSpc>
                <a:spcPct val="150000"/>
              </a:lnSpc>
              <a:defRPr/>
            </a:pPr>
            <a:r>
              <a:rPr kumimoji="0" lang="es-ES" i="0" u="none" strike="noStrike" kern="1200" cap="none" spc="0" normalizeH="0" baseline="0" noProof="0" dirty="0">
                <a:ln>
                  <a:noFill/>
                </a:ln>
                <a:effectLst/>
                <a:uLnTx/>
                <a:uFillTx/>
                <a:cs typeface="Arial" charset="0"/>
              </a:rPr>
              <a:t>Diana Carrión García: 950 01 55 43 </a:t>
            </a:r>
          </a:p>
          <a:p>
            <a:pPr lvl="0" algn="ctr" defTabSz="914400">
              <a:lnSpc>
                <a:spcPct val="150000"/>
              </a:lnSpc>
              <a:defRPr/>
            </a:pPr>
            <a:r>
              <a:rPr kumimoji="0" lang="es-ES" i="0" u="none" strike="noStrike" kern="1200" cap="none" spc="0" normalizeH="0" baseline="0" noProof="0" dirty="0">
                <a:ln>
                  <a:noFill/>
                </a:ln>
                <a:effectLst/>
                <a:uLnTx/>
                <a:uFillTx/>
                <a:cs typeface="Arial" charset="0"/>
              </a:rPr>
              <a:t>Servicio de Empleabilidad, Políticas Sociales y Sostenibilidad: 950 01 50 06</a:t>
            </a:r>
          </a:p>
          <a:p>
            <a:pPr lvl="0" algn="ctr" defTabSz="914400">
              <a:lnSpc>
                <a:spcPct val="150000"/>
              </a:lnSpc>
              <a:defRPr/>
            </a:pPr>
            <a:endParaRPr kumimoji="0" lang="es-ES" i="0" u="none" strike="noStrike" kern="1200" cap="none" spc="0" normalizeH="0" baseline="0" noProof="0" dirty="0">
              <a:ln>
                <a:noFill/>
              </a:ln>
              <a:effectLst/>
              <a:uLnTx/>
              <a:uFillTx/>
              <a:cs typeface="Arial" charset="0"/>
            </a:endParaRPr>
          </a:p>
          <a:p>
            <a:pPr lvl="0" algn="ctr" defTabSz="914400">
              <a:lnSpc>
                <a:spcPct val="150000"/>
              </a:lnSpc>
              <a:defRPr/>
            </a:pPr>
            <a:r>
              <a:rPr kumimoji="0" lang="es-ES" b="1" i="0" u="none" strike="noStrike" kern="1200" cap="none" spc="0" normalizeH="0" baseline="0" noProof="0" dirty="0">
                <a:ln>
                  <a:noFill/>
                </a:ln>
                <a:effectLst/>
                <a:uLnTx/>
                <a:uFillTx/>
                <a:cs typeface="Arial" charset="0"/>
              </a:rPr>
              <a:t>Correos electrónicos: </a:t>
            </a:r>
          </a:p>
          <a:p>
            <a:pPr lvl="0" algn="ctr" defTabSz="914400">
              <a:lnSpc>
                <a:spcPct val="150000"/>
              </a:lnSpc>
              <a:defRPr/>
            </a:pPr>
            <a:r>
              <a:rPr lang="es-ES" u="sng" dirty="0">
                <a:cs typeface="Arial" charset="0"/>
                <a:hlinkClick r:id="rId3"/>
              </a:rPr>
              <a:t>dcarri@fundacionual.es</a:t>
            </a:r>
            <a:r>
              <a:rPr lang="es-ES" dirty="0">
                <a:cs typeface="Arial" charset="0"/>
              </a:rPr>
              <a:t> , </a:t>
            </a:r>
            <a:r>
              <a:rPr kumimoji="0" lang="es-ES" i="0" u="none" strike="noStrike" kern="1200" cap="none" spc="0" normalizeH="0" baseline="0" noProof="0" dirty="0">
                <a:ln>
                  <a:noFill/>
                </a:ln>
                <a:effectLst/>
                <a:uLnTx/>
                <a:uFillTx/>
                <a:cs typeface="Arial" charset="0"/>
                <a:hlinkClick r:id="rId4"/>
              </a:rPr>
              <a:t>practicas@fundacionual.es</a:t>
            </a:r>
            <a:r>
              <a:rPr kumimoji="0" lang="es-ES" i="0" u="none" strike="noStrike" kern="1200" cap="none" spc="0" normalizeH="0" baseline="0" noProof="0" dirty="0">
                <a:ln>
                  <a:noFill/>
                </a:ln>
                <a:effectLst/>
                <a:uLnTx/>
                <a:uFillTx/>
                <a:cs typeface="Arial" charset="0"/>
              </a:rPr>
              <a:t> </a:t>
            </a:r>
            <a:r>
              <a:rPr lang="es-ES" dirty="0">
                <a:cs typeface="Arial" charset="0"/>
              </a:rPr>
              <a:t>y </a:t>
            </a:r>
            <a:r>
              <a:rPr lang="es-ES" dirty="0">
                <a:cs typeface="Arial" charset="0"/>
                <a:hlinkClick r:id="rId5"/>
              </a:rPr>
              <a:t>serviciodeempleo@ual.es</a:t>
            </a:r>
            <a:r>
              <a:rPr lang="es-ES" dirty="0">
                <a:cs typeface="Arial" charset="0"/>
              </a:rPr>
              <a:t> </a:t>
            </a:r>
            <a:endParaRPr kumimoji="0" lang="es-ES" i="0" u="none" strike="noStrike" kern="1200" cap="none" spc="0" normalizeH="0" baseline="0" noProof="0" dirty="0">
              <a:ln>
                <a:noFill/>
              </a:ln>
              <a:effectLst/>
              <a:uLnTx/>
              <a:uFillTx/>
              <a:cs typeface="Arial"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s-ES" i="0" u="none" strike="noStrike" kern="1200" cap="none" spc="0" normalizeH="0" baseline="0" noProof="0" dirty="0">
              <a:ln>
                <a:noFill/>
              </a:ln>
              <a:effectLst/>
              <a:uLnTx/>
              <a:uFillTx/>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CuadroTexto 2"/>
          <p:cNvSpPr txBox="1"/>
          <p:nvPr/>
        </p:nvSpPr>
        <p:spPr>
          <a:xfrm>
            <a:off x="0" y="3144"/>
            <a:ext cx="9144000" cy="1077218"/>
          </a:xfrm>
          <a:prstGeom prst="rect">
            <a:avLst/>
          </a:prstGeom>
          <a:solidFill>
            <a:schemeClr val="accent5">
              <a:lumMod val="75000"/>
            </a:schemeClr>
          </a:solidFill>
          <a:ln>
            <a:solidFill>
              <a:srgbClr val="1D4F8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chemeClr val="bg1"/>
                </a:solidFill>
                <a:latin typeface="+mj-lt"/>
              </a:rPr>
              <a:t>CONTACTO:</a:t>
            </a:r>
          </a:p>
          <a:p>
            <a:pPr algn="ctr"/>
            <a:r>
              <a:rPr lang="es-ES" sz="2000" dirty="0">
                <a:solidFill>
                  <a:schemeClr val="bg1"/>
                </a:solidFill>
              </a:rPr>
              <a:t>SERVICIO DE EMPLEABILIDAD, POLÍTICAS SOCIALES Y SOSTENIBILIDAD Y FUNDACIÓN DE LA UNIVERSIDAD DE ALMERÍA</a:t>
            </a:r>
          </a:p>
        </p:txBody>
      </p:sp>
    </p:spTree>
    <p:extLst>
      <p:ext uri="{BB962C8B-B14F-4D97-AF65-F5344CB8AC3E}">
        <p14:creationId xmlns:p14="http://schemas.microsoft.com/office/powerpoint/2010/main" val="3238160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La UAL se afianza en el prestigioso ranking THE: entre las 200 primeras de  toda Europa - UALNEWS"/>
          <p:cNvPicPr/>
          <p:nvPr/>
        </p:nvPicPr>
        <p:blipFill>
          <a:blip r:embed="rId3" cstate="print">
            <a:extLst>
              <a:ext uri="{BEBA8EAE-BF5A-486C-A8C5-ECC9F3942E4B}">
                <a14:imgProps xmlns:a14="http://schemas.microsoft.com/office/drawing/2010/main">
                  <a14:imgLayer r:embed="rId4">
                    <a14:imgEffect>
                      <a14:artisticCrisscrossEtching/>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78397"/>
            <a:ext cx="9144000" cy="6303152"/>
          </a:xfrm>
          <a:prstGeom prst="rect">
            <a:avLst/>
          </a:prstGeom>
          <a:noFill/>
          <a:ln>
            <a:noFill/>
          </a:ln>
          <a:effectLst>
            <a:softEdge rad="635000"/>
          </a:effectLst>
        </p:spPr>
      </p:pic>
      <p:sp>
        <p:nvSpPr>
          <p:cNvPr id="78851" name="Rectangle 1"/>
          <p:cNvSpPr>
            <a:spLocks noChangeArrowheads="1"/>
          </p:cNvSpPr>
          <p:nvPr/>
        </p:nvSpPr>
        <p:spPr bwMode="auto">
          <a:xfrm>
            <a:off x="0" y="3825960"/>
            <a:ext cx="9144000" cy="830997"/>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a:ln>
                  <a:noFill/>
                </a:ln>
                <a:solidFill>
                  <a:srgbClr val="000000"/>
                </a:solidFill>
                <a:effectLst/>
                <a:uLnTx/>
                <a:uFillTx/>
                <a:latin typeface="Arial"/>
                <a:ea typeface="+mn-ea"/>
                <a:cs typeface="+mn-cs"/>
              </a:rPr>
              <a:t> </a:t>
            </a:r>
            <a:r>
              <a:rPr kumimoji="0" lang="es-ES" sz="4800" b="1" i="0" u="none" strike="noStrike" kern="1200" cap="none" spc="0" normalizeH="0" baseline="0" noProof="0" dirty="0">
                <a:ln>
                  <a:noFill/>
                </a:ln>
                <a:solidFill>
                  <a:srgbClr val="1D4F83"/>
                </a:solidFill>
                <a:effectLst/>
                <a:uLnTx/>
                <a:uFillTx/>
                <a:latin typeface="+mj-lt"/>
                <a:ea typeface="+mn-ea"/>
                <a:cs typeface="+mn-cs"/>
              </a:rPr>
              <a:t>MUCHAS GRACIAS</a:t>
            </a:r>
          </a:p>
        </p:txBody>
      </p:sp>
    </p:spTree>
    <p:extLst>
      <p:ext uri="{BB962C8B-B14F-4D97-AF65-F5344CB8AC3E}">
        <p14:creationId xmlns:p14="http://schemas.microsoft.com/office/powerpoint/2010/main" val="110336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F305BF-0D4C-EC1A-0776-02F3480F2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0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22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F042A55-6451-D10F-02E9-CDCE195C9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12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104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5C6245D-1640-5D07-1F29-60CE390DB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2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90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5BB34F0-EC61-E4CE-9A80-EF67EB2A8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1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596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ctrTitle"/>
          </p:nvPr>
        </p:nvSpPr>
        <p:spPr>
          <a:xfrm>
            <a:off x="587972" y="285042"/>
            <a:ext cx="7827277" cy="448204"/>
          </a:xfrm>
        </p:spPr>
        <p:txBody>
          <a:bodyPr>
            <a:noAutofit/>
          </a:bodyPr>
          <a:lstStyle/>
          <a:p>
            <a:r>
              <a:rPr lang="es-ES" sz="2400" b="1" dirty="0"/>
              <a:t>BECAS TALENTO D-UAL</a:t>
            </a:r>
          </a:p>
        </p:txBody>
      </p:sp>
      <p:graphicFrame>
        <p:nvGraphicFramePr>
          <p:cNvPr id="15" name="Diagrama 14"/>
          <p:cNvGraphicFramePr/>
          <p:nvPr>
            <p:extLst>
              <p:ext uri="{D42A27DB-BD31-4B8C-83A1-F6EECF244321}">
                <p14:modId xmlns:p14="http://schemas.microsoft.com/office/powerpoint/2010/main" val="1155176441"/>
              </p:ext>
            </p:extLst>
          </p:nvPr>
        </p:nvGraphicFramePr>
        <p:xfrm>
          <a:off x="502966" y="825624"/>
          <a:ext cx="7723440" cy="4563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79BD6C8D-309D-BD25-E22C-78C6DE7CD382}"/>
              </a:ext>
            </a:extLst>
          </p:cNvPr>
          <p:cNvSpPr txBox="1"/>
          <p:nvPr/>
        </p:nvSpPr>
        <p:spPr>
          <a:xfrm>
            <a:off x="728751" y="5552263"/>
            <a:ext cx="7497655" cy="584775"/>
          </a:xfrm>
          <a:prstGeom prst="rect">
            <a:avLst/>
          </a:prstGeom>
          <a:noFill/>
        </p:spPr>
        <p:txBody>
          <a:bodyPr wrap="square" rtlCol="0">
            <a:spAutoFit/>
          </a:bodyPr>
          <a:lstStyle/>
          <a:p>
            <a:pPr algn="ctr"/>
            <a:r>
              <a:rPr lang="es-ES" sz="1600" b="1" dirty="0">
                <a:solidFill>
                  <a:schemeClr val="accent2"/>
                </a:solidFill>
              </a:rPr>
              <a:t>QUIEN VAYA A PARTICIPAR EN ESTE PROGRAMA, QUE NO REALICE LAS PRÁCTICAS CURRICULARES EN EL PRIMER CUATRIMESTRE</a:t>
            </a:r>
          </a:p>
        </p:txBody>
      </p:sp>
    </p:spTree>
    <p:extLst>
      <p:ext uri="{BB962C8B-B14F-4D97-AF65-F5344CB8AC3E}">
        <p14:creationId xmlns:p14="http://schemas.microsoft.com/office/powerpoint/2010/main" val="4203512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216A0-C771-411F-8A94-D13A86608880}"/>
              </a:ext>
            </a:extLst>
          </p:cNvPr>
          <p:cNvSpPr>
            <a:spLocks noGrp="1"/>
          </p:cNvSpPr>
          <p:nvPr>
            <p:ph type="title"/>
          </p:nvPr>
        </p:nvSpPr>
        <p:spPr/>
        <p:txBody>
          <a:bodyPr/>
          <a:lstStyle/>
          <a:p>
            <a:r>
              <a:rPr lang="es-ES" dirty="0"/>
              <a:t>2</a:t>
            </a:r>
          </a:p>
        </p:txBody>
      </p:sp>
      <p:sp>
        <p:nvSpPr>
          <p:cNvPr id="3" name="Subtítulo 2">
            <a:extLst>
              <a:ext uri="{FF2B5EF4-FFF2-40B4-BE49-F238E27FC236}">
                <a16:creationId xmlns:a16="http://schemas.microsoft.com/office/drawing/2014/main" id="{6B939D73-917F-4B6E-875A-F8F4B1CC24F2}"/>
              </a:ext>
            </a:extLst>
          </p:cNvPr>
          <p:cNvSpPr>
            <a:spLocks noGrp="1"/>
          </p:cNvSpPr>
          <p:nvPr>
            <p:ph type="subTitle" idx="1"/>
          </p:nvPr>
        </p:nvSpPr>
        <p:spPr>
          <a:xfrm>
            <a:off x="4778718" y="3429000"/>
            <a:ext cx="4114800" cy="552449"/>
          </a:xfrm>
        </p:spPr>
        <p:txBody>
          <a:bodyPr>
            <a:noAutofit/>
          </a:bodyPr>
          <a:lstStyle/>
          <a:p>
            <a:pPr algn="ctr"/>
            <a:r>
              <a:rPr lang="es-ES" sz="1900" dirty="0"/>
              <a:t>NORMATIVA QUE REGULA LAS PRÁCTICAS ACADÉMICAS EXTERNAS</a:t>
            </a:r>
          </a:p>
        </p:txBody>
      </p:sp>
    </p:spTree>
    <p:extLst>
      <p:ext uri="{BB962C8B-B14F-4D97-AF65-F5344CB8AC3E}">
        <p14:creationId xmlns:p14="http://schemas.microsoft.com/office/powerpoint/2010/main" val="506519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2">
      <a:majorFont>
        <a:latin typeface="Catamaran"/>
        <a:ea typeface=""/>
        <a:cs typeface=""/>
      </a:majorFont>
      <a:minorFont>
        <a:latin typeface="Catamaran"/>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2b449e3-c5ca-4082-a87b-7de523da81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11EFCF7E409075418D93116C2B5F6284" ma:contentTypeVersion="18" ma:contentTypeDescription="Crear nuevo documento." ma:contentTypeScope="" ma:versionID="efb430f2094a9d04b9ea3cec8445a13b">
  <xsd:schema xmlns:xsd="http://www.w3.org/2001/XMLSchema" xmlns:xs="http://www.w3.org/2001/XMLSchema" xmlns:p="http://schemas.microsoft.com/office/2006/metadata/properties" xmlns:ns3="32b449e3-c5ca-4082-a87b-7de523da81f1" xmlns:ns4="372ac379-cdad-449d-95e2-422d0c8807d3" targetNamespace="http://schemas.microsoft.com/office/2006/metadata/properties" ma:root="true" ma:fieldsID="1564916519cf0e923d44e78d1f24a8d3" ns3:_="" ns4:_="">
    <xsd:import namespace="32b449e3-c5ca-4082-a87b-7de523da81f1"/>
    <xsd:import namespace="372ac379-cdad-449d-95e2-422d0c8807d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element ref="ns3:MediaServiceObjectDetectorVersions" minOccurs="0"/>
                <xsd:element ref="ns3:_activity"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b449e3-c5ca-4082-a87b-7de523da81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2ac379-cdad-449d-95e2-422d0c8807d3"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SharingHintHash" ma:index="21"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C4CC06-733D-480E-B90C-4B4F65A7A95B}">
  <ds:schemaRefs>
    <ds:schemaRef ds:uri="http://purl.org/dc/terms/"/>
    <ds:schemaRef ds:uri="http://purl.org/dc/dcmitype/"/>
    <ds:schemaRef ds:uri="372ac379-cdad-449d-95e2-422d0c8807d3"/>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32b449e3-c5ca-4082-a87b-7de523da81f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73A2FA2-AFB7-4B31-A104-559701BD4B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b449e3-c5ca-4082-a87b-7de523da81f1"/>
    <ds:schemaRef ds:uri="372ac379-cdad-449d-95e2-422d0c8807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DFD3FA-8A16-4C7F-8E58-25BAC70A55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14260</TotalTime>
  <Words>2459</Words>
  <Application>Microsoft Office PowerPoint</Application>
  <PresentationFormat>Presentación en pantalla (4:3)</PresentationFormat>
  <Paragraphs>335</Paragraphs>
  <Slides>36</Slides>
  <Notes>34</Notes>
  <HiddenSlides>0</HiddenSlides>
  <MMClips>10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36</vt:i4>
      </vt:variant>
    </vt:vector>
  </HeadingPairs>
  <TitlesOfParts>
    <vt:vector size="41" baseType="lpstr">
      <vt:lpstr>Arial</vt:lpstr>
      <vt:lpstr>Catamaran</vt:lpstr>
      <vt:lpstr>Arial Narrow</vt:lpstr>
      <vt:lpstr>Calibri</vt:lpstr>
      <vt:lpstr>Tema de Office</vt:lpstr>
      <vt:lpstr>Presentación de PowerPoint</vt:lpstr>
      <vt:lpstr>FACULTAD DE CIENCIAS ECONÓMICAS Y EMPRESARIALES</vt:lpstr>
      <vt:lpstr>1</vt:lpstr>
      <vt:lpstr>Presentación de PowerPoint</vt:lpstr>
      <vt:lpstr>Presentación de PowerPoint</vt:lpstr>
      <vt:lpstr>Presentación de PowerPoint</vt:lpstr>
      <vt:lpstr>Presentación de PowerPoint</vt:lpstr>
      <vt:lpstr>BECAS TALENTO D-UAL</vt:lpstr>
      <vt:lpstr>2</vt:lpstr>
      <vt:lpstr>Presentación de PowerPoint</vt:lpstr>
      <vt:lpstr>Presentación de PowerPoint</vt:lpstr>
      <vt:lpstr>Presentación de PowerPoint</vt:lpstr>
      <vt:lpstr>3</vt:lpstr>
      <vt:lpstr>Presentación de PowerPoint</vt:lpstr>
      <vt:lpstr>Presentación de PowerPoint</vt:lpstr>
      <vt:lpstr>Presentación de PowerPoint</vt:lpstr>
      <vt:lpstr>4</vt:lpstr>
      <vt:lpstr>Presentación de PowerPoint</vt:lpstr>
      <vt:lpstr>Presentación de PowerPoint</vt:lpstr>
      <vt:lpstr>Presentación de PowerPoint</vt:lpstr>
      <vt:lpstr>Presentación de PowerPoint</vt:lpstr>
      <vt:lpstr>5</vt:lpstr>
      <vt:lpstr>Presentación de PowerPoint</vt:lpstr>
      <vt:lpstr>Presentación de PowerPoint</vt:lpstr>
      <vt:lpstr>Presentación de PowerPoint</vt:lpstr>
      <vt:lpstr>6</vt:lpstr>
      <vt:lpstr>Presentación de PowerPoint</vt:lpstr>
      <vt:lpstr>7</vt:lpstr>
      <vt:lpstr>Presentación de PowerPoint</vt:lpstr>
      <vt:lpstr>Presentación de PowerPoint</vt:lpstr>
      <vt:lpstr>Presentación de PowerPoint</vt:lpstr>
      <vt:lpstr>8</vt:lpstr>
      <vt:lpstr>Presentación de PowerPoint</vt:lpstr>
      <vt:lpstr>9</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Kuka</dc:creator>
  <cp:lastModifiedBy>Diana Carrion Garcia</cp:lastModifiedBy>
  <cp:revision>343</cp:revision>
  <cp:lastPrinted>2025-09-08T08:49:09Z</cp:lastPrinted>
  <dcterms:created xsi:type="dcterms:W3CDTF">2018-03-07T11:18:53Z</dcterms:created>
  <dcterms:modified xsi:type="dcterms:W3CDTF">2025-09-25T12:29:16Z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0x01010011EFCF7E409075418D93116C2B5F6284</vt:lpwstr>
  </property>
</Properties>
</file>