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y="6858000" cx="9144000"/>
  <p:notesSz cx="6797675" cy="9926625"/>
  <p:embeddedFontLst>
    <p:embeddedFont>
      <p:font typeface="Catamaran"/>
      <p:regular r:id="rId36"/>
      <p:bold r:id="rId37"/>
    </p:embeddedFont>
    <p:embeddedFont>
      <p:font typeface="Quattrocento Sans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42" roundtripDataSignature="AMtx7mgHHTSphSZRcWjGbf2IWilpOVFf2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4343DF7-B1F4-4DDC-AF3E-98298FBC8DEE}">
  <a:tblStyle styleId="{A4343DF7-B1F4-4DDC-AF3E-98298FBC8DEE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QuattrocentoSans-italic.fntdata"/><Relationship Id="rId20" Type="http://schemas.openxmlformats.org/officeDocument/2006/relationships/slide" Target="slides/slide14.xml"/><Relationship Id="rId42" Type="http://customschemas.google.com/relationships/presentationmetadata" Target="metadata"/><Relationship Id="rId41" Type="http://schemas.openxmlformats.org/officeDocument/2006/relationships/font" Target="fonts/QuattrocentoSans-boldItalic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Catamaran-bold.fntdata"/><Relationship Id="rId14" Type="http://schemas.openxmlformats.org/officeDocument/2006/relationships/slide" Target="slides/slide8.xml"/><Relationship Id="rId36" Type="http://schemas.openxmlformats.org/officeDocument/2006/relationships/font" Target="fonts/Catamaran-regular.fntdata"/><Relationship Id="rId17" Type="http://schemas.openxmlformats.org/officeDocument/2006/relationships/slide" Target="slides/slide11.xml"/><Relationship Id="rId39" Type="http://schemas.openxmlformats.org/officeDocument/2006/relationships/font" Target="fonts/QuattrocentoSans-bold.fntdata"/><Relationship Id="rId16" Type="http://schemas.openxmlformats.org/officeDocument/2006/relationships/slide" Target="slides/slide10.xml"/><Relationship Id="rId38" Type="http://schemas.openxmlformats.org/officeDocument/2006/relationships/font" Target="fonts/QuattrocentoSans-regular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9" name="Google Shape;99;p1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6" name="Google Shape;156;p8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9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2" name="Google Shape;162;p19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0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1" name="Google Shape;171;p20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7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p17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79" name="Google Shape;179;p17:notes"/>
          <p:cNvSpPr txBox="1"/>
          <p:nvPr>
            <p:ph idx="12" type="sldNum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87ce399e4e_0_16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g387ce399e4e_0_16:notes"/>
          <p:cNvSpPr/>
          <p:nvPr>
            <p:ph idx="2" type="sldImg"/>
          </p:nvPr>
        </p:nvSpPr>
        <p:spPr>
          <a:xfrm>
            <a:off x="1166813" y="1241425"/>
            <a:ext cx="4464000" cy="334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1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0" name="Google Shape;190;p21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2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1" name="Google Shape;201;p22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7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7" name="Google Shape;207;p27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4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3" name="Google Shape;213;p24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5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0" name="Google Shape;220;p25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6" name="Google Shape;106;p3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87ce399e4e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7" name="Google Shape;227;g387ce399e4e_0_1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2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3" name="Google Shape;233;p32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1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9" name="Google Shape;239;p31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2839f308b8_0_40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5" name="Google Shape;245;g32839f308b8_0_40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87ce399e4e_0_212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2" name="Google Shape;252;g387ce399e4e_0_212:notes"/>
          <p:cNvSpPr/>
          <p:nvPr>
            <p:ph idx="2" type="sldImg"/>
          </p:nvPr>
        </p:nvSpPr>
        <p:spPr>
          <a:xfrm>
            <a:off x="1166813" y="1241425"/>
            <a:ext cx="4464000" cy="334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8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7" name="Google Shape;257;p28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9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" name="Google Shape;263;p29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4" name="Google Shape;264;p29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87ce399e4e_0_304:notes"/>
          <p:cNvSpPr/>
          <p:nvPr>
            <p:ph idx="2" type="sldImg"/>
          </p:nvPr>
        </p:nvSpPr>
        <p:spPr>
          <a:xfrm>
            <a:off x="1166813" y="1241425"/>
            <a:ext cx="4464000" cy="334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" name="Google Shape;271;g387ce399e4e_0_304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2" name="Google Shape;272;g387ce399e4e_0_304:notes"/>
          <p:cNvSpPr txBox="1"/>
          <p:nvPr>
            <p:ph idx="12" type="sldNum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2839f308b8_0_147:notes"/>
          <p:cNvSpPr/>
          <p:nvPr>
            <p:ph idx="2" type="sldImg"/>
          </p:nvPr>
        </p:nvSpPr>
        <p:spPr>
          <a:xfrm>
            <a:off x="1166813" y="1241425"/>
            <a:ext cx="4464000" cy="334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9" name="Google Shape;279;g32839f308b8_0_147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0" name="Google Shape;280;g32839f308b8_0_147:notes"/>
          <p:cNvSpPr txBox="1"/>
          <p:nvPr>
            <p:ph idx="12" type="sldNum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7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" name="Google Shape;287;p37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8" name="Google Shape;288;p37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2839f308b8_0_15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g32839f308b8_0_15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3" name="Google Shape;113;g32839f308b8_0_15:notes"/>
          <p:cNvSpPr txBox="1"/>
          <p:nvPr>
            <p:ph idx="12" type="sldNum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2839f308b8_0_9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g32839f308b8_0_9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9" name="Google Shape;119;g32839f308b8_0_9:notes"/>
          <p:cNvSpPr txBox="1"/>
          <p:nvPr>
            <p:ph idx="12" type="sldNum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2839f308b8_0_21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g32839f308b8_0_21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5" name="Google Shape;125;g32839f308b8_0_21:notes"/>
          <p:cNvSpPr txBox="1"/>
          <p:nvPr>
            <p:ph idx="12" type="sldNum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2839f308b8_0_31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g32839f308b8_0_31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1" name="Google Shape;131;g32839f308b8_0_31:notes"/>
          <p:cNvSpPr txBox="1"/>
          <p:nvPr>
            <p:ph idx="12" type="sldNum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87ce399e4e_0_7:notes"/>
          <p:cNvSpPr txBox="1"/>
          <p:nvPr>
            <p:ph idx="1" type="body"/>
          </p:nvPr>
        </p:nvSpPr>
        <p:spPr>
          <a:xfrm>
            <a:off x="679768" y="4777194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6" name="Google Shape;136;g387ce399e4e_0_7:notes"/>
          <p:cNvSpPr/>
          <p:nvPr>
            <p:ph idx="2" type="sldImg"/>
          </p:nvPr>
        </p:nvSpPr>
        <p:spPr>
          <a:xfrm>
            <a:off x="1166813" y="1241425"/>
            <a:ext cx="4464000" cy="334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2" name="Google Shape;142;p2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0" name="Google Shape;150;p15:notes"/>
          <p:cNvSpPr/>
          <p:nvPr>
            <p:ph idx="2" type="sldImg"/>
          </p:nvPr>
        </p:nvSpPr>
        <p:spPr>
          <a:xfrm>
            <a:off x="1166813" y="1241425"/>
            <a:ext cx="4464050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4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619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80" name="Google Shape;80;p48"/>
          <p:cNvSpPr/>
          <p:nvPr/>
        </p:nvSpPr>
        <p:spPr>
          <a:xfrm>
            <a:off x="718005" y="1761602"/>
            <a:ext cx="7840800" cy="10800"/>
          </a:xfrm>
          <a:prstGeom prst="rect">
            <a:avLst/>
          </a:prstGeom>
          <a:solidFill>
            <a:srgbClr val="32619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6195"/>
              </a:buClr>
              <a:buSzPts val="3200"/>
              <a:buFont typeface="Catamaran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9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84" name="Google Shape;84;p49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5" name="Google Shape;85;p4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4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4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88" name="Google Shape;88;p49"/>
          <p:cNvSpPr/>
          <p:nvPr/>
        </p:nvSpPr>
        <p:spPr>
          <a:xfrm>
            <a:off x="720276" y="2026943"/>
            <a:ext cx="2800800" cy="10800"/>
          </a:xfrm>
          <a:prstGeom prst="rect">
            <a:avLst/>
          </a:prstGeom>
          <a:solidFill>
            <a:srgbClr val="32619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6195"/>
              </a:buClr>
              <a:buSzPts val="3200"/>
              <a:buFont typeface="Catamaran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50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92" name="Google Shape;92;p50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3" name="Google Shape;93;p5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5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5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96" name="Google Shape;96;p50"/>
          <p:cNvSpPr/>
          <p:nvPr/>
        </p:nvSpPr>
        <p:spPr>
          <a:xfrm>
            <a:off x="720276" y="2026943"/>
            <a:ext cx="2800800" cy="10800"/>
          </a:xfrm>
          <a:prstGeom prst="rect">
            <a:avLst/>
          </a:prstGeom>
          <a:solidFill>
            <a:srgbClr val="32619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partado y títulos">
  <p:cSld name="Apartado y título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08" y="0"/>
            <a:ext cx="9142984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0"/>
          <p:cNvSpPr txBox="1"/>
          <p:nvPr>
            <p:ph idx="1" type="subTitle"/>
          </p:nvPr>
        </p:nvSpPr>
        <p:spPr>
          <a:xfrm>
            <a:off x="4778718" y="3146231"/>
            <a:ext cx="4114800" cy="83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24" name="Google Shape;24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66916" y="5989670"/>
            <a:ext cx="1623603" cy="67331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40"/>
          <p:cNvSpPr txBox="1"/>
          <p:nvPr>
            <p:ph type="title"/>
          </p:nvPr>
        </p:nvSpPr>
        <p:spPr>
          <a:xfrm>
            <a:off x="3476175" y="2047874"/>
            <a:ext cx="1623604" cy="2828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6195"/>
              </a:buClr>
              <a:buSzPts val="17000"/>
              <a:buFont typeface="Catamaran"/>
              <a:buNone/>
              <a:defRPr sz="17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EÑO SUE UAL">
  <p:cSld name="1_DISEÑO SUE UAL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2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6195"/>
              </a:buClr>
              <a:buSzPts val="6000"/>
              <a:buFont typeface="Catamaran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4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">
  <p:cSld name="Portada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3"/>
          <p:cNvSpPr txBox="1"/>
          <p:nvPr>
            <p:ph idx="10" type="dt"/>
          </p:nvPr>
        </p:nvSpPr>
        <p:spPr>
          <a:xfrm>
            <a:off x="83820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3"/>
          <p:cNvSpPr txBox="1"/>
          <p:nvPr>
            <p:ph idx="11" type="ftr"/>
          </p:nvPr>
        </p:nvSpPr>
        <p:spPr>
          <a:xfrm>
            <a:off x="403860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3"/>
          <p:cNvSpPr txBox="1"/>
          <p:nvPr>
            <p:ph idx="12" type="sldNum"/>
          </p:nvPr>
        </p:nvSpPr>
        <p:spPr>
          <a:xfrm>
            <a:off x="861060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pic>
        <p:nvPicPr>
          <p:cNvPr id="37" name="Google Shape;37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93383" y="6064000"/>
            <a:ext cx="1217702" cy="673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43"/>
          <p:cNvPicPr preferRelativeResize="0"/>
          <p:nvPr/>
        </p:nvPicPr>
        <p:blipFill rotWithShape="1">
          <a:blip r:embed="rId3">
            <a:alphaModFix/>
          </a:blip>
          <a:srcRect b="41941" l="36795" r="36872" t="7768"/>
          <a:stretch/>
        </p:blipFill>
        <p:spPr>
          <a:xfrm>
            <a:off x="2986308" y="533400"/>
            <a:ext cx="3209926" cy="344805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43"/>
          <p:cNvSpPr/>
          <p:nvPr/>
        </p:nvSpPr>
        <p:spPr>
          <a:xfrm>
            <a:off x="1185" y="4391026"/>
            <a:ext cx="9143111" cy="2466974"/>
          </a:xfrm>
          <a:prstGeom prst="rect">
            <a:avLst/>
          </a:prstGeom>
          <a:solidFill>
            <a:srgbClr val="32619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40" name="Google Shape;40;p43"/>
          <p:cNvSpPr txBox="1"/>
          <p:nvPr>
            <p:ph type="title"/>
          </p:nvPr>
        </p:nvSpPr>
        <p:spPr>
          <a:xfrm>
            <a:off x="0" y="4273800"/>
            <a:ext cx="91440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tamaran"/>
              <a:buNone/>
              <a:defRPr sz="2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43"/>
          <p:cNvSpPr txBox="1"/>
          <p:nvPr>
            <p:ph idx="1" type="subTitle"/>
          </p:nvPr>
        </p:nvSpPr>
        <p:spPr>
          <a:xfrm>
            <a:off x="0" y="5665517"/>
            <a:ext cx="9144000" cy="83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cxnSp>
        <p:nvCxnSpPr>
          <p:cNvPr id="42" name="Google Shape;42;p43"/>
          <p:cNvCxnSpPr/>
          <p:nvPr/>
        </p:nvCxnSpPr>
        <p:spPr>
          <a:xfrm>
            <a:off x="3924000" y="5603547"/>
            <a:ext cx="1327741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619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4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4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49" name="Google Shape;49;p44"/>
          <p:cNvSpPr/>
          <p:nvPr/>
        </p:nvSpPr>
        <p:spPr>
          <a:xfrm>
            <a:off x="718005" y="1761602"/>
            <a:ext cx="7840800" cy="10800"/>
          </a:xfrm>
          <a:prstGeom prst="rect">
            <a:avLst/>
          </a:prstGeom>
          <a:solidFill>
            <a:srgbClr val="32619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5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6195"/>
              </a:buClr>
              <a:buSzPts val="6000"/>
              <a:buFont typeface="Catamaran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5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3" name="Google Shape;53;p4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4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4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56" name="Google Shape;56;p45"/>
          <p:cNvSpPr/>
          <p:nvPr/>
        </p:nvSpPr>
        <p:spPr>
          <a:xfrm>
            <a:off x="718004" y="4551068"/>
            <a:ext cx="7840800" cy="10800"/>
          </a:xfrm>
          <a:prstGeom prst="rect">
            <a:avLst/>
          </a:prstGeom>
          <a:solidFill>
            <a:srgbClr val="32619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619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6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46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4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4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64" name="Google Shape;64;p46"/>
          <p:cNvSpPr/>
          <p:nvPr/>
        </p:nvSpPr>
        <p:spPr>
          <a:xfrm>
            <a:off x="718005" y="1761602"/>
            <a:ext cx="7840800" cy="10800"/>
          </a:xfrm>
          <a:prstGeom prst="rect">
            <a:avLst/>
          </a:prstGeom>
          <a:solidFill>
            <a:srgbClr val="32619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7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619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7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8" name="Google Shape;68;p47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47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0" name="Google Shape;70;p47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4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74" name="Google Shape;74;p47"/>
          <p:cNvSpPr/>
          <p:nvPr/>
        </p:nvSpPr>
        <p:spPr>
          <a:xfrm>
            <a:off x="718005" y="1689032"/>
            <a:ext cx="7840800" cy="10800"/>
          </a:xfrm>
          <a:prstGeom prst="rect">
            <a:avLst/>
          </a:prstGeom>
          <a:solidFill>
            <a:srgbClr val="32619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6195"/>
              </a:buClr>
              <a:buSzPts val="3000"/>
              <a:buFont typeface="Catamaran"/>
              <a:buNone/>
              <a:defRPr b="0" i="0" sz="3000" u="none" cap="none" strike="noStrike">
                <a:solidFill>
                  <a:srgbClr val="326195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3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/>
        </p:txBody>
      </p:sp>
      <p:sp>
        <p:nvSpPr>
          <p:cNvPr id="12" name="Google Shape;12;p3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/>
        </p:txBody>
      </p:sp>
      <p:sp>
        <p:nvSpPr>
          <p:cNvPr id="13" name="Google Shape;13;p3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/>
        </p:txBody>
      </p:sp>
      <p:sp>
        <p:nvSpPr>
          <p:cNvPr id="14" name="Google Shape;14;p3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15" name="Google Shape;15;p38"/>
          <p:cNvSpPr/>
          <p:nvPr/>
        </p:nvSpPr>
        <p:spPr>
          <a:xfrm>
            <a:off x="1185" y="6116128"/>
            <a:ext cx="9142815" cy="741871"/>
          </a:xfrm>
          <a:prstGeom prst="rect">
            <a:avLst/>
          </a:prstGeom>
          <a:solidFill>
            <a:srgbClr val="32619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16" name="Google Shape;16;p3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760198" y="6130642"/>
            <a:ext cx="1623603" cy="67331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ual.portalicaro.es/" TargetMode="External"/><Relationship Id="rId4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portal.seg-social.gob.es/wps/portal/importass/importass/inicio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sede.mjusticia.gob.es/es/tramites/certificado-registro-central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www.ual.es/administracionelectronica/procedimientos" TargetMode="External"/><Relationship Id="rId4" Type="http://schemas.openxmlformats.org/officeDocument/2006/relationships/image" Target="../media/image1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cms.ual.es/idc/groups/public/@serv/@empleo/documents/documento/ayudacurriculares2020.pdf" TargetMode="External"/><Relationship Id="rId4" Type="http://schemas.openxmlformats.org/officeDocument/2006/relationships/hyperlink" Target="https://www.ual.es/application/files/7916/5416/7041/ALUMNOSayudacurriculares2020.pdf" TargetMode="External"/><Relationship Id="rId5" Type="http://schemas.openxmlformats.org/officeDocument/2006/relationships/image" Target="../media/image1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1.png"/><Relationship Id="rId4" Type="http://schemas.openxmlformats.org/officeDocument/2006/relationships/hyperlink" Target="mailto:dulcemar@fundacionual.es" TargetMode="External"/><Relationship Id="rId5" Type="http://schemas.openxmlformats.org/officeDocument/2006/relationships/hyperlink" Target="mailto:practicas@fundacionual.es" TargetMode="External"/><Relationship Id="rId6" Type="http://schemas.openxmlformats.org/officeDocument/2006/relationships/hyperlink" Target="https://www.ual.es/contacta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://www.ual.es/empleo" TargetMode="External"/><Relationship Id="rId4" Type="http://schemas.openxmlformats.org/officeDocument/2006/relationships/hyperlink" Target="https://fundacionual.es/" TargetMode="External"/><Relationship Id="rId5" Type="http://schemas.openxmlformats.org/officeDocument/2006/relationships/hyperlink" Target="https://www.facebook.com/sueual" TargetMode="External"/><Relationship Id="rId6" Type="http://schemas.openxmlformats.org/officeDocument/2006/relationships/image" Target="../media/image20.png"/><Relationship Id="rId7" Type="http://schemas.openxmlformats.org/officeDocument/2006/relationships/image" Target="../media/image2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boe.es/eli/es/rd/2014/07/11/592" TargetMode="External"/><Relationship Id="rId4" Type="http://schemas.openxmlformats.org/officeDocument/2006/relationships/hyperlink" Target="https://www.ual.es/application/files/8916/5641/2539/NORMATIVA_DE_PRACTICAS_ACADEMICAS_EXTERNAS_10_06_2022.pdf" TargetMode="External"/><Relationship Id="rId5" Type="http://schemas.openxmlformats.org/officeDocument/2006/relationships/hyperlink" Target="https://www.boe.es/buscar/act.php?id=BOE-A-2023-6967" TargetMode="External"/><Relationship Id="rId6" Type="http://schemas.openxmlformats.org/officeDocument/2006/relationships/hyperlink" Target="https://www.ual.es/application/files/5017/1584/0727/PROTOCOLO_DE_ACTUACION_EN_CASO_DE_AT_Y_EP_DE_PFNR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0849" y="126749"/>
            <a:ext cx="8682301" cy="5264125"/>
          </a:xfrm>
          <a:prstGeom prst="rect">
            <a:avLst/>
          </a:prstGeom>
          <a:noFill/>
          <a:ln>
            <a:noFill/>
          </a:ln>
          <a:effectLst>
            <a:outerShdw blurRad="266700" rotWithShape="0" algn="ctr" dir="6600000" dist="76200">
              <a:srgbClr val="000000">
                <a:alpha val="40392"/>
              </a:srgbClr>
            </a:outerShdw>
          </a:effectLst>
        </p:spPr>
      </p:pic>
      <p:sp>
        <p:nvSpPr>
          <p:cNvPr id="102" name="Google Shape;102;p1"/>
          <p:cNvSpPr txBox="1"/>
          <p:nvPr>
            <p:ph idx="4294967295" type="subTitle"/>
          </p:nvPr>
        </p:nvSpPr>
        <p:spPr>
          <a:xfrm>
            <a:off x="141075" y="1047624"/>
            <a:ext cx="8682300" cy="25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8196"/>
              <a:buFont typeface="Arial"/>
              <a:buNone/>
            </a:pPr>
            <a:r>
              <a:t/>
            </a:r>
            <a:endParaRPr b="1" i="0" sz="6100" u="none" cap="none" strike="noStrike">
              <a:solidFill>
                <a:srgbClr val="1F3864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8196"/>
              <a:buFont typeface="Arial"/>
              <a:buNone/>
            </a:pPr>
            <a:r>
              <a:t/>
            </a:r>
            <a:endParaRPr b="1" i="0" sz="6100" u="none" cap="none" strike="noStrike">
              <a:solidFill>
                <a:srgbClr val="1F3864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8196"/>
              <a:buFont typeface="Arial"/>
              <a:buNone/>
            </a:pPr>
            <a:r>
              <a:rPr b="1" i="0" lang="es-ES" sz="6100" u="none" cap="none" strike="noStrike">
                <a:solidFill>
                  <a:srgbClr val="1F3864"/>
                </a:solidFill>
                <a:latin typeface="Catamaran"/>
                <a:ea typeface="Catamaran"/>
                <a:cs typeface="Catamaran"/>
                <a:sym typeface="Catamaran"/>
              </a:rPr>
              <a:t>UNIVERSIDAD DE ALMERÍA</a:t>
            </a:r>
            <a:endParaRPr b="0" i="0" sz="23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i="0" sz="4400" u="none" cap="none" strike="noStrike">
              <a:solidFill>
                <a:srgbClr val="1F3864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03" name="Google Shape;103;p1"/>
          <p:cNvSpPr txBox="1"/>
          <p:nvPr/>
        </p:nvSpPr>
        <p:spPr>
          <a:xfrm>
            <a:off x="230798" y="3041993"/>
            <a:ext cx="8682300" cy="29407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ES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SERVICIO DE EMPLEABILIDAD, POLÍTICAS SOCIALES Y SOSTENIBILIDAD Y FUNDACIÓN DE LA UNIVERSIDAD DE ALMERÍA</a:t>
            </a:r>
            <a:endParaRPr b="1" i="0" sz="18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s-ES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VICERRECTORADO DE POSTGRADO Y RELACIONES INSTITUCIONALES</a:t>
            </a:r>
            <a:endParaRPr b="1" i="0" sz="18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-ES" sz="18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ROSA MARÍA FRESNEDA JÓDAR</a:t>
            </a:r>
            <a:endParaRPr b="1" i="0" sz="18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"/>
          <p:cNvSpPr txBox="1"/>
          <p:nvPr>
            <p:ph idx="4294967295" type="body"/>
          </p:nvPr>
        </p:nvSpPr>
        <p:spPr>
          <a:xfrm>
            <a:off x="214375" y="157125"/>
            <a:ext cx="8418900" cy="30568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b="1"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s-ES" sz="2400">
                <a:latin typeface="Arial"/>
                <a:ea typeface="Arial"/>
                <a:cs typeface="Arial"/>
                <a:sym typeface="Arial"/>
              </a:rPr>
              <a:t>PROCEDIMIENTO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ES" sz="2400">
                <a:latin typeface="Arial"/>
                <a:ea typeface="Arial"/>
                <a:cs typeface="Arial"/>
                <a:sym typeface="Arial"/>
              </a:rPr>
              <a:t>Inscribirse en portal de empleo y prácticas ICARO-Universidad de Almería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s-ES" sz="2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https://ual.portalicaro.es/</a:t>
            </a:r>
            <a:r>
              <a:rPr b="1" lang="es-ES" sz="2400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59" name="Google Shape;159;p8"/>
          <p:cNvPicPr preferRelativeResize="0"/>
          <p:nvPr/>
        </p:nvPicPr>
        <p:blipFill rotWithShape="1">
          <a:blip r:embed="rId4">
            <a:alphaModFix/>
          </a:blip>
          <a:srcRect b="36611" l="25965" r="25758" t="10408"/>
          <a:stretch/>
        </p:blipFill>
        <p:spPr>
          <a:xfrm>
            <a:off x="2398712" y="2979778"/>
            <a:ext cx="4050226" cy="2502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9"/>
          <p:cNvSpPr/>
          <p:nvPr/>
        </p:nvSpPr>
        <p:spPr>
          <a:xfrm>
            <a:off x="571500" y="1928813"/>
            <a:ext cx="735806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3429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9"/>
          <p:cNvSpPr/>
          <p:nvPr/>
        </p:nvSpPr>
        <p:spPr>
          <a:xfrm>
            <a:off x="900113" y="3555177"/>
            <a:ext cx="6958012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000" u="none" cap="none" strike="noStrike">
              <a:solidFill>
                <a:srgbClr val="14395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9"/>
          <p:cNvSpPr txBox="1"/>
          <p:nvPr/>
        </p:nvSpPr>
        <p:spPr>
          <a:xfrm>
            <a:off x="407659" y="150288"/>
            <a:ext cx="81769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4F83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1D4F83"/>
                </a:solidFill>
                <a:latin typeface="Arial"/>
                <a:ea typeface="Arial"/>
                <a:cs typeface="Arial"/>
                <a:sym typeface="Arial"/>
              </a:rPr>
              <a:t>SOLICITUD DE LAS PRÁCTICAS CURRICULARES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4F83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1D4F83"/>
                </a:solidFill>
                <a:latin typeface="Arial"/>
                <a:ea typeface="Arial"/>
                <a:cs typeface="Arial"/>
                <a:sym typeface="Arial"/>
              </a:rPr>
              <a:t>INSCRIPCIÓN DESDE CAMPUS VIRTUAL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7" name="Google Shape;16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975" y="1178925"/>
            <a:ext cx="8738050" cy="47525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8" name="Google Shape;168;p19"/>
          <p:cNvCxnSpPr/>
          <p:nvPr/>
        </p:nvCxnSpPr>
        <p:spPr>
          <a:xfrm flipH="1">
            <a:off x="4788024" y="2383676"/>
            <a:ext cx="657225" cy="28575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5250" y="1360350"/>
            <a:ext cx="8773499" cy="44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0"/>
          <p:cNvSpPr txBox="1"/>
          <p:nvPr/>
        </p:nvSpPr>
        <p:spPr>
          <a:xfrm>
            <a:off x="1115616" y="188640"/>
            <a:ext cx="676875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4F83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1D4F83"/>
                </a:solidFill>
                <a:latin typeface="Arial"/>
                <a:ea typeface="Arial"/>
                <a:cs typeface="Arial"/>
                <a:sym typeface="Arial"/>
              </a:rPr>
              <a:t>SOLICITUD DE PRÁCTICAS CURRICULARES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4F83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1D4F83"/>
                </a:solidFill>
                <a:latin typeface="Arial"/>
                <a:ea typeface="Arial"/>
                <a:cs typeface="Arial"/>
                <a:sym typeface="Arial"/>
              </a:rPr>
              <a:t>INSCRIPCIÓN DESDE ICARO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5" name="Google Shape;175;p20"/>
          <p:cNvCxnSpPr/>
          <p:nvPr/>
        </p:nvCxnSpPr>
        <p:spPr>
          <a:xfrm flipH="1">
            <a:off x="1418800" y="2749075"/>
            <a:ext cx="1310700" cy="2640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7"/>
          <p:cNvSpPr txBox="1"/>
          <p:nvPr/>
        </p:nvSpPr>
        <p:spPr>
          <a:xfrm>
            <a:off x="407200" y="257700"/>
            <a:ext cx="8563800" cy="53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1D4F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-ES" sz="2400" u="none" cap="none" strike="noStrike">
                <a:solidFill>
                  <a:srgbClr val="1D4F83"/>
                </a:solidFill>
                <a:latin typeface="Arial"/>
                <a:ea typeface="Arial"/>
                <a:cs typeface="Arial"/>
                <a:sym typeface="Arial"/>
              </a:rPr>
              <a:t>OBLIGATORIO INTRODUCIR DATOS SEGURIDAD SOCIAL EN ICARO</a:t>
            </a:r>
            <a:endParaRPr b="0" i="0" sz="2800" u="none" cap="none" strike="noStrike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 </a:t>
            </a:r>
            <a:r>
              <a:rPr b="1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dispone</a:t>
            </a:r>
            <a:r>
              <a:rPr b="0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dicho número</a:t>
            </a:r>
            <a:r>
              <a:rPr b="0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puede obtenerlo a través de los siguientes procedimientos: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6550" lvl="0" marL="5969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22222"/>
              </a:buClr>
              <a:buSzPts val="1700"/>
              <a:buFont typeface="Arial"/>
              <a:buChar char="●"/>
            </a:pPr>
            <a:r>
              <a:rPr b="0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 c</a:t>
            </a:r>
            <a:r>
              <a:rPr b="1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ertificado digital, clave permanente, sms o clave pin</a:t>
            </a:r>
            <a:r>
              <a:rPr b="0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través del Portal de la TGSS </a:t>
            </a:r>
            <a:r>
              <a:rPr b="1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“IMPORTASS”</a:t>
            </a:r>
            <a:r>
              <a:rPr b="0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0" i="0" lang="es-ES" sz="1700" u="sng" cap="none" strike="noStrike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https://portal.seg-social.gob.es/wps/portal/importass/importass/inicio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6550" lvl="0" marL="5969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700"/>
              <a:buFont typeface="Arial"/>
              <a:buChar char="●"/>
            </a:pPr>
            <a:r>
              <a:rPr b="0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bien, a través del servicio </a:t>
            </a:r>
            <a:r>
              <a:rPr b="1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“enviar una solicitud” </a:t>
            </a:r>
            <a:r>
              <a:rPr b="0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existente en el Portal de la TGSS </a:t>
            </a:r>
            <a:r>
              <a:rPr b="1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“IMPORTASS”</a:t>
            </a:r>
            <a:r>
              <a:rPr b="0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Cuando lo obtenga, rellénalo dentro de sus </a:t>
            </a:r>
            <a:r>
              <a:rPr b="1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“Datos Personales”</a:t>
            </a:r>
            <a:r>
              <a:rPr b="0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 su perfil de </a:t>
            </a:r>
            <a:r>
              <a:rPr b="1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ICARO.</a:t>
            </a:r>
            <a:endParaRPr b="1" i="0" sz="1700" u="none" cap="none" strike="noStrike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87ce399e4e_0_16"/>
          <p:cNvSpPr txBox="1"/>
          <p:nvPr/>
        </p:nvSpPr>
        <p:spPr>
          <a:xfrm>
            <a:off x="1361440" y="485150"/>
            <a:ext cx="611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s-ES" sz="2400" u="none" cap="none" strike="noStrike">
                <a:solidFill>
                  <a:srgbClr val="1D4F83"/>
                </a:solidFill>
                <a:latin typeface="Arial"/>
                <a:ea typeface="Arial"/>
                <a:cs typeface="Arial"/>
                <a:sym typeface="Arial"/>
              </a:rPr>
              <a:t>SEGURIDAD SOCIAL</a:t>
            </a:r>
            <a:endParaRPr b="1" i="0" sz="2400" u="none" cap="none" strike="noStrike">
              <a:solidFill>
                <a:srgbClr val="1D4F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387ce399e4e_0_16"/>
          <p:cNvSpPr txBox="1"/>
          <p:nvPr/>
        </p:nvSpPr>
        <p:spPr>
          <a:xfrm>
            <a:off x="751840" y="1265330"/>
            <a:ext cx="7894200" cy="51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6556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1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Todo el alumnado estará dado de alta en la Seguridad Social como prácticas no laborales en el periodo oficial (09/02/2026 AL </a:t>
            </a:r>
            <a:r>
              <a:rPr b="1" lang="es-ES" sz="1700"/>
              <a:t>20</a:t>
            </a:r>
            <a:r>
              <a:rPr b="1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/0</a:t>
            </a:r>
            <a:r>
              <a:rPr b="1" lang="es-ES" sz="1700"/>
              <a:t>2</a:t>
            </a:r>
            <a:r>
              <a:rPr b="1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/202</a:t>
            </a:r>
            <a:r>
              <a:rPr b="1" lang="es-ES" sz="1700"/>
              <a:t>6</a:t>
            </a:r>
            <a:r>
              <a:rPr b="1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  <a:r>
              <a:rPr b="0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muy importante no salirse de este periodo.</a:t>
            </a:r>
            <a:endParaRPr/>
          </a:p>
          <a:p>
            <a:pPr indent="0" lvl="0" marL="0" marR="0" rtl="0" algn="just">
              <a:lnSpc>
                <a:spcPct val="1655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6556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1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</a:t>
            </a:r>
            <a:r>
              <a:rPr b="1" lang="es-ES" sz="1700"/>
              <a:t>qué</a:t>
            </a:r>
            <a:r>
              <a:rPr b="1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consiste: </a:t>
            </a:r>
            <a:r>
              <a:rPr b="0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trata de un alta especial que sirve para computar como tiempo trabajado solo a efectos de jubilación.</a:t>
            </a:r>
            <a:endParaRPr/>
          </a:p>
          <a:p>
            <a:pPr indent="0" lvl="0" marL="0" marR="0" rtl="0" algn="just">
              <a:lnSpc>
                <a:spcPct val="1655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6556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1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Universidad de Almería es la responsable del alta y del coste de la misma: </a:t>
            </a:r>
            <a:r>
              <a:rPr b="0" i="0" lang="es-E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 ello debes informar a la gestora de prácticas de cualquier eventualidad, como faltas no justificadas, accidentes, bajas médicas, etc</a:t>
            </a:r>
            <a:endParaRPr/>
          </a:p>
          <a:p>
            <a:pPr indent="0" lvl="0" marL="0" marR="0" rtl="0" algn="just">
              <a:lnSpc>
                <a:spcPct val="1655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0" marL="285750" marR="0" rtl="0" algn="just">
              <a:lnSpc>
                <a:spcPct val="16556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1"/>
          <p:cNvSpPr/>
          <p:nvPr/>
        </p:nvSpPr>
        <p:spPr>
          <a:xfrm>
            <a:off x="571500" y="1928813"/>
            <a:ext cx="735806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3429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1"/>
          <p:cNvSpPr/>
          <p:nvPr/>
        </p:nvSpPr>
        <p:spPr>
          <a:xfrm>
            <a:off x="900113" y="3555177"/>
            <a:ext cx="6958012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000" u="none" cap="none" strike="noStrike">
              <a:solidFill>
                <a:srgbClr val="14395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1"/>
          <p:cNvSpPr txBox="1"/>
          <p:nvPr/>
        </p:nvSpPr>
        <p:spPr>
          <a:xfrm>
            <a:off x="571500" y="188640"/>
            <a:ext cx="81769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1D4F83"/>
                </a:solidFill>
                <a:latin typeface="Catamaran"/>
                <a:ea typeface="Catamaran"/>
                <a:cs typeface="Catamaran"/>
                <a:sym typeface="Catamaran"/>
              </a:rPr>
              <a:t>PRÁCTICAS CURRICULARES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4F83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1D4F83"/>
                </a:solidFill>
                <a:latin typeface="Arial"/>
                <a:ea typeface="Arial"/>
                <a:cs typeface="Arial"/>
                <a:sym typeface="Arial"/>
              </a:rPr>
              <a:t>INSCRIPCIÓN DESDE ÍCARO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1"/>
          <p:cNvSpPr/>
          <p:nvPr/>
        </p:nvSpPr>
        <p:spPr>
          <a:xfrm>
            <a:off x="1043608" y="2060848"/>
            <a:ext cx="792088" cy="72008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857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tamaran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1"/>
          <p:cNvSpPr/>
          <p:nvPr/>
        </p:nvSpPr>
        <p:spPr>
          <a:xfrm>
            <a:off x="5724128" y="3519173"/>
            <a:ext cx="792088" cy="72008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857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tamaran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" name="Google Shape;19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0300" y="1340600"/>
            <a:ext cx="8702550" cy="4227825"/>
          </a:xfrm>
          <a:prstGeom prst="rect">
            <a:avLst/>
          </a:prstGeom>
          <a:solidFill>
            <a:srgbClr val="FFC000"/>
          </a:solidFill>
          <a:ln>
            <a:noFill/>
          </a:ln>
        </p:spPr>
      </p:pic>
      <p:cxnSp>
        <p:nvCxnSpPr>
          <p:cNvPr id="198" name="Google Shape;198;p21"/>
          <p:cNvCxnSpPr/>
          <p:nvPr/>
        </p:nvCxnSpPr>
        <p:spPr>
          <a:xfrm>
            <a:off x="5724128" y="3519173"/>
            <a:ext cx="2205435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2"/>
          <p:cNvSpPr txBox="1"/>
          <p:nvPr>
            <p:ph type="title"/>
          </p:nvPr>
        </p:nvSpPr>
        <p:spPr>
          <a:xfrm>
            <a:off x="3494050" y="1708549"/>
            <a:ext cx="1623600" cy="282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6195"/>
              </a:buClr>
              <a:buSzPts val="17000"/>
              <a:buFont typeface="Catamaran"/>
              <a:buNone/>
            </a:pPr>
            <a:r>
              <a:rPr lang="es-ES"/>
              <a:t>3</a:t>
            </a:r>
            <a:endParaRPr/>
          </a:p>
        </p:txBody>
      </p:sp>
      <p:sp>
        <p:nvSpPr>
          <p:cNvPr id="204" name="Google Shape;204;p22"/>
          <p:cNvSpPr txBox="1"/>
          <p:nvPr>
            <p:ph idx="1" type="subTitle"/>
          </p:nvPr>
        </p:nvSpPr>
        <p:spPr>
          <a:xfrm>
            <a:off x="4778718" y="3146231"/>
            <a:ext cx="4114800" cy="83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s-ES" sz="2000"/>
              <a:t>SOLICITUD DE OFERTAS Y </a:t>
            </a:r>
            <a:r>
              <a:rPr b="1" lang="es-ES" sz="2000"/>
              <a:t>ADJUDICACIÓN DE PUESTOS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7"/>
          <p:cNvSpPr/>
          <p:nvPr/>
        </p:nvSpPr>
        <p:spPr>
          <a:xfrm>
            <a:off x="84474" y="1002281"/>
            <a:ext cx="88680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CALENDARIO GESTIÓN PRÁCTICAS CURRICULARES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PRACTICUM I - GRADO EN EDUCACIÓN SOCIAL (</a:t>
            </a:r>
            <a:r>
              <a:rPr b="1" lang="es-E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 </a:t>
            </a:r>
            <a:r>
              <a:rPr b="1" i="0" lang="es-E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HORAS)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CURSO ACADÉMICO 2025 – 2026</a:t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0" name="Google Shape;210;p27"/>
          <p:cNvGraphicFramePr/>
          <p:nvPr/>
        </p:nvGraphicFramePr>
        <p:xfrm>
          <a:off x="751422" y="21077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{A4343DF7-B1F4-4DDC-AF3E-98298FBC8DEE}</a:tableStyleId>
              </a:tblPr>
              <a:tblGrid>
                <a:gridCol w="2824675"/>
                <a:gridCol w="4709450"/>
              </a:tblGrid>
              <a:tr h="236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Del </a:t>
                      </a:r>
                      <a:r>
                        <a:rPr lang="es-ES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04</a:t>
                      </a: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al </a:t>
                      </a:r>
                      <a:r>
                        <a:rPr lang="es-ES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09</a:t>
                      </a: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lang="es-ES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diciembre</a:t>
                      </a: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2025</a:t>
                      </a:r>
                      <a:endParaRPr sz="1400" u="none" cap="none" strike="noStrike"/>
                    </a:p>
                  </a:txBody>
                  <a:tcPr marT="45725" marB="4572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Solicitud de los alumnos (</a:t>
                      </a:r>
                      <a:r>
                        <a:rPr lang="es-ES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referencias)</a:t>
                      </a:r>
                      <a:endParaRPr sz="1400" u="none" cap="none" strike="noStrike"/>
                    </a:p>
                  </a:txBody>
                  <a:tcPr marT="45725" marB="4572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  <a:tr h="198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r>
                        <a:rPr lang="es-ES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diciembre</a:t>
                      </a:r>
                      <a:r>
                        <a:rPr lang="es-ES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 2025</a:t>
                      </a:r>
                      <a:endParaRPr sz="1400" u="none" cap="none" strike="noStrike"/>
                    </a:p>
                  </a:txBody>
                  <a:tcPr marT="45725" marB="4572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Relación Provisional</a:t>
                      </a:r>
                      <a:endParaRPr sz="1400" u="none" cap="none" strike="noStrike"/>
                    </a:p>
                  </a:txBody>
                  <a:tcPr marT="45725" marB="4572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Del </a:t>
                      </a:r>
                      <a:r>
                        <a:rPr lang="es-ES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</a:t>
                      </a: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al 1</a:t>
                      </a:r>
                      <a:r>
                        <a:rPr lang="es-ES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diciembre 2025</a:t>
                      </a:r>
                      <a:endParaRPr sz="1400" u="none" cap="none" strike="noStrike"/>
                    </a:p>
                  </a:txBody>
                  <a:tcPr marT="45725" marB="4572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Alegaciones</a:t>
                      </a:r>
                      <a:endParaRPr sz="1400" u="none" cap="none" strike="noStrike"/>
                    </a:p>
                  </a:txBody>
                  <a:tcPr marT="45725" marB="4572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2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Del 16 al 17 de diciembre de</a:t>
                      </a: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2025</a:t>
                      </a:r>
                      <a:endParaRPr sz="1400" u="none" cap="none" strike="noStrike"/>
                    </a:p>
                  </a:txBody>
                  <a:tcPr marT="45725" marB="4572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Respuesta de alegaciones</a:t>
                      </a:r>
                      <a:endParaRPr sz="1400" u="none" cap="none" strike="noStrike"/>
                    </a:p>
                  </a:txBody>
                  <a:tcPr marT="45725" marB="45725" marR="68575" marL="6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</a:t>
                      </a: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d</a:t>
                      </a:r>
                      <a:r>
                        <a:rPr lang="es-ES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iciembre de</a:t>
                      </a: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2025</a:t>
                      </a:r>
                      <a:endParaRPr sz="1400" u="none" cap="none" strike="noStrike"/>
                    </a:p>
                  </a:txBody>
                  <a:tcPr marT="45725" marB="457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Relación Definitiva</a:t>
                      </a:r>
                      <a:endParaRPr sz="1400" u="none" cap="none" strike="noStrike"/>
                    </a:p>
                  </a:txBody>
                  <a:tcPr marT="45725" marB="457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5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09 de Febrero de 2026</a:t>
                      </a:r>
                      <a:endParaRPr sz="1400" u="none" cap="none" strike="noStrike"/>
                    </a:p>
                  </a:txBody>
                  <a:tcPr marT="45725" marB="457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s-E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INCORPORACIÓN DE ALUMNOS A LOS CENTROS</a:t>
                      </a:r>
                      <a:endParaRPr sz="1400" u="none" cap="none" strike="noStrike"/>
                    </a:p>
                  </a:txBody>
                  <a:tcPr marT="45725" marB="457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3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s-ES" sz="1400" u="none" cap="none" strike="noStrik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Desde </a:t>
                      </a:r>
                      <a:r>
                        <a:rPr b="1" lang="es-ES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09</a:t>
                      </a:r>
                      <a:r>
                        <a:rPr b="1" i="0" lang="es-ES" sz="1400" u="none" cap="none" strike="noStrik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b="1" lang="es-ES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FEBRERO al 20 de FEBRERO DE 2026</a:t>
                      </a:r>
                      <a:endParaRPr sz="1400" u="none" cap="none" strike="noStrike"/>
                    </a:p>
                  </a:txBody>
                  <a:tcPr marT="45725" marB="457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i="0" lang="es-ES" sz="1400" u="none" cap="none" strike="noStrike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REALIZACIÓN DE LAS PRÁCTICAS</a:t>
                      </a:r>
                      <a:endParaRPr sz="1400" u="none" cap="none" strike="noStrike"/>
                    </a:p>
                  </a:txBody>
                  <a:tcPr marT="45725" marB="45725" marR="68575" marL="6857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ogramas de becas Repsol para estudiantes y graduados | Repsol" id="215" name="Google Shape;21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0650" y="4141175"/>
            <a:ext cx="6694849" cy="1872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4"/>
          <p:cNvSpPr txBox="1"/>
          <p:nvPr/>
        </p:nvSpPr>
        <p:spPr>
          <a:xfrm>
            <a:off x="372117" y="419323"/>
            <a:ext cx="82296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4F83"/>
              </a:buClr>
              <a:buSzPts val="3200"/>
              <a:buFont typeface="Arial"/>
              <a:buNone/>
            </a:pPr>
            <a:r>
              <a:rPr b="1" i="0" lang="es-ES" sz="3200" u="none" cap="none" strike="noStrike">
                <a:solidFill>
                  <a:srgbClr val="1D4F83"/>
                </a:solidFill>
                <a:latin typeface="Arial"/>
                <a:ea typeface="Arial"/>
                <a:cs typeface="Arial"/>
                <a:sym typeface="Arial"/>
              </a:rPr>
              <a:t>ADJUDICACIÓN DE PUESTOS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4"/>
          <p:cNvSpPr txBox="1"/>
          <p:nvPr/>
        </p:nvSpPr>
        <p:spPr>
          <a:xfrm>
            <a:off x="296088" y="995323"/>
            <a:ext cx="8381654" cy="31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-342900" lvl="1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None/>
            </a:pPr>
            <a:r>
              <a:rPr b="0" i="0" lang="es-ES" sz="3200" u="none" cap="none" strike="noStrike">
                <a:solidFill>
                  <a:srgbClr val="FF0000"/>
                </a:solidFill>
                <a:latin typeface="Catamaran"/>
                <a:ea typeface="Catamaran"/>
                <a:cs typeface="Catamaran"/>
                <a:sym typeface="Catamaran"/>
              </a:rPr>
              <a:t>	</a:t>
            </a:r>
            <a:endParaRPr b="0" i="0" sz="32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330517" lvl="0" marL="342900" marR="0" rtl="0" algn="just">
              <a:lnSpc>
                <a:spcPct val="11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-E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primer lugar se abrirá un Plazo de Inscripción a las ofertas de prácticas disponibles en el que cada estudiante indicará desde la aplicación ICARO, por orden de preferencia, todas las empresas en las que desea realizar las prácticas.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364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517" lvl="0" marL="342900" marR="0" rtl="0" algn="just">
              <a:lnSpc>
                <a:spcPct val="11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-E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cada oferta se informa del nombre de la  empresa, localidad de realización de las prácticas, fecha de inicio, duración, actividades a desempeñar y competencias a desarrollar durante las prácticas.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364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517" lvl="0" marL="342900" marR="0" rtl="0" algn="just">
              <a:lnSpc>
                <a:spcPct val="11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-ES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periodo exacto de inscripción se comunicará por correo electrónico.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364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dk1"/>
              </a:solidFill>
            </a:endParaRPr>
          </a:p>
          <a:p>
            <a:pPr indent="-330517" lvl="0" marL="342900" marR="0" rtl="0" algn="just">
              <a:lnSpc>
                <a:spcPct val="11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ES" sz="2600">
                <a:solidFill>
                  <a:schemeClr val="dk1"/>
                </a:solidFill>
              </a:rPr>
              <a:t>No se permiten ofertas perfiladas.</a:t>
            </a:r>
            <a:endParaRPr sz="2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ácticas profesionales pagas: Sector público abrió las puertas a  universitarios, consulte cómo vincularse" id="222" name="Google Shape;222;p25"/>
          <p:cNvPicPr preferRelativeResize="0"/>
          <p:nvPr/>
        </p:nvPicPr>
        <p:blipFill rotWithShape="1">
          <a:blip r:embed="rId3">
            <a:alphaModFix/>
          </a:blip>
          <a:srcRect b="15640" l="0" r="0" t="26596"/>
          <a:stretch/>
        </p:blipFill>
        <p:spPr>
          <a:xfrm>
            <a:off x="4412196" y="4685699"/>
            <a:ext cx="3861126" cy="125455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5"/>
          <p:cNvSpPr txBox="1"/>
          <p:nvPr/>
        </p:nvSpPr>
        <p:spPr>
          <a:xfrm>
            <a:off x="565600" y="1420537"/>
            <a:ext cx="8229600" cy="37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29845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-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adjudicación de ofertas se hará atendiendo a la </a:t>
            </a:r>
            <a:r>
              <a:rPr b="1" i="0" lang="es-E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nota media del expediente académico </a:t>
            </a:r>
            <a:r>
              <a:rPr lang="es-ES" sz="1800">
                <a:solidFill>
                  <a:schemeClr val="dk1"/>
                </a:solidFill>
              </a:rPr>
              <a:t>del curso anterior.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342900" marR="0" rtl="0" algn="just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-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Finalizado el periodo de inscripción, se enviará a través de correo electrónico un </a:t>
            </a:r>
            <a:r>
              <a:rPr b="1" i="0" lang="es-E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Listado Provisional de Adjudicación</a:t>
            </a:r>
            <a:r>
              <a:rPr b="0" i="0" lang="es-E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s-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 se abrirá un periodo de alegaciones.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342900" marR="0" rtl="0" algn="just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-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Finalizado dicho periodo de alegaciones se enviará vía correo electrónico el </a:t>
            </a:r>
            <a:r>
              <a:rPr b="1" i="0" lang="es-E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Listado Definitivo de Adjudicación</a:t>
            </a:r>
            <a:r>
              <a:rPr b="0" i="0" lang="es-E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s-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ofertas y se comunicará a cada persona la fecha en la que tiene que confirmar la aceptación a través de la aplicación Ícaro.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48" lvl="0" marL="342900" marR="0" rtl="0" algn="just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s-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 personas con oferta adjudicada tienen la obligación de aceptarla.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224" name="Google Shape;224;p25"/>
          <p:cNvSpPr txBox="1"/>
          <p:nvPr/>
        </p:nvSpPr>
        <p:spPr>
          <a:xfrm>
            <a:off x="264828" y="4892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tamaran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4F83"/>
              </a:buClr>
              <a:buSzPts val="3200"/>
              <a:buFont typeface="Arial"/>
              <a:buNone/>
            </a:pPr>
            <a:r>
              <a:rPr b="1" i="0" lang="es-ES" sz="3200" u="none" cap="none" strike="noStrike">
                <a:solidFill>
                  <a:srgbClr val="1D4F83"/>
                </a:solidFill>
                <a:latin typeface="Arial"/>
                <a:ea typeface="Arial"/>
                <a:cs typeface="Arial"/>
                <a:sym typeface="Arial"/>
              </a:rPr>
              <a:t>ADJUDICACIÓN DE PUESTOS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/>
          <p:nvPr>
            <p:ph type="title"/>
          </p:nvPr>
        </p:nvSpPr>
        <p:spPr>
          <a:xfrm>
            <a:off x="3458325" y="1851399"/>
            <a:ext cx="1623600" cy="282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6195"/>
              </a:buClr>
              <a:buSzPts val="17000"/>
              <a:buFont typeface="Catamaran"/>
              <a:buNone/>
            </a:pPr>
            <a:r>
              <a:rPr lang="es-ES"/>
              <a:t>1</a:t>
            </a:r>
            <a:endParaRPr/>
          </a:p>
        </p:txBody>
      </p:sp>
      <p:sp>
        <p:nvSpPr>
          <p:cNvPr id="109" name="Google Shape;109;p3"/>
          <p:cNvSpPr txBox="1"/>
          <p:nvPr>
            <p:ph idx="1" type="subTitle"/>
          </p:nvPr>
        </p:nvSpPr>
        <p:spPr>
          <a:xfrm>
            <a:off x="4778718" y="3146231"/>
            <a:ext cx="4114800" cy="83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s-ES" sz="2000"/>
              <a:t>SERVICIO UNIVERSITARIO DE EMPLEO Y FUNDACIÓN DE LA UNIVERSIDAD DE ALMERÍA. PROGRAMAS</a:t>
            </a:r>
            <a:endParaRPr b="1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87ce399e4e_0_113"/>
          <p:cNvSpPr txBox="1"/>
          <p:nvPr/>
        </p:nvSpPr>
        <p:spPr>
          <a:xfrm>
            <a:off x="2900772" y="732714"/>
            <a:ext cx="3766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3200" u="none" cap="none" strike="noStrike">
                <a:solidFill>
                  <a:srgbClr val="1D4F83"/>
                </a:solidFill>
                <a:latin typeface="Arial"/>
                <a:ea typeface="Arial"/>
                <a:cs typeface="Arial"/>
                <a:sym typeface="Arial"/>
              </a:rPr>
              <a:t>Figuras implicadas</a:t>
            </a:r>
            <a:endParaRPr b="1" i="0" sz="3200" u="none" cap="none" strike="noStrike">
              <a:solidFill>
                <a:srgbClr val="1D4F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" name="Google Shape;230;g387ce399e4e_0_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720" y="1615440"/>
            <a:ext cx="8768078" cy="33842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2"/>
          <p:cNvSpPr txBox="1"/>
          <p:nvPr>
            <p:ph type="title"/>
          </p:nvPr>
        </p:nvSpPr>
        <p:spPr>
          <a:xfrm>
            <a:off x="3460150" y="1683924"/>
            <a:ext cx="1623600" cy="282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6195"/>
              </a:buClr>
              <a:buSzPts val="17000"/>
              <a:buFont typeface="Catamaran"/>
              <a:buNone/>
            </a:pPr>
            <a:r>
              <a:rPr lang="es-ES"/>
              <a:t>4</a:t>
            </a:r>
            <a:endParaRPr/>
          </a:p>
        </p:txBody>
      </p:sp>
      <p:sp>
        <p:nvSpPr>
          <p:cNvPr id="236" name="Google Shape;236;p32"/>
          <p:cNvSpPr txBox="1"/>
          <p:nvPr>
            <p:ph idx="1" type="subTitle"/>
          </p:nvPr>
        </p:nvSpPr>
        <p:spPr>
          <a:xfrm>
            <a:off x="4778717" y="3146231"/>
            <a:ext cx="4227717" cy="83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s-ES" sz="2000"/>
              <a:t>CUESTIONES A TENER EN CUENTA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1"/>
          <p:cNvSpPr txBox="1"/>
          <p:nvPr/>
        </p:nvSpPr>
        <p:spPr>
          <a:xfrm>
            <a:off x="665250" y="988000"/>
            <a:ext cx="73962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4F83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1D4F83"/>
                </a:solidFill>
                <a:latin typeface="Arial"/>
                <a:ea typeface="Arial"/>
                <a:cs typeface="Arial"/>
                <a:sym typeface="Arial"/>
              </a:rPr>
              <a:t>CERTIFICADO DE DELITOS SEXUALES (CONTACTO CON MENORES)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1"/>
          <p:cNvSpPr txBox="1"/>
          <p:nvPr/>
        </p:nvSpPr>
        <p:spPr>
          <a:xfrm>
            <a:off x="665250" y="1770451"/>
            <a:ext cx="7560900" cy="3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Aquellas personas que durante las prácticas vayan a tener contacto con menores, deben solicitar el certificado de no haber cometido delitos sexuales al  Ministerio de Justicia. Si tienes firma digital,  lo puedes solicitar en la siguiente dirección: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sng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https://sede.mjusticia.gob.es/es/tramites/certificado-registro-central</a:t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br>
              <a:rPr b="0" i="0" lang="es-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tamaran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tamaran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2839f308b8_0_40"/>
          <p:cNvSpPr txBox="1"/>
          <p:nvPr/>
        </p:nvSpPr>
        <p:spPr>
          <a:xfrm>
            <a:off x="1699491" y="404664"/>
            <a:ext cx="565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4F83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1D4F83"/>
                </a:solidFill>
                <a:latin typeface="Arial"/>
                <a:ea typeface="Arial"/>
                <a:cs typeface="Arial"/>
                <a:sym typeface="Arial"/>
              </a:rPr>
              <a:t>RECONOCIMIENTO DE CRÉDITOS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g32839f308b8_0_40"/>
          <p:cNvSpPr txBox="1"/>
          <p:nvPr/>
        </p:nvSpPr>
        <p:spPr>
          <a:xfrm>
            <a:off x="641838" y="981601"/>
            <a:ext cx="8176800" cy="53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-ES" sz="20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El reconocimiento de créditos se gestiona a través de </a:t>
            </a:r>
            <a:r>
              <a:rPr b="1" i="0" lang="es-ES" sz="2000" u="none" cap="none" strike="noStrike">
                <a:solidFill>
                  <a:srgbClr val="FF0000"/>
                </a:solidFill>
                <a:latin typeface="Catamaran"/>
                <a:ea typeface="Catamaran"/>
                <a:cs typeface="Catamaran"/>
                <a:sym typeface="Catamaran"/>
              </a:rPr>
              <a:t>Mi Secretaría. </a:t>
            </a:r>
            <a:r>
              <a:rPr b="0" i="0" lang="es-ES" sz="20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El procedimiento está publicado en el siguiente enlace:</a:t>
            </a:r>
            <a:r>
              <a:rPr b="1" i="0" lang="es-ES" sz="2000" u="none" cap="none" strike="noStrike">
                <a:solidFill>
                  <a:srgbClr val="FF0000"/>
                </a:solidFill>
                <a:latin typeface="Catamaran"/>
                <a:ea typeface="Catamaran"/>
                <a:cs typeface="Catamaran"/>
                <a:sym typeface="Catamaran"/>
              </a:rPr>
              <a:t> </a:t>
            </a:r>
            <a:r>
              <a:rPr b="1" i="0" lang="es-ES" sz="2000" u="sng" cap="none" strike="noStrike">
                <a:solidFill>
                  <a:schemeClr val="hlink"/>
                </a:solidFill>
                <a:latin typeface="Catamaran"/>
                <a:ea typeface="Catamaran"/>
                <a:cs typeface="Catamaran"/>
                <a:sym typeface="Catamaran"/>
                <a:hlinkClick r:id="rId3"/>
              </a:rPr>
              <a:t>https://www.ual.es/administracionelectronica/procedimientos</a:t>
            </a:r>
            <a:endParaRPr b="1" i="0" sz="2000" u="none" cap="none" strike="noStrike">
              <a:solidFill>
                <a:srgbClr val="FF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FF0000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-ES" sz="20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Las personas que realizan las Prácticas Extracurriculares y solicitan el reconocimiento de créditos, tras el reconocimiento de las asignaturas de Prácticas en su expediente académico, hay que revocar la </a:t>
            </a:r>
            <a:r>
              <a:rPr b="1" i="0" lang="es-ES" sz="2000" u="none" cap="none" strike="noStrike">
                <a:solidFill>
                  <a:srgbClr val="FF0000"/>
                </a:solidFill>
                <a:latin typeface="Catamaran"/>
                <a:ea typeface="Catamaran"/>
                <a:cs typeface="Catamaran"/>
                <a:sym typeface="Catamaran"/>
              </a:rPr>
              <a:t>beca general del Ministerio de Educación y Formación Profesional</a:t>
            </a:r>
            <a:r>
              <a:rPr b="1" i="0" lang="es-ES" sz="20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,</a:t>
            </a:r>
            <a:r>
              <a:rPr b="0" i="0" lang="es-ES" sz="20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 por haber quedado matriculada de menos créditos de los exigidos en la convocatoria. </a:t>
            </a:r>
            <a:br>
              <a:rPr b="0" i="0" lang="es-E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tamaran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tamaran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formación General del trámite de reconocimiento y transferencia de  créditos - Universidad de Almería" id="249" name="Google Shape;249;g32839f308b8_0_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52091" y="5014895"/>
            <a:ext cx="1226500" cy="111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87ce399e4e_0_212"/>
          <p:cNvSpPr txBox="1"/>
          <p:nvPr/>
        </p:nvSpPr>
        <p:spPr>
          <a:xfrm>
            <a:off x="505800" y="444130"/>
            <a:ext cx="8132400" cy="57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ES" sz="1600" u="sng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IMPORTANTE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Char char="●"/>
            </a:pPr>
            <a:r>
              <a:rPr b="0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Debéis tener el </a:t>
            </a:r>
            <a:r>
              <a:rPr b="1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cv en Ícaro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 totalmente cumplimentado y actualizado.</a:t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Char char="●"/>
            </a:pPr>
            <a:r>
              <a:rPr b="0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No es aconsejable visualizar las ofertas en </a:t>
            </a:r>
            <a:r>
              <a:rPr b="1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móvil.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Char char="●"/>
            </a:pPr>
            <a:r>
              <a:rPr b="0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Prestad atención a la localidad de realización de las prácticas.</a:t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Char char="●"/>
            </a:pPr>
            <a:r>
              <a:rPr b="0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Tenéis la obligación de realizar la práctica que se os </a:t>
            </a:r>
            <a:r>
              <a:rPr b="1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adjudica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 en función de vuestra elección.</a:t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Char char="●"/>
            </a:pPr>
            <a:r>
              <a:rPr b="0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Debéis completar las horas de prácticas en el periodo que aparece en vuestro documento de aceptación:  </a:t>
            </a:r>
            <a:r>
              <a:rPr b="1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nadie podrá excederse de ese periodo. 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Char char="●"/>
            </a:pPr>
            <a:r>
              <a:rPr b="0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Debéis </a:t>
            </a:r>
            <a:r>
              <a:rPr b="1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comunicar a la empresa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 con antelación vuestras faltas y recuperar esas horas dentro del período de prácticas establecido.</a:t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Char char="●"/>
            </a:pPr>
            <a:r>
              <a:rPr b="0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Se debe realizar </a:t>
            </a:r>
            <a:r>
              <a:rPr b="1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todas las tareas</a:t>
            </a:r>
            <a:r>
              <a:rPr b="0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 con responsabilidad, con independencia de que sean básicas o de cierta importancia.</a:t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Char char="●"/>
            </a:pPr>
            <a:r>
              <a:rPr b="0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En general, hay que mantener las </a:t>
            </a:r>
            <a:r>
              <a:rPr b="1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normas básicas de comportamiento, educación y profesionalidad.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8"/>
          <p:cNvSpPr txBox="1"/>
          <p:nvPr>
            <p:ph type="title"/>
          </p:nvPr>
        </p:nvSpPr>
        <p:spPr>
          <a:xfrm>
            <a:off x="3494050" y="1779999"/>
            <a:ext cx="1623600" cy="282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6195"/>
              </a:buClr>
              <a:buSzPts val="17000"/>
              <a:buFont typeface="Catamaran"/>
              <a:buNone/>
            </a:pPr>
            <a:r>
              <a:rPr lang="es-ES"/>
              <a:t>5</a:t>
            </a:r>
            <a:endParaRPr/>
          </a:p>
        </p:txBody>
      </p:sp>
      <p:sp>
        <p:nvSpPr>
          <p:cNvPr id="260" name="Google Shape;260;p28"/>
          <p:cNvSpPr txBox="1"/>
          <p:nvPr>
            <p:ph idx="1" type="subTitle"/>
          </p:nvPr>
        </p:nvSpPr>
        <p:spPr>
          <a:xfrm>
            <a:off x="4778718" y="3146231"/>
            <a:ext cx="4114800" cy="83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s-ES" sz="2000"/>
              <a:t>MANUAL DE ACCESO A ÍCARO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9"/>
          <p:cNvSpPr/>
          <p:nvPr/>
        </p:nvSpPr>
        <p:spPr>
          <a:xfrm>
            <a:off x="70338" y="1496743"/>
            <a:ext cx="891540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s-ES" sz="32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MANUAL DE PRÁCTICAS CURRICULARES PARA EL ALUMNADO</a:t>
            </a:r>
            <a:endParaRPr b="1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9"/>
          <p:cNvSpPr txBox="1"/>
          <p:nvPr/>
        </p:nvSpPr>
        <p:spPr>
          <a:xfrm>
            <a:off x="656333" y="617023"/>
            <a:ext cx="7344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4F83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1D4F83"/>
                </a:solidFill>
                <a:latin typeface="Arial"/>
                <a:ea typeface="Arial"/>
                <a:cs typeface="Arial"/>
                <a:sym typeface="Arial"/>
              </a:rPr>
              <a:t>MANUAL</a:t>
            </a:r>
            <a:r>
              <a:rPr b="1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s-ES" sz="2400" u="none" cap="none" strike="noStrike">
                <a:solidFill>
                  <a:srgbClr val="1D4F83"/>
                </a:solidFill>
                <a:latin typeface="Arial"/>
                <a:ea typeface="Arial"/>
                <a:cs typeface="Arial"/>
                <a:sym typeface="Arial"/>
              </a:rPr>
              <a:t>DE PRÁCTICAS CURRICULARES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8" name="Google Shape;268;p29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10342" l="42018" r="27212" t="12393"/>
          <a:stretch/>
        </p:blipFill>
        <p:spPr>
          <a:xfrm>
            <a:off x="3603790" y="2855314"/>
            <a:ext cx="2224452" cy="31420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87ce399e4e_0_304"/>
          <p:cNvSpPr txBox="1"/>
          <p:nvPr/>
        </p:nvSpPr>
        <p:spPr>
          <a:xfrm>
            <a:off x="538784" y="287397"/>
            <a:ext cx="29493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3200" u="none" cap="none" strike="noStrike">
                <a:solidFill>
                  <a:srgbClr val="1D4F83"/>
                </a:solidFill>
                <a:latin typeface="Arial"/>
                <a:ea typeface="Arial"/>
                <a:cs typeface="Arial"/>
                <a:sym typeface="Arial"/>
              </a:rPr>
              <a:t>CONTACTOS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b="1" i="0" sz="3200" u="none" cap="none" strike="noStrike">
              <a:solidFill>
                <a:srgbClr val="326195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275" name="Google Shape;275;g387ce399e4e_0_3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56700" y="907500"/>
            <a:ext cx="4512876" cy="4629149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g387ce399e4e_0_304"/>
          <p:cNvSpPr txBox="1"/>
          <p:nvPr/>
        </p:nvSpPr>
        <p:spPr>
          <a:xfrm>
            <a:off x="68975" y="1722400"/>
            <a:ext cx="4374900" cy="41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es-ES" sz="20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Rosa Fresneda (ICARO): </a:t>
            </a:r>
            <a:endParaRPr/>
          </a:p>
          <a:p>
            <a: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TELÉFONO:  950 01 58 70</a:t>
            </a:r>
            <a:endParaRPr/>
          </a:p>
          <a:p>
            <a: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E-MAIL: </a:t>
            </a:r>
            <a:endParaRPr/>
          </a:p>
          <a:p>
            <a: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s-ES" sz="1600" u="sng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rfresneda@fundacionual.es</a:t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s-ES" sz="1600" u="sng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practicas@fundacionual.es</a:t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s-ES" sz="1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CAU: </a:t>
            </a:r>
            <a:r>
              <a:rPr b="0" i="0" lang="es-ES" sz="1600" u="sng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https://www.ual.es/contacta</a:t>
            </a:r>
            <a:endParaRPr b="0" i="0" sz="1600" u="none" cap="none" strike="noStrike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Mª José Gimeno Seguridad Social):</a:t>
            </a:r>
            <a:endParaRPr b="1" sz="16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TELÉFONO: 950214038</a:t>
            </a:r>
            <a:endParaRPr sz="16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E-MAIL: </a:t>
            </a:r>
            <a:r>
              <a:rPr lang="es-ES" sz="1600" u="sng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mgimeno@ual.es</a:t>
            </a:r>
            <a:endParaRPr sz="1600">
              <a:solidFill>
                <a:schemeClr val="dk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2839f308b8_0_147"/>
          <p:cNvSpPr txBox="1"/>
          <p:nvPr/>
        </p:nvSpPr>
        <p:spPr>
          <a:xfrm>
            <a:off x="1094100" y="656150"/>
            <a:ext cx="6955800" cy="41097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s-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MÁS INFORMACIÓN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s-E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http://www.ual.es/empleo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s-E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https://fundacionual.es/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13716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s-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SÍGUENOS EN 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2860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2860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s-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ICAROUAL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57200" lvl="0" marL="1828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s-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s-E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https://www.facebook.com/sueual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rchivo:Instagram logo 2022.svg - Wikipedia, la enciclopedia libre" id="283" name="Google Shape;283;g32839f308b8_0_14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43525" y="3137900"/>
            <a:ext cx="352200" cy="352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chivo:Facebook logo (square).png - Wikipedia, la enciclopedia libre" id="284" name="Google Shape;284;g32839f308b8_0_14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943525" y="3998150"/>
            <a:ext cx="352200" cy="35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 UAL se afianza en el prestigioso ranking THE: entre las 200 primeras de  toda Europa - UALNEWS" id="290" name="Google Shape;290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331" y="0"/>
            <a:ext cx="7743571" cy="6093069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7"/>
          <p:cNvSpPr/>
          <p:nvPr/>
        </p:nvSpPr>
        <p:spPr>
          <a:xfrm>
            <a:off x="536325" y="2868425"/>
            <a:ext cx="77436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s-ES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s-ES" sz="4800" u="none" cap="none" strike="noStrike">
                <a:solidFill>
                  <a:srgbClr val="1D4F83"/>
                </a:solidFill>
                <a:latin typeface="Arial"/>
                <a:ea typeface="Arial"/>
                <a:cs typeface="Arial"/>
                <a:sym typeface="Arial"/>
              </a:rPr>
              <a:t>MUCHAS GRACIAS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g32839f308b8_0_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129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g32839f308b8_0_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"/>
            <a:ext cx="9098348" cy="6120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g32839f308b8_0_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1" cy="6138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g32839f308b8_0_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1291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87ce399e4e_0_7"/>
          <p:cNvSpPr txBox="1"/>
          <p:nvPr>
            <p:ph type="title"/>
          </p:nvPr>
        </p:nvSpPr>
        <p:spPr>
          <a:xfrm>
            <a:off x="3458325" y="1851399"/>
            <a:ext cx="1623600" cy="282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6195"/>
              </a:buClr>
              <a:buSzPts val="17000"/>
              <a:buFont typeface="Catamaran"/>
              <a:buNone/>
            </a:pPr>
            <a:r>
              <a:rPr lang="es-ES"/>
              <a:t>2</a:t>
            </a:r>
            <a:endParaRPr/>
          </a:p>
        </p:txBody>
      </p:sp>
      <p:sp>
        <p:nvSpPr>
          <p:cNvPr id="139" name="Google Shape;139;g387ce399e4e_0_7"/>
          <p:cNvSpPr txBox="1"/>
          <p:nvPr>
            <p:ph idx="1" type="subTitle"/>
          </p:nvPr>
        </p:nvSpPr>
        <p:spPr>
          <a:xfrm>
            <a:off x="4778718" y="3146231"/>
            <a:ext cx="4114800" cy="8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s-ES" sz="1700"/>
              <a:t>¿CÓMO SE SOLICITAN LAS PRÁCTICAS CURRICULARES?</a:t>
            </a:r>
            <a:endParaRPr b="1" sz="17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"/>
          <p:cNvSpPr txBox="1"/>
          <p:nvPr>
            <p:ph idx="4294967295" type="body"/>
          </p:nvPr>
        </p:nvSpPr>
        <p:spPr>
          <a:xfrm>
            <a:off x="480052" y="2785950"/>
            <a:ext cx="3486900" cy="28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b="1" lang="es-ES">
                <a:latin typeface="Quattrocento Sans"/>
                <a:ea typeface="Quattrocento Sans"/>
                <a:cs typeface="Quattrocento Sans"/>
                <a:sym typeface="Quattrocento Sans"/>
              </a:rPr>
              <a:t>Prácticum I</a:t>
            </a:r>
            <a:endParaRPr b="1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b="1" lang="es-ES">
                <a:latin typeface="Quattrocento Sans"/>
                <a:ea typeface="Quattrocento Sans"/>
                <a:cs typeface="Quattrocento Sans"/>
                <a:sym typeface="Quattrocento Sans"/>
              </a:rPr>
              <a:t>GRADO EN </a:t>
            </a:r>
            <a:endParaRPr b="1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b="1" lang="es-ES">
                <a:latin typeface="Quattrocento Sans"/>
                <a:ea typeface="Quattrocento Sans"/>
                <a:cs typeface="Quattrocento Sans"/>
                <a:sym typeface="Quattrocento Sans"/>
              </a:rPr>
              <a:t>EDUCACIÓN SOCIAL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b="1" lang="es-ES">
                <a:latin typeface="Quattrocento Sans"/>
                <a:ea typeface="Quattrocento Sans"/>
                <a:cs typeface="Quattrocento Sans"/>
                <a:sym typeface="Quattrocento Sans"/>
              </a:rPr>
              <a:t>(</a:t>
            </a:r>
            <a:r>
              <a:rPr b="1" lang="es-ES">
                <a:latin typeface="Quattrocento Sans"/>
                <a:ea typeface="Quattrocento Sans"/>
                <a:cs typeface="Quattrocento Sans"/>
                <a:sym typeface="Quattrocento Sans"/>
              </a:rPr>
              <a:t>60 horas</a:t>
            </a:r>
            <a:r>
              <a:rPr b="1" lang="es-ES"/>
              <a:t>)</a:t>
            </a:r>
            <a:endParaRPr b="1"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145" name="Google Shape;145;p2"/>
          <p:cNvSpPr txBox="1"/>
          <p:nvPr/>
        </p:nvSpPr>
        <p:spPr>
          <a:xfrm>
            <a:off x="420924" y="458250"/>
            <a:ext cx="3486900" cy="1956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4826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tamaran"/>
              <a:buNone/>
            </a:pPr>
            <a:r>
              <a:rPr b="1" i="0" lang="es-ES" sz="3600" u="none" cap="none" strike="noStrik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FACULTAD DE </a:t>
            </a:r>
            <a:r>
              <a:rPr b="1" lang="es-ES" sz="3600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CIENCIAS DE LA EDUCACIÓN</a:t>
            </a:r>
            <a:endParaRPr b="0" i="0" sz="3000" u="none" cap="none" strike="noStrike">
              <a:solidFill>
                <a:srgbClr val="326195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46" name="Google Shape;146;p2"/>
          <p:cNvSpPr/>
          <p:nvPr/>
        </p:nvSpPr>
        <p:spPr>
          <a:xfrm>
            <a:off x="676821" y="2830421"/>
            <a:ext cx="2606040" cy="18288"/>
          </a:xfrm>
          <a:custGeom>
            <a:rect b="b" l="l" r="r" t="t"/>
            <a:pathLst>
              <a:path extrusionOk="0" fill="none" h="18288" w="260604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extrusionOk="0" h="18288" w="260604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444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147" name="Google Shape;147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7825" y="1123300"/>
            <a:ext cx="4999702" cy="4142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5"/>
          <p:cNvSpPr/>
          <p:nvPr/>
        </p:nvSpPr>
        <p:spPr>
          <a:xfrm>
            <a:off x="471045" y="229309"/>
            <a:ext cx="7358100" cy="6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3429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s-ES" sz="1500" u="none" cap="none" strike="noStrike">
                <a:solidFill>
                  <a:srgbClr val="1D4F83"/>
                </a:solidFill>
                <a:latin typeface="Arial"/>
                <a:ea typeface="Arial"/>
                <a:cs typeface="Arial"/>
                <a:sym typeface="Arial"/>
              </a:rPr>
              <a:t>NORMATIVA QUE  REGULA LAS PRÁCTICAS ACADÉMICAS EXTERNAS DE LOS ESTUDIANTES UNIVERSITARIOS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537625" y="1017576"/>
            <a:ext cx="7976100" cy="48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-ES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Normativa de prácticas</a:t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Real Decreto 592/2014 de 11 de julio, por el que se regulan las prácticas académicas externas de los estudiantes universitarios.</a:t>
            </a:r>
            <a:r>
              <a:rPr b="0" i="0" lang="es-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b="0" i="0" lang="es-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s-E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Normativa de Prácticas Académicas Externas de la Universidad de Almería, aprobada en Consejo de Gobierno del día 22 de junio de 2016 y modificada el 22 de junio de 2017 y el 10 de junio de 2022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b="0" i="0" lang="es-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s-E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Real Decreto Ley 2/2023, de 16 de marzo. disposición adicional quincuagésima segunda, en virtud de la cual se incluye en el Sistema de Seguridad Social a los alumnos y alumnas que realicen prácticas formativas o académicas externas incluidas en programas de formación. 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-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Pasos a seguir en caso de accidente</a:t>
            </a:r>
            <a:br>
              <a:rPr b="0" i="0" lang="es-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s-E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Protocolo de actuación en caso de accidentes de trabajo y enfermedad profesional prácticas externas curriculares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2018-03-07T11:18:53Z</dcterms:created>
  <dc:creator>Kuka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0x01010011EFCF7E409075418D93116C2B5F6284</vt:lpwstr>
  </property>
</Properties>
</file>