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256" r:id="rId3"/>
    <p:sldId id="257" r:id="rId4"/>
    <p:sldId id="258" r:id="rId5"/>
    <p:sldId id="259" r:id="rId6"/>
    <p:sldId id="260" r:id="rId7"/>
    <p:sldId id="269" r:id="rId8"/>
    <p:sldId id="313" r:id="rId9"/>
    <p:sldId id="271" r:id="rId10"/>
    <p:sldId id="273" r:id="rId11"/>
    <p:sldId id="314" r:id="rId12"/>
    <p:sldId id="315" r:id="rId13"/>
    <p:sldId id="319" r:id="rId14"/>
    <p:sldId id="324" r:id="rId15"/>
    <p:sldId id="325" r:id="rId16"/>
    <p:sldId id="326" r:id="rId17"/>
    <p:sldId id="278" r:id="rId18"/>
    <p:sldId id="282" r:id="rId19"/>
    <p:sldId id="261" r:id="rId20"/>
    <p:sldId id="267" r:id="rId21"/>
    <p:sldId id="304" r:id="rId22"/>
    <p:sldId id="305" r:id="rId23"/>
    <p:sldId id="306" r:id="rId24"/>
    <p:sldId id="307" r:id="rId25"/>
    <p:sldId id="308" r:id="rId26"/>
    <p:sldId id="309" r:id="rId27"/>
    <p:sldId id="310" r:id="rId28"/>
    <p:sldId id="311" r:id="rId29"/>
    <p:sldId id="312" r:id="rId30"/>
    <p:sldId id="283" r:id="rId31"/>
    <p:sldId id="286" r:id="rId32"/>
    <p:sldId id="317" r:id="rId33"/>
    <p:sldId id="316" r:id="rId34"/>
    <p:sldId id="318" r:id="rId35"/>
    <p:sldId id="300" r:id="rId36"/>
    <p:sldId id="301" r:id="rId37"/>
    <p:sldId id="323"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48C"/>
    <a:srgbClr val="326195"/>
    <a:srgbClr val="53D2FF"/>
    <a:srgbClr val="7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D12ADC65-40DA-4CEB-B85C-89A42A0BF62D}" type="datetimeFigureOut">
              <a:rPr lang="es-ES" smtClean="0"/>
              <a:t>21/06/2024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53553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12ADC65-40DA-4CEB-B85C-89A42A0BF62D}" type="datetimeFigureOut">
              <a:rPr lang="es-ES" smtClean="0"/>
              <a:t>21/06/2024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357474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12ADC65-40DA-4CEB-B85C-89A42A0BF62D}" type="datetimeFigureOut">
              <a:rPr lang="es-ES" smtClean="0"/>
              <a:t>21/06/2024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276495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99921" y="2403096"/>
            <a:ext cx="8392159" cy="498598"/>
          </a:xfrm>
          <a:prstGeom prst="rect">
            <a:avLst/>
          </a:prstGeom>
        </p:spPr>
        <p:txBody>
          <a:bodyPr wrap="square" lIns="0" tIns="0" rIns="0" bIns="0">
            <a:spAutoFit/>
          </a:bodyPr>
          <a:lstStyle>
            <a:lvl1pPr>
              <a:defRPr sz="3600" b="1" i="0">
                <a:solidFill>
                  <a:srgbClr val="17375E"/>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6047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1811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12ADC65-40DA-4CEB-B85C-89A42A0BF62D}" type="datetimeFigureOut">
              <a:rPr lang="es-ES" smtClean="0"/>
              <a:t>21/06/2024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227598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12ADC65-40DA-4CEB-B85C-89A42A0BF62D}" type="datetimeFigureOut">
              <a:rPr lang="es-ES" smtClean="0"/>
              <a:t>21/06/2024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155098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D12ADC65-40DA-4CEB-B85C-89A42A0BF62D}" type="datetimeFigureOut">
              <a:rPr lang="es-ES" smtClean="0"/>
              <a:t>21/06/2024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300492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D12ADC65-40DA-4CEB-B85C-89A42A0BF62D}" type="datetimeFigureOut">
              <a:rPr lang="es-ES" smtClean="0"/>
              <a:t>21/06/2024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84974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D12ADC65-40DA-4CEB-B85C-89A42A0BF62D}" type="datetimeFigureOut">
              <a:rPr lang="es-ES" smtClean="0"/>
              <a:t>21/06/2024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180944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2ADC65-40DA-4CEB-B85C-89A42A0BF62D}" type="datetimeFigureOut">
              <a:rPr lang="es-ES" smtClean="0"/>
              <a:t>21/06/2024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66060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12ADC65-40DA-4CEB-B85C-89A42A0BF62D}" type="datetimeFigureOut">
              <a:rPr lang="es-ES" smtClean="0"/>
              <a:t>21/06/2024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273513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12ADC65-40DA-4CEB-B85C-89A42A0BF62D}" type="datetimeFigureOut">
              <a:rPr lang="es-ES" smtClean="0"/>
              <a:t>21/06/2024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62D41C3-0370-477C-901E-925A0AB73CC1}" type="slidenum">
              <a:rPr lang="es-ES" smtClean="0"/>
              <a:t>‹Nº›</a:t>
            </a:fld>
            <a:endParaRPr lang="es-ES"/>
          </a:p>
        </p:txBody>
      </p:sp>
    </p:spTree>
    <p:extLst>
      <p:ext uri="{BB962C8B-B14F-4D97-AF65-F5344CB8AC3E}">
        <p14:creationId xmlns:p14="http://schemas.microsoft.com/office/powerpoint/2010/main" val="87761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ADC65-40DA-4CEB-B85C-89A42A0BF62D}" type="datetimeFigureOut">
              <a:rPr lang="es-ES" smtClean="0"/>
              <a:t>21/06/2024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D41C3-0370-477C-901E-925A0AB73CC1}" type="slidenum">
              <a:rPr lang="es-ES" smtClean="0"/>
              <a:t>‹Nº›</a:t>
            </a:fld>
            <a:endParaRPr lang="es-ES"/>
          </a:p>
        </p:txBody>
      </p:sp>
    </p:spTree>
    <p:extLst>
      <p:ext uri="{BB962C8B-B14F-4D97-AF65-F5344CB8AC3E}">
        <p14:creationId xmlns:p14="http://schemas.microsoft.com/office/powerpoint/2010/main" val="1034801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s4andalucia.es/estructura-de-especializacion/entornos-de-especializac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s4andalucia.es/recurso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vidiual@ual.es" TargetMode="External"/><Relationship Id="rId2" Type="http://schemas.openxmlformats.org/officeDocument/2006/relationships/hyperlink" Target="mailto:proyectosygrupos@ual.e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p:cNvSpPr txBox="1"/>
          <p:nvPr/>
        </p:nvSpPr>
        <p:spPr>
          <a:xfrm>
            <a:off x="1563207" y="1399991"/>
            <a:ext cx="9049996" cy="4062651"/>
          </a:xfrm>
          <a:prstGeom prst="rect">
            <a:avLst/>
          </a:prstGeom>
          <a:solidFill>
            <a:srgbClr val="00B050">
              <a:alpha val="63000"/>
            </a:srgb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s-ES" sz="2400" b="1" dirty="0" smtClean="0">
                <a:solidFill>
                  <a:schemeClr val="bg1"/>
                </a:solidFill>
              </a:rPr>
              <a:t>CONVOCATORIA </a:t>
            </a:r>
            <a:r>
              <a:rPr lang="es-ES" sz="2400" b="1" dirty="0">
                <a:solidFill>
                  <a:schemeClr val="bg1"/>
                </a:solidFill>
              </a:rPr>
              <a:t>CONCESIÓN DE SUBVENCIONES, EN RÉGIMEN DE CONCURRENCIA COMPETITIVA, PARA EL</a:t>
            </a:r>
          </a:p>
          <a:p>
            <a:pPr algn="ctr"/>
            <a:r>
              <a:rPr lang="es-ES" sz="2400" b="1" dirty="0">
                <a:solidFill>
                  <a:schemeClr val="bg1"/>
                </a:solidFill>
              </a:rPr>
              <a:t>DESARROLLO DE PROYECTOS DE INVESTIGACIÓN POR LOS AGENTES DEL SISTEMA ANDALUZ DEL</a:t>
            </a:r>
          </a:p>
          <a:p>
            <a:pPr algn="ctr"/>
            <a:r>
              <a:rPr lang="es-ES" sz="2400" b="1" dirty="0" smtClean="0">
                <a:solidFill>
                  <a:schemeClr val="bg1"/>
                </a:solidFill>
              </a:rPr>
              <a:t>CONOCIMIENTO</a:t>
            </a:r>
          </a:p>
          <a:p>
            <a:pPr algn="ctr"/>
            <a:endParaRPr lang="es-ES" sz="2400" b="1" dirty="0" smtClean="0">
              <a:solidFill>
                <a:schemeClr val="bg1"/>
              </a:solidFill>
            </a:endParaRPr>
          </a:p>
          <a:p>
            <a:pPr algn="ctr"/>
            <a:r>
              <a:rPr lang="es-ES" sz="2400" b="1" dirty="0" smtClean="0">
                <a:solidFill>
                  <a:schemeClr val="bg1"/>
                </a:solidFill>
              </a:rPr>
              <a:t>PRESENTACIÓN DE SOLICITUDES Y GESTIÓN ADMINISTRATIVA</a:t>
            </a:r>
          </a:p>
          <a:p>
            <a:pPr algn="ctr"/>
            <a:endParaRPr lang="es-ES" sz="2400" b="1" dirty="0" smtClean="0">
              <a:solidFill>
                <a:schemeClr val="bg1"/>
              </a:solidFill>
            </a:endParaRPr>
          </a:p>
          <a:p>
            <a:pPr algn="ctr"/>
            <a:r>
              <a:rPr lang="es-ES" sz="2400" b="1" dirty="0" smtClean="0">
                <a:solidFill>
                  <a:schemeClr val="bg1"/>
                </a:solidFill>
              </a:rPr>
              <a:t>SESIÓN INFORMATIVA</a:t>
            </a:r>
          </a:p>
          <a:p>
            <a:pPr algn="ctr"/>
            <a:r>
              <a:rPr lang="es-ES" sz="2400" b="1" dirty="0" smtClean="0">
                <a:solidFill>
                  <a:schemeClr val="bg1"/>
                </a:solidFill>
              </a:rPr>
              <a:t>21 DE JUNIO DE 2024</a:t>
            </a:r>
          </a:p>
          <a:p>
            <a:pPr algn="ctr"/>
            <a:endParaRPr lang="es-ES" b="1" dirty="0">
              <a:solidFill>
                <a:schemeClr val="bg1"/>
              </a:solidFill>
            </a:endParaRPr>
          </a:p>
        </p:txBody>
      </p:sp>
      <p:sp>
        <p:nvSpPr>
          <p:cNvPr id="3" name="CuadroTexto 2"/>
          <p:cNvSpPr txBox="1"/>
          <p:nvPr/>
        </p:nvSpPr>
        <p:spPr>
          <a:xfrm>
            <a:off x="3662194" y="450359"/>
            <a:ext cx="5424656" cy="707886"/>
          </a:xfrm>
          <a:prstGeom prst="rect">
            <a:avLst/>
          </a:prstGeom>
          <a:noFill/>
        </p:spPr>
        <p:txBody>
          <a:bodyPr wrap="square" rtlCol="0">
            <a:spAutoFit/>
          </a:bodyPr>
          <a:lstStyle/>
          <a:p>
            <a:r>
              <a:rPr lang="es-ES" sz="2000" b="1" i="1" dirty="0" smtClean="0">
                <a:solidFill>
                  <a:srgbClr val="45348C"/>
                </a:solidFill>
              </a:rPr>
              <a:t>SERVICIO DE GESTIÓN DE LA INVESTIGACIÓN</a:t>
            </a:r>
          </a:p>
          <a:p>
            <a:pPr algn="ctr"/>
            <a:r>
              <a:rPr lang="es-ES" sz="2000" b="1" i="1" dirty="0" smtClean="0">
                <a:solidFill>
                  <a:srgbClr val="45348C"/>
                </a:solidFill>
              </a:rPr>
              <a:t>UNIVERSIDAD DEL ALMERÍA</a:t>
            </a:r>
            <a:endParaRPr lang="es-ES" sz="2000" b="1" i="1" dirty="0">
              <a:solidFill>
                <a:srgbClr val="45348C"/>
              </a:solidFill>
            </a:endParaRPr>
          </a:p>
        </p:txBody>
      </p:sp>
      <p:pic>
        <p:nvPicPr>
          <p:cNvPr id="2" name="Imagen 1"/>
          <p:cNvPicPr>
            <a:picLocks noChangeAspect="1"/>
          </p:cNvPicPr>
          <p:nvPr/>
        </p:nvPicPr>
        <p:blipFill>
          <a:blip r:embed="rId2"/>
          <a:stretch>
            <a:fillRect/>
          </a:stretch>
        </p:blipFill>
        <p:spPr>
          <a:xfrm>
            <a:off x="1" y="5704388"/>
            <a:ext cx="4185920" cy="931282"/>
          </a:xfrm>
          <a:prstGeom prst="rect">
            <a:avLst/>
          </a:prstGeom>
        </p:spPr>
      </p:pic>
      <p:pic>
        <p:nvPicPr>
          <p:cNvPr id="5" name="Imagen 4"/>
          <p:cNvPicPr>
            <a:picLocks noChangeAspect="1"/>
          </p:cNvPicPr>
          <p:nvPr/>
        </p:nvPicPr>
        <p:blipFill>
          <a:blip r:embed="rId3"/>
          <a:stretch>
            <a:fillRect/>
          </a:stretch>
        </p:blipFill>
        <p:spPr>
          <a:xfrm>
            <a:off x="4106255" y="5704388"/>
            <a:ext cx="4244215" cy="931282"/>
          </a:xfrm>
          <a:prstGeom prst="rect">
            <a:avLst/>
          </a:prstGeom>
        </p:spPr>
      </p:pic>
      <p:pic>
        <p:nvPicPr>
          <p:cNvPr id="6" name="Imagen 5"/>
          <p:cNvPicPr>
            <a:picLocks noChangeAspect="1"/>
          </p:cNvPicPr>
          <p:nvPr/>
        </p:nvPicPr>
        <p:blipFill>
          <a:blip r:embed="rId4"/>
          <a:stretch>
            <a:fillRect/>
          </a:stretch>
        </p:blipFill>
        <p:spPr>
          <a:xfrm>
            <a:off x="8350470" y="5704388"/>
            <a:ext cx="3841530" cy="931282"/>
          </a:xfrm>
          <a:prstGeom prst="rect">
            <a:avLst/>
          </a:prstGeom>
        </p:spPr>
      </p:pic>
    </p:spTree>
    <p:extLst>
      <p:ext uri="{BB962C8B-B14F-4D97-AF65-F5344CB8AC3E}">
        <p14:creationId xmlns:p14="http://schemas.microsoft.com/office/powerpoint/2010/main" val="200863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76746" y="1126316"/>
            <a:ext cx="10442864" cy="5566031"/>
            <a:chOff x="680466" y="1860042"/>
            <a:chExt cx="7809230" cy="2217420"/>
          </a:xfrm>
          <a:solidFill>
            <a:srgbClr val="53D2FF"/>
          </a:solidFill>
        </p:grpSpPr>
        <p:sp>
          <p:nvSpPr>
            <p:cNvPr id="4" name="object 4"/>
            <p:cNvSpPr/>
            <p:nvPr/>
          </p:nvSpPr>
          <p:spPr>
            <a:xfrm>
              <a:off x="680466" y="1860042"/>
              <a:ext cx="7809230" cy="2217420"/>
            </a:xfrm>
            <a:custGeom>
              <a:avLst/>
              <a:gdLst/>
              <a:ahLst/>
              <a:cxnLst/>
              <a:rect l="l" t="t" r="r" b="b"/>
              <a:pathLst>
                <a:path w="7809230" h="2217420">
                  <a:moveTo>
                    <a:pt x="7808976" y="0"/>
                  </a:moveTo>
                  <a:lnTo>
                    <a:pt x="0" y="0"/>
                  </a:lnTo>
                  <a:lnTo>
                    <a:pt x="0" y="2217419"/>
                  </a:lnTo>
                  <a:lnTo>
                    <a:pt x="7808976" y="2217419"/>
                  </a:lnTo>
                  <a:lnTo>
                    <a:pt x="7808976" y="0"/>
                  </a:lnTo>
                  <a:close/>
                </a:path>
              </a:pathLst>
            </a:custGeom>
            <a:grpFill/>
          </p:spPr>
          <p:txBody>
            <a:bodyPr wrap="square" lIns="0" tIns="0" rIns="0" bIns="0" rtlCol="0"/>
            <a:lstStyle/>
            <a:p>
              <a:endParaRPr sz="2400"/>
            </a:p>
          </p:txBody>
        </p:sp>
        <p:sp>
          <p:nvSpPr>
            <p:cNvPr id="5" name="object 5"/>
            <p:cNvSpPr/>
            <p:nvPr/>
          </p:nvSpPr>
          <p:spPr>
            <a:xfrm>
              <a:off x="680466" y="1860042"/>
              <a:ext cx="7809230" cy="2217420"/>
            </a:xfrm>
            <a:custGeom>
              <a:avLst/>
              <a:gdLst/>
              <a:ahLst/>
              <a:cxnLst/>
              <a:rect l="l" t="t" r="r" b="b"/>
              <a:pathLst>
                <a:path w="7809230" h="2217420">
                  <a:moveTo>
                    <a:pt x="0" y="2217419"/>
                  </a:moveTo>
                  <a:lnTo>
                    <a:pt x="7808976" y="2217419"/>
                  </a:lnTo>
                  <a:lnTo>
                    <a:pt x="7808976" y="0"/>
                  </a:lnTo>
                  <a:lnTo>
                    <a:pt x="0" y="0"/>
                  </a:lnTo>
                  <a:lnTo>
                    <a:pt x="0" y="2217419"/>
                  </a:lnTo>
                  <a:close/>
                </a:path>
              </a:pathLst>
            </a:custGeom>
            <a:grpFill/>
            <a:ln w="25908">
              <a:solidFill>
                <a:srgbClr val="77923B"/>
              </a:solidFill>
            </a:ln>
          </p:spPr>
          <p:txBody>
            <a:bodyPr wrap="square" lIns="0" tIns="0" rIns="0" bIns="0" rtlCol="0"/>
            <a:lstStyle/>
            <a:p>
              <a:endParaRPr sz="2400"/>
            </a:p>
          </p:txBody>
        </p:sp>
      </p:grpSp>
      <p:sp>
        <p:nvSpPr>
          <p:cNvPr id="6" name="object 6"/>
          <p:cNvSpPr txBox="1"/>
          <p:nvPr/>
        </p:nvSpPr>
        <p:spPr>
          <a:xfrm>
            <a:off x="976747" y="1349911"/>
            <a:ext cx="10442864" cy="5152693"/>
          </a:xfrm>
          <a:prstGeom prst="rect">
            <a:avLst/>
          </a:prstGeom>
        </p:spPr>
        <p:txBody>
          <a:bodyPr vert="horz" wrap="square" lIns="0" tIns="12700" rIns="0" bIns="0" rtlCol="0">
            <a:spAutoFit/>
          </a:bodyPr>
          <a:lstStyle/>
          <a:p>
            <a:pPr marL="12700">
              <a:lnSpc>
                <a:spcPts val="1220"/>
              </a:lnSpc>
            </a:pPr>
            <a:endParaRPr dirty="0">
              <a:latin typeface="Calibri"/>
              <a:cs typeface="Calibri"/>
            </a:endParaRPr>
          </a:p>
          <a:p>
            <a:pPr>
              <a:spcBef>
                <a:spcPts val="35"/>
              </a:spcBef>
            </a:pPr>
            <a:r>
              <a:rPr lang="es-ES" dirty="0"/>
              <a:t>L</a:t>
            </a:r>
            <a:r>
              <a:rPr lang="es-ES" dirty="0" smtClean="0"/>
              <a:t>os/as </a:t>
            </a:r>
            <a:r>
              <a:rPr lang="es-ES" dirty="0"/>
              <a:t>IP cumplimentarán el formulario solicitud de forma telemática, utilizando la aplicación informática </a:t>
            </a:r>
            <a:r>
              <a:rPr lang="es-ES" dirty="0" smtClean="0"/>
              <a:t>de presentación de solicitudes. </a:t>
            </a:r>
            <a:r>
              <a:rPr lang="es-ES" dirty="0"/>
              <a:t>A la solicitud electrónica  adjuntarán a través de la </a:t>
            </a:r>
            <a:r>
              <a:rPr lang="es-ES" dirty="0" smtClean="0"/>
              <a:t>misma </a:t>
            </a:r>
            <a:r>
              <a:rPr lang="es-ES" dirty="0"/>
              <a:t>la siguiente documentación</a:t>
            </a:r>
            <a:r>
              <a:rPr lang="es-ES" dirty="0" smtClean="0"/>
              <a:t>:</a:t>
            </a:r>
          </a:p>
          <a:p>
            <a:pPr marL="285750" indent="-285750">
              <a:spcBef>
                <a:spcPts val="35"/>
              </a:spcBef>
              <a:buFont typeface="Arial" panose="020B0604020202020204" pitchFamily="34" charset="0"/>
              <a:buChar char="•"/>
            </a:pPr>
            <a:r>
              <a:rPr lang="es-ES" dirty="0" smtClean="0">
                <a:solidFill>
                  <a:srgbClr val="FF0000"/>
                </a:solidFill>
              </a:rPr>
              <a:t>Memoria </a:t>
            </a:r>
            <a:r>
              <a:rPr lang="es-ES" dirty="0">
                <a:solidFill>
                  <a:srgbClr val="FF0000"/>
                </a:solidFill>
              </a:rPr>
              <a:t>científico-técnica  </a:t>
            </a:r>
            <a:r>
              <a:rPr lang="es-ES" dirty="0"/>
              <a:t>del proyecto en </a:t>
            </a:r>
            <a:r>
              <a:rPr lang="es-ES" dirty="0">
                <a:solidFill>
                  <a:srgbClr val="FF0000"/>
                </a:solidFill>
              </a:rPr>
              <a:t>castellano</a:t>
            </a:r>
            <a:r>
              <a:rPr lang="es-ES" dirty="0"/>
              <a:t> y </a:t>
            </a:r>
            <a:r>
              <a:rPr lang="es-ES" dirty="0">
                <a:solidFill>
                  <a:srgbClr val="FF0000"/>
                </a:solidFill>
              </a:rPr>
              <a:t>firmada por los 2 IP , en su caso</a:t>
            </a:r>
            <a:r>
              <a:rPr lang="es-ES" dirty="0"/>
              <a:t>.  Ni la memoria ni las firmas son subsanables. Importante: consultar el contenido mínimo y características que debe cumplir la memoria detallado en el apéndice I de la orden de bases y también los criterios de evaluación detallados en el apéndice 2. El modelo de memoria se debe presentar en el formato oficial aprobado por la Consejería y que tiene disponible en el apartado archivos de esta ficha. La memoria debe presentarse en español. </a:t>
            </a:r>
            <a:r>
              <a:rPr lang="es-ES" dirty="0">
                <a:solidFill>
                  <a:srgbClr val="FF0000"/>
                </a:solidFill>
              </a:rPr>
              <a:t>No podrá exceder de 25 páginas para proyectos en modalidad individual </a:t>
            </a:r>
            <a:r>
              <a:rPr lang="es-ES" dirty="0"/>
              <a:t>y de 35 páginas para proyectos coordinados. Los currículos requeridos en el apartado IV se incluirán como anexo a la memoria y no computarán en el número de páginas máximo establecido. Las páginas numeradas se configurarán en formato A4 (210 mm x 297 mm), márgenes laterales de 2,5 cm; márgenes superior e inferior de 1,5 cm; con interlineado sencillo y letra Arial de 11 puntos, si bien pueden utilizarse tamaños inferiores (8 puntos mínimo) para gráficos e ilustraciones en color, siempre que resulten legibles. El tamaño máximo del </a:t>
            </a:r>
            <a:r>
              <a:rPr lang="es-ES" dirty="0" err="1"/>
              <a:t>pdf</a:t>
            </a:r>
            <a:r>
              <a:rPr lang="es-ES" dirty="0"/>
              <a:t> a adjuntar en el formulario de solicitud es de 250 MB.</a:t>
            </a:r>
          </a:p>
          <a:p>
            <a:pPr>
              <a:spcBef>
                <a:spcPts val="35"/>
              </a:spcBef>
            </a:pPr>
            <a:endParaRPr lang="es-ES" dirty="0"/>
          </a:p>
          <a:p>
            <a:pPr marL="285750" indent="-285750">
              <a:spcBef>
                <a:spcPts val="35"/>
              </a:spcBef>
              <a:buFont typeface="Arial" panose="020B0604020202020204" pitchFamily="34" charset="0"/>
              <a:buChar char="•"/>
            </a:pPr>
            <a:r>
              <a:rPr lang="es-ES" dirty="0" smtClean="0">
                <a:solidFill>
                  <a:srgbClr val="FF0000"/>
                </a:solidFill>
              </a:rPr>
              <a:t>Currículum </a:t>
            </a:r>
            <a:r>
              <a:rPr lang="es-ES" dirty="0">
                <a:solidFill>
                  <a:srgbClr val="FF0000"/>
                </a:solidFill>
              </a:rPr>
              <a:t>Vitae Abreviado de los/as IP e investigadores/as que conforman el equipo de investigación </a:t>
            </a:r>
            <a:r>
              <a:rPr lang="es-ES" dirty="0"/>
              <a:t>del proyecto. </a:t>
            </a:r>
            <a:r>
              <a:rPr lang="es-ES" dirty="0" smtClean="0"/>
              <a:t>Pueden utilizar el modelo que se adjunta.</a:t>
            </a:r>
            <a:endParaRPr lang="es-ES" dirty="0"/>
          </a:p>
        </p:txBody>
      </p:sp>
      <p:sp>
        <p:nvSpPr>
          <p:cNvPr id="16" name="object 16"/>
          <p:cNvSpPr txBox="1">
            <a:spLocks noGrp="1"/>
          </p:cNvSpPr>
          <p:nvPr>
            <p:ph type="title"/>
          </p:nvPr>
        </p:nvSpPr>
        <p:spPr>
          <a:xfrm>
            <a:off x="976746" y="171210"/>
            <a:ext cx="10442863" cy="561692"/>
          </a:xfrm>
          <a:prstGeom prst="rect">
            <a:avLst/>
          </a:prstGeom>
          <a:solidFill>
            <a:srgbClr val="17375E"/>
          </a:solidFill>
        </p:spPr>
        <p:txBody>
          <a:bodyPr vert="horz" wrap="square" lIns="0" tIns="7620" rIns="0" bIns="0" rtlCol="0" anchor="ctr">
            <a:spAutoFit/>
          </a:bodyPr>
          <a:lstStyle/>
          <a:p>
            <a:pPr marL="173355" algn="ctr">
              <a:lnSpc>
                <a:spcPct val="100000"/>
              </a:lnSpc>
              <a:spcBef>
                <a:spcPts val="60"/>
              </a:spcBef>
            </a:pPr>
            <a:r>
              <a:rPr lang="es-ES" sz="3600" b="1" spc="-5" dirty="0" smtClean="0">
                <a:solidFill>
                  <a:srgbClr val="EBF0DE"/>
                </a:solidFill>
              </a:rPr>
              <a:t>PRESENTACIÓN DE SOLICITUDES</a:t>
            </a:r>
            <a:endParaRPr sz="3600" spc="-5" dirty="0">
              <a:solidFill>
                <a:srgbClr val="EBF0DE"/>
              </a:solidFill>
            </a:endParaRPr>
          </a:p>
        </p:txBody>
      </p:sp>
    </p:spTree>
    <p:extLst>
      <p:ext uri="{BB962C8B-B14F-4D97-AF65-F5344CB8AC3E}">
        <p14:creationId xmlns:p14="http://schemas.microsoft.com/office/powerpoint/2010/main" val="291031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76746" y="1126316"/>
            <a:ext cx="10442864" cy="5566031"/>
            <a:chOff x="680466" y="1860042"/>
            <a:chExt cx="7809230" cy="2217420"/>
          </a:xfrm>
          <a:solidFill>
            <a:srgbClr val="53D2FF"/>
          </a:solidFill>
        </p:grpSpPr>
        <p:sp>
          <p:nvSpPr>
            <p:cNvPr id="4" name="object 4"/>
            <p:cNvSpPr/>
            <p:nvPr/>
          </p:nvSpPr>
          <p:spPr>
            <a:xfrm>
              <a:off x="680466" y="1860042"/>
              <a:ext cx="7809230" cy="2217420"/>
            </a:xfrm>
            <a:custGeom>
              <a:avLst/>
              <a:gdLst/>
              <a:ahLst/>
              <a:cxnLst/>
              <a:rect l="l" t="t" r="r" b="b"/>
              <a:pathLst>
                <a:path w="7809230" h="2217420">
                  <a:moveTo>
                    <a:pt x="7808976" y="0"/>
                  </a:moveTo>
                  <a:lnTo>
                    <a:pt x="0" y="0"/>
                  </a:lnTo>
                  <a:lnTo>
                    <a:pt x="0" y="2217419"/>
                  </a:lnTo>
                  <a:lnTo>
                    <a:pt x="7808976" y="2217419"/>
                  </a:lnTo>
                  <a:lnTo>
                    <a:pt x="7808976" y="0"/>
                  </a:lnTo>
                  <a:close/>
                </a:path>
              </a:pathLst>
            </a:custGeom>
            <a:grpFill/>
          </p:spPr>
          <p:txBody>
            <a:bodyPr wrap="square" lIns="0" tIns="0" rIns="0" bIns="0" rtlCol="0"/>
            <a:lstStyle/>
            <a:p>
              <a:endParaRPr sz="2400"/>
            </a:p>
          </p:txBody>
        </p:sp>
        <p:sp>
          <p:nvSpPr>
            <p:cNvPr id="5" name="object 5"/>
            <p:cNvSpPr/>
            <p:nvPr/>
          </p:nvSpPr>
          <p:spPr>
            <a:xfrm>
              <a:off x="680466" y="1860042"/>
              <a:ext cx="7809230" cy="2217420"/>
            </a:xfrm>
            <a:custGeom>
              <a:avLst/>
              <a:gdLst/>
              <a:ahLst/>
              <a:cxnLst/>
              <a:rect l="l" t="t" r="r" b="b"/>
              <a:pathLst>
                <a:path w="7809230" h="2217420">
                  <a:moveTo>
                    <a:pt x="0" y="2217419"/>
                  </a:moveTo>
                  <a:lnTo>
                    <a:pt x="7808976" y="2217419"/>
                  </a:lnTo>
                  <a:lnTo>
                    <a:pt x="7808976" y="0"/>
                  </a:lnTo>
                  <a:lnTo>
                    <a:pt x="0" y="0"/>
                  </a:lnTo>
                  <a:lnTo>
                    <a:pt x="0" y="2217419"/>
                  </a:lnTo>
                  <a:close/>
                </a:path>
              </a:pathLst>
            </a:custGeom>
            <a:grpFill/>
            <a:ln w="25908">
              <a:solidFill>
                <a:srgbClr val="77923B"/>
              </a:solidFill>
            </a:ln>
          </p:spPr>
          <p:txBody>
            <a:bodyPr wrap="square" lIns="0" tIns="0" rIns="0" bIns="0" rtlCol="0"/>
            <a:lstStyle/>
            <a:p>
              <a:endParaRPr sz="2400"/>
            </a:p>
          </p:txBody>
        </p:sp>
      </p:grpSp>
      <p:sp>
        <p:nvSpPr>
          <p:cNvPr id="6" name="object 6"/>
          <p:cNvSpPr txBox="1"/>
          <p:nvPr/>
        </p:nvSpPr>
        <p:spPr>
          <a:xfrm>
            <a:off x="1139116" y="1014913"/>
            <a:ext cx="10280493" cy="5983689"/>
          </a:xfrm>
          <a:prstGeom prst="rect">
            <a:avLst/>
          </a:prstGeom>
        </p:spPr>
        <p:txBody>
          <a:bodyPr vert="horz" wrap="square" lIns="0" tIns="12700" rIns="0" bIns="0" rtlCol="0">
            <a:spAutoFit/>
          </a:bodyPr>
          <a:lstStyle/>
          <a:p>
            <a:pPr marL="12700">
              <a:lnSpc>
                <a:spcPts val="1220"/>
              </a:lnSpc>
            </a:pPr>
            <a:endParaRPr dirty="0">
              <a:latin typeface="Calibri"/>
              <a:cs typeface="Calibri"/>
            </a:endParaRPr>
          </a:p>
          <a:p>
            <a:pPr>
              <a:spcBef>
                <a:spcPts val="35"/>
              </a:spcBef>
            </a:pPr>
            <a:r>
              <a:rPr lang="es-ES" dirty="0" smtClean="0">
                <a:solidFill>
                  <a:srgbClr val="FF0000"/>
                </a:solidFill>
              </a:rPr>
              <a:t>IMPORTANTE</a:t>
            </a:r>
            <a:r>
              <a:rPr lang="es-ES" dirty="0" smtClean="0"/>
              <a:t>: </a:t>
            </a:r>
            <a:r>
              <a:rPr lang="es-ES" dirty="0"/>
              <a:t>La no presentación de la memoria del proyecto o del CVA de los miembros del equipo de investigación o, la presentación de estos documentos sin ajustarse a lo dispuesto en la convocatoria y bases reguladoras, será motivo de exclusión del proyecto.</a:t>
            </a:r>
          </a:p>
          <a:p>
            <a:pPr marL="285750" indent="-285750">
              <a:spcBef>
                <a:spcPts val="35"/>
              </a:spcBef>
              <a:buFont typeface="Arial" panose="020B0604020202020204" pitchFamily="34" charset="0"/>
              <a:buChar char="•"/>
            </a:pPr>
            <a:r>
              <a:rPr lang="es-ES" dirty="0" smtClean="0"/>
              <a:t>Documentación </a:t>
            </a:r>
            <a:r>
              <a:rPr lang="es-ES" dirty="0"/>
              <a:t>acreditativa del cumplimiento de los requisitos del/la IP y, en su caso, del/la segunda IP. Al menos habrá de aportar el título de doctor y un documento acreditativo de la vinculación funcionarial, estatutaria o laboral con la US. Funcionario/a (hoja de servicios). Persona Laboral (contrato + acreditación, en caso de disponer de la misma).</a:t>
            </a:r>
          </a:p>
          <a:p>
            <a:pPr>
              <a:spcBef>
                <a:spcPts val="35"/>
              </a:spcBef>
            </a:pPr>
            <a:endParaRPr lang="es-ES" dirty="0"/>
          </a:p>
          <a:p>
            <a:pPr marL="285750" indent="-285750">
              <a:spcBef>
                <a:spcPts val="35"/>
              </a:spcBef>
              <a:buFont typeface="Arial" panose="020B0604020202020204" pitchFamily="34" charset="0"/>
              <a:buChar char="•"/>
            </a:pPr>
            <a:r>
              <a:rPr lang="es-ES" dirty="0" smtClean="0"/>
              <a:t>Si </a:t>
            </a:r>
            <a:r>
              <a:rPr lang="es-ES" dirty="0"/>
              <a:t>en el  equipo de investigación participe personal investigador perteneciente a organismos distintos de la </a:t>
            </a:r>
            <a:r>
              <a:rPr lang="es-ES" dirty="0" smtClean="0"/>
              <a:t>UAL, </a:t>
            </a:r>
            <a:r>
              <a:rPr lang="es-ES" dirty="0"/>
              <a:t>se debe aportar la autorización de la entidad a la que pertenezca para participar en el proyecto.</a:t>
            </a:r>
          </a:p>
          <a:p>
            <a:pPr>
              <a:spcBef>
                <a:spcPts val="35"/>
              </a:spcBef>
            </a:pPr>
            <a:endParaRPr lang="es-ES" dirty="0"/>
          </a:p>
          <a:p>
            <a:pPr marL="285750" indent="-285750">
              <a:spcBef>
                <a:spcPts val="35"/>
              </a:spcBef>
              <a:buFont typeface="Arial" panose="020B0604020202020204" pitchFamily="34" charset="0"/>
              <a:buChar char="•"/>
            </a:pPr>
            <a:r>
              <a:rPr lang="es-ES" dirty="0" smtClean="0"/>
              <a:t>Certificado </a:t>
            </a:r>
            <a:r>
              <a:rPr lang="es-ES" dirty="0"/>
              <a:t>favorable del correspondiente Comité, en el caso de proyectos con implicaciones bioéticas o de seguridad.</a:t>
            </a:r>
          </a:p>
          <a:p>
            <a:pPr>
              <a:spcBef>
                <a:spcPts val="35"/>
              </a:spcBef>
            </a:pPr>
            <a:endParaRPr lang="es-ES" dirty="0"/>
          </a:p>
          <a:p>
            <a:pPr marL="285750" indent="-285750">
              <a:spcBef>
                <a:spcPts val="35"/>
              </a:spcBef>
              <a:buFont typeface="Arial" panose="020B0604020202020204" pitchFamily="34" charset="0"/>
              <a:buChar char="•"/>
            </a:pPr>
            <a:r>
              <a:rPr lang="es-ES" dirty="0" smtClean="0"/>
              <a:t>En </a:t>
            </a:r>
            <a:r>
              <a:rPr lang="es-ES" dirty="0"/>
              <a:t>caso de proyecto coordinado, acuerdo de la agrupación, según lo indicado en el artículo 5.6 de la orden de bases.</a:t>
            </a:r>
          </a:p>
          <a:p>
            <a:pPr>
              <a:spcBef>
                <a:spcPts val="35"/>
              </a:spcBef>
            </a:pPr>
            <a:endParaRPr lang="es-ES" dirty="0"/>
          </a:p>
          <a:p>
            <a:pPr marL="285750" indent="-285750">
              <a:spcBef>
                <a:spcPts val="35"/>
              </a:spcBef>
              <a:buFont typeface="Arial" panose="020B0604020202020204" pitchFamily="34" charset="0"/>
              <a:buChar char="•"/>
            </a:pPr>
            <a:r>
              <a:rPr lang="es-ES" dirty="0" smtClean="0"/>
              <a:t>Anexo </a:t>
            </a:r>
            <a:r>
              <a:rPr lang="es-ES" dirty="0"/>
              <a:t>I-A: Datos y declaración de cada miembro del equipo de investigación (incluidos </a:t>
            </a:r>
            <a:r>
              <a:rPr lang="es-ES" dirty="0" err="1"/>
              <a:t>IP´s</a:t>
            </a:r>
            <a:r>
              <a:rPr lang="es-ES" dirty="0"/>
              <a:t> ) y del equipo de trabajo. Se debe cumplimentar y firmar digitalmente (válida firma </a:t>
            </a:r>
            <a:r>
              <a:rPr lang="es-ES" dirty="0" err="1"/>
              <a:t>abode</a:t>
            </a:r>
            <a:r>
              <a:rPr lang="es-ES" dirty="0"/>
              <a:t> </a:t>
            </a:r>
            <a:r>
              <a:rPr lang="es-ES" dirty="0" err="1"/>
              <a:t>acrobat</a:t>
            </a:r>
            <a:r>
              <a:rPr lang="es-ES" dirty="0"/>
              <a:t>) para luego imprimirlos en </a:t>
            </a:r>
            <a:r>
              <a:rPr lang="es-ES" dirty="0" err="1"/>
              <a:t>pdf</a:t>
            </a:r>
            <a:r>
              <a:rPr lang="es-ES" dirty="0"/>
              <a:t> y anexar como documentación. </a:t>
            </a:r>
          </a:p>
          <a:p>
            <a:pPr>
              <a:spcBef>
                <a:spcPts val="35"/>
              </a:spcBef>
            </a:pPr>
            <a:endParaRPr lang="es-ES" dirty="0"/>
          </a:p>
        </p:txBody>
      </p:sp>
      <p:sp>
        <p:nvSpPr>
          <p:cNvPr id="16" name="object 16"/>
          <p:cNvSpPr txBox="1">
            <a:spLocks noGrp="1"/>
          </p:cNvSpPr>
          <p:nvPr>
            <p:ph type="title"/>
          </p:nvPr>
        </p:nvSpPr>
        <p:spPr>
          <a:xfrm>
            <a:off x="976746" y="171210"/>
            <a:ext cx="10442863" cy="561692"/>
          </a:xfrm>
          <a:prstGeom prst="rect">
            <a:avLst/>
          </a:prstGeom>
          <a:solidFill>
            <a:srgbClr val="17375E"/>
          </a:solidFill>
        </p:spPr>
        <p:txBody>
          <a:bodyPr vert="horz" wrap="square" lIns="0" tIns="7620" rIns="0" bIns="0" rtlCol="0" anchor="ctr">
            <a:spAutoFit/>
          </a:bodyPr>
          <a:lstStyle/>
          <a:p>
            <a:pPr marL="173355" algn="ctr">
              <a:lnSpc>
                <a:spcPct val="100000"/>
              </a:lnSpc>
              <a:spcBef>
                <a:spcPts val="60"/>
              </a:spcBef>
            </a:pPr>
            <a:r>
              <a:rPr lang="es-ES" sz="3600" b="1" spc="-5" dirty="0" smtClean="0">
                <a:solidFill>
                  <a:srgbClr val="EBF0DE"/>
                </a:solidFill>
              </a:rPr>
              <a:t>PRESENTACIÓN DE SOLICITUDES</a:t>
            </a:r>
            <a:endParaRPr sz="3600" spc="-5" dirty="0">
              <a:solidFill>
                <a:srgbClr val="EBF0DE"/>
              </a:solidFill>
            </a:endParaRPr>
          </a:p>
        </p:txBody>
      </p:sp>
    </p:spTree>
    <p:extLst>
      <p:ext uri="{BB962C8B-B14F-4D97-AF65-F5344CB8AC3E}">
        <p14:creationId xmlns:p14="http://schemas.microsoft.com/office/powerpoint/2010/main" val="26589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76746" y="1126316"/>
            <a:ext cx="10442864" cy="5566031"/>
            <a:chOff x="680466" y="1860042"/>
            <a:chExt cx="7809230" cy="2217420"/>
          </a:xfrm>
          <a:solidFill>
            <a:srgbClr val="53D2FF"/>
          </a:solidFill>
        </p:grpSpPr>
        <p:sp>
          <p:nvSpPr>
            <p:cNvPr id="4" name="object 4"/>
            <p:cNvSpPr/>
            <p:nvPr/>
          </p:nvSpPr>
          <p:spPr>
            <a:xfrm>
              <a:off x="680466" y="1860042"/>
              <a:ext cx="7809230" cy="2217420"/>
            </a:xfrm>
            <a:custGeom>
              <a:avLst/>
              <a:gdLst/>
              <a:ahLst/>
              <a:cxnLst/>
              <a:rect l="l" t="t" r="r" b="b"/>
              <a:pathLst>
                <a:path w="7809230" h="2217420">
                  <a:moveTo>
                    <a:pt x="7808976" y="0"/>
                  </a:moveTo>
                  <a:lnTo>
                    <a:pt x="0" y="0"/>
                  </a:lnTo>
                  <a:lnTo>
                    <a:pt x="0" y="2217419"/>
                  </a:lnTo>
                  <a:lnTo>
                    <a:pt x="7808976" y="2217419"/>
                  </a:lnTo>
                  <a:lnTo>
                    <a:pt x="7808976" y="0"/>
                  </a:lnTo>
                  <a:close/>
                </a:path>
              </a:pathLst>
            </a:custGeom>
            <a:grpFill/>
          </p:spPr>
          <p:txBody>
            <a:bodyPr wrap="square" lIns="0" tIns="0" rIns="0" bIns="0" rtlCol="0"/>
            <a:lstStyle/>
            <a:p>
              <a:endParaRPr sz="2400"/>
            </a:p>
          </p:txBody>
        </p:sp>
        <p:sp>
          <p:nvSpPr>
            <p:cNvPr id="5" name="object 5"/>
            <p:cNvSpPr/>
            <p:nvPr/>
          </p:nvSpPr>
          <p:spPr>
            <a:xfrm>
              <a:off x="680466" y="1860042"/>
              <a:ext cx="7809230" cy="2217420"/>
            </a:xfrm>
            <a:custGeom>
              <a:avLst/>
              <a:gdLst/>
              <a:ahLst/>
              <a:cxnLst/>
              <a:rect l="l" t="t" r="r" b="b"/>
              <a:pathLst>
                <a:path w="7809230" h="2217420">
                  <a:moveTo>
                    <a:pt x="0" y="2217419"/>
                  </a:moveTo>
                  <a:lnTo>
                    <a:pt x="7808976" y="2217419"/>
                  </a:lnTo>
                  <a:lnTo>
                    <a:pt x="7808976" y="0"/>
                  </a:lnTo>
                  <a:lnTo>
                    <a:pt x="0" y="0"/>
                  </a:lnTo>
                  <a:lnTo>
                    <a:pt x="0" y="2217419"/>
                  </a:lnTo>
                  <a:close/>
                </a:path>
              </a:pathLst>
            </a:custGeom>
            <a:grpFill/>
            <a:ln w="25908">
              <a:solidFill>
                <a:srgbClr val="77923B"/>
              </a:solidFill>
            </a:ln>
          </p:spPr>
          <p:txBody>
            <a:bodyPr wrap="square" lIns="0" tIns="0" rIns="0" bIns="0" rtlCol="0"/>
            <a:lstStyle/>
            <a:p>
              <a:endParaRPr sz="2400"/>
            </a:p>
          </p:txBody>
        </p:sp>
      </p:grpSp>
      <p:sp>
        <p:nvSpPr>
          <p:cNvPr id="6" name="object 6"/>
          <p:cNvSpPr txBox="1"/>
          <p:nvPr/>
        </p:nvSpPr>
        <p:spPr>
          <a:xfrm>
            <a:off x="1139116" y="1014913"/>
            <a:ext cx="10280493" cy="443711"/>
          </a:xfrm>
          <a:prstGeom prst="rect">
            <a:avLst/>
          </a:prstGeom>
        </p:spPr>
        <p:txBody>
          <a:bodyPr vert="horz" wrap="square" lIns="0" tIns="12700" rIns="0" bIns="0" rtlCol="0">
            <a:spAutoFit/>
          </a:bodyPr>
          <a:lstStyle/>
          <a:p>
            <a:pPr marL="12700">
              <a:lnSpc>
                <a:spcPts val="1220"/>
              </a:lnSpc>
            </a:pPr>
            <a:endParaRPr dirty="0">
              <a:latin typeface="Calibri"/>
              <a:cs typeface="Calibri"/>
            </a:endParaRPr>
          </a:p>
          <a:p>
            <a:pPr>
              <a:spcBef>
                <a:spcPts val="35"/>
              </a:spcBef>
            </a:pPr>
            <a:endParaRPr lang="es-ES" dirty="0"/>
          </a:p>
        </p:txBody>
      </p:sp>
      <p:sp>
        <p:nvSpPr>
          <p:cNvPr id="16" name="object 16"/>
          <p:cNvSpPr txBox="1">
            <a:spLocks noGrp="1"/>
          </p:cNvSpPr>
          <p:nvPr>
            <p:ph type="title"/>
          </p:nvPr>
        </p:nvSpPr>
        <p:spPr>
          <a:xfrm>
            <a:off x="976746" y="171210"/>
            <a:ext cx="10442863" cy="561692"/>
          </a:xfrm>
          <a:prstGeom prst="rect">
            <a:avLst/>
          </a:prstGeom>
          <a:solidFill>
            <a:srgbClr val="17375E"/>
          </a:solidFill>
        </p:spPr>
        <p:txBody>
          <a:bodyPr vert="horz" wrap="square" lIns="0" tIns="7620" rIns="0" bIns="0" rtlCol="0" anchor="ctr">
            <a:spAutoFit/>
          </a:bodyPr>
          <a:lstStyle/>
          <a:p>
            <a:pPr marL="173355" algn="ctr">
              <a:lnSpc>
                <a:spcPct val="100000"/>
              </a:lnSpc>
              <a:spcBef>
                <a:spcPts val="60"/>
              </a:spcBef>
            </a:pPr>
            <a:r>
              <a:rPr lang="es-ES" sz="3600" b="1" spc="-5" dirty="0" smtClean="0">
                <a:solidFill>
                  <a:srgbClr val="EBF0DE"/>
                </a:solidFill>
              </a:rPr>
              <a:t>PRESENTACIÓN DE SOLICITUDES</a:t>
            </a:r>
            <a:endParaRPr sz="3600" spc="-5" dirty="0">
              <a:solidFill>
                <a:srgbClr val="EBF0DE"/>
              </a:solidFill>
            </a:endParaRPr>
          </a:p>
        </p:txBody>
      </p:sp>
      <p:sp>
        <p:nvSpPr>
          <p:cNvPr id="3" name="Rectángulo 2"/>
          <p:cNvSpPr/>
          <p:nvPr/>
        </p:nvSpPr>
        <p:spPr>
          <a:xfrm>
            <a:off x="976746" y="1305629"/>
            <a:ext cx="10442863" cy="3693319"/>
          </a:xfrm>
          <a:prstGeom prst="rect">
            <a:avLst/>
          </a:prstGeom>
        </p:spPr>
        <p:txBody>
          <a:bodyPr wrap="square">
            <a:spAutoFit/>
          </a:bodyPr>
          <a:lstStyle/>
          <a:p>
            <a:r>
              <a:rPr lang="es-ES" dirty="0"/>
              <a:t>En su caso, Anexo I-B: solicitud de entidad participante en proyecto coordinado. Se debe cumplimentar y firmar digitalmente, para luego imprimirlos en </a:t>
            </a:r>
            <a:r>
              <a:rPr lang="es-ES" dirty="0" err="1"/>
              <a:t>pdf</a:t>
            </a:r>
            <a:r>
              <a:rPr lang="es-ES" dirty="0"/>
              <a:t> y anexar como documentación. </a:t>
            </a:r>
          </a:p>
          <a:p>
            <a:endParaRPr lang="es-ES" dirty="0"/>
          </a:p>
          <a:p>
            <a:r>
              <a:rPr lang="es-ES" dirty="0"/>
              <a:t>La </a:t>
            </a:r>
            <a:r>
              <a:rPr lang="es-ES" dirty="0" smtClean="0"/>
              <a:t>documentación:</a:t>
            </a:r>
          </a:p>
          <a:p>
            <a:endParaRPr lang="es-ES" dirty="0" smtClean="0"/>
          </a:p>
          <a:p>
            <a:pPr marL="285750" indent="-285750">
              <a:buFont typeface="Arial" panose="020B0604020202020204" pitchFamily="34" charset="0"/>
              <a:buChar char="•"/>
            </a:pPr>
            <a:r>
              <a:rPr lang="es-ES" dirty="0" smtClean="0"/>
              <a:t>Certificado </a:t>
            </a:r>
            <a:r>
              <a:rPr lang="es-ES" dirty="0"/>
              <a:t>favorable del correspondiente Comité, en el caso de proyectos con implicaciones bioéticas o de seguridad.</a:t>
            </a:r>
          </a:p>
          <a:p>
            <a:endParaRPr lang="es-ES" dirty="0"/>
          </a:p>
          <a:p>
            <a:pPr marL="285750" indent="-285750">
              <a:buFont typeface="Arial" panose="020B0604020202020204" pitchFamily="34" charset="0"/>
              <a:buChar char="•"/>
            </a:pPr>
            <a:r>
              <a:rPr lang="es-ES" dirty="0" smtClean="0"/>
              <a:t>En </a:t>
            </a:r>
            <a:r>
              <a:rPr lang="es-ES" dirty="0"/>
              <a:t>caso de proyecto coordinado, acuerdo de la agrupación, según lo indicado en el artículo 5.6 de la orden de bases.</a:t>
            </a:r>
            <a:endParaRPr lang="es-ES" dirty="0" smtClean="0"/>
          </a:p>
          <a:p>
            <a:endParaRPr lang="es-ES" dirty="0" smtClean="0"/>
          </a:p>
          <a:p>
            <a:r>
              <a:rPr lang="es-ES" dirty="0"/>
              <a:t> </a:t>
            </a:r>
            <a:r>
              <a:rPr lang="es-ES" dirty="0" smtClean="0"/>
              <a:t>Se </a:t>
            </a:r>
            <a:r>
              <a:rPr lang="es-ES" dirty="0"/>
              <a:t>permite no ser aportada obligatoriamente en la fase solicitud</a:t>
            </a:r>
            <a:r>
              <a:rPr lang="es-ES" dirty="0" smtClean="0"/>
              <a:t>. En </a:t>
            </a:r>
            <a:r>
              <a:rPr lang="es-ES" dirty="0"/>
              <a:t>este caso, deberá aportarse obligatoriamente en la fase de Propuesta de Resolución Provisional.</a:t>
            </a:r>
          </a:p>
        </p:txBody>
      </p:sp>
    </p:spTree>
    <p:extLst>
      <p:ext uri="{BB962C8B-B14F-4D97-AF65-F5344CB8AC3E}">
        <p14:creationId xmlns:p14="http://schemas.microsoft.com/office/powerpoint/2010/main" val="21604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34391" y="2905941"/>
            <a:ext cx="10681252" cy="646331"/>
          </a:xfrm>
          <a:prstGeom prst="rect">
            <a:avLst/>
          </a:prstGeom>
          <a:noFill/>
        </p:spPr>
        <p:txBody>
          <a:bodyPr wrap="square" rtlCol="0">
            <a:spAutoFit/>
          </a:bodyPr>
          <a:lstStyle/>
          <a:p>
            <a:pPr algn="ctr"/>
            <a:r>
              <a:rPr lang="es-ES" sz="3600" b="1" dirty="0" smtClean="0"/>
              <a:t>MEMORIA CIENTÍFICO-TÉCNICA </a:t>
            </a:r>
            <a:endParaRPr lang="es-ES" sz="3600" b="1" dirty="0"/>
          </a:p>
        </p:txBody>
      </p:sp>
    </p:spTree>
    <p:extLst>
      <p:ext uri="{BB962C8B-B14F-4D97-AF65-F5344CB8AC3E}">
        <p14:creationId xmlns:p14="http://schemas.microsoft.com/office/powerpoint/2010/main" val="92399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5372" y="243351"/>
            <a:ext cx="9279438"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dirty="0" smtClean="0">
                <a:solidFill>
                  <a:srgbClr val="FFFFFF"/>
                </a:solidFill>
              </a:rPr>
              <a:t>MEMORIA CIENTÍFICO TÉCNICA</a:t>
            </a:r>
            <a:endParaRPr dirty="0">
              <a:solidFill>
                <a:srgbClr val="FFFFFF"/>
              </a:solidFill>
            </a:endParaRPr>
          </a:p>
        </p:txBody>
      </p:sp>
      <p:sp>
        <p:nvSpPr>
          <p:cNvPr id="7" name="object 7"/>
          <p:cNvSpPr txBox="1"/>
          <p:nvPr/>
        </p:nvSpPr>
        <p:spPr>
          <a:xfrm>
            <a:off x="1085372" y="928154"/>
            <a:ext cx="9279438" cy="7391125"/>
          </a:xfrm>
          <a:prstGeom prst="rect">
            <a:avLst/>
          </a:prstGeom>
        </p:spPr>
        <p:txBody>
          <a:bodyPr vert="horz" wrap="square" lIns="0" tIns="126364" rIns="0" bIns="0" rtlCol="0">
            <a:spAutoFit/>
          </a:bodyPr>
          <a:lstStyle/>
          <a:p>
            <a:pPr marL="299085" indent="-28702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Datos Básicos:</a:t>
            </a:r>
          </a:p>
          <a:p>
            <a:pPr marL="469265" lvl="1">
              <a:tabLst>
                <a:tab pos="299085" algn="l"/>
                <a:tab pos="299720" algn="l"/>
              </a:tabLst>
            </a:pPr>
            <a:endParaRPr lang="es-ES" sz="2400" spc="-5" dirty="0" smtClean="0">
              <a:solidFill>
                <a:srgbClr val="17375E"/>
              </a:solidFill>
              <a:latin typeface="Calibri"/>
              <a:cs typeface="Calibri"/>
            </a:endParaRPr>
          </a:p>
          <a:p>
            <a:pPr marL="354965" indent="-34290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Justificación y Novedad de la propuesta:</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latin typeface="Calibri"/>
                <a:cs typeface="Calibri"/>
              </a:rPr>
              <a:t>Adecuación a las características y finalidad de la modalidad elegida</a:t>
            </a:r>
            <a:r>
              <a:rPr lang="es-ES" sz="2400" spc="-5" dirty="0" smtClean="0">
                <a:solidFill>
                  <a:srgbClr val="17375E"/>
                </a:solidFill>
                <a:latin typeface="Calibri"/>
                <a:cs typeface="Calibri"/>
              </a:rPr>
              <a:t>.</a:t>
            </a:r>
          </a:p>
          <a:p>
            <a:pPr marL="1269365" lvl="2" indent="-342900">
              <a:buFont typeface="Wingdings" panose="05000000000000000000" pitchFamily="2" charset="2"/>
              <a:buChar char="v"/>
              <a:tabLst>
                <a:tab pos="299085" algn="l"/>
                <a:tab pos="299720" algn="l"/>
              </a:tabLst>
            </a:pPr>
            <a:r>
              <a:rPr lang="es-ES" sz="2400" spc="-5" dirty="0" smtClean="0">
                <a:solidFill>
                  <a:srgbClr val="FF0000"/>
                </a:solidFill>
                <a:latin typeface="Calibri"/>
                <a:cs typeface="Calibri"/>
              </a:rPr>
              <a:t>Aplicación a la investigación</a:t>
            </a:r>
          </a:p>
          <a:p>
            <a:pPr marL="1269365" lvl="2" indent="-342900">
              <a:buFont typeface="Wingdings" panose="05000000000000000000" pitchFamily="2" charset="2"/>
              <a:buChar char="v"/>
              <a:tabLst>
                <a:tab pos="299085" algn="l"/>
                <a:tab pos="299720" algn="l"/>
              </a:tabLst>
            </a:pPr>
            <a:r>
              <a:rPr lang="es-ES" sz="2400" spc="-5" dirty="0" smtClean="0">
                <a:solidFill>
                  <a:srgbClr val="FF0000"/>
                </a:solidFill>
                <a:latin typeface="Calibri"/>
                <a:cs typeface="Calibri"/>
              </a:rPr>
              <a:t>Alineación con </a:t>
            </a:r>
            <a:r>
              <a:rPr lang="es-ES" sz="2400" spc="-5" dirty="0" smtClean="0">
                <a:solidFill>
                  <a:srgbClr val="FF0000"/>
                </a:solidFill>
                <a:latin typeface="Calibri"/>
                <a:cs typeface="Calibri"/>
                <a:hlinkClick r:id="rId2"/>
              </a:rPr>
              <a:t>S4ANDALUCIA.</a:t>
            </a:r>
            <a:endParaRPr lang="es-ES" sz="2400" spc="-5" dirty="0" smtClean="0">
              <a:solidFill>
                <a:srgbClr val="FF0000"/>
              </a:solidFill>
              <a:latin typeface="Calibri"/>
              <a:cs typeface="Calibri"/>
            </a:endParaRP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latin typeface="Calibri"/>
                <a:cs typeface="Calibri"/>
              </a:rPr>
              <a:t>Motivación dentro del contexto de los conocimientos dela materia específica o línea de investigación.</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latin typeface="Calibri"/>
                <a:cs typeface="Calibri"/>
              </a:rPr>
              <a:t>Descripción de la hipótesis de partida y su novedad en relación el estado de la temática propuesta.</a:t>
            </a:r>
          </a:p>
          <a:p>
            <a:pPr marL="354965" indent="-342900">
              <a:buFont typeface="Wingdings" panose="05000000000000000000" pitchFamily="2" charset="2"/>
              <a:buChar char="Ø"/>
              <a:tabLst>
                <a:tab pos="299085" algn="l"/>
                <a:tab pos="299720" algn="l"/>
              </a:tabLst>
            </a:pPr>
            <a:r>
              <a:rPr lang="es-ES" sz="2400" spc="-5" dirty="0">
                <a:solidFill>
                  <a:srgbClr val="17375E"/>
                </a:solidFill>
                <a:latin typeface="Calibri"/>
                <a:cs typeface="Calibri"/>
              </a:rPr>
              <a:t>Objetivos, Metodología y Plan de Trabajo</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latin typeface="Calibri"/>
                <a:cs typeface="Calibri"/>
              </a:rPr>
              <a:t>Descripción de los objetivos fundamentales (máximo 5)</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a:t>
            </a:r>
            <a:r>
              <a:rPr lang="es-ES" sz="2400" spc="-5" dirty="0">
                <a:solidFill>
                  <a:srgbClr val="FF0000"/>
                </a:solidFill>
                <a:cs typeface="Calibri"/>
              </a:rPr>
              <a:t>y cuantificación de los indicadores que permitirán medir el cumplimiento de cada uno de los objetivos </a:t>
            </a:r>
            <a:r>
              <a:rPr lang="es-ES" sz="2400" spc="-5" dirty="0" smtClean="0">
                <a:solidFill>
                  <a:srgbClr val="FF0000"/>
                </a:solidFill>
                <a:cs typeface="Calibri"/>
              </a:rPr>
              <a:t>técnicos</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a:t>
            </a:r>
            <a:r>
              <a:rPr lang="es-ES" sz="2400" spc="-5" dirty="0">
                <a:solidFill>
                  <a:srgbClr val="FF0000"/>
                </a:solidFill>
                <a:cs typeface="Calibri"/>
              </a:rPr>
              <a:t>detallada de la metodología propuesta.</a:t>
            </a:r>
          </a:p>
          <a:p>
            <a:pPr marL="812165" lvl="1" indent="-342900">
              <a:buFont typeface="Wingdings" panose="05000000000000000000" pitchFamily="2" charset="2"/>
              <a:buChar char="ü"/>
              <a:tabLst>
                <a:tab pos="299085" algn="l"/>
                <a:tab pos="299720" algn="l"/>
              </a:tabLst>
            </a:pPr>
            <a:endParaRPr lang="es-ES" sz="2400" spc="-5" dirty="0">
              <a:solidFill>
                <a:srgbClr val="FF0000"/>
              </a:solidFill>
              <a:cs typeface="Calibri"/>
            </a:endParaRPr>
          </a:p>
          <a:p>
            <a:pPr marL="812165" lvl="1" indent="-342900">
              <a:buFont typeface="Wingdings" panose="05000000000000000000" pitchFamily="2" charset="2"/>
              <a:buChar char="ü"/>
              <a:tabLst>
                <a:tab pos="299085" algn="l"/>
                <a:tab pos="299720" algn="l"/>
              </a:tabLst>
            </a:pPr>
            <a:endParaRPr lang="es-ES" sz="2400" spc="-5" dirty="0" smtClean="0">
              <a:solidFill>
                <a:srgbClr val="FF0000"/>
              </a:solidFill>
              <a:cs typeface="Calibri"/>
            </a:endParaRPr>
          </a:p>
          <a:p>
            <a:pPr marL="812165" lvl="1" indent="-342900">
              <a:buFont typeface="Wingdings" panose="05000000000000000000" pitchFamily="2" charset="2"/>
              <a:buChar char="ü"/>
              <a:tabLst>
                <a:tab pos="299085" algn="l"/>
                <a:tab pos="299720" algn="l"/>
              </a:tabLst>
            </a:pPr>
            <a:endParaRPr lang="es-ES" sz="2400" spc="-5" dirty="0" smtClean="0">
              <a:solidFill>
                <a:srgbClr val="FF0000"/>
              </a:solidFill>
              <a:latin typeface="Calibri"/>
              <a:cs typeface="Calibri"/>
            </a:endParaRPr>
          </a:p>
          <a:p>
            <a:pPr marL="299085" indent="-287020">
              <a:buFont typeface="Wingdings" panose="05000000000000000000" pitchFamily="2" charset="2"/>
              <a:buChar char="Ø"/>
              <a:tabLst>
                <a:tab pos="299085" algn="l"/>
                <a:tab pos="299720" algn="l"/>
              </a:tabLst>
            </a:pPr>
            <a:endParaRPr lang="es-ES" sz="2000" spc="-5" dirty="0" smtClean="0">
              <a:solidFill>
                <a:srgbClr val="17375E"/>
              </a:solidFill>
              <a:latin typeface="Calibri"/>
              <a:cs typeface="Calibri"/>
            </a:endParaRPr>
          </a:p>
          <a:p>
            <a:pPr marL="299085" indent="-287020">
              <a:buFont typeface="Arial MT"/>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120380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5372" y="243351"/>
            <a:ext cx="9279438"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dirty="0" smtClean="0">
                <a:solidFill>
                  <a:srgbClr val="FFFFFF"/>
                </a:solidFill>
              </a:rPr>
              <a:t>MEMORIA CIENTÍFICO TÉCNICA</a:t>
            </a:r>
            <a:endParaRPr dirty="0">
              <a:solidFill>
                <a:srgbClr val="FFFFFF"/>
              </a:solidFill>
            </a:endParaRPr>
          </a:p>
        </p:txBody>
      </p:sp>
      <p:sp>
        <p:nvSpPr>
          <p:cNvPr id="7" name="object 7"/>
          <p:cNvSpPr txBox="1"/>
          <p:nvPr/>
        </p:nvSpPr>
        <p:spPr>
          <a:xfrm>
            <a:off x="1085372" y="928154"/>
            <a:ext cx="9279438" cy="6652461"/>
          </a:xfrm>
          <a:prstGeom prst="rect">
            <a:avLst/>
          </a:prstGeom>
        </p:spPr>
        <p:txBody>
          <a:bodyPr vert="horz" wrap="square" lIns="0" tIns="126364" rIns="0" bIns="0" rtlCol="0">
            <a:spAutoFit/>
          </a:bodyPr>
          <a:lstStyle/>
          <a:p>
            <a:pPr marL="354965" indent="-34290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Objetivos</a:t>
            </a:r>
            <a:r>
              <a:rPr lang="es-ES" sz="2400" spc="-5" dirty="0">
                <a:solidFill>
                  <a:srgbClr val="17375E"/>
                </a:solidFill>
                <a:latin typeface="Calibri"/>
                <a:cs typeface="Calibri"/>
              </a:rPr>
              <a:t>, Metodología y Plan de Trabajo</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a:t>
            </a:r>
            <a:r>
              <a:rPr lang="es-ES" sz="2400" spc="-5" dirty="0">
                <a:solidFill>
                  <a:srgbClr val="FF0000"/>
                </a:solidFill>
                <a:cs typeface="Calibri"/>
              </a:rPr>
              <a:t>de un plan de contingencia para resolver </a:t>
            </a:r>
            <a:r>
              <a:rPr lang="es-ES" sz="2400" spc="-5" dirty="0" smtClean="0">
                <a:solidFill>
                  <a:srgbClr val="FF0000"/>
                </a:solidFill>
                <a:cs typeface="Calibri"/>
              </a:rPr>
              <a:t>posibles dificultades.</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a:t>
            </a:r>
            <a:r>
              <a:rPr lang="es-ES" sz="2400" spc="-5" dirty="0">
                <a:solidFill>
                  <a:srgbClr val="FF0000"/>
                </a:solidFill>
                <a:cs typeface="Calibri"/>
              </a:rPr>
              <a:t>de los materiales, infraestructuras y equipamientos singulares disponibles para la ejecución del proyecto. Hay que distinguir entre los que tenga la entidad y para los que solicita subvención con cargo al </a:t>
            </a:r>
            <a:r>
              <a:rPr lang="es-ES" sz="2400" spc="-5" dirty="0" smtClean="0">
                <a:solidFill>
                  <a:srgbClr val="FF0000"/>
                </a:solidFill>
                <a:cs typeface="Calibri"/>
              </a:rPr>
              <a:t>proyecto.</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a:t>
            </a:r>
            <a:r>
              <a:rPr lang="es-ES" sz="2400" spc="-5" dirty="0">
                <a:solidFill>
                  <a:srgbClr val="FF0000"/>
                </a:solidFill>
                <a:cs typeface="Calibri"/>
              </a:rPr>
              <a:t>de los resultados previos del equipo que avalan la </a:t>
            </a:r>
            <a:r>
              <a:rPr lang="es-ES" sz="2400" spc="-5" dirty="0" smtClean="0">
                <a:solidFill>
                  <a:srgbClr val="FF0000"/>
                </a:solidFill>
                <a:cs typeface="Calibri"/>
              </a:rPr>
              <a:t>propuesta.</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Cronograma </a:t>
            </a:r>
            <a:r>
              <a:rPr lang="es-ES" sz="2400" spc="-5" dirty="0">
                <a:solidFill>
                  <a:srgbClr val="FF0000"/>
                </a:solidFill>
                <a:cs typeface="Calibri"/>
              </a:rPr>
              <a:t>de las fases e hitos previstos en relación con los objetivos de la </a:t>
            </a:r>
            <a:r>
              <a:rPr lang="es-ES" sz="2400" spc="-5" dirty="0" smtClean="0">
                <a:solidFill>
                  <a:srgbClr val="FF0000"/>
                </a:solidFill>
                <a:cs typeface="Calibri"/>
              </a:rPr>
              <a:t>propuesta.</a:t>
            </a:r>
          </a:p>
          <a:p>
            <a:pPr marL="354965" indent="-342900">
              <a:buFont typeface="Wingdings" panose="05000000000000000000" pitchFamily="2" charset="2"/>
              <a:buChar char="Ø"/>
              <a:tabLst>
                <a:tab pos="299085" algn="l"/>
                <a:tab pos="299720" algn="l"/>
              </a:tabLst>
            </a:pPr>
            <a:r>
              <a:rPr lang="es-ES" sz="2400" spc="-5" dirty="0">
                <a:solidFill>
                  <a:srgbClr val="17375E"/>
                </a:solidFill>
                <a:latin typeface="Calibri"/>
                <a:cs typeface="Calibri"/>
              </a:rPr>
              <a:t>Equipo de Investigación</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Relación de miembros del equipo. </a:t>
            </a:r>
            <a:r>
              <a:rPr lang="es-ES" sz="2400" b="1" spc="-5" dirty="0" smtClean="0">
                <a:solidFill>
                  <a:srgbClr val="FF0000"/>
                </a:solidFill>
                <a:cs typeface="Calibri"/>
              </a:rPr>
              <a:t>La falta de CVA provocará la exclusión del proyecto completo. No se puede subsanar.</a:t>
            </a:r>
            <a:endParaRPr lang="es-ES" sz="2400" b="1" spc="-5" dirty="0">
              <a:solidFill>
                <a:srgbClr val="FF0000"/>
              </a:solidFill>
              <a:cs typeface="Calibri"/>
            </a:endParaRPr>
          </a:p>
          <a:p>
            <a:pPr marL="812165" lvl="1" indent="-342900">
              <a:buFont typeface="Wingdings" panose="05000000000000000000" pitchFamily="2" charset="2"/>
              <a:buChar char="ü"/>
              <a:tabLst>
                <a:tab pos="299085" algn="l"/>
                <a:tab pos="299720" algn="l"/>
              </a:tabLst>
            </a:pPr>
            <a:endParaRPr lang="es-ES" sz="2400" spc="-5" dirty="0" smtClean="0">
              <a:solidFill>
                <a:srgbClr val="FF0000"/>
              </a:solidFill>
              <a:cs typeface="Calibri"/>
            </a:endParaRPr>
          </a:p>
          <a:p>
            <a:pPr marL="812165" lvl="1" indent="-342900">
              <a:buFont typeface="Wingdings" panose="05000000000000000000" pitchFamily="2" charset="2"/>
              <a:buChar char="ü"/>
              <a:tabLst>
                <a:tab pos="299085" algn="l"/>
                <a:tab pos="299720" algn="l"/>
              </a:tabLst>
            </a:pPr>
            <a:endParaRPr lang="es-ES" sz="2400" spc="-5" dirty="0" smtClean="0">
              <a:solidFill>
                <a:srgbClr val="FF0000"/>
              </a:solidFill>
              <a:latin typeface="Calibri"/>
              <a:cs typeface="Calibri"/>
            </a:endParaRPr>
          </a:p>
          <a:p>
            <a:pPr marL="299085" indent="-287020">
              <a:buFont typeface="Wingdings" panose="05000000000000000000" pitchFamily="2" charset="2"/>
              <a:buChar char="Ø"/>
              <a:tabLst>
                <a:tab pos="299085" algn="l"/>
                <a:tab pos="299720" algn="l"/>
              </a:tabLst>
            </a:pPr>
            <a:endParaRPr lang="es-ES" sz="2000" spc="-5" dirty="0" smtClean="0">
              <a:solidFill>
                <a:srgbClr val="17375E"/>
              </a:solidFill>
              <a:latin typeface="Calibri"/>
              <a:cs typeface="Calibri"/>
            </a:endParaRPr>
          </a:p>
          <a:p>
            <a:pPr marL="299085" indent="-287020">
              <a:buFont typeface="Arial MT"/>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9126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5372" y="243351"/>
            <a:ext cx="9279438"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dirty="0" smtClean="0">
                <a:solidFill>
                  <a:srgbClr val="FFFFFF"/>
                </a:solidFill>
              </a:rPr>
              <a:t>MEMORIA CIENTÍFICO TÉCNICA</a:t>
            </a:r>
            <a:endParaRPr dirty="0">
              <a:solidFill>
                <a:srgbClr val="FFFFFF"/>
              </a:solidFill>
            </a:endParaRPr>
          </a:p>
        </p:txBody>
      </p:sp>
      <p:sp>
        <p:nvSpPr>
          <p:cNvPr id="7" name="object 7"/>
          <p:cNvSpPr txBox="1"/>
          <p:nvPr/>
        </p:nvSpPr>
        <p:spPr>
          <a:xfrm>
            <a:off x="1085372" y="928154"/>
            <a:ext cx="9279438" cy="4805802"/>
          </a:xfrm>
          <a:prstGeom prst="rect">
            <a:avLst/>
          </a:prstGeom>
        </p:spPr>
        <p:txBody>
          <a:bodyPr vert="horz" wrap="square" lIns="0" tIns="126364" rIns="0" bIns="0" rtlCol="0">
            <a:spAutoFit/>
          </a:bodyPr>
          <a:lstStyle/>
          <a:p>
            <a:pPr marL="354965" indent="-34290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Impacto Esperado de los resultados.</a:t>
            </a:r>
            <a:endParaRPr lang="es-ES" sz="2400" spc="-5" dirty="0">
              <a:solidFill>
                <a:srgbClr val="17375E"/>
              </a:solidFill>
              <a:latin typeface="Calibri"/>
              <a:cs typeface="Calibri"/>
            </a:endParaRP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del impacto científico-técnico de los resultados obtenidos.</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del impacto social y </a:t>
            </a:r>
            <a:r>
              <a:rPr lang="es-ES" sz="2400" spc="-5" dirty="0" err="1" smtClean="0">
                <a:solidFill>
                  <a:srgbClr val="FF0000"/>
                </a:solidFill>
                <a:cs typeface="Calibri"/>
              </a:rPr>
              <a:t>económcio</a:t>
            </a:r>
            <a:r>
              <a:rPr lang="es-ES" sz="2400" spc="-5" dirty="0" smtClean="0">
                <a:solidFill>
                  <a:srgbClr val="FF0000"/>
                </a:solidFill>
                <a:cs typeface="Calibri"/>
              </a:rPr>
              <a:t>.</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Plan de comunicación y divulgación de los resultados.</a:t>
            </a:r>
          </a:p>
          <a:p>
            <a:pPr marL="469265" lvl="1">
              <a:tabLst>
                <a:tab pos="299085" algn="l"/>
                <a:tab pos="299720" algn="l"/>
              </a:tabLst>
            </a:pPr>
            <a:endParaRPr lang="es-ES" sz="2400" spc="-5" dirty="0" smtClean="0">
              <a:solidFill>
                <a:srgbClr val="FF0000"/>
              </a:solidFill>
              <a:cs typeface="Calibri"/>
            </a:endParaRPr>
          </a:p>
          <a:p>
            <a:pPr marL="354965" indent="-34290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Justificación del Presupuesto Solicitado</a:t>
            </a:r>
            <a:endParaRPr lang="es-ES" sz="2400" spc="-5" dirty="0">
              <a:solidFill>
                <a:srgbClr val="17375E"/>
              </a:solidFill>
              <a:latin typeface="Calibri"/>
              <a:cs typeface="Calibri"/>
            </a:endParaRP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cs typeface="Calibri"/>
              </a:rPr>
              <a:t>Descripción detallada y cualitativa de la necesidad del presupuesto solicitado.</a:t>
            </a:r>
            <a:endParaRPr lang="es-ES" sz="2400" b="1" spc="-5" dirty="0">
              <a:solidFill>
                <a:srgbClr val="FF0000"/>
              </a:solidFill>
              <a:cs typeface="Calibri"/>
            </a:endParaRPr>
          </a:p>
          <a:p>
            <a:pPr marL="812165" lvl="1" indent="-342900">
              <a:buFont typeface="Wingdings" panose="05000000000000000000" pitchFamily="2" charset="2"/>
              <a:buChar char="ü"/>
              <a:tabLst>
                <a:tab pos="299085" algn="l"/>
                <a:tab pos="299720" algn="l"/>
              </a:tabLst>
            </a:pPr>
            <a:endParaRPr lang="es-ES" sz="2400" spc="-5" dirty="0" smtClean="0">
              <a:solidFill>
                <a:srgbClr val="FF0000"/>
              </a:solidFill>
              <a:cs typeface="Calibri"/>
            </a:endParaRPr>
          </a:p>
          <a:p>
            <a:pPr marL="812165" lvl="1" indent="-342900">
              <a:buFont typeface="Wingdings" panose="05000000000000000000" pitchFamily="2" charset="2"/>
              <a:buChar char="ü"/>
              <a:tabLst>
                <a:tab pos="299085" algn="l"/>
                <a:tab pos="299720" algn="l"/>
              </a:tabLst>
            </a:pPr>
            <a:endParaRPr lang="es-ES" sz="2400" spc="-5" dirty="0" smtClean="0">
              <a:solidFill>
                <a:srgbClr val="FF0000"/>
              </a:solidFill>
              <a:latin typeface="Calibri"/>
              <a:cs typeface="Calibri"/>
            </a:endParaRPr>
          </a:p>
          <a:p>
            <a:pPr marL="299085" indent="-287020">
              <a:buFont typeface="Wingdings" panose="05000000000000000000" pitchFamily="2" charset="2"/>
              <a:buChar char="Ø"/>
              <a:tabLst>
                <a:tab pos="299085" algn="l"/>
                <a:tab pos="299720" algn="l"/>
              </a:tabLst>
            </a:pPr>
            <a:endParaRPr lang="es-ES" sz="2000" spc="-5" dirty="0" smtClean="0">
              <a:solidFill>
                <a:srgbClr val="17375E"/>
              </a:solidFill>
              <a:latin typeface="Calibri"/>
              <a:cs typeface="Calibri"/>
            </a:endParaRPr>
          </a:p>
          <a:p>
            <a:pPr marL="299085" indent="-287020">
              <a:buFont typeface="Arial MT"/>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2247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770947" y="2881612"/>
            <a:ext cx="7512740" cy="627736"/>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95"/>
              </a:spcBef>
            </a:pPr>
            <a:r>
              <a:rPr lang="es-ES" sz="4000" b="1" spc="-40" dirty="0" smtClean="0">
                <a:latin typeface="Calibri"/>
                <a:cs typeface="Calibri"/>
              </a:rPr>
              <a:t>CRITERIOS DE EVALUACIÓN</a:t>
            </a:r>
            <a:endParaRPr lang="es-ES" sz="4000" b="1" dirty="0" smtClean="0">
              <a:latin typeface="Calibri"/>
              <a:cs typeface="Calibri"/>
            </a:endParaRPr>
          </a:p>
        </p:txBody>
      </p:sp>
    </p:spTree>
    <p:extLst>
      <p:ext uri="{BB962C8B-B14F-4D97-AF65-F5344CB8AC3E}">
        <p14:creationId xmlns:p14="http://schemas.microsoft.com/office/powerpoint/2010/main" val="23126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43456" y="143281"/>
            <a:ext cx="8760460" cy="721360"/>
            <a:chOff x="219456" y="143281"/>
            <a:chExt cx="8760460" cy="721360"/>
          </a:xfrm>
        </p:grpSpPr>
        <p:pic>
          <p:nvPicPr>
            <p:cNvPr id="3" name="object 3"/>
            <p:cNvPicPr/>
            <p:nvPr/>
          </p:nvPicPr>
          <p:blipFill>
            <a:blip r:embed="rId3" cstate="print"/>
            <a:stretch>
              <a:fillRect/>
            </a:stretch>
          </p:blipFill>
          <p:spPr>
            <a:xfrm>
              <a:off x="219456" y="219443"/>
              <a:ext cx="8759952" cy="478548"/>
            </a:xfrm>
            <a:prstGeom prst="rect">
              <a:avLst/>
            </a:prstGeom>
          </p:spPr>
        </p:pic>
        <p:pic>
          <p:nvPicPr>
            <p:cNvPr id="4" name="object 4"/>
            <p:cNvPicPr/>
            <p:nvPr/>
          </p:nvPicPr>
          <p:blipFill>
            <a:blip r:embed="rId4" cstate="print"/>
            <a:stretch>
              <a:fillRect/>
            </a:stretch>
          </p:blipFill>
          <p:spPr>
            <a:xfrm>
              <a:off x="2802635" y="143281"/>
              <a:ext cx="3592067" cy="720826"/>
            </a:xfrm>
            <a:prstGeom prst="rect">
              <a:avLst/>
            </a:prstGeom>
          </p:spPr>
        </p:pic>
      </p:grpSp>
      <p:sp>
        <p:nvSpPr>
          <p:cNvPr id="5" name="object 5"/>
          <p:cNvSpPr txBox="1">
            <a:spLocks noGrp="1"/>
          </p:cNvSpPr>
          <p:nvPr>
            <p:ph type="title"/>
          </p:nvPr>
        </p:nvSpPr>
        <p:spPr>
          <a:xfrm>
            <a:off x="1205948" y="98987"/>
            <a:ext cx="9925877"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spc="-5" dirty="0" smtClean="0">
                <a:solidFill>
                  <a:srgbClr val="FFFFFF"/>
                </a:solidFill>
              </a:rPr>
              <a:t>CRITERIOS DE EVALUACIÓN</a:t>
            </a:r>
            <a:endParaRPr spc="-5" dirty="0">
              <a:solidFill>
                <a:srgbClr val="FFFFFF"/>
              </a:solidFill>
            </a:endParaRPr>
          </a:p>
        </p:txBody>
      </p:sp>
      <p:sp>
        <p:nvSpPr>
          <p:cNvPr id="7" name="object 7"/>
          <p:cNvSpPr txBox="1"/>
          <p:nvPr/>
        </p:nvSpPr>
        <p:spPr>
          <a:xfrm>
            <a:off x="1159729" y="1647172"/>
            <a:ext cx="9925877" cy="843180"/>
          </a:xfrm>
          <a:prstGeom prst="rect">
            <a:avLst/>
          </a:prstGeom>
        </p:spPr>
        <p:txBody>
          <a:bodyPr vert="horz" wrap="square" lIns="0" tIns="12065" rIns="0" bIns="0" rtlCol="0">
            <a:spAutoFit/>
          </a:bodyPr>
          <a:lstStyle/>
          <a:p>
            <a:pPr marL="299085" marR="5080" indent="-287020">
              <a:buFont typeface="Arial MT"/>
              <a:buChar char="•"/>
              <a:tabLst>
                <a:tab pos="299085" algn="l"/>
                <a:tab pos="299720" algn="l"/>
              </a:tabLst>
            </a:pPr>
            <a:r>
              <a:rPr lang="es-ES" spc="-5" dirty="0" smtClean="0">
                <a:solidFill>
                  <a:srgbClr val="17375E"/>
                </a:solidFill>
                <a:latin typeface="Calibri"/>
                <a:cs typeface="Calibri"/>
              </a:rPr>
              <a:t>La puntuación total estará entre 0 y 100 puntos. Hay que obtener como mínimo 50 puntos.</a:t>
            </a:r>
            <a:endParaRPr dirty="0">
              <a:latin typeface="Calibri"/>
              <a:cs typeface="Calibri"/>
            </a:endParaRPr>
          </a:p>
          <a:p>
            <a:pPr>
              <a:spcBef>
                <a:spcPts val="25"/>
              </a:spcBef>
              <a:buChar char="•"/>
            </a:pPr>
            <a:endParaRPr dirty="0">
              <a:latin typeface="Calibri"/>
              <a:cs typeface="Calibri"/>
            </a:endParaRPr>
          </a:p>
          <a:p>
            <a:pPr marL="299085" indent="-287020">
              <a:spcBef>
                <a:spcPts val="5"/>
              </a:spcBef>
              <a:buFont typeface="Arial MT"/>
              <a:buChar char="•"/>
              <a:tabLst>
                <a:tab pos="299085" algn="l"/>
                <a:tab pos="299720" algn="l"/>
              </a:tabLst>
            </a:pPr>
            <a:endParaRPr dirty="0">
              <a:latin typeface="Calibri"/>
              <a:cs typeface="Calibri"/>
            </a:endParaRPr>
          </a:p>
        </p:txBody>
      </p:sp>
      <p:graphicFrame>
        <p:nvGraphicFramePr>
          <p:cNvPr id="9" name="Objeto 8"/>
          <p:cNvGraphicFramePr>
            <a:graphicFrameLocks noChangeAspect="1"/>
          </p:cNvGraphicFramePr>
          <p:nvPr>
            <p:extLst>
              <p:ext uri="{D42A27DB-BD31-4B8C-83A1-F6EECF244321}">
                <p14:modId xmlns:p14="http://schemas.microsoft.com/office/powerpoint/2010/main" val="3781761136"/>
              </p:ext>
            </p:extLst>
          </p:nvPr>
        </p:nvGraphicFramePr>
        <p:xfrm>
          <a:off x="1462414" y="2265674"/>
          <a:ext cx="9040994" cy="2735263"/>
        </p:xfrm>
        <a:graphic>
          <a:graphicData uri="http://schemas.openxmlformats.org/presentationml/2006/ole">
            <mc:AlternateContent xmlns:mc="http://schemas.openxmlformats.org/markup-compatibility/2006">
              <mc:Choice xmlns:v="urn:schemas-microsoft-com:vml" Requires="v">
                <p:oleObj spid="_x0000_s2060" name="Documento" r:id="rId5" imgW="6823654" imgH="2734594" progId="Word.Document.12">
                  <p:embed/>
                </p:oleObj>
              </mc:Choice>
              <mc:Fallback>
                <p:oleObj name="Documento" r:id="rId5" imgW="6823654" imgH="2734594" progId="Word.Document.12">
                  <p:embed/>
                  <p:pic>
                    <p:nvPicPr>
                      <p:cNvPr id="0" name=""/>
                      <p:cNvPicPr/>
                      <p:nvPr/>
                    </p:nvPicPr>
                    <p:blipFill>
                      <a:blip r:embed="rId6"/>
                      <a:stretch>
                        <a:fillRect/>
                      </a:stretch>
                    </p:blipFill>
                    <p:spPr>
                      <a:xfrm>
                        <a:off x="1462414" y="2265674"/>
                        <a:ext cx="9040994" cy="2735263"/>
                      </a:xfrm>
                      <a:prstGeom prst="rect">
                        <a:avLst/>
                      </a:prstGeom>
                    </p:spPr>
                  </p:pic>
                </p:oleObj>
              </mc:Fallback>
            </mc:AlternateContent>
          </a:graphicData>
        </a:graphic>
      </p:graphicFrame>
      <p:sp>
        <p:nvSpPr>
          <p:cNvPr id="10" name="CuadroTexto 9"/>
          <p:cNvSpPr txBox="1"/>
          <p:nvPr/>
        </p:nvSpPr>
        <p:spPr>
          <a:xfrm>
            <a:off x="1205948" y="5000937"/>
            <a:ext cx="8766994" cy="1754326"/>
          </a:xfrm>
          <a:prstGeom prst="rect">
            <a:avLst/>
          </a:prstGeom>
          <a:noFill/>
        </p:spPr>
        <p:txBody>
          <a:bodyPr wrap="square" rtlCol="0">
            <a:spAutoFit/>
          </a:bodyPr>
          <a:lstStyle/>
          <a:p>
            <a:pPr marL="285750" indent="-285750">
              <a:buFont typeface="Arial" panose="020B0604020202020204" pitchFamily="34" charset="0"/>
              <a:buChar char="•"/>
            </a:pPr>
            <a:r>
              <a:rPr lang="es-ES" dirty="0" smtClean="0"/>
              <a:t>En caso de empate:</a:t>
            </a:r>
          </a:p>
          <a:p>
            <a:pPr marL="742950" lvl="1" indent="-285750">
              <a:buFont typeface="Arial" panose="020B0604020202020204" pitchFamily="34" charset="0"/>
              <a:buChar char="•"/>
            </a:pPr>
            <a:r>
              <a:rPr lang="es-ES" dirty="0" smtClean="0"/>
              <a:t>Solicitud mayor puntuación criterio 1</a:t>
            </a:r>
          </a:p>
          <a:p>
            <a:pPr marL="742950" lvl="1" indent="-285750">
              <a:buFont typeface="Arial" panose="020B0604020202020204" pitchFamily="34" charset="0"/>
              <a:buChar char="•"/>
            </a:pPr>
            <a:r>
              <a:rPr lang="es-ES" dirty="0" smtClean="0"/>
              <a:t>Solicitud mayor puntuación criterios 2,3 y 4, por este orden.</a:t>
            </a:r>
          </a:p>
          <a:p>
            <a:pPr marL="742950" lvl="1" indent="-285750">
              <a:buFont typeface="Arial" panose="020B0604020202020204" pitchFamily="34" charset="0"/>
              <a:buChar char="•"/>
            </a:pPr>
            <a:r>
              <a:rPr lang="es-ES" dirty="0" smtClean="0"/>
              <a:t>Solicitud IP principal a una mujer</a:t>
            </a:r>
          </a:p>
          <a:p>
            <a:pPr marL="742950" lvl="1" indent="-285750">
              <a:buFont typeface="Arial" panose="020B0604020202020204" pitchFamily="34" charset="0"/>
              <a:buChar char="•"/>
            </a:pPr>
            <a:r>
              <a:rPr lang="es-ES" dirty="0" smtClean="0"/>
              <a:t>Mayor porcentaje de mujeres en el equipo de investigación.</a:t>
            </a:r>
          </a:p>
          <a:p>
            <a:pPr marL="742950" lvl="1" indent="-285750">
              <a:buFont typeface="Arial" panose="020B0604020202020204" pitchFamily="34" charset="0"/>
              <a:buChar char="•"/>
            </a:pPr>
            <a:r>
              <a:rPr lang="es-ES" dirty="0" smtClean="0"/>
              <a:t>Sorteo</a:t>
            </a:r>
            <a:endParaRPr lang="es-ES" dirty="0"/>
          </a:p>
        </p:txBody>
      </p:sp>
    </p:spTree>
    <p:extLst>
      <p:ext uri="{BB962C8B-B14F-4D97-AF65-F5344CB8AC3E}">
        <p14:creationId xmlns:p14="http://schemas.microsoft.com/office/powerpoint/2010/main" val="1583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746012" y="2458923"/>
            <a:ext cx="6674484" cy="2241639"/>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100"/>
              </a:spcBef>
            </a:pPr>
            <a:r>
              <a:rPr lang="es-ES" sz="3600" b="1" spc="-25" dirty="0" smtClean="0">
                <a:latin typeface="Calibri"/>
                <a:cs typeface="Calibri"/>
              </a:rPr>
              <a:t>DURACIÓN Y CUANTÍA DE LAS SUBVENCIONES. GASTOS SUBVENCIONABLES</a:t>
            </a:r>
          </a:p>
          <a:p>
            <a:pPr algn="ctr">
              <a:lnSpc>
                <a:spcPct val="100000"/>
              </a:lnSpc>
              <a:spcBef>
                <a:spcPts val="100"/>
              </a:spcBef>
            </a:pPr>
            <a:endParaRPr lang="es-ES" sz="3600" b="1" dirty="0" smtClean="0">
              <a:latin typeface="Calibri"/>
              <a:cs typeface="Calibri"/>
            </a:endParaRPr>
          </a:p>
        </p:txBody>
      </p:sp>
    </p:spTree>
    <p:extLst>
      <p:ext uri="{BB962C8B-B14F-4D97-AF65-F5344CB8AC3E}">
        <p14:creationId xmlns:p14="http://schemas.microsoft.com/office/powerpoint/2010/main" val="274208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
          <p:cNvSpPr txBox="1">
            <a:spLocks/>
          </p:cNvSpPr>
          <p:nvPr/>
        </p:nvSpPr>
        <p:spPr>
          <a:xfrm>
            <a:off x="1756410" y="232826"/>
            <a:ext cx="8679180" cy="562333"/>
          </a:xfrm>
          <a:prstGeom prst="rect">
            <a:avLst/>
          </a:prstGeom>
          <a:solidFill>
            <a:srgbClr val="17375E"/>
          </a:solidFill>
        </p:spPr>
        <p:txBody>
          <a:bodyPr vert="horz" wrap="square" lIns="0" tIns="825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5"/>
              </a:spcBef>
            </a:pPr>
            <a:r>
              <a:rPr lang="es-ES" sz="3600" b="1" spc="-5" dirty="0" smtClean="0">
                <a:solidFill>
                  <a:srgbClr val="FFFFFF"/>
                </a:solidFill>
              </a:rPr>
              <a:t>OBJETO</a:t>
            </a:r>
            <a:endParaRPr lang="es-ES" sz="3600" b="1" spc="-25" dirty="0">
              <a:solidFill>
                <a:srgbClr val="FFFFFF"/>
              </a:solidFill>
            </a:endParaRPr>
          </a:p>
        </p:txBody>
      </p:sp>
      <p:sp>
        <p:nvSpPr>
          <p:cNvPr id="8" name="object 2"/>
          <p:cNvSpPr txBox="1"/>
          <p:nvPr/>
        </p:nvSpPr>
        <p:spPr>
          <a:xfrm>
            <a:off x="1756409" y="1255295"/>
            <a:ext cx="8679181" cy="2160207"/>
          </a:xfrm>
          <a:prstGeom prst="rect">
            <a:avLst/>
          </a:prstGeom>
        </p:spPr>
        <p:txBody>
          <a:bodyPr vert="horz" wrap="square" lIns="0" tIns="13335" rIns="0" bIns="0" rtlCol="0">
            <a:spAutoFit/>
          </a:bodyPr>
          <a:lstStyle/>
          <a:p>
            <a:pPr marL="354965" marR="6350" indent="-342900" algn="just">
              <a:lnSpc>
                <a:spcPct val="100000"/>
              </a:lnSpc>
              <a:spcBef>
                <a:spcPts val="105"/>
              </a:spcBef>
              <a:buAutoNum type="arabicPeriod"/>
              <a:tabLst>
                <a:tab pos="355600" algn="l"/>
              </a:tabLst>
            </a:pPr>
            <a:r>
              <a:rPr lang="es-ES" sz="2000" b="1" spc="-5" dirty="0" smtClean="0">
                <a:solidFill>
                  <a:srgbClr val="375F92"/>
                </a:solidFill>
                <a:latin typeface="Calibri"/>
                <a:cs typeface="Calibri"/>
              </a:rPr>
              <a:t>Subvenciones para el desarrollo de proyectos de investigación por los Agentes del Sistema Andaluz del Conocimiento.</a:t>
            </a:r>
            <a:endParaRPr sz="2000" dirty="0">
              <a:latin typeface="Calibri"/>
              <a:cs typeface="Calibri"/>
            </a:endParaRPr>
          </a:p>
          <a:p>
            <a:pPr>
              <a:lnSpc>
                <a:spcPct val="100000"/>
              </a:lnSpc>
              <a:spcBef>
                <a:spcPts val="15"/>
              </a:spcBef>
              <a:buClr>
                <a:srgbClr val="375F92"/>
              </a:buClr>
              <a:buFont typeface="Calibri"/>
              <a:buAutoNum type="arabicPeriod"/>
            </a:pPr>
            <a:endParaRPr sz="1950" dirty="0">
              <a:latin typeface="Calibri"/>
              <a:cs typeface="Calibri"/>
            </a:endParaRPr>
          </a:p>
          <a:p>
            <a:pPr marL="394970" lvl="1" indent="-382905" algn="just">
              <a:lnSpc>
                <a:spcPct val="100000"/>
              </a:lnSpc>
              <a:buAutoNum type="arabicPeriod"/>
              <a:tabLst>
                <a:tab pos="395605" algn="l"/>
              </a:tabLst>
            </a:pPr>
            <a:r>
              <a:rPr lang="es-ES" sz="2000" b="1" spc="-5" dirty="0" smtClean="0">
                <a:solidFill>
                  <a:srgbClr val="375F92"/>
                </a:solidFill>
                <a:latin typeface="Calibri"/>
                <a:cs typeface="Calibri"/>
              </a:rPr>
              <a:t>Financiar el desarrollo de proyectos de investigación aplicada y desarrollo experimental dentro del S4Andalucia 2021-2027. </a:t>
            </a:r>
            <a:r>
              <a:rPr lang="es-ES" dirty="0">
                <a:hlinkClick r:id="rId2"/>
              </a:rPr>
              <a:t>https://s4andalucia.es/recursos/</a:t>
            </a:r>
            <a:endParaRPr sz="2000" dirty="0">
              <a:latin typeface="Calibri"/>
              <a:cs typeface="Calibri"/>
            </a:endParaRPr>
          </a:p>
          <a:p>
            <a:pPr marL="68580" algn="just">
              <a:lnSpc>
                <a:spcPct val="100000"/>
              </a:lnSpc>
              <a:spcBef>
                <a:spcPts val="5"/>
              </a:spcBef>
            </a:pPr>
            <a:endParaRPr sz="2000" dirty="0">
              <a:latin typeface="Calibri"/>
              <a:cs typeface="Calibri"/>
            </a:endParaRPr>
          </a:p>
          <a:p>
            <a:pPr marL="12065" marR="10795" algn="just">
              <a:lnSpc>
                <a:spcPct val="100000"/>
              </a:lnSpc>
              <a:buClr>
                <a:srgbClr val="4F81BC"/>
              </a:buClr>
              <a:tabLst>
                <a:tab pos="357505" algn="l"/>
              </a:tabLst>
            </a:pPr>
            <a:endParaRPr sz="2000" i="1" dirty="0">
              <a:solidFill>
                <a:srgbClr val="FF0000"/>
              </a:solidFill>
              <a:latin typeface="Calibri"/>
              <a:cs typeface="Calibri"/>
            </a:endParaRPr>
          </a:p>
        </p:txBody>
      </p:sp>
      <p:pic>
        <p:nvPicPr>
          <p:cNvPr id="4" name="Imagen 3"/>
          <p:cNvPicPr>
            <a:picLocks noChangeAspect="1"/>
          </p:cNvPicPr>
          <p:nvPr/>
        </p:nvPicPr>
        <p:blipFill>
          <a:blip r:embed="rId3"/>
          <a:stretch>
            <a:fillRect/>
          </a:stretch>
        </p:blipFill>
        <p:spPr>
          <a:xfrm>
            <a:off x="2167128" y="3030474"/>
            <a:ext cx="8147304" cy="4125468"/>
          </a:xfrm>
          <a:prstGeom prst="rect">
            <a:avLst/>
          </a:prstGeom>
        </p:spPr>
      </p:pic>
    </p:spTree>
    <p:extLst>
      <p:ext uri="{BB962C8B-B14F-4D97-AF65-F5344CB8AC3E}">
        <p14:creationId xmlns:p14="http://schemas.microsoft.com/office/powerpoint/2010/main" val="3741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5" y="1594728"/>
            <a:ext cx="9881753" cy="4598254"/>
            <a:chOff x="613409" y="2925318"/>
            <a:chExt cx="8063865" cy="3246121"/>
          </a:xfrm>
        </p:grpSpPr>
        <p:sp>
          <p:nvSpPr>
            <p:cNvPr id="4" name="object 4"/>
            <p:cNvSpPr/>
            <p:nvPr/>
          </p:nvSpPr>
          <p:spPr>
            <a:xfrm>
              <a:off x="613409" y="2925318"/>
              <a:ext cx="8063865" cy="3246121"/>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algn="ctr"/>
              <a:endParaRPr lang="es-ES" sz="2600" dirty="0" smtClean="0"/>
            </a:p>
            <a:p>
              <a:pPr algn="ctr"/>
              <a:r>
                <a:rPr lang="es-ES" sz="2600" dirty="0" smtClean="0"/>
                <a:t>El plazo de ejecución de los proyectos concedidos será de 3 años a contar desde la fecha de resolución de concesión. Pero serán subvencionables los gastos realizados con cargo al proyecto desde la fecha de publicación en BOJA de esta convocatoria (14 de junio de 2024).</a:t>
              </a:r>
              <a:endParaRPr sz="2600" b="1" dirty="0">
                <a:solidFill>
                  <a:schemeClr val="accent2"/>
                </a:solidFill>
              </a:endParaRPr>
            </a:p>
          </p:txBody>
        </p:sp>
        <p:sp>
          <p:nvSpPr>
            <p:cNvPr id="5" name="object 5"/>
            <p:cNvSpPr/>
            <p:nvPr/>
          </p:nvSpPr>
          <p:spPr>
            <a:xfrm>
              <a:off x="613409" y="2925318"/>
              <a:ext cx="8063865" cy="3246120"/>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6" name="object 6"/>
          <p:cNvSpPr txBox="1"/>
          <p:nvPr/>
        </p:nvSpPr>
        <p:spPr>
          <a:xfrm>
            <a:off x="1615155" y="3477753"/>
            <a:ext cx="9057473" cy="2223686"/>
          </a:xfrm>
          <a:prstGeom prst="rect">
            <a:avLst/>
          </a:prstGeom>
        </p:spPr>
        <p:txBody>
          <a:bodyPr vert="horz" wrap="square" lIns="0" tIns="12700" rIns="0" bIns="0" rtlCol="0">
            <a:spAutoFit/>
          </a:bodyPr>
          <a:lstStyle/>
          <a:p>
            <a:pPr algn="ctr">
              <a:lnSpc>
                <a:spcPct val="100000"/>
              </a:lnSpc>
            </a:pPr>
            <a:endParaRPr sz="2400" dirty="0">
              <a:latin typeface="Calibri"/>
              <a:cs typeface="Calibri"/>
            </a:endParaRPr>
          </a:p>
          <a:p>
            <a:pPr marL="12700" marR="321945" algn="ctr">
              <a:lnSpc>
                <a:spcPct val="150000"/>
              </a:lnSpc>
              <a:spcBef>
                <a:spcPts val="1355"/>
              </a:spcBef>
              <a:tabLst>
                <a:tab pos="178435" algn="l"/>
              </a:tabLst>
            </a:pPr>
            <a:r>
              <a:rPr lang="es-ES" sz="2400" dirty="0" smtClean="0">
                <a:solidFill>
                  <a:srgbClr val="17375E"/>
                </a:solidFill>
                <a:latin typeface="Calibri"/>
                <a:cs typeface="Calibri"/>
              </a:rPr>
              <a:t>El plazo máximo para resolver y publicar la resolución será de 6 meses a partir del día siguiente al de finalización del plazo para la presentación de solicitudes.</a:t>
            </a:r>
            <a:endParaRPr sz="2400" dirty="0">
              <a:latin typeface="Calibri"/>
              <a:cs typeface="Calibri"/>
            </a:endParaRPr>
          </a:p>
        </p:txBody>
      </p:sp>
      <p:sp>
        <p:nvSpPr>
          <p:cNvPr id="7" name="object 7"/>
          <p:cNvSpPr txBox="1">
            <a:spLocks noGrp="1"/>
          </p:cNvSpPr>
          <p:nvPr>
            <p:ph type="title"/>
          </p:nvPr>
        </p:nvSpPr>
        <p:spPr>
          <a:xfrm>
            <a:off x="1070264" y="309798"/>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DURACIÓN </a:t>
            </a:r>
            <a:r>
              <a:rPr sz="3200" b="1" dirty="0" smtClean="0">
                <a:solidFill>
                  <a:schemeClr val="bg1"/>
                </a:solidFill>
                <a:latin typeface="Arial"/>
                <a:cs typeface="Arial"/>
              </a:rPr>
              <a:t>DE</a:t>
            </a:r>
            <a:r>
              <a:rPr sz="3200" b="1" spc="-5" dirty="0" smtClean="0">
                <a:solidFill>
                  <a:schemeClr val="bg1"/>
                </a:solidFill>
                <a:latin typeface="Arial"/>
                <a:cs typeface="Arial"/>
              </a:rPr>
              <a:t> </a:t>
            </a:r>
            <a:r>
              <a:rPr sz="3200" b="1" dirty="0">
                <a:solidFill>
                  <a:schemeClr val="bg1"/>
                </a:solidFill>
                <a:latin typeface="Arial"/>
                <a:cs typeface="Arial"/>
              </a:rPr>
              <a:t>LOS</a:t>
            </a:r>
            <a:r>
              <a:rPr sz="3200" b="1" spc="-15" dirty="0">
                <a:solidFill>
                  <a:schemeClr val="bg1"/>
                </a:solidFill>
                <a:latin typeface="Arial"/>
                <a:cs typeface="Arial"/>
              </a:rPr>
              <a:t> </a:t>
            </a:r>
            <a:r>
              <a:rPr sz="3200" b="1" spc="-10" dirty="0" smtClean="0">
                <a:solidFill>
                  <a:schemeClr val="bg1"/>
                </a:solidFill>
                <a:latin typeface="Arial"/>
                <a:cs typeface="Arial"/>
              </a:rPr>
              <a:t>PROYECTOS</a:t>
            </a:r>
            <a:endParaRPr sz="3200" b="1" spc="-10" dirty="0">
              <a:solidFill>
                <a:schemeClr val="bg1"/>
              </a:solidFill>
              <a:latin typeface="Arial"/>
              <a:cs typeface="Arial"/>
            </a:endParaRPr>
          </a:p>
        </p:txBody>
      </p:sp>
    </p:spTree>
    <p:extLst>
      <p:ext uri="{BB962C8B-B14F-4D97-AF65-F5344CB8AC3E}">
        <p14:creationId xmlns:p14="http://schemas.microsoft.com/office/powerpoint/2010/main" val="406634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5" y="1594729"/>
            <a:ext cx="9881753" cy="4301870"/>
            <a:chOff x="613409" y="2925318"/>
            <a:chExt cx="8063865" cy="3246120"/>
          </a:xfrm>
        </p:grpSpPr>
        <p:sp>
          <p:nvSpPr>
            <p:cNvPr id="4" name="object 4"/>
            <p:cNvSpPr/>
            <p:nvPr/>
          </p:nvSpPr>
          <p:spPr>
            <a:xfrm>
              <a:off x="613409" y="2925318"/>
              <a:ext cx="8063865" cy="3246120"/>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algn="ctr"/>
              <a:endParaRPr lang="es-ES" sz="2600" dirty="0" smtClean="0"/>
            </a:p>
            <a:p>
              <a:pPr algn="ctr"/>
              <a:r>
                <a:rPr lang="es-ES" sz="2600" dirty="0" smtClean="0"/>
                <a:t>La cuantía mínima de la subvención es de </a:t>
              </a:r>
              <a:r>
                <a:rPr lang="es-ES" sz="2600" b="1" dirty="0">
                  <a:solidFill>
                    <a:schemeClr val="accent2"/>
                  </a:solidFill>
                </a:rPr>
                <a:t>50.000</a:t>
              </a:r>
              <a:r>
                <a:rPr lang="es-ES" sz="2600" dirty="0" smtClean="0"/>
                <a:t> euros</a:t>
              </a:r>
            </a:p>
            <a:p>
              <a:pPr algn="ctr"/>
              <a:r>
                <a:rPr lang="es-ES" sz="2600" dirty="0"/>
                <a:t>La cuantía máxima es de </a:t>
              </a:r>
              <a:r>
                <a:rPr lang="es-ES" sz="2600" b="1" dirty="0">
                  <a:solidFill>
                    <a:schemeClr val="accent2"/>
                  </a:solidFill>
                </a:rPr>
                <a:t>300.000</a:t>
              </a:r>
              <a:r>
                <a:rPr lang="es-ES" sz="2600" dirty="0"/>
                <a:t> euros</a:t>
              </a:r>
            </a:p>
            <a:p>
              <a:pPr algn="ctr"/>
              <a:endParaRPr lang="es-ES" sz="2600" b="1" dirty="0" smtClean="0">
                <a:solidFill>
                  <a:schemeClr val="accent2"/>
                </a:solidFill>
              </a:endParaRPr>
            </a:p>
            <a:p>
              <a:pPr algn="ctr"/>
              <a:r>
                <a:rPr lang="es-ES" sz="2600" b="1" dirty="0">
                  <a:solidFill>
                    <a:schemeClr val="accent2"/>
                  </a:solidFill>
                </a:rPr>
                <a:t>El presupuesto de esta convocatoria asciende a 25.000.000 €</a:t>
              </a:r>
              <a:r>
                <a:rPr lang="es-ES" sz="2600" b="1" dirty="0" smtClean="0">
                  <a:solidFill>
                    <a:schemeClr val="accent2"/>
                  </a:solidFill>
                </a:rPr>
                <a:t>.</a:t>
              </a:r>
            </a:p>
            <a:p>
              <a:pPr algn="ctr"/>
              <a:endParaRPr lang="es-ES" sz="2600" b="1" dirty="0">
                <a:solidFill>
                  <a:schemeClr val="accent2"/>
                </a:solidFill>
              </a:endParaRPr>
            </a:p>
            <a:p>
              <a:pPr algn="ctr"/>
              <a:r>
                <a:rPr lang="es-ES" sz="2600" dirty="0"/>
                <a:t>Los gastos subvencionables son los estrictamente necesarios y se realicen dentro del plazo establecido. El que se ha realizado dentro del periodo de ejecución del proyecto y pagado antes de la justificación.</a:t>
              </a:r>
              <a:endParaRPr sz="2600" dirty="0"/>
            </a:p>
          </p:txBody>
        </p:sp>
        <p:sp>
          <p:nvSpPr>
            <p:cNvPr id="5" name="object 5"/>
            <p:cNvSpPr/>
            <p:nvPr/>
          </p:nvSpPr>
          <p:spPr>
            <a:xfrm>
              <a:off x="613409" y="2925318"/>
              <a:ext cx="8063865" cy="3246120"/>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309798"/>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CUANTÍA DE LAS SUBVENCIONES</a:t>
            </a:r>
            <a:endParaRPr sz="3200" b="1" spc="-10" dirty="0">
              <a:solidFill>
                <a:schemeClr val="bg1"/>
              </a:solidFill>
              <a:latin typeface="Arial"/>
              <a:cs typeface="Arial"/>
            </a:endParaRPr>
          </a:p>
        </p:txBody>
      </p:sp>
    </p:spTree>
    <p:extLst>
      <p:ext uri="{BB962C8B-B14F-4D97-AF65-F5344CB8AC3E}">
        <p14:creationId xmlns:p14="http://schemas.microsoft.com/office/powerpoint/2010/main" val="254908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4" y="709302"/>
            <a:ext cx="9881754" cy="6084605"/>
            <a:chOff x="613409" y="2399056"/>
            <a:chExt cx="8063866" cy="4497839"/>
          </a:xfrm>
        </p:grpSpPr>
        <p:sp>
          <p:nvSpPr>
            <p:cNvPr id="4" name="object 4"/>
            <p:cNvSpPr/>
            <p:nvPr/>
          </p:nvSpPr>
          <p:spPr>
            <a:xfrm>
              <a:off x="613409" y="2399056"/>
              <a:ext cx="8063866" cy="4497839"/>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pPr marL="914400" lvl="1" indent="-457200">
                <a:buFont typeface="Wingdings" panose="05000000000000000000" pitchFamily="2" charset="2"/>
                <a:buChar char="Ø"/>
              </a:pPr>
              <a:r>
                <a:rPr lang="es-ES" sz="2600" dirty="0" smtClean="0">
                  <a:solidFill>
                    <a:srgbClr val="FF0000"/>
                  </a:solidFill>
                </a:rPr>
                <a:t>Coste </a:t>
              </a:r>
              <a:r>
                <a:rPr lang="es-ES" sz="2600" dirty="0">
                  <a:solidFill>
                    <a:srgbClr val="FF0000"/>
                  </a:solidFill>
                </a:rPr>
                <a:t>de personal</a:t>
              </a:r>
              <a:r>
                <a:rPr lang="es-ES" sz="2600" dirty="0"/>
                <a:t>: personal investigador, técnico y demás personal auxiliar, incluyendo los costes salariales y la cuota patronal de Seguridad Social. Las contrataciones de personal se realizarán con carácter indefinido (art.23 bis. Ley 14/2011, de 1 de junio, de la Ciencia, la Tecnología y la Innovación</a:t>
              </a:r>
              <a:r>
                <a:rPr lang="es-ES" sz="2600" dirty="0" smtClean="0"/>
                <a:t>).</a:t>
              </a:r>
            </a:p>
            <a:p>
              <a:pPr marL="1371600" lvl="2" indent="-457200">
                <a:buFont typeface="Wingdings" panose="05000000000000000000" pitchFamily="2" charset="2"/>
                <a:buChar char="ü"/>
              </a:pPr>
              <a:r>
                <a:rPr lang="es-ES" sz="2600" dirty="0">
                  <a:solidFill>
                    <a:srgbClr val="FF0000"/>
                  </a:solidFill>
                </a:rPr>
                <a:t>Contratos de personal postdoctoral </a:t>
              </a:r>
              <a:r>
                <a:rPr lang="es-ES" sz="2600" dirty="0"/>
                <a:t>con cargo al proyecto: </a:t>
              </a:r>
              <a:r>
                <a:rPr lang="es-ES" sz="2600" dirty="0">
                  <a:solidFill>
                    <a:srgbClr val="7030A0"/>
                  </a:solidFill>
                </a:rPr>
                <a:t>44.831,43 euros anuales </a:t>
              </a:r>
              <a:r>
                <a:rPr lang="es-ES" sz="2600" dirty="0"/>
                <a:t>para todo el periodo de duración del contrato</a:t>
              </a:r>
              <a:r>
                <a:rPr lang="es-ES" sz="2600" dirty="0" smtClean="0"/>
                <a:t>.</a:t>
              </a:r>
            </a:p>
            <a:p>
              <a:pPr marL="1371600" lvl="2" indent="-457200">
                <a:buFont typeface="Wingdings" panose="05000000000000000000" pitchFamily="2" charset="2"/>
                <a:buChar char="ü"/>
              </a:pPr>
              <a:r>
                <a:rPr lang="es-ES" sz="2600" dirty="0">
                  <a:solidFill>
                    <a:srgbClr val="FF0000"/>
                  </a:solidFill>
                </a:rPr>
                <a:t>Contratos de titulados universitarios </a:t>
              </a:r>
              <a:r>
                <a:rPr lang="es-ES" sz="2600" dirty="0"/>
                <a:t>con cargo al proyecto:  </a:t>
              </a:r>
              <a:r>
                <a:rPr lang="es-ES" sz="2600" dirty="0">
                  <a:solidFill>
                    <a:srgbClr val="002060"/>
                  </a:solidFill>
                </a:rPr>
                <a:t>31.301,51</a:t>
              </a:r>
              <a:r>
                <a:rPr lang="es-ES" sz="2600" dirty="0"/>
                <a:t> euros anuales para todo el periodo de duración del contrato</a:t>
              </a:r>
              <a:r>
                <a:rPr lang="es-ES" sz="2600" dirty="0" smtClean="0"/>
                <a:t>.</a:t>
              </a:r>
            </a:p>
            <a:p>
              <a:pPr marL="1371600" lvl="2" indent="-457200">
                <a:buFont typeface="Wingdings" panose="05000000000000000000" pitchFamily="2" charset="2"/>
                <a:buChar char="ü"/>
              </a:pPr>
              <a:r>
                <a:rPr lang="es-ES" sz="2600" dirty="0"/>
                <a:t>Contratos de </a:t>
              </a:r>
              <a:r>
                <a:rPr lang="es-ES" sz="2600" dirty="0">
                  <a:solidFill>
                    <a:srgbClr val="FF0000"/>
                  </a:solidFill>
                </a:rPr>
                <a:t>personal de formación profesional </a:t>
              </a:r>
              <a:r>
                <a:rPr lang="es-ES" sz="2600" dirty="0"/>
                <a:t>con cargo al proyecto:  </a:t>
              </a:r>
              <a:r>
                <a:rPr lang="es-ES" sz="2600" dirty="0">
                  <a:solidFill>
                    <a:srgbClr val="002060"/>
                  </a:solidFill>
                </a:rPr>
                <a:t>23.984,75 </a:t>
              </a:r>
              <a:r>
                <a:rPr lang="es-ES" sz="2600" dirty="0"/>
                <a:t>euros anuales para todo el periodo de duración del contrato.</a:t>
              </a:r>
              <a:endParaRPr lang="es-ES" sz="2600" dirty="0" smtClean="0"/>
            </a:p>
          </p:txBody>
        </p:sp>
        <p:sp>
          <p:nvSpPr>
            <p:cNvPr id="5" name="object 5"/>
            <p:cNvSpPr/>
            <p:nvPr/>
          </p:nvSpPr>
          <p:spPr>
            <a:xfrm>
              <a:off x="613409" y="2399056"/>
              <a:ext cx="8063865" cy="4497839"/>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130904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pPr marL="914400" lvl="1" indent="-457200">
                <a:buFont typeface="Wingdings" panose="05000000000000000000" pitchFamily="2" charset="2"/>
                <a:buChar char="ü"/>
              </a:pPr>
              <a:r>
                <a:rPr lang="es-ES" sz="2600" dirty="0" smtClean="0"/>
                <a:t>Si </a:t>
              </a:r>
              <a:r>
                <a:rPr lang="es-ES" sz="2600" dirty="0"/>
                <a:t>los contratos son a jornada parcial, el importe del módulo será proporcional al porcentaje de la </a:t>
              </a:r>
              <a:r>
                <a:rPr lang="es-ES" sz="2600" dirty="0" smtClean="0"/>
                <a:t>jornada</a:t>
              </a:r>
            </a:p>
            <a:p>
              <a:pPr marL="914400" lvl="1" indent="-457200">
                <a:buFont typeface="Wingdings" panose="05000000000000000000" pitchFamily="2" charset="2"/>
                <a:buChar char="Ø"/>
              </a:pPr>
              <a:r>
                <a:rPr lang="es-ES" sz="2600" dirty="0" smtClean="0"/>
                <a:t> </a:t>
              </a:r>
              <a:r>
                <a:rPr lang="es-ES" sz="2600" dirty="0">
                  <a:solidFill>
                    <a:srgbClr val="FF0000"/>
                  </a:solidFill>
                </a:rPr>
                <a:t>Costes de adquisición o alquiler de equipamiento y material científico, material bibliográfico y programas y equipos informáticos destinados al proyecto de investigación.</a:t>
              </a:r>
            </a:p>
            <a:p>
              <a:pPr marL="914400" lvl="1" indent="-457200">
                <a:buFont typeface="Wingdings" panose="05000000000000000000" pitchFamily="2" charset="2"/>
                <a:buChar char="Ø"/>
              </a:pPr>
              <a:r>
                <a:rPr lang="es-ES" sz="2600" dirty="0" smtClean="0">
                  <a:solidFill>
                    <a:srgbClr val="FF0000"/>
                  </a:solidFill>
                </a:rPr>
                <a:t> Costes </a:t>
              </a:r>
              <a:r>
                <a:rPr lang="es-ES" sz="2600" dirty="0">
                  <a:solidFill>
                    <a:srgbClr val="FF0000"/>
                  </a:solidFill>
                </a:rPr>
                <a:t>de adquisición de material fungible, suministros y productos similares </a:t>
              </a:r>
              <a:r>
                <a:rPr lang="es-ES" sz="2600" dirty="0"/>
                <a:t>en la medida en que se utilicen para el desarrollo del proyecto, excluyendo en todo caso el material de oficina y el material fungible informático</a:t>
              </a:r>
              <a:r>
                <a:rPr lang="es-ES" sz="2600" dirty="0">
                  <a:solidFill>
                    <a:srgbClr val="FF0000"/>
                  </a:solidFill>
                </a:rPr>
                <a:t>.</a:t>
              </a:r>
            </a:p>
            <a:p>
              <a:pPr marL="914400" lvl="1" indent="-457200">
                <a:buFont typeface="Wingdings" panose="05000000000000000000" pitchFamily="2" charset="2"/>
                <a:buChar char="Ø"/>
              </a:pPr>
              <a:r>
                <a:rPr lang="es-ES" sz="2600" dirty="0" smtClean="0">
                  <a:solidFill>
                    <a:srgbClr val="FF0000"/>
                  </a:solidFill>
                </a:rPr>
                <a:t> Costes </a:t>
              </a:r>
              <a:r>
                <a:rPr lang="es-ES" sz="2600" dirty="0">
                  <a:solidFill>
                    <a:srgbClr val="FF0000"/>
                  </a:solidFill>
                </a:rPr>
                <a:t>de adquisición de activos inmateriales, </a:t>
              </a:r>
              <a:r>
                <a:rPr lang="es-ES" sz="2600" dirty="0"/>
                <a:t>incluyendo programas de ordenador de carácter técnico, con vinculación directa con el proyecto financiado. No serán elegibles gastos de almacenamiento en la nube.</a:t>
              </a:r>
            </a:p>
            <a:p>
              <a:pPr marL="914400" lvl="1" indent="-457200">
                <a:buFont typeface="Wingdings" panose="05000000000000000000" pitchFamily="2" charset="2"/>
                <a:buChar char="Ø"/>
              </a:pPr>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1967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pPr marL="914400" lvl="1" indent="-457200">
                <a:buFont typeface="Wingdings" panose="05000000000000000000" pitchFamily="2" charset="2"/>
                <a:buChar char="Ø"/>
              </a:pPr>
              <a:r>
                <a:rPr lang="es-ES" sz="2600" dirty="0">
                  <a:solidFill>
                    <a:srgbClr val="FF0000"/>
                  </a:solidFill>
                </a:rPr>
                <a:t>Costes de solicitud de derechos de propiedad industrial e intelectual generados en el proyecto y otros costes derivados del mantenimiento de estos. </a:t>
              </a:r>
              <a:r>
                <a:rPr lang="es-ES" sz="2600" dirty="0"/>
                <a:t>No serán elegibles los gastos de ampliación o renovación de aquellas patentes no generadas durante el período de ejecución del proyecto.</a:t>
              </a:r>
            </a:p>
            <a:p>
              <a:pPr marL="914400" lvl="1" indent="-457200">
                <a:buFont typeface="Wingdings" panose="05000000000000000000" pitchFamily="2" charset="2"/>
                <a:buChar char="ü"/>
              </a:pPr>
              <a:endParaRPr lang="es-ES" sz="2600" dirty="0">
                <a:solidFill>
                  <a:srgbClr val="FF0000"/>
                </a:solidFill>
              </a:endParaRPr>
            </a:p>
            <a:p>
              <a:pPr marL="914400" lvl="1" indent="-457200">
                <a:buFont typeface="Wingdings" panose="05000000000000000000" pitchFamily="2" charset="2"/>
                <a:buChar char="Ø"/>
              </a:pPr>
              <a:r>
                <a:rPr lang="es-ES" sz="2600" dirty="0">
                  <a:solidFill>
                    <a:srgbClr val="FF0000"/>
                  </a:solidFill>
                </a:rPr>
                <a:t> </a:t>
              </a:r>
              <a:r>
                <a:rPr lang="es-ES" sz="2600" dirty="0" smtClean="0">
                  <a:solidFill>
                    <a:srgbClr val="FF0000"/>
                  </a:solidFill>
                </a:rPr>
                <a:t>Costes </a:t>
              </a:r>
              <a:r>
                <a:rPr lang="es-ES" sz="2600" dirty="0">
                  <a:solidFill>
                    <a:srgbClr val="FF0000"/>
                  </a:solidFill>
                </a:rPr>
                <a:t>de bancos de datos, </a:t>
              </a:r>
              <a:r>
                <a:rPr lang="es-ES" sz="2600" dirty="0"/>
                <a:t>uso y gestión de repositorios de datos y bibliotecas -técnicas relacionados con el proyecto.</a:t>
              </a:r>
            </a:p>
            <a:p>
              <a:pPr marL="914400" lvl="1" indent="-457200">
                <a:buFont typeface="Wingdings" panose="05000000000000000000" pitchFamily="2" charset="2"/>
                <a:buChar char="ü"/>
              </a:pPr>
              <a:endParaRPr lang="es-ES" sz="2600" dirty="0"/>
            </a:p>
            <a:p>
              <a:pPr marL="914400" lvl="1" indent="-457200">
                <a:buFont typeface="Wingdings" panose="05000000000000000000" pitchFamily="2" charset="2"/>
                <a:buChar char="Ø"/>
              </a:pPr>
              <a:r>
                <a:rPr lang="es-ES" sz="2600" dirty="0">
                  <a:solidFill>
                    <a:srgbClr val="FF0000"/>
                  </a:solidFill>
                </a:rPr>
                <a:t> </a:t>
              </a:r>
              <a:r>
                <a:rPr lang="es-ES" sz="2600" dirty="0" smtClean="0">
                  <a:solidFill>
                    <a:srgbClr val="FF0000"/>
                  </a:solidFill>
                </a:rPr>
                <a:t>Costes </a:t>
              </a:r>
              <a:r>
                <a:rPr lang="es-ES" sz="2600" dirty="0">
                  <a:solidFill>
                    <a:srgbClr val="FF0000"/>
                  </a:solidFill>
                </a:rPr>
                <a:t>de publicación y difusión de resultados del proyecto financiado, </a:t>
              </a:r>
              <a:r>
                <a:rPr lang="es-ES" sz="2600" dirty="0"/>
                <a:t>incluidos aquellos que pudieran derivarse de la publicación en revistas de acceso abierto que cuenten con procedimientos de revisión por pares internacionalmente reconocidos.</a:t>
              </a:r>
            </a:p>
            <a:p>
              <a:pPr marL="914400" lvl="1" indent="-457200">
                <a:buFont typeface="Wingdings" panose="05000000000000000000" pitchFamily="2" charset="2"/>
                <a:buChar char="ü"/>
              </a:pPr>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16408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endParaRPr lang="es-ES" sz="2600" b="1" dirty="0" smtClean="0"/>
            </a:p>
            <a:p>
              <a:pPr marL="914400" lvl="1" indent="-457200">
                <a:buFont typeface="Wingdings" panose="05000000000000000000" pitchFamily="2" charset="2"/>
                <a:buChar char="Ø"/>
              </a:pPr>
              <a:r>
                <a:rPr lang="es-ES" sz="2600" dirty="0" smtClean="0">
                  <a:solidFill>
                    <a:srgbClr val="FF0000"/>
                  </a:solidFill>
                </a:rPr>
                <a:t>Costes </a:t>
              </a:r>
              <a:r>
                <a:rPr lang="es-ES" sz="2600" dirty="0">
                  <a:solidFill>
                    <a:srgbClr val="FF0000"/>
                  </a:solidFill>
                </a:rPr>
                <a:t>de alquiler de salas, traducción, organización de conferencias, eventos, congresos y seminarios, </a:t>
              </a:r>
              <a:r>
                <a:rPr lang="es-ES" sz="2600" dirty="0"/>
                <a:t>para actividades científico-técnicas directamente vinculadas a los objetivos del proyecto. En los informes científico-técnicos se deberá indicar y explicar brevemente su necesidad en el marco del proyecto. No serán imputables por este concepto honorarios por participación en actividades científico-técnicas ni  pagos a conferenciantes.</a:t>
              </a:r>
            </a:p>
            <a:p>
              <a:pPr marL="914400" lvl="1" indent="-457200">
                <a:buFont typeface="Wingdings" panose="05000000000000000000" pitchFamily="2" charset="2"/>
                <a:buChar char="Ø"/>
              </a:pPr>
              <a:r>
                <a:rPr lang="es-ES" sz="2600" dirty="0" smtClean="0">
                  <a:solidFill>
                    <a:srgbClr val="FF0000"/>
                  </a:solidFill>
                </a:rPr>
                <a:t>Costes </a:t>
              </a:r>
              <a:r>
                <a:rPr lang="es-ES" sz="2600" dirty="0">
                  <a:solidFill>
                    <a:srgbClr val="FF0000"/>
                  </a:solidFill>
                </a:rPr>
                <a:t>de inscripción en congresos, seminarios, conferencias, jornadas técnicas y similares</a:t>
              </a:r>
              <a:r>
                <a:rPr lang="es-ES" sz="2600" dirty="0"/>
                <a:t>, de la persona investigadora principal, del equipo de investigación y del personal que participe en el equipo de trabajo, y que figure en la memoria científico-técnica del proyecto y estén directamente vinculadas a los objetivos del proyecto.</a:t>
              </a:r>
            </a:p>
            <a:p>
              <a:pPr marL="914400" lvl="1" indent="-457200">
                <a:buFont typeface="Wingdings" panose="05000000000000000000" pitchFamily="2" charset="2"/>
                <a:buChar char="Ø"/>
              </a:pPr>
              <a:endParaRPr lang="es-ES" sz="2600" dirty="0"/>
            </a:p>
            <a:p>
              <a:pPr lvl="1"/>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242175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endParaRPr lang="es-ES" sz="2600" b="1" dirty="0" smtClean="0"/>
            </a:p>
            <a:p>
              <a:pPr marL="914400" lvl="1" indent="-457200">
                <a:buFont typeface="Wingdings" panose="05000000000000000000" pitchFamily="2" charset="2"/>
                <a:buChar char="Ø"/>
              </a:pPr>
              <a:r>
                <a:rPr lang="es-ES" sz="2600" dirty="0">
                  <a:solidFill>
                    <a:srgbClr val="FF0000"/>
                  </a:solidFill>
                </a:rPr>
                <a:t>Costes de contratación de servicios para la realización del proyecto </a:t>
              </a:r>
              <a:r>
                <a:rPr lang="es-ES" sz="2600" dirty="0"/>
                <a:t>incluyendo la contratación de servicios de investigación contractual, servicios de consultoría y equivalentes destinados de manera exclusiva al proyecto.</a:t>
              </a:r>
            </a:p>
            <a:p>
              <a:pPr marL="914400" lvl="1" indent="-457200">
                <a:buFont typeface="Wingdings" panose="05000000000000000000" pitchFamily="2" charset="2"/>
                <a:buChar char="Ø"/>
              </a:pPr>
              <a:endParaRPr lang="es-ES" sz="2600" dirty="0">
                <a:solidFill>
                  <a:srgbClr val="FF0000"/>
                </a:solidFill>
              </a:endParaRPr>
            </a:p>
            <a:p>
              <a:pPr marL="914400" lvl="1" indent="-457200">
                <a:buFont typeface="Wingdings" panose="05000000000000000000" pitchFamily="2" charset="2"/>
                <a:buChar char="Ø"/>
              </a:pPr>
              <a:r>
                <a:rPr lang="es-ES" sz="2600" dirty="0" smtClean="0">
                  <a:solidFill>
                    <a:srgbClr val="FF0000"/>
                  </a:solidFill>
                </a:rPr>
                <a:t>Costes </a:t>
              </a:r>
              <a:r>
                <a:rPr lang="es-ES" sz="2600" dirty="0">
                  <a:solidFill>
                    <a:srgbClr val="FF0000"/>
                  </a:solidFill>
                </a:rPr>
                <a:t>de utilización de servicios centrales del organismo, </a:t>
              </a:r>
              <a:r>
                <a:rPr lang="es-ES" sz="2600" dirty="0"/>
                <a:t>siempre y cuando tengan tarifas públicas calculadas conforme a su contabilidad de costes</a:t>
              </a:r>
              <a:r>
                <a:rPr lang="es-ES" sz="2600" dirty="0" smtClean="0"/>
                <a:t>.</a:t>
              </a:r>
            </a:p>
            <a:p>
              <a:pPr lvl="1"/>
              <a:endParaRPr lang="es-ES" sz="2600" dirty="0"/>
            </a:p>
            <a:p>
              <a:pPr marL="914400" lvl="1" indent="-457200">
                <a:buFont typeface="Wingdings" panose="05000000000000000000" pitchFamily="2" charset="2"/>
                <a:buChar char="Ø"/>
              </a:pPr>
              <a:r>
                <a:rPr lang="es-ES" sz="2600" dirty="0">
                  <a:solidFill>
                    <a:srgbClr val="FF0000"/>
                  </a:solidFill>
                </a:rPr>
                <a:t>Costes de utilización y acceso a las Infraestructuras Científicas y Técnicas Singulares (ICTS) </a:t>
              </a:r>
              <a:r>
                <a:rPr lang="es-ES" sz="2600" dirty="0"/>
                <a:t>y grandes instalaciones científicas, nacionales e internacionales, siempre que dicho acceso no sea gratuito y conforme a las tarifas públicas aprobadas</a:t>
              </a:r>
              <a:r>
                <a:rPr lang="es-ES" sz="2600" dirty="0">
                  <a:solidFill>
                    <a:srgbClr val="FF0000"/>
                  </a:solidFill>
                </a:rPr>
                <a:t>.</a:t>
              </a:r>
              <a:endParaRPr lang="es-ES" sz="2600" dirty="0"/>
            </a:p>
            <a:p>
              <a:pPr lvl="1"/>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22227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endParaRPr lang="es-ES" sz="2600" b="1" dirty="0" smtClean="0"/>
            </a:p>
            <a:p>
              <a:pPr marL="914400" lvl="1" indent="-457200">
                <a:buFont typeface="Wingdings" panose="05000000000000000000" pitchFamily="2" charset="2"/>
                <a:buChar char="Ø"/>
              </a:pPr>
              <a:r>
                <a:rPr lang="es-ES" sz="2600" dirty="0">
                  <a:solidFill>
                    <a:srgbClr val="FF0000"/>
                  </a:solidFill>
                </a:rPr>
                <a:t>Costes de movilidad vinculados directamente con el proyecto, que </a:t>
              </a:r>
              <a:r>
                <a:rPr lang="es-ES" sz="2600" dirty="0"/>
                <a:t>incluyen </a:t>
              </a:r>
              <a:r>
                <a:rPr lang="es-ES" sz="2600" dirty="0" smtClean="0"/>
                <a:t>los siguientes </a:t>
              </a:r>
              <a:r>
                <a:rPr lang="es-ES" sz="2600" dirty="0"/>
                <a:t>gastos</a:t>
              </a:r>
              <a:r>
                <a:rPr lang="es-ES" sz="2600" dirty="0" smtClean="0"/>
                <a:t>:</a:t>
              </a:r>
            </a:p>
            <a:p>
              <a:pPr marL="1371600" lvl="2" indent="-457200">
                <a:buFont typeface="Wingdings" panose="05000000000000000000" pitchFamily="2" charset="2"/>
                <a:buChar char="ü"/>
              </a:pPr>
              <a:r>
                <a:rPr lang="es-ES" sz="2600" dirty="0"/>
                <a:t>Gastos de viajes y dietas de la persona investigadora principal, del </a:t>
              </a:r>
              <a:r>
                <a:rPr lang="es-ES" sz="2600" dirty="0">
                  <a:solidFill>
                    <a:srgbClr val="FF0000"/>
                  </a:solidFill>
                </a:rPr>
                <a:t>equipo de  investigación </a:t>
              </a:r>
              <a:r>
                <a:rPr lang="es-ES" sz="2600" dirty="0"/>
                <a:t>y del resto de personal que participe en la ejecución del proyecto y figure en el </a:t>
              </a:r>
              <a:r>
                <a:rPr lang="es-ES" sz="2600" dirty="0">
                  <a:solidFill>
                    <a:srgbClr val="FF0000"/>
                  </a:solidFill>
                </a:rPr>
                <a:t>equipo de trabajo</a:t>
              </a:r>
              <a:r>
                <a:rPr lang="es-ES" sz="2600" dirty="0" smtClean="0">
                  <a:solidFill>
                    <a:srgbClr val="FF0000"/>
                  </a:solidFill>
                </a:rPr>
                <a:t>.</a:t>
              </a:r>
            </a:p>
            <a:p>
              <a:pPr marL="1371600" lvl="2" indent="-457200">
                <a:buFont typeface="Wingdings" panose="05000000000000000000" pitchFamily="2" charset="2"/>
                <a:buChar char="ü"/>
              </a:pPr>
              <a:r>
                <a:rPr lang="es-ES" sz="2600" dirty="0"/>
                <a:t>Gastos de estancias breves de la persona investigadora principal y del equipo de investigación, de una duración </a:t>
              </a:r>
              <a:r>
                <a:rPr lang="es-ES" sz="2600" dirty="0">
                  <a:solidFill>
                    <a:srgbClr val="FF0000"/>
                  </a:solidFill>
                </a:rPr>
                <a:t>mínima de dos semanas y máxima de tres meses</a:t>
              </a:r>
              <a:r>
                <a:rPr lang="es-ES" sz="2600" dirty="0"/>
                <a:t>. Dichas estancias deberán estar  contempladas en la memoria científico-técnica pudiendo realizarse varias a lo largo del periodo de ejecución del proyecto.</a:t>
              </a:r>
            </a:p>
            <a:p>
              <a:pPr marL="914400" lvl="1" indent="-457200">
                <a:buFont typeface="Wingdings" panose="05000000000000000000" pitchFamily="2" charset="2"/>
                <a:buChar char="Ø"/>
              </a:pPr>
              <a:endParaRPr lang="es-ES" sz="2600" dirty="0">
                <a:solidFill>
                  <a:srgbClr val="FF0000"/>
                </a:solidFill>
              </a:endParaRPr>
            </a:p>
            <a:p>
              <a:pPr lvl="1"/>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195309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endParaRPr lang="es-ES" sz="2600" b="1" dirty="0" smtClean="0"/>
            </a:p>
            <a:p>
              <a:pPr marL="914400" lvl="1" indent="-457200">
                <a:buFont typeface="Wingdings" panose="05000000000000000000" pitchFamily="2" charset="2"/>
                <a:buChar char="Ø"/>
              </a:pPr>
              <a:r>
                <a:rPr lang="es-ES" sz="2600" dirty="0">
                  <a:solidFill>
                    <a:srgbClr val="FF0000"/>
                  </a:solidFill>
                </a:rPr>
                <a:t>Costes de movilidad vinculados directamente con el proyecto, </a:t>
              </a:r>
              <a:r>
                <a:rPr lang="es-ES" sz="2600" dirty="0" smtClean="0">
                  <a:solidFill>
                    <a:srgbClr val="FF0000"/>
                  </a:solidFill>
                </a:rPr>
                <a:t>tanto para viajes como para estancias deben de atenerse a lo siguiente:</a:t>
              </a:r>
              <a:endParaRPr lang="es-ES" sz="2600" dirty="0" smtClean="0"/>
            </a:p>
            <a:p>
              <a:pPr marL="1371600" lvl="2" indent="-457200">
                <a:buFont typeface="Wingdings" panose="05000000000000000000" pitchFamily="2" charset="2"/>
                <a:buChar char="ü"/>
              </a:pPr>
              <a:r>
                <a:rPr lang="es-ES" sz="2600" dirty="0" smtClean="0"/>
                <a:t> </a:t>
              </a:r>
              <a:r>
                <a:rPr lang="es-ES" sz="2600" dirty="0"/>
                <a:t>Gastos de alojamiento y manutención: serán financiados en según el país de destino. En el caso de que el país de destino no figure en esta relación, se tomará como referencia el coste inferior de los previstos para los destinos del mismo continente: Consultar el coste por día y el coste por mes financiable en la tabla “Coste Unitario de Viajes y Estancias</a:t>
              </a:r>
              <a:r>
                <a:rPr lang="es-ES" sz="2600" dirty="0" smtClean="0"/>
                <a:t>”</a:t>
              </a:r>
              <a:endParaRPr lang="es-ES" sz="2600" dirty="0"/>
            </a:p>
            <a:p>
              <a:pPr marL="1371600" lvl="2" indent="-457200">
                <a:buFont typeface="Wingdings" panose="05000000000000000000" pitchFamily="2" charset="2"/>
                <a:buChar char="ü"/>
              </a:pPr>
              <a:r>
                <a:rPr lang="es-ES" sz="2600" dirty="0" smtClean="0"/>
                <a:t> </a:t>
              </a:r>
              <a:r>
                <a:rPr lang="es-ES" sz="2600" dirty="0"/>
                <a:t>Gastos de costes de viaje o desplazamiento: no podrán superar las cuantías máximas establecidas en la Orden de 11 de marzo de 2024 de la Consejería de Economía, Hacienda y Fondos Europeos, </a:t>
              </a:r>
              <a:r>
                <a:rPr lang="es-ES" sz="2600" dirty="0" smtClean="0"/>
                <a:t>y </a:t>
              </a:r>
              <a:r>
                <a:rPr lang="es-ES" sz="2600" dirty="0"/>
                <a:t>en las actualizaciones de las cuantías que se publiquen posteriormente.</a:t>
              </a:r>
              <a:endParaRPr lang="es-ES" sz="2600" dirty="0">
                <a:solidFill>
                  <a:srgbClr val="FF0000"/>
                </a:solidFill>
              </a:endParaRPr>
            </a:p>
            <a:p>
              <a:pPr lvl="1"/>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29622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70263" y="709302"/>
            <a:ext cx="9881754" cy="6289705"/>
            <a:chOff x="613408" y="2399056"/>
            <a:chExt cx="8063866" cy="4649452"/>
          </a:xfrm>
        </p:grpSpPr>
        <p:sp>
          <p:nvSpPr>
            <p:cNvPr id="4" name="object 4"/>
            <p:cNvSpPr/>
            <p:nvPr/>
          </p:nvSpPr>
          <p:spPr>
            <a:xfrm>
              <a:off x="613408" y="2399056"/>
              <a:ext cx="8063866" cy="4649452"/>
            </a:xfrm>
            <a:custGeom>
              <a:avLst/>
              <a:gdLst/>
              <a:ahLst/>
              <a:cxnLst/>
              <a:rect l="l" t="t" r="r" b="b"/>
              <a:pathLst>
                <a:path w="8063865" h="3246120">
                  <a:moveTo>
                    <a:pt x="8063483" y="0"/>
                  </a:moveTo>
                  <a:lnTo>
                    <a:pt x="0" y="0"/>
                  </a:lnTo>
                  <a:lnTo>
                    <a:pt x="0" y="3246119"/>
                  </a:lnTo>
                  <a:lnTo>
                    <a:pt x="8063483" y="3246119"/>
                  </a:lnTo>
                  <a:lnTo>
                    <a:pt x="8063483" y="0"/>
                  </a:lnTo>
                  <a:close/>
                </a:path>
              </a:pathLst>
            </a:custGeom>
            <a:solidFill>
              <a:srgbClr val="7AABB0">
                <a:alpha val="50195"/>
              </a:srgbClr>
            </a:solidFill>
          </p:spPr>
          <p:txBody>
            <a:bodyPr wrap="square" lIns="0" tIns="0" rIns="0" bIns="0" rtlCol="0"/>
            <a:lstStyle/>
            <a:p>
              <a:pPr marL="457200" indent="-457200">
                <a:buFont typeface="Arial" panose="020B0604020202020204" pitchFamily="34" charset="0"/>
                <a:buChar char="•"/>
              </a:pPr>
              <a:r>
                <a:rPr lang="es-ES" sz="2600" b="1" dirty="0" smtClean="0"/>
                <a:t>COSTES DIRECTOS</a:t>
              </a:r>
            </a:p>
            <a:p>
              <a:endParaRPr lang="es-ES" sz="2600" b="1" dirty="0" smtClean="0"/>
            </a:p>
            <a:p>
              <a:pPr marL="1371600" lvl="2" indent="-457200">
                <a:buFont typeface="Wingdings" panose="05000000000000000000" pitchFamily="2" charset="2"/>
                <a:buChar char="ü"/>
              </a:pPr>
              <a:r>
                <a:rPr lang="es-ES" sz="2600" dirty="0">
                  <a:solidFill>
                    <a:srgbClr val="FF0000"/>
                  </a:solidFill>
                </a:rPr>
                <a:t>Gastos de seguros y visados </a:t>
              </a:r>
              <a:r>
                <a:rPr lang="es-ES" sz="2600" dirty="0"/>
                <a:t>de la persona investigadora principal, del equipo de investigación y del resto de personal que participe en la ejecución del proyecto y figure en el equipo de trabajo. Será elegible el coste de seguros de asistencia médica, en aquellos casos en los que el desplazamiento sea a países en los que no tenga validez la Tarjeta Sanitaria Europea o el Certificado Provisional Sustitutorio de la Tarjeta Sanitaria Europea</a:t>
              </a:r>
              <a:r>
                <a:rPr lang="es-ES" sz="2600" dirty="0" smtClean="0"/>
                <a:t>.</a:t>
              </a:r>
            </a:p>
            <a:p>
              <a:pPr marL="914400" lvl="1" indent="-457200">
                <a:buFont typeface="Wingdings" panose="05000000000000000000" pitchFamily="2" charset="2"/>
                <a:buChar char="Ø"/>
              </a:pPr>
              <a:r>
                <a:rPr lang="es-ES" sz="2600" dirty="0">
                  <a:solidFill>
                    <a:srgbClr val="FF0000"/>
                  </a:solidFill>
                </a:rPr>
                <a:t>Gasto de auditoria: 1.500 €. </a:t>
              </a:r>
              <a:r>
                <a:rPr lang="es-ES" sz="2600" dirty="0"/>
                <a:t>Se debe incluir obligatoriamente en el presupuesto esta  partida y este importe</a:t>
              </a:r>
              <a:r>
                <a:rPr lang="es-ES" sz="2600" dirty="0" smtClean="0">
                  <a:solidFill>
                    <a:srgbClr val="FF0000"/>
                  </a:solidFill>
                </a:rPr>
                <a:t>.</a:t>
              </a:r>
            </a:p>
            <a:p>
              <a:pPr marL="914400" lvl="1" indent="-457200">
                <a:buFont typeface="Wingdings" panose="05000000000000000000" pitchFamily="2" charset="2"/>
                <a:buChar char="Ø"/>
              </a:pPr>
              <a:endParaRPr lang="es-ES" sz="2600" dirty="0">
                <a:solidFill>
                  <a:srgbClr val="FF0000"/>
                </a:solidFill>
              </a:endParaRPr>
            </a:p>
            <a:p>
              <a:pPr marL="457200" indent="-457200">
                <a:buFont typeface="Arial" panose="020B0604020202020204" pitchFamily="34" charset="0"/>
                <a:buChar char="•"/>
              </a:pPr>
              <a:r>
                <a:rPr lang="es-ES" sz="2600" b="1" dirty="0"/>
                <a:t>COSTES </a:t>
              </a:r>
              <a:r>
                <a:rPr lang="es-ES" sz="2600" b="1" dirty="0" smtClean="0"/>
                <a:t>INDIRECTOS</a:t>
              </a:r>
              <a:endParaRPr lang="es-ES" sz="2600" b="1" dirty="0">
                <a:solidFill>
                  <a:srgbClr val="FF0000"/>
                </a:solidFill>
              </a:endParaRPr>
            </a:p>
            <a:p>
              <a:pPr marL="914400" lvl="1" indent="-457200">
                <a:buFont typeface="Wingdings" panose="05000000000000000000" pitchFamily="2" charset="2"/>
                <a:buChar char="Ø"/>
              </a:pPr>
              <a:r>
                <a:rPr lang="es-ES" sz="2600" b="1" dirty="0">
                  <a:solidFill>
                    <a:srgbClr val="FF0000"/>
                  </a:solidFill>
                </a:rPr>
                <a:t>15% de los costes de personal.</a:t>
              </a:r>
            </a:p>
            <a:p>
              <a:pPr marL="914400" lvl="1" indent="-457200">
                <a:buFont typeface="Wingdings" panose="05000000000000000000" pitchFamily="2" charset="2"/>
                <a:buChar char="Ø"/>
              </a:pPr>
              <a:endParaRPr lang="es-ES" sz="2600" b="1" dirty="0"/>
            </a:p>
            <a:p>
              <a:pPr marL="914400" lvl="1" indent="-457200">
                <a:buFont typeface="Wingdings" panose="05000000000000000000" pitchFamily="2" charset="2"/>
                <a:buChar char="Ø"/>
              </a:pPr>
              <a:endParaRPr lang="es-ES" sz="2600" b="1" dirty="0" smtClean="0"/>
            </a:p>
            <a:p>
              <a:pPr marL="914400" lvl="1" indent="-457200">
                <a:buFont typeface="Wingdings" panose="05000000000000000000" pitchFamily="2" charset="2"/>
                <a:buChar char="Ø"/>
              </a:pPr>
              <a:endParaRPr lang="es-ES" sz="2600" b="1" dirty="0"/>
            </a:p>
            <a:p>
              <a:pPr marL="914400" lvl="1" indent="-457200">
                <a:buFont typeface="Wingdings" panose="05000000000000000000" pitchFamily="2" charset="2"/>
                <a:buChar char="Ø"/>
              </a:pPr>
              <a:endParaRPr lang="es-ES" sz="2600" dirty="0">
                <a:solidFill>
                  <a:srgbClr val="FF0000"/>
                </a:solidFill>
              </a:endParaRPr>
            </a:p>
            <a:p>
              <a:pPr marL="914400" lvl="1" indent="-457200">
                <a:buFont typeface="Wingdings" panose="05000000000000000000" pitchFamily="2" charset="2"/>
                <a:buChar char="Ø"/>
              </a:pPr>
              <a:endParaRPr lang="es-ES" sz="2600" dirty="0">
                <a:solidFill>
                  <a:srgbClr val="FF0000"/>
                </a:solidFill>
              </a:endParaRPr>
            </a:p>
          </p:txBody>
        </p:sp>
        <p:sp>
          <p:nvSpPr>
            <p:cNvPr id="5" name="object 5"/>
            <p:cNvSpPr/>
            <p:nvPr/>
          </p:nvSpPr>
          <p:spPr>
            <a:xfrm>
              <a:off x="613409" y="2399056"/>
              <a:ext cx="8063865" cy="4649452"/>
            </a:xfrm>
            <a:custGeom>
              <a:avLst/>
              <a:gdLst/>
              <a:ahLst/>
              <a:cxnLst/>
              <a:rect l="l" t="t" r="r" b="b"/>
              <a:pathLst>
                <a:path w="8063865" h="3246120">
                  <a:moveTo>
                    <a:pt x="0" y="3246119"/>
                  </a:moveTo>
                  <a:lnTo>
                    <a:pt x="8063483" y="3246119"/>
                  </a:lnTo>
                  <a:lnTo>
                    <a:pt x="8063483" y="0"/>
                  </a:lnTo>
                  <a:lnTo>
                    <a:pt x="0" y="0"/>
                  </a:lnTo>
                  <a:lnTo>
                    <a:pt x="0" y="3246119"/>
                  </a:lnTo>
                  <a:close/>
                </a:path>
              </a:pathLst>
            </a:custGeom>
            <a:ln w="25908">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1070264" y="104699"/>
            <a:ext cx="9881754" cy="505267"/>
          </a:xfrm>
          <a:prstGeom prst="rect">
            <a:avLst/>
          </a:prstGeom>
          <a:solidFill>
            <a:srgbClr val="0070C0"/>
          </a:solidFill>
        </p:spPr>
        <p:txBody>
          <a:bodyPr vert="horz" wrap="square" lIns="0" tIns="12700" rIns="0" bIns="0" rtlCol="0" anchor="ctr">
            <a:spAutoFit/>
          </a:bodyPr>
          <a:lstStyle/>
          <a:p>
            <a:pPr algn="ctr">
              <a:lnSpc>
                <a:spcPct val="100000"/>
              </a:lnSpc>
              <a:spcBef>
                <a:spcPts val="100"/>
              </a:spcBef>
            </a:pPr>
            <a:r>
              <a:rPr lang="es-ES" sz="3200" b="1" spc="-5" dirty="0" smtClean="0">
                <a:solidFill>
                  <a:schemeClr val="bg1"/>
                </a:solidFill>
                <a:latin typeface="Arial"/>
                <a:cs typeface="Arial"/>
              </a:rPr>
              <a:t>CONCEPTOS FINANCIABLES</a:t>
            </a:r>
            <a:endParaRPr sz="3200" b="1" spc="-10" dirty="0">
              <a:solidFill>
                <a:schemeClr val="bg1"/>
              </a:solidFill>
              <a:latin typeface="Arial"/>
              <a:cs typeface="Arial"/>
            </a:endParaRPr>
          </a:p>
        </p:txBody>
      </p:sp>
    </p:spTree>
    <p:extLst>
      <p:ext uri="{BB962C8B-B14F-4D97-AF65-F5344CB8AC3E}">
        <p14:creationId xmlns:p14="http://schemas.microsoft.com/office/powerpoint/2010/main" val="96930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1756410" y="1315303"/>
            <a:ext cx="8679180" cy="5514971"/>
          </a:xfrm>
          <a:prstGeom prst="rect">
            <a:avLst/>
          </a:prstGeom>
        </p:spPr>
        <p:txBody>
          <a:bodyPr vert="horz" wrap="square" lIns="0" tIns="13335" rIns="0" bIns="0" rtlCol="0">
            <a:spAutoFit/>
          </a:bodyPr>
          <a:lstStyle/>
          <a:p>
            <a:pPr marL="354965" marR="8255" indent="-342900" algn="just">
              <a:lnSpc>
                <a:spcPct val="100000"/>
              </a:lnSpc>
              <a:spcBef>
                <a:spcPts val="105"/>
              </a:spcBef>
            </a:pPr>
            <a:r>
              <a:rPr sz="2000" b="1" dirty="0">
                <a:solidFill>
                  <a:srgbClr val="375F92"/>
                </a:solidFill>
                <a:latin typeface="Calibri"/>
                <a:cs typeface="Calibri"/>
              </a:rPr>
              <a:t>1.</a:t>
            </a:r>
            <a:r>
              <a:rPr sz="2000" b="1" spc="5" dirty="0">
                <a:solidFill>
                  <a:srgbClr val="375F92"/>
                </a:solidFill>
                <a:latin typeface="Calibri"/>
                <a:cs typeface="Calibri"/>
              </a:rPr>
              <a:t> </a:t>
            </a:r>
            <a:r>
              <a:rPr lang="es-ES" sz="2000" b="1" spc="-5" dirty="0" smtClean="0">
                <a:solidFill>
                  <a:srgbClr val="375F92"/>
                </a:solidFill>
                <a:latin typeface="Calibri"/>
                <a:cs typeface="Calibri"/>
              </a:rPr>
              <a:t>Proyectos individuales </a:t>
            </a:r>
          </a:p>
          <a:p>
            <a:pPr marL="12700">
              <a:lnSpc>
                <a:spcPct val="100000"/>
              </a:lnSpc>
            </a:pPr>
            <a:endParaRPr lang="es-ES" sz="2000" b="1" dirty="0" smtClean="0">
              <a:solidFill>
                <a:srgbClr val="375F92"/>
              </a:solidFill>
              <a:latin typeface="Calibri"/>
              <a:cs typeface="Calibri"/>
            </a:endParaRPr>
          </a:p>
          <a:p>
            <a:pPr marL="12700">
              <a:lnSpc>
                <a:spcPct val="100000"/>
              </a:lnSpc>
            </a:pPr>
            <a:r>
              <a:rPr sz="2000" b="1" dirty="0" smtClean="0">
                <a:solidFill>
                  <a:srgbClr val="375F92"/>
                </a:solidFill>
                <a:latin typeface="Calibri"/>
                <a:cs typeface="Calibri"/>
              </a:rPr>
              <a:t>1.</a:t>
            </a:r>
            <a:r>
              <a:rPr lang="es-ES" sz="2000" b="1" dirty="0" smtClean="0">
                <a:solidFill>
                  <a:srgbClr val="375F92"/>
                </a:solidFill>
                <a:latin typeface="Calibri"/>
                <a:cs typeface="Calibri"/>
              </a:rPr>
              <a:t>1</a:t>
            </a:r>
            <a:r>
              <a:rPr sz="2000" b="1" spc="-20" dirty="0" smtClean="0">
                <a:solidFill>
                  <a:srgbClr val="375F92"/>
                </a:solidFill>
                <a:latin typeface="Calibri"/>
                <a:cs typeface="Calibri"/>
              </a:rPr>
              <a:t> </a:t>
            </a:r>
            <a:r>
              <a:rPr lang="es-ES" sz="2000" b="1" spc="-5" dirty="0" smtClean="0">
                <a:solidFill>
                  <a:srgbClr val="375F92"/>
                </a:solidFill>
                <a:latin typeface="Calibri"/>
                <a:cs typeface="Calibri"/>
              </a:rPr>
              <a:t>Requisitos I.P.</a:t>
            </a:r>
          </a:p>
          <a:p>
            <a:pPr>
              <a:lnSpc>
                <a:spcPct val="100000"/>
              </a:lnSpc>
              <a:spcBef>
                <a:spcPts val="25"/>
              </a:spcBef>
            </a:pPr>
            <a:endParaRPr sz="1750" dirty="0">
              <a:latin typeface="Calibri"/>
              <a:cs typeface="Calibri"/>
            </a:endParaRPr>
          </a:p>
          <a:p>
            <a:pPr marL="756285" marR="7620" lvl="1" indent="-287020" algn="just">
              <a:buFont typeface="Wingdings"/>
              <a:buChar char=""/>
              <a:tabLst>
                <a:tab pos="299720" algn="l"/>
              </a:tabLst>
            </a:pPr>
            <a:r>
              <a:rPr lang="es-ES" sz="2000" i="1" dirty="0" smtClean="0">
                <a:solidFill>
                  <a:srgbClr val="FF0000"/>
                </a:solidFill>
                <a:latin typeface="Calibri"/>
                <a:cs typeface="Calibri"/>
              </a:rPr>
              <a:t>Título de doctor/a</a:t>
            </a:r>
            <a:r>
              <a:rPr sz="2000" i="1" spc="-10" dirty="0" smtClean="0">
                <a:solidFill>
                  <a:srgbClr val="FF0000"/>
                </a:solidFill>
                <a:latin typeface="Calibri"/>
                <a:cs typeface="Calibri"/>
              </a:rPr>
              <a:t>.</a:t>
            </a:r>
            <a:endParaRPr sz="2000" i="1" dirty="0">
              <a:solidFill>
                <a:srgbClr val="FF0000"/>
              </a:solidFill>
              <a:latin typeface="Calibri"/>
              <a:cs typeface="Calibri"/>
            </a:endParaRPr>
          </a:p>
          <a:p>
            <a:pPr marL="812165" marR="6350" lvl="1" indent="-342900" algn="just">
              <a:buFont typeface="Wingdings"/>
              <a:buChar char=""/>
              <a:tabLst>
                <a:tab pos="355600" algn="l"/>
              </a:tabLst>
            </a:pPr>
            <a:r>
              <a:rPr lang="es-ES" sz="2000" i="1" dirty="0" smtClean="0">
                <a:solidFill>
                  <a:srgbClr val="FF0000"/>
                </a:solidFill>
                <a:latin typeface="Calibri"/>
                <a:cs typeface="Calibri"/>
              </a:rPr>
              <a:t>Vinculación funcionarial, estatutaria o laboral con la UAL, </a:t>
            </a:r>
            <a:r>
              <a:rPr lang="es-ES" sz="2000" b="1" i="1" dirty="0" smtClean="0">
                <a:solidFill>
                  <a:srgbClr val="FF0000"/>
                </a:solidFill>
                <a:latin typeface="Calibri"/>
                <a:cs typeface="Calibri"/>
              </a:rPr>
              <a:t>durante todo el periodo de ejecución del proyecto.</a:t>
            </a:r>
            <a:endParaRPr sz="2000" b="1" i="1" dirty="0">
              <a:solidFill>
                <a:srgbClr val="FF0000"/>
              </a:solidFill>
              <a:latin typeface="Calibri"/>
              <a:cs typeface="Calibri"/>
            </a:endParaRPr>
          </a:p>
          <a:p>
            <a:pPr marL="812165" marR="5080" lvl="1" indent="-342900" algn="just">
              <a:buFont typeface="Wingdings"/>
              <a:buChar char=""/>
              <a:tabLst>
                <a:tab pos="355600" algn="l"/>
              </a:tabLst>
            </a:pPr>
            <a:r>
              <a:rPr lang="es-ES" sz="2000" i="1" dirty="0" smtClean="0">
                <a:solidFill>
                  <a:srgbClr val="FF0000"/>
                </a:solidFill>
                <a:latin typeface="Calibri"/>
                <a:cs typeface="Calibri"/>
              </a:rPr>
              <a:t>Se podrá contar con un segundo IP (mismos requisitos que el primer IP</a:t>
            </a:r>
            <a:r>
              <a:rPr sz="2000" i="1" spc="-10" dirty="0" smtClean="0">
                <a:solidFill>
                  <a:srgbClr val="FF0000"/>
                </a:solidFill>
                <a:latin typeface="Calibri"/>
                <a:cs typeface="Calibri"/>
              </a:rPr>
              <a:t>.</a:t>
            </a:r>
            <a:endParaRPr lang="es-ES" sz="2000" i="1" spc="-10" dirty="0" smtClean="0">
              <a:solidFill>
                <a:srgbClr val="FF0000"/>
              </a:solidFill>
              <a:latin typeface="Calibri"/>
              <a:cs typeface="Calibri"/>
            </a:endParaRPr>
          </a:p>
          <a:p>
            <a:pPr marL="12065" marR="5080" algn="just">
              <a:tabLst>
                <a:tab pos="355600" algn="l"/>
              </a:tabLst>
            </a:pPr>
            <a:r>
              <a:rPr lang="es-ES" sz="2000" b="1" spc="-5" dirty="0" smtClean="0">
                <a:solidFill>
                  <a:srgbClr val="375F92"/>
                </a:solidFill>
                <a:latin typeface="Calibri"/>
                <a:cs typeface="Calibri"/>
              </a:rPr>
              <a:t>1.2 Equipo de Investigación</a:t>
            </a:r>
          </a:p>
          <a:p>
            <a:pPr marL="812165" marR="5080" lvl="1" indent="-342900" algn="just">
              <a:buFont typeface="Wingdings" panose="05000000000000000000" pitchFamily="2" charset="2"/>
              <a:buChar char="Ø"/>
              <a:tabLst>
                <a:tab pos="355600" algn="l"/>
              </a:tabLst>
            </a:pPr>
            <a:r>
              <a:rPr lang="es-ES" sz="2000" i="1" dirty="0">
                <a:solidFill>
                  <a:srgbClr val="FF0000"/>
                </a:solidFill>
                <a:latin typeface="Calibri"/>
                <a:cs typeface="Calibri"/>
              </a:rPr>
              <a:t>Personal vinculado funcionarial, estatutaria o laboralmente con la entidad beneficiaria, u otras entidades, en este último caso, autorización expresa entidad a la que pertenezcan. </a:t>
            </a:r>
            <a:r>
              <a:rPr lang="es-ES" sz="2000" b="1" i="1" smtClean="0">
                <a:solidFill>
                  <a:srgbClr val="FF0000"/>
                </a:solidFill>
                <a:latin typeface="Calibri"/>
                <a:cs typeface="Calibri"/>
              </a:rPr>
              <a:t>Es </a:t>
            </a:r>
            <a:r>
              <a:rPr lang="es-ES" sz="2000" b="1" i="1" dirty="0">
                <a:solidFill>
                  <a:srgbClr val="FF0000"/>
                </a:solidFill>
                <a:latin typeface="Calibri"/>
                <a:cs typeface="Calibri"/>
              </a:rPr>
              <a:t>requisito la vinculación durante todo el periodo de ejecución del proyecto</a:t>
            </a:r>
            <a:r>
              <a:rPr lang="es-ES" sz="2000" b="1" i="1" dirty="0" smtClean="0">
                <a:solidFill>
                  <a:srgbClr val="FF0000"/>
                </a:solidFill>
                <a:latin typeface="Calibri"/>
                <a:cs typeface="Calibri"/>
              </a:rPr>
              <a:t>.</a:t>
            </a:r>
          </a:p>
          <a:p>
            <a:pPr marL="812165" marR="5080" lvl="1" indent="-342900" algn="just">
              <a:buFont typeface="Wingdings" panose="05000000000000000000" pitchFamily="2" charset="2"/>
              <a:buChar char="Ø"/>
              <a:tabLst>
                <a:tab pos="355600" algn="l"/>
              </a:tabLst>
            </a:pPr>
            <a:r>
              <a:rPr lang="es-ES" sz="2000" i="1" dirty="0" smtClean="0">
                <a:solidFill>
                  <a:srgbClr val="FF0000"/>
                </a:solidFill>
                <a:latin typeface="Calibri"/>
                <a:cs typeface="Calibri"/>
              </a:rPr>
              <a:t>Personal investigador </a:t>
            </a:r>
            <a:r>
              <a:rPr lang="es-ES" sz="2000" i="1" dirty="0" err="1" smtClean="0">
                <a:solidFill>
                  <a:srgbClr val="FF0000"/>
                </a:solidFill>
                <a:latin typeface="Calibri"/>
                <a:cs typeface="Calibri"/>
              </a:rPr>
              <a:t>predoctoral</a:t>
            </a:r>
            <a:r>
              <a:rPr lang="es-ES" sz="2000" i="1" dirty="0" smtClean="0">
                <a:solidFill>
                  <a:srgbClr val="FF0000"/>
                </a:solidFill>
                <a:latin typeface="Calibri"/>
                <a:cs typeface="Calibri"/>
              </a:rPr>
              <a:t>, postdoctoral, titulado universitario y de F.P. </a:t>
            </a:r>
            <a:r>
              <a:rPr lang="es-ES" sz="2000" b="1" i="1" dirty="0" smtClean="0">
                <a:solidFill>
                  <a:srgbClr val="FF0000"/>
                </a:solidFill>
                <a:latin typeface="Calibri"/>
                <a:cs typeface="Calibri"/>
              </a:rPr>
              <a:t>contratados con cargo al proyecto</a:t>
            </a:r>
            <a:r>
              <a:rPr lang="es-ES" sz="2000" i="1" dirty="0" smtClean="0">
                <a:solidFill>
                  <a:srgbClr val="FF0000"/>
                </a:solidFill>
                <a:latin typeface="Calibri"/>
                <a:cs typeface="Calibri"/>
              </a:rPr>
              <a:t>.</a:t>
            </a:r>
          </a:p>
          <a:p>
            <a:pPr marL="812165" marR="5080" lvl="1" indent="-342900" algn="just">
              <a:buFont typeface="Wingdings" panose="05000000000000000000" pitchFamily="2" charset="2"/>
              <a:buChar char="Ø"/>
              <a:tabLst>
                <a:tab pos="355600" algn="l"/>
              </a:tabLst>
            </a:pPr>
            <a:r>
              <a:rPr lang="es-ES" sz="2000" i="1" dirty="0" smtClean="0">
                <a:solidFill>
                  <a:srgbClr val="FF0000"/>
                </a:solidFill>
                <a:latin typeface="Calibri"/>
                <a:cs typeface="Calibri"/>
              </a:rPr>
              <a:t>Personal emérito, doctor ad honorem y académico numerario.</a:t>
            </a:r>
          </a:p>
          <a:p>
            <a:pPr marL="812165" marR="5080" lvl="1" indent="-342900" algn="just">
              <a:buFont typeface="Wingdings" panose="05000000000000000000" pitchFamily="2" charset="2"/>
              <a:buChar char="Ø"/>
              <a:tabLst>
                <a:tab pos="355600" algn="l"/>
              </a:tabLst>
            </a:pPr>
            <a:r>
              <a:rPr lang="es-ES" sz="2000" i="1" dirty="0" smtClean="0">
                <a:solidFill>
                  <a:srgbClr val="FF0000"/>
                </a:solidFill>
                <a:latin typeface="Calibri"/>
                <a:cs typeface="Calibri"/>
              </a:rPr>
              <a:t>Personal investigador externo  a la UAL, previa autorización expresa de la entidad a la que pertenezcan.</a:t>
            </a:r>
            <a:endParaRPr sz="2000" i="1" dirty="0">
              <a:solidFill>
                <a:srgbClr val="FF0000"/>
              </a:solidFill>
              <a:latin typeface="Calibri"/>
              <a:cs typeface="Calibri"/>
            </a:endParaRPr>
          </a:p>
        </p:txBody>
      </p:sp>
      <p:sp>
        <p:nvSpPr>
          <p:cNvPr id="5" name="object 6"/>
          <p:cNvSpPr txBox="1">
            <a:spLocks/>
          </p:cNvSpPr>
          <p:nvPr/>
        </p:nvSpPr>
        <p:spPr>
          <a:xfrm>
            <a:off x="1756410" y="0"/>
            <a:ext cx="8679180" cy="1116331"/>
          </a:xfrm>
          <a:prstGeom prst="rect">
            <a:avLst/>
          </a:prstGeom>
          <a:solidFill>
            <a:srgbClr val="17375E"/>
          </a:solidFill>
        </p:spPr>
        <p:txBody>
          <a:bodyPr vert="horz" wrap="square" lIns="0" tIns="825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5"/>
              </a:spcBef>
            </a:pPr>
            <a:r>
              <a:rPr lang="es-ES" sz="3600" b="1" spc="-5" dirty="0" smtClean="0">
                <a:solidFill>
                  <a:srgbClr val="FFFFFF"/>
                </a:solidFill>
              </a:rPr>
              <a:t>TIPO DE PROYECTOS. I.P. EQUIPO DE INVESTIGACIÓN</a:t>
            </a:r>
            <a:endParaRPr lang="es-ES" sz="3600" b="1" spc="-25" dirty="0">
              <a:solidFill>
                <a:srgbClr val="FFFFFF"/>
              </a:solidFill>
            </a:endParaRPr>
          </a:p>
        </p:txBody>
      </p:sp>
    </p:spTree>
    <p:extLst>
      <p:ext uri="{BB962C8B-B14F-4D97-AF65-F5344CB8AC3E}">
        <p14:creationId xmlns:p14="http://schemas.microsoft.com/office/powerpoint/2010/main" val="265348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8395" y="2940124"/>
            <a:ext cx="10681252" cy="646331"/>
          </a:xfrm>
          <a:prstGeom prst="rect">
            <a:avLst/>
          </a:prstGeom>
          <a:noFill/>
        </p:spPr>
        <p:txBody>
          <a:bodyPr wrap="square" rtlCol="0">
            <a:spAutoFit/>
          </a:bodyPr>
          <a:lstStyle/>
          <a:p>
            <a:pPr algn="ctr"/>
            <a:r>
              <a:rPr lang="es-ES" sz="3600" b="1" dirty="0" smtClean="0"/>
              <a:t>RESOLUCIÓN, ACEPTACIÓN Y SECUENCIA DEL PAGO</a:t>
            </a:r>
            <a:endParaRPr lang="es-ES" sz="3600" b="1" dirty="0"/>
          </a:p>
        </p:txBody>
      </p:sp>
    </p:spTree>
    <p:extLst>
      <p:ext uri="{BB962C8B-B14F-4D97-AF65-F5344CB8AC3E}">
        <p14:creationId xmlns:p14="http://schemas.microsoft.com/office/powerpoint/2010/main" val="24172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5372" y="243351"/>
            <a:ext cx="9279438"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dirty="0" smtClean="0">
                <a:solidFill>
                  <a:srgbClr val="FFFFFF"/>
                </a:solidFill>
              </a:rPr>
              <a:t>RESOLUCIÓN Y ACEPTACIÓN Y PAGO</a:t>
            </a:r>
            <a:endParaRPr dirty="0">
              <a:solidFill>
                <a:srgbClr val="FFFFFF"/>
              </a:solidFill>
            </a:endParaRPr>
          </a:p>
        </p:txBody>
      </p:sp>
      <p:sp>
        <p:nvSpPr>
          <p:cNvPr id="7" name="object 7"/>
          <p:cNvSpPr txBox="1"/>
          <p:nvPr/>
        </p:nvSpPr>
        <p:spPr>
          <a:xfrm>
            <a:off x="1085372" y="1149086"/>
            <a:ext cx="9279438" cy="5821464"/>
          </a:xfrm>
          <a:prstGeom prst="rect">
            <a:avLst/>
          </a:prstGeom>
        </p:spPr>
        <p:txBody>
          <a:bodyPr vert="horz" wrap="square" lIns="0" tIns="126364" rIns="0" bIns="0" rtlCol="0">
            <a:spAutoFit/>
          </a:bodyPr>
          <a:lstStyle/>
          <a:p>
            <a:pPr marL="299085" marR="5080" indent="-287020">
              <a:spcBef>
                <a:spcPts val="705"/>
              </a:spcBef>
              <a:buFont typeface="Wingdings" panose="05000000000000000000" pitchFamily="2" charset="2"/>
              <a:buChar char="Ø"/>
              <a:tabLst>
                <a:tab pos="299085" algn="l"/>
                <a:tab pos="299720" algn="l"/>
              </a:tabLst>
            </a:pPr>
            <a:r>
              <a:rPr lang="es-ES" sz="2200" spc="-5" dirty="0" smtClean="0">
                <a:solidFill>
                  <a:srgbClr val="17375E"/>
                </a:solidFill>
                <a:latin typeface="Calibri"/>
                <a:cs typeface="Calibri"/>
              </a:rPr>
              <a:t>El plazo máximo para resolver y publicar la resolución del procedimiento será de </a:t>
            </a:r>
            <a:r>
              <a:rPr lang="es-ES" sz="2200" spc="-5" dirty="0" err="1" smtClean="0">
                <a:solidFill>
                  <a:srgbClr val="17375E"/>
                </a:solidFill>
                <a:latin typeface="Calibri"/>
                <a:cs typeface="Calibri"/>
              </a:rPr>
              <a:t>de</a:t>
            </a:r>
            <a:r>
              <a:rPr lang="es-ES" sz="2200" spc="-5" dirty="0" smtClean="0">
                <a:solidFill>
                  <a:srgbClr val="17375E"/>
                </a:solidFill>
                <a:latin typeface="Calibri"/>
                <a:cs typeface="Calibri"/>
              </a:rPr>
              <a:t> 6 meses desde el día siguiente a la finalización del plazo de presentación de solicitudes. (cuenta desde el día 5 de julio). Silencio negativo.</a:t>
            </a:r>
            <a:endParaRPr sz="2200" dirty="0">
              <a:latin typeface="Calibri"/>
              <a:cs typeface="Calibri"/>
            </a:endParaRPr>
          </a:p>
          <a:p>
            <a:pPr>
              <a:spcBef>
                <a:spcPts val="30"/>
              </a:spcBef>
              <a:buClr>
                <a:srgbClr val="17375E"/>
              </a:buClr>
              <a:buFont typeface="Arial MT"/>
              <a:buChar char="•"/>
            </a:pPr>
            <a:endParaRPr sz="2200" dirty="0">
              <a:latin typeface="Calibri"/>
              <a:cs typeface="Calibri"/>
            </a:endParaRPr>
          </a:p>
          <a:p>
            <a:pPr marL="297815" indent="-285750">
              <a:buFont typeface="Wingdings" panose="05000000000000000000" pitchFamily="2" charset="2"/>
              <a:buChar char="Ø"/>
              <a:tabLst>
                <a:tab pos="299085" algn="l"/>
                <a:tab pos="299720" algn="l"/>
              </a:tabLst>
            </a:pPr>
            <a:r>
              <a:rPr lang="es-ES" sz="2200" spc="-5" dirty="0" smtClean="0">
                <a:solidFill>
                  <a:srgbClr val="17375E"/>
                </a:solidFill>
                <a:latin typeface="Calibri"/>
                <a:cs typeface="Calibri"/>
              </a:rPr>
              <a:t>Una vez publicada la resolución definitiva, y en el caso de que las entidades no manifiesten su renuncia, se entenderá aceptada la subvención concedida.</a:t>
            </a:r>
          </a:p>
          <a:p>
            <a:pPr marL="12065">
              <a:tabLst>
                <a:tab pos="299085" algn="l"/>
                <a:tab pos="299720" algn="l"/>
              </a:tabLst>
            </a:pPr>
            <a:endParaRPr lang="es-ES" sz="2200" spc="-5" dirty="0" smtClean="0">
              <a:solidFill>
                <a:srgbClr val="17375E"/>
              </a:solidFill>
              <a:latin typeface="Calibri"/>
              <a:cs typeface="Calibri"/>
            </a:endParaRPr>
          </a:p>
          <a:p>
            <a:pPr marL="299085" indent="-287020">
              <a:buFont typeface="Wingdings" panose="05000000000000000000" pitchFamily="2" charset="2"/>
              <a:buChar char="Ø"/>
              <a:tabLst>
                <a:tab pos="299085" algn="l"/>
                <a:tab pos="299720" algn="l"/>
              </a:tabLst>
            </a:pPr>
            <a:r>
              <a:rPr lang="es-ES" sz="2200" spc="-5" dirty="0" smtClean="0">
                <a:solidFill>
                  <a:srgbClr val="17375E"/>
                </a:solidFill>
                <a:latin typeface="Calibri"/>
                <a:cs typeface="Calibri"/>
              </a:rPr>
              <a:t>El pago de la subvención se realizará de la siguiente manera:</a:t>
            </a:r>
          </a:p>
          <a:p>
            <a:pPr marL="299085" indent="-287020">
              <a:buFont typeface="Wingdings" panose="05000000000000000000" pitchFamily="2" charset="2"/>
              <a:buChar char="Ø"/>
              <a:tabLst>
                <a:tab pos="299085" algn="l"/>
                <a:tab pos="299720" algn="l"/>
              </a:tabLst>
            </a:pPr>
            <a:endParaRPr lang="es-ES" sz="2200" spc="-5" dirty="0" smtClean="0">
              <a:solidFill>
                <a:srgbClr val="17375E"/>
              </a:solidFill>
              <a:latin typeface="Calibri"/>
              <a:cs typeface="Calibri"/>
            </a:endParaRP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Se realizarán dos pagos con la siguiente periodicidad:</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Un primer pago anticipado, tras la publicación de la resolución de concesión. No pudiendo exceder del 50% de la subvención concedida.</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Un segundo pago y final por la cuantía restante, una vez que la UAL haya acreditado el cumplimiento de la finalidad de la subvención y se haya justificado la actividad subvencionada y el gasto realizado.</a:t>
            </a:r>
          </a:p>
          <a:p>
            <a:pPr marL="299085" indent="-287020">
              <a:buFont typeface="Wingdings" panose="05000000000000000000" pitchFamily="2" charset="2"/>
              <a:buChar char="Ø"/>
              <a:tabLst>
                <a:tab pos="299085" algn="l"/>
                <a:tab pos="299720" algn="l"/>
              </a:tabLst>
            </a:pPr>
            <a:endParaRPr lang="es-ES" sz="2000" spc="-5" dirty="0" smtClean="0">
              <a:solidFill>
                <a:srgbClr val="17375E"/>
              </a:solidFill>
              <a:latin typeface="Calibri"/>
              <a:cs typeface="Calibri"/>
            </a:endParaRPr>
          </a:p>
          <a:p>
            <a:pPr marL="299085" indent="-287020">
              <a:buFont typeface="Arial MT"/>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14831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3296" y="2897395"/>
            <a:ext cx="10681252" cy="646331"/>
          </a:xfrm>
          <a:prstGeom prst="rect">
            <a:avLst/>
          </a:prstGeom>
          <a:noFill/>
        </p:spPr>
        <p:txBody>
          <a:bodyPr wrap="square" rtlCol="0">
            <a:spAutoFit/>
          </a:bodyPr>
          <a:lstStyle/>
          <a:p>
            <a:pPr algn="ctr"/>
            <a:r>
              <a:rPr lang="es-ES" sz="3600" b="1" dirty="0" smtClean="0"/>
              <a:t>JUSTIFICACIÓN DE LOS COSTES REALES</a:t>
            </a:r>
            <a:endParaRPr lang="es-ES" sz="3600" b="1" dirty="0"/>
          </a:p>
        </p:txBody>
      </p:sp>
    </p:spTree>
    <p:extLst>
      <p:ext uri="{BB962C8B-B14F-4D97-AF65-F5344CB8AC3E}">
        <p14:creationId xmlns:p14="http://schemas.microsoft.com/office/powerpoint/2010/main" val="44714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5372" y="243351"/>
            <a:ext cx="9279438"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dirty="0" smtClean="0">
                <a:solidFill>
                  <a:srgbClr val="FFFFFF"/>
                </a:solidFill>
              </a:rPr>
              <a:t>JUSTIFICACIÓN ECONÓMICA</a:t>
            </a:r>
            <a:endParaRPr dirty="0">
              <a:solidFill>
                <a:srgbClr val="FFFFFF"/>
              </a:solidFill>
            </a:endParaRPr>
          </a:p>
        </p:txBody>
      </p:sp>
      <p:sp>
        <p:nvSpPr>
          <p:cNvPr id="7" name="object 7"/>
          <p:cNvSpPr txBox="1"/>
          <p:nvPr/>
        </p:nvSpPr>
        <p:spPr>
          <a:xfrm>
            <a:off x="1085372" y="1149086"/>
            <a:ext cx="9279438" cy="6160019"/>
          </a:xfrm>
          <a:prstGeom prst="rect">
            <a:avLst/>
          </a:prstGeom>
        </p:spPr>
        <p:txBody>
          <a:bodyPr vert="horz" wrap="square" lIns="0" tIns="126364" rIns="0" bIns="0" rtlCol="0">
            <a:spAutoFit/>
          </a:bodyPr>
          <a:lstStyle/>
          <a:p>
            <a:pPr marL="299085" marR="5080" indent="-287020">
              <a:spcBef>
                <a:spcPts val="705"/>
              </a:spcBef>
              <a:buFont typeface="Wingdings" panose="05000000000000000000" pitchFamily="2" charset="2"/>
              <a:buChar char="Ø"/>
              <a:tabLst>
                <a:tab pos="299085" algn="l"/>
                <a:tab pos="299720" algn="l"/>
              </a:tabLst>
            </a:pPr>
            <a:r>
              <a:rPr lang="es-ES" sz="2200" spc="-5" dirty="0" smtClean="0">
                <a:solidFill>
                  <a:srgbClr val="17375E"/>
                </a:solidFill>
                <a:latin typeface="Calibri"/>
                <a:cs typeface="Calibri"/>
              </a:rPr>
              <a:t>El plazo máximo para la presentación de la justificación final será de </a:t>
            </a:r>
            <a:r>
              <a:rPr lang="es-ES" sz="2200" spc="-5" dirty="0" smtClean="0">
                <a:solidFill>
                  <a:srgbClr val="FF0000"/>
                </a:solidFill>
                <a:latin typeface="Calibri"/>
                <a:cs typeface="Calibri"/>
              </a:rPr>
              <a:t>dos meses</a:t>
            </a:r>
            <a:r>
              <a:rPr lang="es-ES" sz="2200" spc="-5" dirty="0" smtClean="0">
                <a:solidFill>
                  <a:srgbClr val="17375E"/>
                </a:solidFill>
                <a:latin typeface="Calibri"/>
                <a:cs typeface="Calibri"/>
              </a:rPr>
              <a:t>, a contar desde la fecha de finalización del plazo de ejecución del proyecto.</a:t>
            </a:r>
            <a:endParaRPr sz="2200" dirty="0">
              <a:latin typeface="Calibri"/>
              <a:cs typeface="Calibri"/>
            </a:endParaRPr>
          </a:p>
          <a:p>
            <a:pPr marL="297815" indent="-285750">
              <a:buFont typeface="Wingdings" panose="05000000000000000000" pitchFamily="2" charset="2"/>
              <a:buChar char="Ø"/>
              <a:tabLst>
                <a:tab pos="299085" algn="l"/>
                <a:tab pos="299720" algn="l"/>
              </a:tabLst>
            </a:pPr>
            <a:r>
              <a:rPr lang="es-ES" sz="2200" spc="-5" dirty="0" smtClean="0">
                <a:solidFill>
                  <a:srgbClr val="17375E"/>
                </a:solidFill>
                <a:latin typeface="Calibri"/>
                <a:cs typeface="Calibri"/>
              </a:rPr>
              <a:t>Dos tipos de justificaciones en función del tipo de gasto:</a:t>
            </a:r>
          </a:p>
          <a:p>
            <a:pPr marL="812165" lvl="1" indent="-342900">
              <a:buFont typeface="Wingdings" panose="05000000000000000000" pitchFamily="2" charset="2"/>
              <a:buChar char="ü"/>
              <a:tabLst>
                <a:tab pos="299085" algn="l"/>
                <a:tab pos="299720" algn="l"/>
              </a:tabLst>
            </a:pPr>
            <a:r>
              <a:rPr lang="es-ES" sz="2200" spc="-5" dirty="0" smtClean="0">
                <a:solidFill>
                  <a:srgbClr val="FF0000"/>
                </a:solidFill>
                <a:latin typeface="Calibri"/>
                <a:cs typeface="Calibri"/>
              </a:rPr>
              <a:t>Módulos para gastos de personal y de movilidad.</a:t>
            </a:r>
          </a:p>
          <a:p>
            <a:pPr marL="812165" lvl="1" indent="-342900">
              <a:buFont typeface="Wingdings" panose="05000000000000000000" pitchFamily="2" charset="2"/>
              <a:buChar char="ü"/>
              <a:tabLst>
                <a:tab pos="299085" algn="l"/>
                <a:tab pos="299720" algn="l"/>
              </a:tabLst>
            </a:pPr>
            <a:r>
              <a:rPr lang="es-ES" sz="2200" spc="-5" dirty="0" smtClean="0">
                <a:solidFill>
                  <a:srgbClr val="FF0000"/>
                </a:solidFill>
                <a:latin typeface="Calibri"/>
                <a:cs typeface="Calibri"/>
              </a:rPr>
              <a:t>Cuenta justificativa para el resto de gastos.</a:t>
            </a:r>
          </a:p>
          <a:p>
            <a:pPr marL="299085" indent="-287020">
              <a:buFont typeface="Wingdings" panose="05000000000000000000" pitchFamily="2" charset="2"/>
              <a:buChar char="Ø"/>
              <a:tabLst>
                <a:tab pos="299085" algn="l"/>
                <a:tab pos="299720" algn="l"/>
              </a:tabLst>
            </a:pPr>
            <a:r>
              <a:rPr lang="es-ES" sz="2200" spc="-5" dirty="0" smtClean="0">
                <a:solidFill>
                  <a:srgbClr val="17375E"/>
                </a:solidFill>
                <a:latin typeface="Calibri"/>
                <a:cs typeface="Calibri"/>
              </a:rPr>
              <a:t>Justificación por Módulos:</a:t>
            </a:r>
          </a:p>
          <a:p>
            <a:pPr marL="299085" indent="-287020">
              <a:buFont typeface="Wingdings" panose="05000000000000000000" pitchFamily="2" charset="2"/>
              <a:buChar char="Ø"/>
              <a:tabLst>
                <a:tab pos="299085" algn="l"/>
                <a:tab pos="299720" algn="l"/>
              </a:tabLst>
            </a:pPr>
            <a:r>
              <a:rPr lang="es-ES" sz="2200" spc="-5" dirty="0" smtClean="0">
                <a:solidFill>
                  <a:srgbClr val="FF0000"/>
                </a:solidFill>
                <a:latin typeface="Calibri"/>
                <a:cs typeface="Calibri"/>
              </a:rPr>
              <a:t>Personal</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Relación de personas contratadas, tipología del personal, fecha de inicio y fin de contrato.</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Copia de los contratos laborales de cada persona contratada</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Copia de la vida laboral o autorización expresa de cada persona contratada para su consulta al órgano competente.</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Acreditación documental de la titulación mínima exigida de cada persona contratada o autorización expresa para su consulta.</a:t>
            </a:r>
          </a:p>
          <a:p>
            <a:pPr marL="812165" lvl="1" indent="-342900">
              <a:buFont typeface="Wingdings" panose="05000000000000000000" pitchFamily="2" charset="2"/>
              <a:buChar char="ü"/>
              <a:tabLst>
                <a:tab pos="299085" algn="l"/>
                <a:tab pos="299720" algn="l"/>
              </a:tabLst>
            </a:pPr>
            <a:r>
              <a:rPr lang="es-ES" sz="2200" spc="-5" dirty="0" smtClean="0">
                <a:solidFill>
                  <a:srgbClr val="17375E"/>
                </a:solidFill>
                <a:latin typeface="Calibri"/>
                <a:cs typeface="Calibri"/>
              </a:rPr>
              <a:t>Documentación acreditativa del trabajo desarrollado, vinculado al proyecto de cada una de las personas contratadas.</a:t>
            </a:r>
          </a:p>
          <a:p>
            <a:pPr marL="299085" indent="-287020">
              <a:buFont typeface="Wingdings" panose="05000000000000000000" pitchFamily="2" charset="2"/>
              <a:buChar char="Ø"/>
              <a:tabLst>
                <a:tab pos="299085" algn="l"/>
                <a:tab pos="299720" algn="l"/>
              </a:tabLst>
            </a:pPr>
            <a:endParaRPr lang="es-ES" sz="2000" spc="-5" dirty="0" smtClean="0">
              <a:solidFill>
                <a:srgbClr val="17375E"/>
              </a:solidFill>
              <a:latin typeface="Calibri"/>
              <a:cs typeface="Calibri"/>
            </a:endParaRPr>
          </a:p>
          <a:p>
            <a:pPr marL="299085" indent="-287020">
              <a:buFont typeface="Arial MT"/>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11855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85372" y="243351"/>
            <a:ext cx="9279438" cy="684803"/>
          </a:xfrm>
          <a:prstGeom prst="rect">
            <a:avLst/>
          </a:prstGeom>
          <a:solidFill>
            <a:srgbClr val="17375E"/>
          </a:solidFill>
        </p:spPr>
        <p:txBody>
          <a:bodyPr vert="horz" wrap="square" lIns="0" tIns="7620" rIns="0" bIns="0" rtlCol="0" anchor="ctr">
            <a:spAutoFit/>
          </a:bodyPr>
          <a:lstStyle/>
          <a:p>
            <a:pPr algn="ctr">
              <a:lnSpc>
                <a:spcPct val="100000"/>
              </a:lnSpc>
              <a:spcBef>
                <a:spcPts val="60"/>
              </a:spcBef>
            </a:pPr>
            <a:r>
              <a:rPr lang="es-ES" dirty="0" smtClean="0">
                <a:solidFill>
                  <a:srgbClr val="FFFFFF"/>
                </a:solidFill>
              </a:rPr>
              <a:t>JUSTIFICACIÓN ECONÓMICA</a:t>
            </a:r>
            <a:endParaRPr dirty="0">
              <a:solidFill>
                <a:srgbClr val="FFFFFF"/>
              </a:solidFill>
            </a:endParaRPr>
          </a:p>
        </p:txBody>
      </p:sp>
      <p:sp>
        <p:nvSpPr>
          <p:cNvPr id="7" name="object 7"/>
          <p:cNvSpPr txBox="1"/>
          <p:nvPr/>
        </p:nvSpPr>
        <p:spPr>
          <a:xfrm>
            <a:off x="1085372" y="1149086"/>
            <a:ext cx="9279438" cy="4805802"/>
          </a:xfrm>
          <a:prstGeom prst="rect">
            <a:avLst/>
          </a:prstGeom>
        </p:spPr>
        <p:txBody>
          <a:bodyPr vert="horz" wrap="square" lIns="0" tIns="126364" rIns="0" bIns="0" rtlCol="0">
            <a:spAutoFit/>
          </a:bodyPr>
          <a:lstStyle/>
          <a:p>
            <a:pPr marL="299085" indent="-28702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Justificación por Módulos:</a:t>
            </a:r>
          </a:p>
          <a:p>
            <a:pPr marL="299085" indent="-287020">
              <a:buFont typeface="Wingdings" panose="05000000000000000000" pitchFamily="2" charset="2"/>
              <a:buChar char="Ø"/>
              <a:tabLst>
                <a:tab pos="299085" algn="l"/>
                <a:tab pos="299720" algn="l"/>
              </a:tabLst>
            </a:pPr>
            <a:r>
              <a:rPr lang="es-ES" sz="2400" spc="-5" dirty="0" smtClean="0">
                <a:solidFill>
                  <a:srgbClr val="FF0000"/>
                </a:solidFill>
                <a:latin typeface="Calibri"/>
                <a:cs typeface="Calibri"/>
              </a:rPr>
              <a:t>Costes Movilidad</a:t>
            </a:r>
          </a:p>
          <a:p>
            <a:pPr marL="812165" lvl="1" indent="-342900">
              <a:buFont typeface="Wingdings" panose="05000000000000000000" pitchFamily="2" charset="2"/>
              <a:buChar char="ü"/>
              <a:tabLst>
                <a:tab pos="299085" algn="l"/>
                <a:tab pos="299720" algn="l"/>
              </a:tabLst>
            </a:pPr>
            <a:r>
              <a:rPr lang="es-ES" sz="2400" spc="-5" dirty="0" smtClean="0">
                <a:solidFill>
                  <a:srgbClr val="17375E"/>
                </a:solidFill>
                <a:latin typeface="Calibri"/>
                <a:cs typeface="Calibri"/>
              </a:rPr>
              <a:t>Relación de viajes o estancias e identificación de las personas: fecha inicio-fin, duración, lugar, objeto y su justificación </a:t>
            </a:r>
            <a:r>
              <a:rPr lang="es-ES" sz="2400" spc="-5" dirty="0" err="1" smtClean="0">
                <a:solidFill>
                  <a:srgbClr val="17375E"/>
                </a:solidFill>
                <a:latin typeface="Calibri"/>
                <a:cs typeface="Calibri"/>
              </a:rPr>
              <a:t>indubitativa</a:t>
            </a:r>
            <a:r>
              <a:rPr lang="es-ES" sz="2400" spc="-5" dirty="0" smtClean="0">
                <a:solidFill>
                  <a:srgbClr val="17375E"/>
                </a:solidFill>
                <a:latin typeface="Calibri"/>
                <a:cs typeface="Calibri"/>
              </a:rPr>
              <a:t> con el proyecto.</a:t>
            </a:r>
          </a:p>
          <a:p>
            <a:pPr marL="812165" lvl="1" indent="-342900">
              <a:buFont typeface="Wingdings" panose="05000000000000000000" pitchFamily="2" charset="2"/>
              <a:buChar char="ü"/>
              <a:tabLst>
                <a:tab pos="299085" algn="l"/>
                <a:tab pos="299720" algn="l"/>
              </a:tabLst>
            </a:pPr>
            <a:r>
              <a:rPr lang="es-ES" sz="2400" spc="-5" dirty="0" smtClean="0">
                <a:solidFill>
                  <a:srgbClr val="17375E"/>
                </a:solidFill>
                <a:latin typeface="Calibri"/>
                <a:cs typeface="Calibri"/>
              </a:rPr>
              <a:t>Certificado o documentación acreditativa de la asistencia o participación en el viaje o estancia.</a:t>
            </a:r>
          </a:p>
          <a:p>
            <a:pPr marL="469265" lvl="1">
              <a:tabLst>
                <a:tab pos="299085" algn="l"/>
                <a:tab pos="299720" algn="l"/>
              </a:tabLst>
            </a:pPr>
            <a:endParaRPr lang="es-ES" sz="2400" spc="-5" dirty="0" smtClean="0">
              <a:solidFill>
                <a:srgbClr val="17375E"/>
              </a:solidFill>
              <a:latin typeface="Calibri"/>
              <a:cs typeface="Calibri"/>
            </a:endParaRPr>
          </a:p>
          <a:p>
            <a:pPr marL="354965" indent="-342900">
              <a:buFont typeface="Wingdings" panose="05000000000000000000" pitchFamily="2" charset="2"/>
              <a:buChar char="Ø"/>
              <a:tabLst>
                <a:tab pos="299085" algn="l"/>
                <a:tab pos="299720" algn="l"/>
              </a:tabLst>
            </a:pPr>
            <a:r>
              <a:rPr lang="es-ES" sz="2400" spc="-5" dirty="0" smtClean="0">
                <a:solidFill>
                  <a:srgbClr val="17375E"/>
                </a:solidFill>
                <a:latin typeface="Calibri"/>
                <a:cs typeface="Calibri"/>
              </a:rPr>
              <a:t>Justificación de los costes reales:</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latin typeface="Calibri"/>
                <a:cs typeface="Calibri"/>
              </a:rPr>
              <a:t>Memoria Económica Abreviada</a:t>
            </a:r>
            <a:r>
              <a:rPr lang="es-ES" sz="2400" spc="-5" dirty="0" smtClean="0">
                <a:solidFill>
                  <a:srgbClr val="17375E"/>
                </a:solidFill>
                <a:latin typeface="Calibri"/>
                <a:cs typeface="Calibri"/>
              </a:rPr>
              <a:t>.</a:t>
            </a:r>
          </a:p>
          <a:p>
            <a:pPr marL="812165" lvl="1" indent="-342900">
              <a:buFont typeface="Wingdings" panose="05000000000000000000" pitchFamily="2" charset="2"/>
              <a:buChar char="ü"/>
              <a:tabLst>
                <a:tab pos="299085" algn="l"/>
                <a:tab pos="299720" algn="l"/>
              </a:tabLst>
            </a:pPr>
            <a:r>
              <a:rPr lang="es-ES" sz="2400" spc="-5" dirty="0" smtClean="0">
                <a:solidFill>
                  <a:srgbClr val="FF0000"/>
                </a:solidFill>
                <a:latin typeface="Calibri"/>
                <a:cs typeface="Calibri"/>
              </a:rPr>
              <a:t>Informe Auditor.</a:t>
            </a:r>
          </a:p>
          <a:p>
            <a:pPr marL="299085" indent="-287020">
              <a:buFont typeface="Wingdings" panose="05000000000000000000" pitchFamily="2" charset="2"/>
              <a:buChar char="Ø"/>
              <a:tabLst>
                <a:tab pos="299085" algn="l"/>
                <a:tab pos="299720" algn="l"/>
              </a:tabLst>
            </a:pPr>
            <a:endParaRPr lang="es-ES" sz="2000" spc="-5" dirty="0" smtClean="0">
              <a:solidFill>
                <a:srgbClr val="17375E"/>
              </a:solidFill>
              <a:latin typeface="Calibri"/>
              <a:cs typeface="Calibri"/>
            </a:endParaRPr>
          </a:p>
          <a:p>
            <a:pPr marL="299085" indent="-287020">
              <a:buFont typeface="Arial MT"/>
              <a:buChar char="•"/>
              <a:tabLst>
                <a:tab pos="299085" algn="l"/>
                <a:tab pos="299720" algn="l"/>
              </a:tabLst>
            </a:pPr>
            <a:endParaRPr sz="2000" dirty="0">
              <a:latin typeface="Calibri"/>
              <a:cs typeface="Calibri"/>
            </a:endParaRPr>
          </a:p>
        </p:txBody>
      </p:sp>
    </p:spTree>
    <p:extLst>
      <p:ext uri="{BB962C8B-B14F-4D97-AF65-F5344CB8AC3E}">
        <p14:creationId xmlns:p14="http://schemas.microsoft.com/office/powerpoint/2010/main" val="28951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3"/>
          <p:cNvSpPr txBox="1">
            <a:spLocks/>
          </p:cNvSpPr>
          <p:nvPr/>
        </p:nvSpPr>
        <p:spPr>
          <a:xfrm>
            <a:off x="985115" y="110283"/>
            <a:ext cx="10508974" cy="684803"/>
          </a:xfrm>
          <a:prstGeom prst="rect">
            <a:avLst/>
          </a:prstGeom>
          <a:solidFill>
            <a:srgbClr val="17375E"/>
          </a:solidFill>
        </p:spPr>
        <p:txBody>
          <a:bodyPr vert="horz" wrap="square" lIns="0" tIns="762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60"/>
              </a:spcBef>
            </a:pPr>
            <a:r>
              <a:rPr lang="es-ES" spc="-20" dirty="0" smtClean="0">
                <a:solidFill>
                  <a:srgbClr val="FFFFFF"/>
                </a:solidFill>
              </a:rPr>
              <a:t>INFORMACIÓN DE CONTACTO</a:t>
            </a:r>
            <a:endParaRPr lang="es-ES" spc="-10" dirty="0">
              <a:solidFill>
                <a:srgbClr val="FFFFFF"/>
              </a:solidFill>
            </a:endParaRPr>
          </a:p>
        </p:txBody>
      </p:sp>
      <p:sp>
        <p:nvSpPr>
          <p:cNvPr id="2" name="CuadroTexto 1"/>
          <p:cNvSpPr txBox="1"/>
          <p:nvPr/>
        </p:nvSpPr>
        <p:spPr>
          <a:xfrm>
            <a:off x="985115" y="1331206"/>
            <a:ext cx="10508974" cy="2677656"/>
          </a:xfrm>
          <a:prstGeom prst="rect">
            <a:avLst/>
          </a:prstGeom>
          <a:solidFill>
            <a:schemeClr val="accent1">
              <a:lumMod val="20000"/>
              <a:lumOff val="80000"/>
            </a:schemeClr>
          </a:solidFill>
        </p:spPr>
        <p:txBody>
          <a:bodyPr wrap="square" rtlCol="0">
            <a:spAutoFit/>
          </a:bodyPr>
          <a:lstStyle/>
          <a:p>
            <a:pPr algn="ctr"/>
            <a:r>
              <a:rPr lang="es-ES" sz="2000" dirty="0" smtClean="0"/>
              <a:t>Servicio de Gestión de la Investigación</a:t>
            </a:r>
          </a:p>
          <a:p>
            <a:r>
              <a:rPr lang="es-ES" b="1" dirty="0" smtClean="0"/>
              <a:t>Correo electrónico</a:t>
            </a:r>
            <a:r>
              <a:rPr lang="es-ES" dirty="0" smtClean="0"/>
              <a:t>: </a:t>
            </a:r>
            <a:r>
              <a:rPr lang="es-ES" dirty="0" smtClean="0">
                <a:hlinkClick r:id="rId2"/>
              </a:rPr>
              <a:t>proyectosygrupos@ual.es</a:t>
            </a:r>
            <a:endParaRPr lang="es-ES" dirty="0" smtClean="0"/>
          </a:p>
          <a:p>
            <a:r>
              <a:rPr lang="es-ES" b="1" dirty="0" smtClean="0"/>
              <a:t>Teléfonos</a:t>
            </a:r>
            <a:r>
              <a:rPr lang="es-ES" dirty="0" smtClean="0"/>
              <a:t>: Benito Molina Orantes: 950214675</a:t>
            </a:r>
          </a:p>
          <a:p>
            <a:r>
              <a:rPr lang="es-ES" dirty="0"/>
              <a:t>	</a:t>
            </a:r>
            <a:r>
              <a:rPr lang="es-ES" dirty="0" smtClean="0"/>
              <a:t>  María Jesús Molina Orantes: 950214676</a:t>
            </a:r>
          </a:p>
          <a:p>
            <a:endParaRPr lang="es-ES" dirty="0"/>
          </a:p>
          <a:p>
            <a:pPr algn="ctr"/>
            <a:endParaRPr lang="es-ES" sz="2000" dirty="0"/>
          </a:p>
          <a:p>
            <a:pPr algn="ctr"/>
            <a:r>
              <a:rPr lang="es-ES" sz="2000" dirty="0" smtClean="0"/>
              <a:t>Vicerrectorado de Política Científica</a:t>
            </a:r>
          </a:p>
          <a:p>
            <a:r>
              <a:rPr lang="es-ES" b="1" dirty="0" smtClean="0"/>
              <a:t>Correo electrónico</a:t>
            </a:r>
            <a:r>
              <a:rPr lang="es-ES" dirty="0" smtClean="0"/>
              <a:t>: </a:t>
            </a:r>
            <a:r>
              <a:rPr lang="es-ES" dirty="0" smtClean="0">
                <a:hlinkClick r:id="rId3"/>
              </a:rPr>
              <a:t>vidiual@ual.es</a:t>
            </a:r>
            <a:endParaRPr lang="es-ES" dirty="0" smtClean="0"/>
          </a:p>
          <a:p>
            <a:r>
              <a:rPr lang="es-ES" b="1" dirty="0" smtClean="0"/>
              <a:t>Teléfono</a:t>
            </a:r>
            <a:r>
              <a:rPr lang="es-ES" dirty="0" smtClean="0"/>
              <a:t>: 950015037</a:t>
            </a:r>
            <a:endParaRPr lang="es-ES" dirty="0"/>
          </a:p>
        </p:txBody>
      </p:sp>
    </p:spTree>
    <p:extLst>
      <p:ext uri="{BB962C8B-B14F-4D97-AF65-F5344CB8AC3E}">
        <p14:creationId xmlns:p14="http://schemas.microsoft.com/office/powerpoint/2010/main" val="258531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7214" y="597411"/>
            <a:ext cx="9954705" cy="1969770"/>
          </a:xfrm>
          <a:prstGeom prst="rect">
            <a:avLst/>
          </a:prstGeom>
          <a:solidFill>
            <a:schemeClr val="accent6">
              <a:lumMod val="40000"/>
              <a:lumOff val="60000"/>
            </a:schemeClr>
          </a:solidFill>
        </p:spPr>
        <p:txBody>
          <a:bodyPr wrap="square" rtlCol="0">
            <a:spAutoFit/>
          </a:bodyPr>
          <a:lstStyle/>
          <a:p>
            <a:pPr algn="ctr"/>
            <a:r>
              <a:rPr lang="es-ES" sz="2400" b="1" dirty="0" smtClean="0"/>
              <a:t>GRACIAS POR SU ASISTENCIA</a:t>
            </a:r>
          </a:p>
          <a:p>
            <a:pPr algn="ctr"/>
            <a:endParaRPr lang="es-ES" b="1" dirty="0" smtClean="0"/>
          </a:p>
          <a:p>
            <a:pPr algn="just"/>
            <a:r>
              <a:rPr lang="es-ES" sz="2000" b="1" dirty="0" smtClean="0"/>
              <a:t>DESDE EL </a:t>
            </a:r>
            <a:r>
              <a:rPr lang="es-ES" sz="2000" b="1" dirty="0"/>
              <a:t>SERVICIO DE GESTIÓN DE LA INVESTIGACIÓN </a:t>
            </a:r>
            <a:r>
              <a:rPr lang="es-ES" sz="2000" b="1"/>
              <a:t>Y D</a:t>
            </a:r>
            <a:r>
              <a:rPr lang="es-ES" sz="2000" b="1" smtClean="0"/>
              <a:t>EL </a:t>
            </a:r>
            <a:r>
              <a:rPr lang="es-ES" sz="2000" b="1" dirty="0"/>
              <a:t>VICERRECTORADO DE POLÍTICA CIENTÍFICA </a:t>
            </a:r>
            <a:r>
              <a:rPr lang="es-ES" sz="2000" b="1" dirty="0" smtClean="0"/>
              <a:t>ESTAMOS </a:t>
            </a:r>
            <a:r>
              <a:rPr lang="es-ES" sz="2000" b="1" dirty="0"/>
              <a:t>A SU </a:t>
            </a:r>
            <a:r>
              <a:rPr lang="es-ES" sz="2000" b="1" dirty="0" smtClean="0"/>
              <a:t>DISPOSICIÓN PARA ASESORARLE EN LA TRAMITACIÓN Y GESTIÓN ADMINISTRATIVA DE PROYECTOS DE INVESTIGACIÓN.</a:t>
            </a:r>
          </a:p>
          <a:p>
            <a:pPr algn="just"/>
            <a:endParaRPr lang="es-ES" sz="2000" b="1" dirty="0"/>
          </a:p>
        </p:txBody>
      </p:sp>
      <p:pic>
        <p:nvPicPr>
          <p:cNvPr id="3" name="Imagen 2"/>
          <p:cNvPicPr>
            <a:picLocks noChangeAspect="1"/>
          </p:cNvPicPr>
          <p:nvPr/>
        </p:nvPicPr>
        <p:blipFill>
          <a:blip r:embed="rId2"/>
          <a:stretch>
            <a:fillRect/>
          </a:stretch>
        </p:blipFill>
        <p:spPr>
          <a:xfrm>
            <a:off x="2091867" y="3214939"/>
            <a:ext cx="7383564" cy="2220186"/>
          </a:xfrm>
          <a:prstGeom prst="rect">
            <a:avLst/>
          </a:prstGeom>
        </p:spPr>
      </p:pic>
    </p:spTree>
    <p:extLst>
      <p:ext uri="{BB962C8B-B14F-4D97-AF65-F5344CB8AC3E}">
        <p14:creationId xmlns:p14="http://schemas.microsoft.com/office/powerpoint/2010/main" val="2172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3569" y="631594"/>
            <a:ext cx="9954705" cy="1969770"/>
          </a:xfrm>
          <a:prstGeom prst="rect">
            <a:avLst/>
          </a:prstGeom>
          <a:solidFill>
            <a:schemeClr val="accent6">
              <a:lumMod val="40000"/>
              <a:lumOff val="60000"/>
            </a:schemeClr>
          </a:solidFill>
        </p:spPr>
        <p:txBody>
          <a:bodyPr wrap="square" rtlCol="0">
            <a:spAutoFit/>
          </a:bodyPr>
          <a:lstStyle/>
          <a:p>
            <a:pPr algn="ctr"/>
            <a:r>
              <a:rPr lang="es-ES" sz="2400" b="1" dirty="0" smtClean="0"/>
              <a:t>GRACIAS POR SU ASISTENCIA</a:t>
            </a:r>
          </a:p>
          <a:p>
            <a:pPr algn="ctr"/>
            <a:endParaRPr lang="es-ES" b="1" dirty="0" smtClean="0"/>
          </a:p>
          <a:p>
            <a:pPr algn="just"/>
            <a:r>
              <a:rPr lang="es-ES" sz="2000" b="1" dirty="0" smtClean="0"/>
              <a:t>DESDE EL </a:t>
            </a:r>
            <a:r>
              <a:rPr lang="es-ES" sz="2000" b="1" dirty="0"/>
              <a:t>SERVICIO DE GESTIÓN DE LA INVESTIGACIÓN </a:t>
            </a:r>
            <a:r>
              <a:rPr lang="es-ES" sz="2000" b="1"/>
              <a:t>Y D</a:t>
            </a:r>
            <a:r>
              <a:rPr lang="es-ES" sz="2000" b="1" smtClean="0"/>
              <a:t>EL </a:t>
            </a:r>
            <a:r>
              <a:rPr lang="es-ES" sz="2000" b="1" dirty="0"/>
              <a:t>VICERRECTORADO DE POLÍTICA CIENTÍFICA </a:t>
            </a:r>
            <a:r>
              <a:rPr lang="es-ES" sz="2000" b="1" dirty="0" smtClean="0"/>
              <a:t>ESTAMOS </a:t>
            </a:r>
            <a:r>
              <a:rPr lang="es-ES" sz="2000" b="1" dirty="0"/>
              <a:t>A SU </a:t>
            </a:r>
            <a:r>
              <a:rPr lang="es-ES" sz="2000" b="1" dirty="0" smtClean="0"/>
              <a:t>DISPOSICIÓN PARA ASESORARLE EN LA TRAMITACIÓN Y GESTIÓN ADMINISTRATIVA DE PROYECTOS DE INVESTIGACIÓN.</a:t>
            </a:r>
          </a:p>
          <a:p>
            <a:pPr algn="just"/>
            <a:endParaRPr lang="es-ES" sz="2000" b="1" dirty="0"/>
          </a:p>
        </p:txBody>
      </p:sp>
      <p:pic>
        <p:nvPicPr>
          <p:cNvPr id="4" name="Imagen 3"/>
          <p:cNvPicPr>
            <a:picLocks noChangeAspect="1"/>
          </p:cNvPicPr>
          <p:nvPr/>
        </p:nvPicPr>
        <p:blipFill>
          <a:blip r:embed="rId2"/>
          <a:stretch>
            <a:fillRect/>
          </a:stretch>
        </p:blipFill>
        <p:spPr>
          <a:xfrm>
            <a:off x="3175006" y="3135265"/>
            <a:ext cx="5302577" cy="2969443"/>
          </a:xfrm>
          <a:prstGeom prst="rect">
            <a:avLst/>
          </a:prstGeom>
        </p:spPr>
      </p:pic>
    </p:spTree>
    <p:extLst>
      <p:ext uri="{BB962C8B-B14F-4D97-AF65-F5344CB8AC3E}">
        <p14:creationId xmlns:p14="http://schemas.microsoft.com/office/powerpoint/2010/main" val="187554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txBox="1">
            <a:spLocks/>
          </p:cNvSpPr>
          <p:nvPr/>
        </p:nvSpPr>
        <p:spPr>
          <a:xfrm>
            <a:off x="1756409" y="12114"/>
            <a:ext cx="8679180" cy="1116331"/>
          </a:xfrm>
          <a:prstGeom prst="rect">
            <a:avLst/>
          </a:prstGeom>
          <a:solidFill>
            <a:srgbClr val="17375E"/>
          </a:solidFill>
        </p:spPr>
        <p:txBody>
          <a:bodyPr vert="horz" wrap="square" lIns="0" tIns="825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5"/>
              </a:spcBef>
            </a:pPr>
            <a:r>
              <a:rPr lang="es-ES" sz="3600" b="1" spc="-5" dirty="0">
                <a:solidFill>
                  <a:srgbClr val="FFFFFF"/>
                </a:solidFill>
              </a:rPr>
              <a:t>TIPO DE PROYECTOS. </a:t>
            </a:r>
            <a:r>
              <a:rPr lang="es-ES" sz="3600" b="1" spc="-5" dirty="0" smtClean="0">
                <a:solidFill>
                  <a:srgbClr val="FFFFFF"/>
                </a:solidFill>
              </a:rPr>
              <a:t>EQUIPO </a:t>
            </a:r>
            <a:r>
              <a:rPr lang="es-ES" sz="3600" b="1" spc="-5" dirty="0">
                <a:solidFill>
                  <a:srgbClr val="FFFFFF"/>
                </a:solidFill>
              </a:rPr>
              <a:t>DE </a:t>
            </a:r>
            <a:r>
              <a:rPr lang="es-ES" sz="3600" b="1" spc="-5" dirty="0" smtClean="0">
                <a:solidFill>
                  <a:srgbClr val="FFFFFF"/>
                </a:solidFill>
              </a:rPr>
              <a:t>INVESTIGACIÓN Y DE TRABAJO</a:t>
            </a:r>
            <a:endParaRPr lang="es-ES" sz="3600" b="1" spc="-5" dirty="0">
              <a:solidFill>
                <a:srgbClr val="FFFFFF"/>
              </a:solidFill>
            </a:endParaRPr>
          </a:p>
        </p:txBody>
      </p:sp>
      <p:sp>
        <p:nvSpPr>
          <p:cNvPr id="5" name="object 2"/>
          <p:cNvSpPr txBox="1"/>
          <p:nvPr/>
        </p:nvSpPr>
        <p:spPr>
          <a:xfrm>
            <a:off x="1756410" y="1285667"/>
            <a:ext cx="8679179" cy="6291466"/>
          </a:xfrm>
          <a:prstGeom prst="rect">
            <a:avLst/>
          </a:prstGeom>
        </p:spPr>
        <p:txBody>
          <a:bodyPr vert="horz" wrap="square" lIns="0" tIns="12700" rIns="0" bIns="0" rtlCol="0">
            <a:spAutoFit/>
          </a:bodyPr>
          <a:lstStyle/>
          <a:p>
            <a:pPr marL="12700">
              <a:lnSpc>
                <a:spcPct val="100000"/>
              </a:lnSpc>
              <a:spcBef>
                <a:spcPts val="100"/>
              </a:spcBef>
            </a:pPr>
            <a:r>
              <a:rPr lang="es-ES" sz="2400" b="1" spc="-5" dirty="0" smtClean="0">
                <a:solidFill>
                  <a:srgbClr val="375F92"/>
                </a:solidFill>
                <a:latin typeface="Calibri"/>
                <a:cs typeface="Calibri"/>
              </a:rPr>
              <a:t>1.2</a:t>
            </a:r>
            <a:r>
              <a:rPr sz="2400" b="1" spc="-5" dirty="0" smtClean="0">
                <a:solidFill>
                  <a:srgbClr val="375F92"/>
                </a:solidFill>
                <a:latin typeface="Calibri"/>
                <a:cs typeface="Calibri"/>
              </a:rPr>
              <a:t>.</a:t>
            </a:r>
            <a:r>
              <a:rPr sz="2400" b="1" spc="-10" dirty="0" smtClean="0">
                <a:solidFill>
                  <a:srgbClr val="375F92"/>
                </a:solidFill>
                <a:latin typeface="Calibri"/>
                <a:cs typeface="Calibri"/>
              </a:rPr>
              <a:t> </a:t>
            </a:r>
            <a:r>
              <a:rPr sz="2400" b="1" spc="-10" dirty="0">
                <a:solidFill>
                  <a:srgbClr val="375F92"/>
                </a:solidFill>
                <a:latin typeface="Calibri"/>
                <a:cs typeface="Calibri"/>
              </a:rPr>
              <a:t>Equipo</a:t>
            </a:r>
            <a:r>
              <a:rPr sz="2400" b="1" dirty="0">
                <a:solidFill>
                  <a:srgbClr val="375F92"/>
                </a:solidFill>
                <a:latin typeface="Calibri"/>
                <a:cs typeface="Calibri"/>
              </a:rPr>
              <a:t> </a:t>
            </a:r>
            <a:r>
              <a:rPr sz="2400" b="1" spc="-5" dirty="0">
                <a:solidFill>
                  <a:srgbClr val="375F92"/>
                </a:solidFill>
                <a:latin typeface="Calibri"/>
                <a:cs typeface="Calibri"/>
              </a:rPr>
              <a:t>de</a:t>
            </a:r>
            <a:r>
              <a:rPr sz="2400" b="1" dirty="0">
                <a:solidFill>
                  <a:srgbClr val="375F92"/>
                </a:solidFill>
                <a:latin typeface="Calibri"/>
                <a:cs typeface="Calibri"/>
              </a:rPr>
              <a:t> </a:t>
            </a:r>
            <a:r>
              <a:rPr lang="es-ES" sz="2400" b="1" spc="-10" dirty="0" smtClean="0">
                <a:solidFill>
                  <a:srgbClr val="375F92"/>
                </a:solidFill>
                <a:latin typeface="Calibri"/>
                <a:cs typeface="Calibri"/>
              </a:rPr>
              <a:t>Investigación</a:t>
            </a:r>
            <a:endParaRPr sz="1750" dirty="0">
              <a:latin typeface="Calibri"/>
              <a:cs typeface="Calibri"/>
            </a:endParaRPr>
          </a:p>
          <a:p>
            <a:pPr marL="299085" marR="5715" indent="-287020">
              <a:lnSpc>
                <a:spcPct val="100000"/>
              </a:lnSpc>
              <a:buFont typeface="Wingdings"/>
              <a:buChar char=""/>
              <a:tabLst>
                <a:tab pos="299720" algn="l"/>
              </a:tabLst>
            </a:pPr>
            <a:r>
              <a:rPr lang="es-ES" sz="2000" i="1" spc="-5" dirty="0">
                <a:solidFill>
                  <a:srgbClr val="FF0000"/>
                </a:solidFill>
                <a:cs typeface="Calibri"/>
              </a:rPr>
              <a:t>Los componentes del equipo de investigación no podrán sustituirse, salvo por </a:t>
            </a:r>
            <a:r>
              <a:rPr lang="es-ES" sz="2000" i="1" spc="-5" dirty="0" smtClean="0">
                <a:solidFill>
                  <a:srgbClr val="FF0000"/>
                </a:solidFill>
                <a:cs typeface="Calibri"/>
              </a:rPr>
              <a:t>causa suficientemente </a:t>
            </a:r>
            <a:r>
              <a:rPr lang="es-ES" sz="2000" i="1" spc="-5" dirty="0">
                <a:solidFill>
                  <a:srgbClr val="FF0000"/>
                </a:solidFill>
                <a:cs typeface="Calibri"/>
              </a:rPr>
              <a:t>justificada, hasta el tercer año de vigencia del proyecto, requiriendo </a:t>
            </a:r>
            <a:r>
              <a:rPr lang="es-ES" sz="2000" i="1" spc="-5" dirty="0" smtClean="0">
                <a:solidFill>
                  <a:srgbClr val="FF0000"/>
                </a:solidFill>
                <a:cs typeface="Calibri"/>
              </a:rPr>
              <a:t>en todo </a:t>
            </a:r>
            <a:r>
              <a:rPr lang="es-ES" sz="2000" i="1" spc="-5" dirty="0">
                <a:solidFill>
                  <a:srgbClr val="FF0000"/>
                </a:solidFill>
                <a:cs typeface="Calibri"/>
              </a:rPr>
              <a:t>caso de autorización previa del órgano concedente que ha de ser solicitada por </a:t>
            </a:r>
            <a:r>
              <a:rPr lang="es-ES" sz="2000" i="1" spc="-5" dirty="0" smtClean="0">
                <a:solidFill>
                  <a:srgbClr val="FF0000"/>
                </a:solidFill>
                <a:cs typeface="Calibri"/>
              </a:rPr>
              <a:t>la UAL.</a:t>
            </a:r>
            <a:endParaRPr sz="2000" i="1" dirty="0">
              <a:solidFill>
                <a:srgbClr val="FF0000"/>
              </a:solidFill>
              <a:latin typeface="Calibri"/>
              <a:cs typeface="Calibri"/>
            </a:endParaRPr>
          </a:p>
          <a:p>
            <a:pPr marL="299085" indent="-287020">
              <a:lnSpc>
                <a:spcPct val="100000"/>
              </a:lnSpc>
              <a:buFont typeface="Wingdings"/>
              <a:buChar char=""/>
              <a:tabLst>
                <a:tab pos="299720" algn="l"/>
              </a:tabLst>
            </a:pPr>
            <a:r>
              <a:rPr lang="es-ES" sz="2000" i="1" spc="-5" dirty="0">
                <a:solidFill>
                  <a:srgbClr val="FF0000"/>
                </a:solidFill>
                <a:cs typeface="Calibri"/>
              </a:rPr>
              <a:t>La persona investigadora principal, y, en su caso, la segunda </a:t>
            </a:r>
            <a:r>
              <a:rPr lang="es-ES" sz="2000" i="1" spc="-5" dirty="0" smtClean="0">
                <a:solidFill>
                  <a:srgbClr val="FF0000"/>
                </a:solidFill>
                <a:cs typeface="Calibri"/>
              </a:rPr>
              <a:t>investigadora principal</a:t>
            </a:r>
            <a:r>
              <a:rPr lang="es-ES" sz="2000" i="1" spc="-5" dirty="0">
                <a:solidFill>
                  <a:srgbClr val="FF0000"/>
                </a:solidFill>
                <a:cs typeface="Calibri"/>
              </a:rPr>
              <a:t>, solo podrán participar </a:t>
            </a:r>
            <a:r>
              <a:rPr lang="es-ES" sz="2000" i="1" spc="-5" dirty="0" smtClean="0">
                <a:solidFill>
                  <a:srgbClr val="FF0000"/>
                </a:solidFill>
                <a:cs typeface="Calibri"/>
              </a:rPr>
              <a:t>en </a:t>
            </a:r>
            <a:r>
              <a:rPr lang="es-ES" sz="2000" i="1" spc="-5" dirty="0">
                <a:solidFill>
                  <a:srgbClr val="FF0000"/>
                </a:solidFill>
                <a:cs typeface="Calibri"/>
              </a:rPr>
              <a:t>una única </a:t>
            </a:r>
            <a:r>
              <a:rPr lang="es-ES" sz="2000" i="1" spc="-5" dirty="0" smtClean="0">
                <a:solidFill>
                  <a:srgbClr val="FF0000"/>
                </a:solidFill>
                <a:cs typeface="Calibri"/>
              </a:rPr>
              <a:t>solicitud, </a:t>
            </a:r>
            <a:r>
              <a:rPr lang="es-ES" sz="2000" i="1" spc="-5" dirty="0">
                <a:solidFill>
                  <a:srgbClr val="FF0000"/>
                </a:solidFill>
                <a:cs typeface="Calibri"/>
              </a:rPr>
              <a:t>no pudiendo participar en otra solicitud como componentes </a:t>
            </a:r>
            <a:r>
              <a:rPr lang="es-ES" sz="2000" i="1" spc="-5" dirty="0" smtClean="0">
                <a:solidFill>
                  <a:srgbClr val="FF0000"/>
                </a:solidFill>
                <a:cs typeface="Calibri"/>
              </a:rPr>
              <a:t>del equipo </a:t>
            </a:r>
            <a:r>
              <a:rPr lang="es-ES" sz="2000" i="1" spc="-5" dirty="0">
                <a:solidFill>
                  <a:srgbClr val="FF0000"/>
                </a:solidFill>
                <a:cs typeface="Calibri"/>
              </a:rPr>
              <a:t>de investigación ni del equipo de trabajo.</a:t>
            </a:r>
            <a:endParaRPr sz="2000" i="1" dirty="0">
              <a:solidFill>
                <a:srgbClr val="FF0000"/>
              </a:solidFill>
              <a:latin typeface="Calibri"/>
              <a:cs typeface="Calibri"/>
            </a:endParaRPr>
          </a:p>
          <a:p>
            <a:pPr marL="299085" indent="-287020">
              <a:lnSpc>
                <a:spcPct val="100000"/>
              </a:lnSpc>
              <a:spcBef>
                <a:spcPts val="5"/>
              </a:spcBef>
              <a:buFont typeface="Wingdings"/>
              <a:buChar char=""/>
              <a:tabLst>
                <a:tab pos="299720" algn="l"/>
              </a:tabLst>
            </a:pPr>
            <a:r>
              <a:rPr lang="es-ES" sz="2000" i="1" spc="-5" dirty="0" smtClean="0">
                <a:solidFill>
                  <a:srgbClr val="FF0000"/>
                </a:solidFill>
                <a:latin typeface="Calibri"/>
                <a:cs typeface="Calibri"/>
              </a:rPr>
              <a:t>Los miembros del equipo de investigación podrán participar en un máximo de dos solicitudes en cada convocatoria.</a:t>
            </a:r>
          </a:p>
          <a:p>
            <a:pPr marL="299085" indent="-287020">
              <a:lnSpc>
                <a:spcPct val="100000"/>
              </a:lnSpc>
              <a:spcBef>
                <a:spcPts val="5"/>
              </a:spcBef>
              <a:buFont typeface="Wingdings"/>
              <a:buChar char=""/>
              <a:tabLst>
                <a:tab pos="299720" algn="l"/>
              </a:tabLst>
            </a:pPr>
            <a:r>
              <a:rPr lang="es-ES" sz="2000" i="1" spc="-5" dirty="0" smtClean="0">
                <a:solidFill>
                  <a:srgbClr val="FF0000"/>
                </a:solidFill>
                <a:cs typeface="Calibri"/>
              </a:rPr>
              <a:t>La I.P. de </a:t>
            </a:r>
            <a:r>
              <a:rPr lang="es-ES" sz="2000" i="1" spc="-5" dirty="0">
                <a:solidFill>
                  <a:srgbClr val="FF0000"/>
                </a:solidFill>
                <a:cs typeface="Calibri"/>
              </a:rPr>
              <a:t>un proyecto que haya sido beneficiaria de </a:t>
            </a:r>
            <a:r>
              <a:rPr lang="es-ES" sz="2000" i="1" spc="-5" dirty="0" smtClean="0">
                <a:solidFill>
                  <a:srgbClr val="FF0000"/>
                </a:solidFill>
                <a:cs typeface="Calibri"/>
              </a:rPr>
              <a:t>una ayuda </a:t>
            </a:r>
            <a:r>
              <a:rPr lang="es-ES" sz="2000" i="1" spc="-5" dirty="0">
                <a:solidFill>
                  <a:srgbClr val="FF0000"/>
                </a:solidFill>
                <a:cs typeface="Calibri"/>
              </a:rPr>
              <a:t>en alguna de las modalidades de proyectos previstas en estas bases </a:t>
            </a:r>
            <a:r>
              <a:rPr lang="es-ES" sz="2000" i="1" spc="-5" dirty="0" smtClean="0">
                <a:solidFill>
                  <a:srgbClr val="FF0000"/>
                </a:solidFill>
                <a:cs typeface="Calibri"/>
              </a:rPr>
              <a:t>reguladoras no </a:t>
            </a:r>
            <a:r>
              <a:rPr lang="es-ES" sz="2000" i="1" spc="-5" dirty="0">
                <a:solidFill>
                  <a:srgbClr val="FF0000"/>
                </a:solidFill>
                <a:cs typeface="Calibri"/>
              </a:rPr>
              <a:t>podrá ser nuevamente </a:t>
            </a:r>
            <a:r>
              <a:rPr lang="es-ES" sz="2000" i="1" spc="-5" dirty="0" smtClean="0">
                <a:solidFill>
                  <a:srgbClr val="FF0000"/>
                </a:solidFill>
                <a:cs typeface="Calibri"/>
              </a:rPr>
              <a:t>I.P. en </a:t>
            </a:r>
            <a:r>
              <a:rPr lang="es-ES" sz="2000" i="1" spc="-5" dirty="0">
                <a:solidFill>
                  <a:srgbClr val="FF0000"/>
                </a:solidFill>
                <a:cs typeface="Calibri"/>
              </a:rPr>
              <a:t>futuras convocatorias de </a:t>
            </a:r>
            <a:r>
              <a:rPr lang="es-ES" sz="2000" i="1" spc="-5" dirty="0" smtClean="0">
                <a:solidFill>
                  <a:srgbClr val="FF0000"/>
                </a:solidFill>
                <a:cs typeface="Calibri"/>
              </a:rPr>
              <a:t>proyectos, hasta </a:t>
            </a:r>
            <a:r>
              <a:rPr lang="es-ES" sz="2000" i="1" spc="-5" dirty="0">
                <a:solidFill>
                  <a:srgbClr val="FF0000"/>
                </a:solidFill>
                <a:cs typeface="Calibri"/>
              </a:rPr>
              <a:t>que no haya concluido el plazo de ejecución de los proyectos </a:t>
            </a:r>
            <a:r>
              <a:rPr lang="es-ES" sz="2000" i="1" spc="-5" dirty="0" smtClean="0">
                <a:solidFill>
                  <a:srgbClr val="FF0000"/>
                </a:solidFill>
                <a:cs typeface="Calibri"/>
              </a:rPr>
              <a:t>de convocatorias </a:t>
            </a:r>
            <a:r>
              <a:rPr lang="es-ES" sz="2000" i="1" spc="-5" dirty="0">
                <a:solidFill>
                  <a:srgbClr val="FF0000"/>
                </a:solidFill>
                <a:cs typeface="Calibri"/>
              </a:rPr>
              <a:t>anteriores.</a:t>
            </a:r>
            <a:endParaRPr lang="es-ES" sz="2000" i="1" spc="-5" dirty="0" smtClean="0">
              <a:solidFill>
                <a:srgbClr val="FF0000"/>
              </a:solidFill>
              <a:latin typeface="Calibri"/>
              <a:cs typeface="Calibri"/>
            </a:endParaRPr>
          </a:p>
          <a:p>
            <a:pPr marL="12065">
              <a:spcBef>
                <a:spcPts val="5"/>
              </a:spcBef>
              <a:tabLst>
                <a:tab pos="299720" algn="l"/>
              </a:tabLst>
            </a:pPr>
            <a:r>
              <a:rPr lang="es-ES" sz="2400" b="1" spc="-5" dirty="0">
                <a:solidFill>
                  <a:srgbClr val="375F92"/>
                </a:solidFill>
                <a:latin typeface="Calibri"/>
                <a:cs typeface="Calibri"/>
              </a:rPr>
              <a:t>1.3. Equipo de Trabajo</a:t>
            </a:r>
            <a:r>
              <a:rPr lang="es-ES" sz="2000" b="1" spc="-10" dirty="0" smtClean="0">
                <a:solidFill>
                  <a:srgbClr val="375F92"/>
                </a:solidFill>
                <a:cs typeface="Calibri"/>
              </a:rPr>
              <a:t>.</a:t>
            </a:r>
          </a:p>
          <a:p>
            <a:pPr marL="297815" indent="-285750">
              <a:spcBef>
                <a:spcPts val="5"/>
              </a:spcBef>
              <a:buFont typeface="Wingdings" panose="05000000000000000000" pitchFamily="2" charset="2"/>
              <a:buChar char="Ø"/>
              <a:tabLst>
                <a:tab pos="299720" algn="l"/>
              </a:tabLst>
            </a:pPr>
            <a:r>
              <a:rPr lang="es-ES" sz="2000" i="1" spc="-5" dirty="0">
                <a:solidFill>
                  <a:srgbClr val="FF0000"/>
                </a:solidFill>
                <a:cs typeface="Calibri"/>
              </a:rPr>
              <a:t>Personal investigador y técnico que participe ocasionalmente en el proyecto como personal colaborador</a:t>
            </a:r>
            <a:r>
              <a:rPr lang="es-ES" sz="2000" i="1" spc="-5" dirty="0" smtClean="0">
                <a:solidFill>
                  <a:srgbClr val="FF0000"/>
                </a:solidFill>
                <a:cs typeface="Calibri"/>
              </a:rPr>
              <a:t>.</a:t>
            </a:r>
          </a:p>
          <a:p>
            <a:pPr marL="12065">
              <a:spcBef>
                <a:spcPts val="5"/>
              </a:spcBef>
              <a:tabLst>
                <a:tab pos="299720" algn="l"/>
              </a:tabLst>
            </a:pPr>
            <a:endParaRPr lang="es-ES" sz="2000" i="1" spc="-5" dirty="0">
              <a:solidFill>
                <a:srgbClr val="FF0000"/>
              </a:solidFill>
              <a:cs typeface="Calibri"/>
            </a:endParaRPr>
          </a:p>
          <a:p>
            <a:pPr marL="299085" indent="-287020">
              <a:lnSpc>
                <a:spcPct val="100000"/>
              </a:lnSpc>
              <a:spcBef>
                <a:spcPts val="5"/>
              </a:spcBef>
              <a:buFont typeface="Wingdings"/>
              <a:buChar char=""/>
              <a:tabLst>
                <a:tab pos="299720" algn="l"/>
              </a:tabLst>
            </a:pPr>
            <a:endParaRPr sz="2000" i="1" dirty="0">
              <a:solidFill>
                <a:srgbClr val="FF0000"/>
              </a:solidFill>
              <a:latin typeface="Calibri"/>
              <a:cs typeface="Calibri"/>
            </a:endParaRPr>
          </a:p>
        </p:txBody>
      </p:sp>
    </p:spTree>
    <p:extLst>
      <p:ext uri="{BB962C8B-B14F-4D97-AF65-F5344CB8AC3E}">
        <p14:creationId xmlns:p14="http://schemas.microsoft.com/office/powerpoint/2010/main" val="422449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a:spLocks/>
          </p:cNvSpPr>
          <p:nvPr/>
        </p:nvSpPr>
        <p:spPr>
          <a:xfrm>
            <a:off x="1756410" y="232826"/>
            <a:ext cx="8679180" cy="562333"/>
          </a:xfrm>
          <a:prstGeom prst="rect">
            <a:avLst/>
          </a:prstGeom>
          <a:solidFill>
            <a:srgbClr val="17375E"/>
          </a:solidFill>
        </p:spPr>
        <p:txBody>
          <a:bodyPr vert="horz" wrap="square" lIns="0" tIns="825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5"/>
              </a:spcBef>
            </a:pPr>
            <a:r>
              <a:rPr lang="es-ES" sz="3600" b="1" spc="-5" dirty="0">
                <a:solidFill>
                  <a:srgbClr val="FFFFFF"/>
                </a:solidFill>
              </a:rPr>
              <a:t>TIPO DE PROYECTOS: COORDINADOS</a:t>
            </a:r>
            <a:endParaRPr lang="es-ES" sz="3600" b="1" spc="-25" dirty="0">
              <a:solidFill>
                <a:srgbClr val="FFFFFF"/>
              </a:solidFill>
            </a:endParaRPr>
          </a:p>
        </p:txBody>
      </p:sp>
      <p:sp>
        <p:nvSpPr>
          <p:cNvPr id="5" name="object 2"/>
          <p:cNvSpPr txBox="1"/>
          <p:nvPr/>
        </p:nvSpPr>
        <p:spPr>
          <a:xfrm>
            <a:off x="1756410" y="1032112"/>
            <a:ext cx="8679180" cy="5922134"/>
          </a:xfrm>
          <a:prstGeom prst="rect">
            <a:avLst/>
          </a:prstGeom>
        </p:spPr>
        <p:txBody>
          <a:bodyPr vert="horz" wrap="square" lIns="0" tIns="12700" rIns="0" bIns="0" rtlCol="0">
            <a:spAutoFit/>
          </a:bodyPr>
          <a:lstStyle/>
          <a:p>
            <a:pPr marL="12700" marR="6350" algn="just">
              <a:lnSpc>
                <a:spcPct val="100000"/>
              </a:lnSpc>
              <a:spcBef>
                <a:spcPts val="100"/>
              </a:spcBef>
            </a:pPr>
            <a:r>
              <a:rPr lang="es-ES" sz="2400" b="1" spc="-5" dirty="0" smtClean="0">
                <a:solidFill>
                  <a:srgbClr val="1F487C"/>
                </a:solidFill>
                <a:latin typeface="Calibri"/>
                <a:cs typeface="Calibri"/>
              </a:rPr>
              <a:t>2</a:t>
            </a:r>
            <a:r>
              <a:rPr sz="2400" b="1" spc="-5" dirty="0" smtClean="0">
                <a:solidFill>
                  <a:srgbClr val="1F487C"/>
                </a:solidFill>
                <a:latin typeface="Calibri"/>
                <a:cs typeface="Calibri"/>
              </a:rPr>
              <a:t>.</a:t>
            </a:r>
            <a:r>
              <a:rPr sz="2400" b="1" dirty="0" smtClean="0">
                <a:solidFill>
                  <a:srgbClr val="1F487C"/>
                </a:solidFill>
                <a:latin typeface="Calibri"/>
                <a:cs typeface="Calibri"/>
              </a:rPr>
              <a:t> </a:t>
            </a:r>
            <a:r>
              <a:rPr lang="es-ES" sz="2400" b="1" spc="-5" dirty="0" smtClean="0">
                <a:solidFill>
                  <a:srgbClr val="1F487C"/>
                </a:solidFill>
                <a:latin typeface="Calibri"/>
                <a:cs typeface="Calibri"/>
              </a:rPr>
              <a:t>Proyectos Coordinados</a:t>
            </a:r>
            <a:endParaRPr sz="2400" dirty="0">
              <a:latin typeface="Calibri"/>
              <a:cs typeface="Calibri"/>
            </a:endParaRPr>
          </a:p>
          <a:p>
            <a:pPr marL="299085" marR="5715" indent="-287020" algn="just">
              <a:lnSpc>
                <a:spcPct val="100000"/>
              </a:lnSpc>
              <a:spcBef>
                <a:spcPts val="25"/>
              </a:spcBef>
              <a:buFont typeface="Wingdings"/>
              <a:buChar char=""/>
              <a:tabLst>
                <a:tab pos="299720" algn="l"/>
              </a:tabLst>
            </a:pPr>
            <a:r>
              <a:rPr lang="es-ES" sz="2000" i="1" dirty="0">
                <a:solidFill>
                  <a:srgbClr val="FF0000"/>
                </a:solidFill>
                <a:cs typeface="Calibri"/>
              </a:rPr>
              <a:t>Los proyectos coordinados son aquellos a desarrollar por un máximo de seis equipos de investigación cuyos componentes han de pertenecer a alguna de las tipologías de </a:t>
            </a:r>
            <a:r>
              <a:rPr lang="es-ES" sz="2000" i="1" dirty="0" smtClean="0">
                <a:solidFill>
                  <a:srgbClr val="FF0000"/>
                </a:solidFill>
                <a:cs typeface="Calibri"/>
              </a:rPr>
              <a:t>Agentes del Sistema Andaluz del Conocimiento. </a:t>
            </a:r>
            <a:r>
              <a:rPr lang="es-ES" sz="2000" i="1" dirty="0">
                <a:solidFill>
                  <a:srgbClr val="FF0000"/>
                </a:solidFill>
                <a:cs typeface="Calibri"/>
              </a:rPr>
              <a:t>En todo caso, en el proyecto coordinado sólo podrá formar parte un equipo de investigación de una misma entidad. Las personas investigadoras principales, </a:t>
            </a:r>
            <a:r>
              <a:rPr lang="es-ES" sz="2000" i="1" dirty="0" smtClean="0">
                <a:solidFill>
                  <a:srgbClr val="FF0000"/>
                </a:solidFill>
                <a:cs typeface="Calibri"/>
              </a:rPr>
              <a:t>deben de cumplir los mismos requisitos que en los proyectos individuales.</a:t>
            </a:r>
          </a:p>
          <a:p>
            <a:pPr marL="299085" marR="5715" indent="-287020" algn="just">
              <a:lnSpc>
                <a:spcPct val="100000"/>
              </a:lnSpc>
              <a:spcBef>
                <a:spcPts val="25"/>
              </a:spcBef>
              <a:buFont typeface="Wingdings"/>
              <a:buChar char=""/>
              <a:tabLst>
                <a:tab pos="299720" algn="l"/>
              </a:tabLst>
            </a:pPr>
            <a:r>
              <a:rPr lang="es-ES" sz="2000" i="1" dirty="0" smtClean="0">
                <a:solidFill>
                  <a:srgbClr val="FF0000"/>
                </a:solidFill>
                <a:cs typeface="Calibri"/>
              </a:rPr>
              <a:t>Las </a:t>
            </a:r>
            <a:r>
              <a:rPr lang="es-ES" sz="2000" i="1" dirty="0">
                <a:solidFill>
                  <a:srgbClr val="FF0000"/>
                </a:solidFill>
                <a:cs typeface="Calibri"/>
              </a:rPr>
              <a:t>relaciones entre las entidades que formen parte del proyecto de investigación coordinado se formalizarán documentalmente en un </a:t>
            </a:r>
            <a:r>
              <a:rPr lang="es-ES" sz="2000" b="1" i="1" dirty="0">
                <a:solidFill>
                  <a:srgbClr val="FF0000"/>
                </a:solidFill>
                <a:cs typeface="Calibri"/>
              </a:rPr>
              <a:t>contrato, convenio o acuerdo</a:t>
            </a:r>
            <a:r>
              <a:rPr lang="es-ES" sz="2000" i="1" dirty="0">
                <a:solidFill>
                  <a:srgbClr val="FF0000"/>
                </a:solidFill>
                <a:cs typeface="Calibri"/>
              </a:rPr>
              <a:t> con el contenido mínimo especificado en este artículo. </a:t>
            </a:r>
            <a:r>
              <a:rPr lang="es-ES" sz="2000" b="1" i="1" dirty="0">
                <a:solidFill>
                  <a:srgbClr val="FF0000"/>
                </a:solidFill>
                <a:cs typeface="Calibri"/>
              </a:rPr>
              <a:t>Una de las entidades solicitantes actuará como la coordinadora del proyecto</a:t>
            </a:r>
            <a:r>
              <a:rPr lang="es-ES" sz="2000" i="1" dirty="0">
                <a:solidFill>
                  <a:srgbClr val="FF0000"/>
                </a:solidFill>
                <a:cs typeface="Calibri"/>
              </a:rPr>
              <a:t>, debiendo corresponderse con la entidad a la que esté adscrito la persona designada como </a:t>
            </a:r>
            <a:r>
              <a:rPr lang="es-ES" sz="2000" b="1" i="1" dirty="0">
                <a:solidFill>
                  <a:srgbClr val="FF0000"/>
                </a:solidFill>
                <a:cs typeface="Calibri"/>
              </a:rPr>
              <a:t>investigadora principal </a:t>
            </a:r>
            <a:r>
              <a:rPr lang="es-ES" sz="2000" i="1" dirty="0">
                <a:solidFill>
                  <a:srgbClr val="FF0000"/>
                </a:solidFill>
                <a:cs typeface="Calibri"/>
              </a:rPr>
              <a:t>coordinadora del proyecto. Todas las entidades que formen parte de la agrupación ostentarán la condición de beneficiarias y deberán cumplir sus obligaciones como tales</a:t>
            </a:r>
            <a:r>
              <a:rPr lang="es-ES" sz="2000" i="1" dirty="0" smtClean="0">
                <a:solidFill>
                  <a:srgbClr val="FF0000"/>
                </a:solidFill>
                <a:cs typeface="Calibri"/>
              </a:rPr>
              <a:t>.</a:t>
            </a:r>
          </a:p>
          <a:p>
            <a:pPr marL="299085" marR="5715" indent="-287020" algn="just">
              <a:lnSpc>
                <a:spcPct val="100000"/>
              </a:lnSpc>
              <a:spcBef>
                <a:spcPts val="25"/>
              </a:spcBef>
              <a:buFont typeface="Wingdings"/>
              <a:buChar char=""/>
              <a:tabLst>
                <a:tab pos="299720" algn="l"/>
              </a:tabLst>
            </a:pPr>
            <a:r>
              <a:rPr lang="es-ES" sz="2000" i="1" dirty="0" smtClean="0">
                <a:solidFill>
                  <a:srgbClr val="FF0000"/>
                </a:solidFill>
                <a:cs typeface="Calibri"/>
              </a:rPr>
              <a:t>Los </a:t>
            </a:r>
            <a:r>
              <a:rPr lang="es-ES" sz="2000" i="1" dirty="0">
                <a:solidFill>
                  <a:srgbClr val="FF0000"/>
                </a:solidFill>
                <a:cs typeface="Calibri"/>
              </a:rPr>
              <a:t>miembros de la agrupación deberán </a:t>
            </a:r>
            <a:r>
              <a:rPr lang="es-ES" sz="2000" b="1" i="1" dirty="0">
                <a:solidFill>
                  <a:srgbClr val="FF0000"/>
                </a:solidFill>
                <a:cs typeface="Calibri"/>
              </a:rPr>
              <a:t>nombrar a un representante </a:t>
            </a:r>
            <a:r>
              <a:rPr lang="es-ES" sz="2000" i="1" dirty="0">
                <a:solidFill>
                  <a:srgbClr val="FF0000"/>
                </a:solidFill>
                <a:cs typeface="Calibri"/>
              </a:rPr>
              <a:t>o apoderado único de la agrupación, con poderes bastantes para cumplir las obligaciones que, como beneficiario, corresponden a la agrupación. Los poderes otorgados al representante habrán de ser </a:t>
            </a:r>
            <a:r>
              <a:rPr lang="es-ES" sz="2000" b="1" i="1" dirty="0">
                <a:solidFill>
                  <a:srgbClr val="FF0000"/>
                </a:solidFill>
                <a:cs typeface="Calibri"/>
              </a:rPr>
              <a:t>elevados a escritura pública</a:t>
            </a:r>
            <a:r>
              <a:rPr lang="es-ES" sz="2000" i="1" dirty="0">
                <a:solidFill>
                  <a:srgbClr val="FF0000"/>
                </a:solidFill>
                <a:cs typeface="Calibri"/>
              </a:rPr>
              <a:t>.</a:t>
            </a:r>
            <a:endParaRPr sz="2000" i="1" dirty="0">
              <a:solidFill>
                <a:srgbClr val="FF0000"/>
              </a:solidFill>
              <a:latin typeface="Calibri"/>
              <a:cs typeface="Calibri"/>
            </a:endParaRPr>
          </a:p>
        </p:txBody>
      </p:sp>
    </p:spTree>
    <p:extLst>
      <p:ext uri="{BB962C8B-B14F-4D97-AF65-F5344CB8AC3E}">
        <p14:creationId xmlns:p14="http://schemas.microsoft.com/office/powerpoint/2010/main" val="1137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a:spLocks/>
          </p:cNvSpPr>
          <p:nvPr/>
        </p:nvSpPr>
        <p:spPr>
          <a:xfrm>
            <a:off x="1756410" y="232826"/>
            <a:ext cx="8679180" cy="562333"/>
          </a:xfrm>
          <a:prstGeom prst="rect">
            <a:avLst/>
          </a:prstGeom>
          <a:solidFill>
            <a:srgbClr val="17375E"/>
          </a:solidFill>
        </p:spPr>
        <p:txBody>
          <a:bodyPr vert="horz" wrap="square" lIns="0" tIns="8255"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65"/>
              </a:spcBef>
            </a:pPr>
            <a:r>
              <a:rPr lang="es-ES" sz="3600" b="1" spc="-5" dirty="0">
                <a:solidFill>
                  <a:srgbClr val="FFFFFF"/>
                </a:solidFill>
              </a:rPr>
              <a:t>TIPO DE PROYECTOS: COORDINADOS</a:t>
            </a:r>
          </a:p>
        </p:txBody>
      </p:sp>
      <p:sp>
        <p:nvSpPr>
          <p:cNvPr id="3" name="object 2"/>
          <p:cNvSpPr txBox="1"/>
          <p:nvPr/>
        </p:nvSpPr>
        <p:spPr>
          <a:xfrm>
            <a:off x="1756411" y="1259833"/>
            <a:ext cx="8679180" cy="3090590"/>
          </a:xfrm>
          <a:prstGeom prst="rect">
            <a:avLst/>
          </a:prstGeom>
        </p:spPr>
        <p:txBody>
          <a:bodyPr vert="horz" wrap="square" lIns="0" tIns="12700" rIns="0" bIns="0" rtlCol="0">
            <a:spAutoFit/>
          </a:bodyPr>
          <a:lstStyle/>
          <a:p>
            <a:pPr marL="354965" marR="5080" indent="-342900" algn="just">
              <a:lnSpc>
                <a:spcPct val="100000"/>
              </a:lnSpc>
              <a:spcBef>
                <a:spcPts val="5"/>
              </a:spcBef>
              <a:buFont typeface="Wingdings"/>
              <a:buChar char=""/>
              <a:tabLst>
                <a:tab pos="355600" algn="l"/>
              </a:tabLst>
            </a:pPr>
            <a:r>
              <a:rPr lang="es-ES" sz="2000" i="1" dirty="0">
                <a:solidFill>
                  <a:srgbClr val="FF0000"/>
                </a:solidFill>
                <a:cs typeface="Calibri"/>
              </a:rPr>
              <a:t>La entidad coordinadora de la agrupación presentará la solicitud de subvención en representación de todos los participantes. Asimismo, canalizará la relación de todas las entidades participantes durante toda la vida del proyecto, siendo la destinataria de todas las notificaciones y comunicaciones que emita el órgano gestor de la ayuda. También será la responsable de presentar la documentación justificativa económica y técnica de la realización del </a:t>
            </a:r>
            <a:r>
              <a:rPr lang="es-ES" sz="2000" i="1" dirty="0" smtClean="0">
                <a:solidFill>
                  <a:srgbClr val="FF0000"/>
                </a:solidFill>
                <a:cs typeface="Calibri"/>
              </a:rPr>
              <a:t>proyecto.</a:t>
            </a:r>
          </a:p>
          <a:p>
            <a:pPr marL="354965" marR="5080" indent="-342900" algn="just">
              <a:lnSpc>
                <a:spcPct val="100000"/>
              </a:lnSpc>
              <a:spcBef>
                <a:spcPts val="5"/>
              </a:spcBef>
              <a:buFont typeface="Wingdings"/>
              <a:buChar char=""/>
              <a:tabLst>
                <a:tab pos="355600" algn="l"/>
              </a:tabLst>
            </a:pPr>
            <a:r>
              <a:rPr lang="es-ES" sz="2000" i="1" dirty="0">
                <a:solidFill>
                  <a:srgbClr val="FF0000"/>
                </a:solidFill>
                <a:cs typeface="Calibri"/>
              </a:rPr>
              <a:t>Los miembros de la agrupación deberán suscribir un acuerdo interno que regule sus derechos y obligaciones, sin que sea necesario que se constituyan en forma jurídica alguna para </a:t>
            </a:r>
            <a:r>
              <a:rPr lang="es-ES" sz="2000" i="1" dirty="0" smtClean="0">
                <a:solidFill>
                  <a:srgbClr val="FF0000"/>
                </a:solidFill>
                <a:cs typeface="Calibri"/>
              </a:rPr>
              <a:t>ello.</a:t>
            </a:r>
          </a:p>
          <a:p>
            <a:pPr marL="12065" marR="5080" algn="just">
              <a:lnSpc>
                <a:spcPct val="100000"/>
              </a:lnSpc>
              <a:spcBef>
                <a:spcPts val="5"/>
              </a:spcBef>
              <a:tabLst>
                <a:tab pos="355600" algn="l"/>
              </a:tabLst>
            </a:pPr>
            <a:endParaRPr sz="2000" i="1" dirty="0">
              <a:solidFill>
                <a:srgbClr val="FF0000"/>
              </a:solidFill>
              <a:latin typeface="Calibri"/>
              <a:cs typeface="Calibri"/>
            </a:endParaRPr>
          </a:p>
        </p:txBody>
      </p:sp>
    </p:spTree>
    <p:extLst>
      <p:ext uri="{BB962C8B-B14F-4D97-AF65-F5344CB8AC3E}">
        <p14:creationId xmlns:p14="http://schemas.microsoft.com/office/powerpoint/2010/main" val="12083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595983" y="511536"/>
            <a:ext cx="8392159" cy="566822"/>
          </a:xfrm>
          <a:prstGeom prst="rect">
            <a:avLst/>
          </a:prstGeom>
        </p:spPr>
        <p:txBody>
          <a:bodyPr vert="horz" wrap="square" lIns="0" tIns="12700" rIns="0" bIns="0" rtlCol="0" anchor="ctr" anchorCtr="1">
            <a:spAutoFit/>
          </a:bodyPr>
          <a:lstStyle/>
          <a:p>
            <a:pPr marL="150495" algn="ctr">
              <a:lnSpc>
                <a:spcPct val="100000"/>
              </a:lnSpc>
              <a:spcBef>
                <a:spcPts val="100"/>
              </a:spcBef>
            </a:pPr>
            <a:r>
              <a:rPr lang="es-ES" spc="-10" dirty="0" smtClean="0"/>
              <a:t>INFORMACIÓN IMPORTANTE ADICIONAL</a:t>
            </a:r>
            <a:endParaRPr spc="-20" dirty="0"/>
          </a:p>
        </p:txBody>
      </p:sp>
      <p:sp>
        <p:nvSpPr>
          <p:cNvPr id="3" name="CuadroTexto 2"/>
          <p:cNvSpPr txBox="1"/>
          <p:nvPr/>
        </p:nvSpPr>
        <p:spPr>
          <a:xfrm>
            <a:off x="1595983" y="1309094"/>
            <a:ext cx="9419545" cy="4893647"/>
          </a:xfrm>
          <a:prstGeom prst="rect">
            <a:avLst/>
          </a:prstGeom>
          <a:noFill/>
        </p:spPr>
        <p:txBody>
          <a:bodyPr wrap="square" rtlCol="0">
            <a:spAutoFit/>
          </a:bodyPr>
          <a:lstStyle/>
          <a:p>
            <a:r>
              <a:rPr lang="es-ES" sz="2400" dirty="0"/>
              <a:t>En la ejecución de los proyectos financiados se debe cumplir con lo establecido en los principios internacionales y en la normativa vigente en materia de bioética, experimentación animal, bioseguridad, seguridad biológica, protección del medioambiente, patrimonio natural y biodiversidad, patrimonio histórico y cultural y protección de datos.</a:t>
            </a:r>
          </a:p>
          <a:p>
            <a:endParaRPr lang="es-ES" sz="2400" dirty="0"/>
          </a:p>
          <a:p>
            <a:r>
              <a:rPr lang="es-ES" sz="2400" dirty="0">
                <a:solidFill>
                  <a:srgbClr val="FF0000"/>
                </a:solidFill>
              </a:rPr>
              <a:t>Comité de Ética</a:t>
            </a:r>
            <a:r>
              <a:rPr lang="es-ES" sz="2400" dirty="0"/>
              <a:t>: Todos los proyectos que conlleven implicaciones bioéticas han de contar con la aprobación del Comité Ético de la UAL, o en su caso la solicitud presentada al mismo.</a:t>
            </a:r>
          </a:p>
          <a:p>
            <a:endParaRPr lang="es-ES" sz="2400" dirty="0"/>
          </a:p>
          <a:p>
            <a:r>
              <a:rPr lang="es-ES" sz="2400" dirty="0">
                <a:solidFill>
                  <a:srgbClr val="FF0000"/>
                </a:solidFill>
              </a:rPr>
              <a:t>Personal no perteneciente a la UAL: </a:t>
            </a:r>
            <a:r>
              <a:rPr lang="es-ES" sz="2400" dirty="0"/>
              <a:t>Deberá contar con </a:t>
            </a:r>
            <a:r>
              <a:rPr lang="es-ES" sz="2400" dirty="0">
                <a:solidFill>
                  <a:srgbClr val="FF0000"/>
                </a:solidFill>
              </a:rPr>
              <a:t>autorización</a:t>
            </a:r>
            <a:r>
              <a:rPr lang="es-ES" sz="2400" dirty="0"/>
              <a:t> de su entidad para participar en el proyecto donde conste el </a:t>
            </a:r>
            <a:r>
              <a:rPr lang="es-ES" sz="2400" dirty="0">
                <a:solidFill>
                  <a:srgbClr val="FF0000"/>
                </a:solidFill>
              </a:rPr>
              <a:t>tipo vinculación </a:t>
            </a:r>
            <a:r>
              <a:rPr lang="es-ES" sz="2400" dirty="0"/>
              <a:t>y que la misma abarca todo el </a:t>
            </a:r>
            <a:r>
              <a:rPr lang="es-ES" sz="2400" dirty="0">
                <a:solidFill>
                  <a:srgbClr val="FF0000"/>
                </a:solidFill>
              </a:rPr>
              <a:t>periodo de ejecución del proyecto</a:t>
            </a:r>
            <a:r>
              <a:rPr lang="es-ES" sz="2400" dirty="0"/>
              <a:t>.</a:t>
            </a:r>
          </a:p>
        </p:txBody>
      </p:sp>
    </p:spTree>
    <p:extLst>
      <p:ext uri="{BB962C8B-B14F-4D97-AF65-F5344CB8AC3E}">
        <p14:creationId xmlns:p14="http://schemas.microsoft.com/office/powerpoint/2010/main" val="9538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664349" y="2929996"/>
            <a:ext cx="8392159" cy="566822"/>
          </a:xfrm>
          <a:prstGeom prst="rect">
            <a:avLst/>
          </a:prstGeom>
        </p:spPr>
        <p:txBody>
          <a:bodyPr vert="horz" wrap="square" lIns="0" tIns="12700" rIns="0" bIns="0" rtlCol="0" anchor="ctr" anchorCtr="1">
            <a:spAutoFit/>
          </a:bodyPr>
          <a:lstStyle/>
          <a:p>
            <a:pPr marL="150495" algn="ctr">
              <a:lnSpc>
                <a:spcPct val="100000"/>
              </a:lnSpc>
              <a:spcBef>
                <a:spcPts val="100"/>
              </a:spcBef>
            </a:pPr>
            <a:r>
              <a:rPr lang="es-ES" spc="-10" dirty="0" smtClean="0"/>
              <a:t>PRESENTACIÓN DE SOLICITUDES</a:t>
            </a:r>
            <a:endParaRPr spc="-20" dirty="0"/>
          </a:p>
        </p:txBody>
      </p:sp>
    </p:spTree>
    <p:extLst>
      <p:ext uri="{BB962C8B-B14F-4D97-AF65-F5344CB8AC3E}">
        <p14:creationId xmlns:p14="http://schemas.microsoft.com/office/powerpoint/2010/main" val="115932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904004" y="817023"/>
            <a:ext cx="10542147" cy="4462760"/>
          </a:xfrm>
          <a:prstGeom prst="rect">
            <a:avLst/>
          </a:prstGeom>
          <a:solidFill>
            <a:srgbClr val="0070C0">
              <a:alpha val="50000"/>
            </a:srgbClr>
          </a:solidFill>
        </p:spPr>
        <p:txBody>
          <a:bodyPr vert="horz" wrap="square" lIns="0" tIns="0" rIns="0" bIns="0" rtlCol="0" anchor="ctr" anchorCtr="1">
            <a:spAutoFit/>
          </a:bodyPr>
          <a:lstStyle/>
          <a:p>
            <a:pPr marL="10160">
              <a:lnSpc>
                <a:spcPts val="1975"/>
              </a:lnSpc>
            </a:pPr>
            <a:r>
              <a:rPr lang="es-ES" sz="2000" b="1" spc="-15" dirty="0" smtClean="0">
                <a:solidFill>
                  <a:srgbClr val="FFFFFF"/>
                </a:solidFill>
                <a:latin typeface="Calibri"/>
                <a:cs typeface="Calibri"/>
              </a:rPr>
              <a:t>DATOS DE LA PERSONA O ENTIDAD PARTICIPANTE. UNIVERSIDAD DE ALMERÍA</a:t>
            </a:r>
            <a:endParaRPr lang="es-ES" sz="2000" spc="-15" dirty="0" smtClean="0">
              <a:solidFill>
                <a:srgbClr val="FFFFFF"/>
              </a:solidFill>
              <a:latin typeface="Calibri"/>
              <a:cs typeface="Calibri"/>
            </a:endParaRPr>
          </a:p>
          <a:p>
            <a:pPr marL="90805" indent="-81280">
              <a:spcBef>
                <a:spcPts val="710"/>
              </a:spcBef>
              <a:buFont typeface="Calibri"/>
              <a:buChar char="-"/>
              <a:tabLst>
                <a:tab pos="91440" algn="l"/>
              </a:tabLst>
            </a:pPr>
            <a:r>
              <a:rPr lang="es-ES" sz="2000" b="1" spc="-5" dirty="0" smtClean="0">
                <a:solidFill>
                  <a:srgbClr val="17375E"/>
                </a:solidFill>
                <a:latin typeface="Calibri"/>
                <a:cs typeface="Calibri"/>
              </a:rPr>
              <a:t>UNIVERSIDAD DE ALMERÍA</a:t>
            </a:r>
          </a:p>
          <a:p>
            <a:pPr marL="90805" indent="-81280">
              <a:spcBef>
                <a:spcPts val="710"/>
              </a:spcBef>
              <a:buFont typeface="Calibri"/>
              <a:buChar char="-"/>
              <a:tabLst>
                <a:tab pos="91440" algn="l"/>
              </a:tabLst>
            </a:pPr>
            <a:r>
              <a:rPr lang="es-ES" sz="2000" b="1" spc="-5" dirty="0" smtClean="0">
                <a:solidFill>
                  <a:srgbClr val="17375E"/>
                </a:solidFill>
                <a:latin typeface="Calibri"/>
                <a:cs typeface="Calibri"/>
              </a:rPr>
              <a:t>CIF: Q545008G</a:t>
            </a:r>
          </a:p>
          <a:p>
            <a:pPr marL="90805" indent="-81280">
              <a:spcBef>
                <a:spcPts val="710"/>
              </a:spcBef>
              <a:buFont typeface="Calibri"/>
              <a:buChar char="-"/>
              <a:tabLst>
                <a:tab pos="91440" algn="l"/>
              </a:tabLst>
            </a:pPr>
            <a:r>
              <a:rPr lang="es-ES" sz="2000" b="1" spc="-5" dirty="0" smtClean="0">
                <a:solidFill>
                  <a:srgbClr val="17375E"/>
                </a:solidFill>
                <a:latin typeface="Calibri"/>
                <a:cs typeface="Calibri"/>
              </a:rPr>
              <a:t>DATOS DEL REPRESENTANTE:</a:t>
            </a:r>
          </a:p>
          <a:p>
            <a:pPr marL="548005" lvl="1" indent="-81280">
              <a:spcBef>
                <a:spcPts val="710"/>
              </a:spcBef>
              <a:buFont typeface="Calibri"/>
              <a:buChar char="-"/>
              <a:tabLst>
                <a:tab pos="91440" algn="l"/>
              </a:tabLst>
            </a:pPr>
            <a:r>
              <a:rPr lang="es-ES" sz="2000" b="1" spc="-5" dirty="0" smtClean="0">
                <a:solidFill>
                  <a:srgbClr val="17375E"/>
                </a:solidFill>
                <a:latin typeface="Calibri"/>
                <a:cs typeface="Calibri"/>
              </a:rPr>
              <a:t>SÁNCHEZ PÉREZ, JOSÉ ANTONIO</a:t>
            </a:r>
          </a:p>
          <a:p>
            <a:pPr marL="548005" lvl="1" indent="-81280">
              <a:spcBef>
                <a:spcPts val="710"/>
              </a:spcBef>
              <a:buFont typeface="Calibri"/>
              <a:buChar char="-"/>
              <a:tabLst>
                <a:tab pos="91440" algn="l"/>
              </a:tabLst>
            </a:pPr>
            <a:r>
              <a:rPr lang="es-ES" sz="2000" b="1" spc="-5" dirty="0" smtClean="0">
                <a:solidFill>
                  <a:srgbClr val="17375E"/>
                </a:solidFill>
                <a:latin typeface="Calibri"/>
                <a:cs typeface="Calibri"/>
              </a:rPr>
              <a:t>27521044A</a:t>
            </a:r>
          </a:p>
          <a:p>
            <a:pPr marL="548005" lvl="1" indent="-81280">
              <a:spcBef>
                <a:spcPts val="710"/>
              </a:spcBef>
              <a:buFont typeface="Calibri"/>
              <a:buChar char="-"/>
              <a:tabLst>
                <a:tab pos="91440" algn="l"/>
              </a:tabLst>
            </a:pPr>
            <a:r>
              <a:rPr lang="es-ES" sz="2000" b="1" spc="-5" dirty="0" smtClean="0">
                <a:solidFill>
                  <a:srgbClr val="17375E"/>
                </a:solidFill>
                <a:latin typeface="Calibri"/>
                <a:cs typeface="Calibri"/>
              </a:rPr>
              <a:t>VICERRECTOR DE POLÍTICA CIENTÍFICA</a:t>
            </a:r>
          </a:p>
          <a:p>
            <a:pPr marL="90805" indent="-81280">
              <a:spcBef>
                <a:spcPts val="710"/>
              </a:spcBef>
              <a:buFont typeface="Calibri"/>
              <a:buChar char="-"/>
              <a:tabLst>
                <a:tab pos="91440" algn="l"/>
              </a:tabLst>
            </a:pPr>
            <a:r>
              <a:rPr lang="es-ES" sz="2000" b="1" spc="-5" dirty="0" smtClean="0">
                <a:solidFill>
                  <a:srgbClr val="17375E"/>
                </a:solidFill>
                <a:latin typeface="Calibri"/>
                <a:cs typeface="Calibri"/>
              </a:rPr>
              <a:t>DATOS BANCARIOS</a:t>
            </a:r>
          </a:p>
          <a:p>
            <a:pPr marL="548005" lvl="1" indent="-81280">
              <a:spcBef>
                <a:spcPts val="710"/>
              </a:spcBef>
              <a:buFont typeface="Calibri"/>
              <a:buChar char="-"/>
              <a:tabLst>
                <a:tab pos="91440" algn="l"/>
              </a:tabLst>
            </a:pPr>
            <a:r>
              <a:rPr lang="es-ES" sz="2000" b="1" spc="-5" dirty="0">
                <a:solidFill>
                  <a:srgbClr val="17375E"/>
                </a:solidFill>
                <a:cs typeface="Calibri"/>
              </a:rPr>
              <a:t>ES86 3058 0130 1627 3100 </a:t>
            </a:r>
            <a:r>
              <a:rPr lang="es-ES" sz="2000" b="1" spc="-5" dirty="0" smtClean="0">
                <a:solidFill>
                  <a:srgbClr val="17375E"/>
                </a:solidFill>
                <a:cs typeface="Calibri"/>
              </a:rPr>
              <a:t>1008</a:t>
            </a:r>
          </a:p>
          <a:p>
            <a:pPr marL="548005" lvl="1" indent="-81280">
              <a:spcBef>
                <a:spcPts val="710"/>
              </a:spcBef>
              <a:buFont typeface="Calibri"/>
              <a:buChar char="-"/>
              <a:tabLst>
                <a:tab pos="91440" algn="l"/>
              </a:tabLst>
            </a:pPr>
            <a:r>
              <a:rPr lang="es-ES" sz="2000" b="1" spc="-5" dirty="0" err="1" smtClean="0">
                <a:solidFill>
                  <a:srgbClr val="17375E"/>
                </a:solidFill>
                <a:cs typeface="Calibri"/>
              </a:rPr>
              <a:t>Cajamar</a:t>
            </a:r>
            <a:endParaRPr lang="es-ES" sz="2000" b="1" spc="-5" dirty="0" smtClean="0">
              <a:solidFill>
                <a:srgbClr val="17375E"/>
              </a:solidFill>
              <a:cs typeface="Calibri"/>
            </a:endParaRPr>
          </a:p>
          <a:p>
            <a:pPr marL="548005" lvl="1" indent="-81280">
              <a:spcBef>
                <a:spcPts val="710"/>
              </a:spcBef>
              <a:buFont typeface="Calibri"/>
              <a:buChar char="-"/>
              <a:tabLst>
                <a:tab pos="91440" algn="l"/>
              </a:tabLst>
            </a:pPr>
            <a:r>
              <a:rPr lang="es-ES" sz="2000" b="1" spc="-5" dirty="0" smtClean="0">
                <a:solidFill>
                  <a:srgbClr val="17375E"/>
                </a:solidFill>
                <a:latin typeface="Calibri"/>
                <a:cs typeface="Calibri"/>
              </a:rPr>
              <a:t>Carretera de Sacramento s/n Almería </a:t>
            </a:r>
            <a:r>
              <a:rPr lang="es-ES" sz="2000" b="1" spc="-5" dirty="0" err="1" smtClean="0">
                <a:solidFill>
                  <a:srgbClr val="17375E"/>
                </a:solidFill>
                <a:latin typeface="Calibri"/>
                <a:cs typeface="Calibri"/>
              </a:rPr>
              <a:t>Almería</a:t>
            </a:r>
            <a:r>
              <a:rPr lang="es-ES" sz="2000" b="1" spc="-5" dirty="0" smtClean="0">
                <a:solidFill>
                  <a:srgbClr val="17375E"/>
                </a:solidFill>
                <a:latin typeface="Calibri"/>
                <a:cs typeface="Calibri"/>
              </a:rPr>
              <a:t> 04120</a:t>
            </a:r>
          </a:p>
          <a:p>
            <a:pPr marL="10160" marR="6350">
              <a:lnSpc>
                <a:spcPts val="1300"/>
              </a:lnSpc>
              <a:spcBef>
                <a:spcPts val="520"/>
              </a:spcBef>
              <a:tabLst>
                <a:tab pos="120650" algn="l"/>
              </a:tabLst>
            </a:pPr>
            <a:endParaRPr sz="2000" dirty="0">
              <a:latin typeface="Calibri"/>
              <a:cs typeface="Calibri"/>
            </a:endParaRPr>
          </a:p>
        </p:txBody>
      </p:sp>
      <p:sp>
        <p:nvSpPr>
          <p:cNvPr id="11" name="object 11"/>
          <p:cNvSpPr txBox="1">
            <a:spLocks noGrp="1"/>
          </p:cNvSpPr>
          <p:nvPr>
            <p:ph type="title"/>
          </p:nvPr>
        </p:nvSpPr>
        <p:spPr>
          <a:xfrm>
            <a:off x="904009" y="223271"/>
            <a:ext cx="10542147" cy="561692"/>
          </a:xfrm>
          <a:prstGeom prst="rect">
            <a:avLst/>
          </a:prstGeom>
          <a:solidFill>
            <a:srgbClr val="17375E"/>
          </a:solidFill>
        </p:spPr>
        <p:txBody>
          <a:bodyPr vert="horz" wrap="square" lIns="0" tIns="7620" rIns="0" bIns="0" rtlCol="0" anchor="ctr">
            <a:spAutoFit/>
          </a:bodyPr>
          <a:lstStyle/>
          <a:p>
            <a:pPr marL="335280" algn="ctr">
              <a:lnSpc>
                <a:spcPct val="100000"/>
              </a:lnSpc>
              <a:spcBef>
                <a:spcPts val="60"/>
              </a:spcBef>
            </a:pPr>
            <a:r>
              <a:rPr lang="es-ES" sz="3600" b="1" spc="-5" dirty="0" smtClean="0">
                <a:solidFill>
                  <a:srgbClr val="FFFFFF"/>
                </a:solidFill>
              </a:rPr>
              <a:t>PRESENTACIÓN DE SOLICITUDES</a:t>
            </a:r>
            <a:endParaRPr sz="3600" b="1" spc="-5" dirty="0">
              <a:solidFill>
                <a:srgbClr val="EBF0DE"/>
              </a:solidFill>
            </a:endParaRPr>
          </a:p>
        </p:txBody>
      </p:sp>
      <p:sp>
        <p:nvSpPr>
          <p:cNvPr id="12" name="CuadroTexto 11"/>
          <p:cNvSpPr txBox="1"/>
          <p:nvPr/>
        </p:nvSpPr>
        <p:spPr>
          <a:xfrm>
            <a:off x="904005" y="784963"/>
            <a:ext cx="10542147" cy="1092607"/>
          </a:xfrm>
          <a:prstGeom prst="rect">
            <a:avLst/>
          </a:prstGeom>
          <a:solidFill>
            <a:srgbClr val="92D050"/>
          </a:solidFill>
        </p:spPr>
        <p:txBody>
          <a:bodyPr wrap="square" rtlCol="0">
            <a:spAutoFit/>
          </a:bodyPr>
          <a:lstStyle/>
          <a:p>
            <a:pPr marL="19685" marR="12065">
              <a:lnSpc>
                <a:spcPts val="1300"/>
              </a:lnSpc>
              <a:spcBef>
                <a:spcPts val="35"/>
              </a:spcBef>
            </a:pPr>
            <a:endParaRPr lang="es-ES" sz="2000" spc="-10" dirty="0" smtClean="0">
              <a:solidFill>
                <a:srgbClr val="17375E"/>
              </a:solidFill>
              <a:cs typeface="Calibri"/>
            </a:endParaRPr>
          </a:p>
          <a:p>
            <a:pPr marL="19685" marR="12065">
              <a:lnSpc>
                <a:spcPts val="1300"/>
              </a:lnSpc>
              <a:spcBef>
                <a:spcPts val="35"/>
              </a:spcBef>
            </a:pPr>
            <a:r>
              <a:rPr lang="es-ES" sz="2000" spc="-10" dirty="0" smtClean="0">
                <a:solidFill>
                  <a:srgbClr val="17375E"/>
                </a:solidFill>
                <a:cs typeface="Calibri"/>
              </a:rPr>
              <a:t>En el documento Guía de presentación de solicitudes que se remitió con la información de esta </a:t>
            </a:r>
          </a:p>
          <a:p>
            <a:pPr marL="19685" marR="12065">
              <a:lnSpc>
                <a:spcPts val="1300"/>
              </a:lnSpc>
              <a:spcBef>
                <a:spcPts val="35"/>
              </a:spcBef>
            </a:pPr>
            <a:endParaRPr lang="es-ES" sz="2000" spc="-10" dirty="0">
              <a:solidFill>
                <a:srgbClr val="17375E"/>
              </a:solidFill>
              <a:cs typeface="Calibri"/>
            </a:endParaRPr>
          </a:p>
          <a:p>
            <a:pPr marL="19685" marR="12065">
              <a:lnSpc>
                <a:spcPts val="1300"/>
              </a:lnSpc>
              <a:spcBef>
                <a:spcPts val="35"/>
              </a:spcBef>
            </a:pPr>
            <a:r>
              <a:rPr lang="es-ES" sz="2000" spc="-10" dirty="0" smtClean="0">
                <a:solidFill>
                  <a:srgbClr val="17375E"/>
                </a:solidFill>
                <a:cs typeface="Calibri"/>
              </a:rPr>
              <a:t>convocatoria se puede consultar el procedimiento de presentación. </a:t>
            </a:r>
          </a:p>
          <a:p>
            <a:pPr marL="19685" marR="12065">
              <a:lnSpc>
                <a:spcPts val="1300"/>
              </a:lnSpc>
              <a:spcBef>
                <a:spcPts val="35"/>
              </a:spcBef>
            </a:pPr>
            <a:endParaRPr lang="es-ES" sz="2000" spc="-10" dirty="0" smtClean="0">
              <a:solidFill>
                <a:srgbClr val="17375E"/>
              </a:solidFill>
              <a:cs typeface="Calibri"/>
            </a:endParaRPr>
          </a:p>
          <a:p>
            <a:pPr marL="19685" marR="12065">
              <a:lnSpc>
                <a:spcPts val="1300"/>
              </a:lnSpc>
              <a:spcBef>
                <a:spcPts val="35"/>
              </a:spcBef>
            </a:pPr>
            <a:r>
              <a:rPr lang="es-ES" sz="2000" spc="-10" dirty="0" smtClean="0">
                <a:solidFill>
                  <a:srgbClr val="17375E"/>
                </a:solidFill>
                <a:cs typeface="Calibri"/>
              </a:rPr>
              <a:t>Los datos de la entidad necesarios para su cumplimentación son los siguientes</a:t>
            </a:r>
            <a:endParaRPr lang="es-ES" sz="2000" spc="-10" dirty="0">
              <a:solidFill>
                <a:srgbClr val="17375E"/>
              </a:solidFill>
              <a:cs typeface="Calibri"/>
            </a:endParaRPr>
          </a:p>
        </p:txBody>
      </p:sp>
      <p:sp>
        <p:nvSpPr>
          <p:cNvPr id="18" name="CuadroTexto 17"/>
          <p:cNvSpPr txBox="1"/>
          <p:nvPr/>
        </p:nvSpPr>
        <p:spPr>
          <a:xfrm>
            <a:off x="904003" y="5097014"/>
            <a:ext cx="10542146" cy="2246769"/>
          </a:xfrm>
          <a:prstGeom prst="rect">
            <a:avLst/>
          </a:prstGeom>
          <a:solidFill>
            <a:srgbClr val="92D050"/>
          </a:solidFill>
        </p:spPr>
        <p:txBody>
          <a:bodyPr wrap="square" rtlCol="0">
            <a:spAutoFit/>
          </a:bodyPr>
          <a:lstStyle/>
          <a:p>
            <a:pPr algn="just"/>
            <a:r>
              <a:rPr lang="es-ES" sz="2000" dirty="0" smtClean="0"/>
              <a:t>En el apartado DECLARACIONES</a:t>
            </a:r>
          </a:p>
          <a:p>
            <a:pPr algn="just"/>
            <a:r>
              <a:rPr lang="es-ES" sz="2000" dirty="0" smtClean="0"/>
              <a:t>Dejar marcadas las que aparecen por defecto y marcar las siguientes en el sexto </a:t>
            </a:r>
            <a:r>
              <a:rPr lang="es-ES" sz="2000" dirty="0" err="1" smtClean="0"/>
              <a:t>check</a:t>
            </a:r>
            <a:r>
              <a:rPr lang="es-ES" sz="2000" dirty="0" smtClean="0"/>
              <a:t>, por este orden:</a:t>
            </a:r>
          </a:p>
          <a:p>
            <a:pPr algn="just"/>
            <a:r>
              <a:rPr lang="es-ES" sz="2000" dirty="0"/>
              <a:t>	</a:t>
            </a:r>
            <a:r>
              <a:rPr lang="es-ES" sz="2000" dirty="0" smtClean="0"/>
              <a:t>.- No</a:t>
            </a:r>
          </a:p>
          <a:p>
            <a:pPr algn="just"/>
            <a:r>
              <a:rPr lang="es-ES" sz="2000" dirty="0"/>
              <a:t>	</a:t>
            </a:r>
            <a:r>
              <a:rPr lang="es-ES" sz="2000" dirty="0" smtClean="0"/>
              <a:t>.- No</a:t>
            </a:r>
          </a:p>
          <a:p>
            <a:pPr algn="just"/>
            <a:r>
              <a:rPr lang="es-ES" sz="2000" dirty="0" smtClean="0"/>
              <a:t>	.- Sí</a:t>
            </a:r>
          </a:p>
          <a:p>
            <a:pPr algn="just"/>
            <a:endParaRPr lang="es-ES" sz="2000" dirty="0" smtClean="0"/>
          </a:p>
        </p:txBody>
      </p:sp>
    </p:spTree>
    <p:extLst>
      <p:ext uri="{BB962C8B-B14F-4D97-AF65-F5344CB8AC3E}">
        <p14:creationId xmlns:p14="http://schemas.microsoft.com/office/powerpoint/2010/main" val="25256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6130</TotalTime>
  <Words>3523</Words>
  <Application>Microsoft Office PowerPoint</Application>
  <PresentationFormat>Panorámica</PresentationFormat>
  <Paragraphs>269</Paragraphs>
  <Slides>37</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4" baseType="lpstr">
      <vt:lpstr>Arial</vt:lpstr>
      <vt:lpstr>Arial MT</vt:lpstr>
      <vt:lpstr>Calibri</vt:lpstr>
      <vt:lpstr>Calibri Light</vt:lpstr>
      <vt:lpstr>Wingdings</vt: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IMPORTANTE ADICIONAL</vt:lpstr>
      <vt:lpstr>PRESENTACIÓN DE SOLICITUDES</vt:lpstr>
      <vt:lpstr>PRESENTACIÓN DE SOLICITUDES</vt:lpstr>
      <vt:lpstr>PRESENTACIÓN DE SOLICITUDES</vt:lpstr>
      <vt:lpstr>PRESENTACIÓN DE SOLICITUDES</vt:lpstr>
      <vt:lpstr>PRESENTACIÓN DE SOLICITUDES</vt:lpstr>
      <vt:lpstr>Presentación de PowerPoint</vt:lpstr>
      <vt:lpstr>MEMORIA CIENTÍFICO TÉCNICA</vt:lpstr>
      <vt:lpstr>MEMORIA CIENTÍFICO TÉCNICA</vt:lpstr>
      <vt:lpstr>MEMORIA CIENTÍFICO TÉCNICA</vt:lpstr>
      <vt:lpstr>Presentación de PowerPoint</vt:lpstr>
      <vt:lpstr>CRITERIOS DE EVALUACIÓN</vt:lpstr>
      <vt:lpstr>Presentación de PowerPoint</vt:lpstr>
      <vt:lpstr>DURACIÓN DE LOS PROYECTOS</vt:lpstr>
      <vt:lpstr>CUANTÍA DE LAS SUBVENCIONES</vt:lpstr>
      <vt:lpstr>CONCEPTOS FINANCIABLES</vt:lpstr>
      <vt:lpstr>CONCEPTOS FINANCIABLES</vt:lpstr>
      <vt:lpstr>CONCEPTOS FINANCIABLES</vt:lpstr>
      <vt:lpstr>CONCEPTOS FINANCIABLES</vt:lpstr>
      <vt:lpstr>CONCEPTOS FINANCIABLES</vt:lpstr>
      <vt:lpstr>CONCEPTOS FINANCIABLES</vt:lpstr>
      <vt:lpstr>CONCEPTOS FINANCIABLES</vt:lpstr>
      <vt:lpstr>CONCEPTOS FINANCIABLES</vt:lpstr>
      <vt:lpstr>Presentación de PowerPoint</vt:lpstr>
      <vt:lpstr>RESOLUCIÓN Y ACEPTACIÓN Y PAGO</vt:lpstr>
      <vt:lpstr>Presentación de PowerPoint</vt:lpstr>
      <vt:lpstr>JUSTIFICACIÓN ECONÓMICA</vt:lpstr>
      <vt:lpstr>JUSTIFICACIÓN ECONÓMICA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Blas Salvador Gonzalez</cp:lastModifiedBy>
  <cp:revision>110</cp:revision>
  <dcterms:created xsi:type="dcterms:W3CDTF">2024-01-14T12:50:40Z</dcterms:created>
  <dcterms:modified xsi:type="dcterms:W3CDTF">2024-06-21T11:41:09Z</dcterms:modified>
</cp:coreProperties>
</file>