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8" r:id="rId3"/>
    <p:sldId id="266" r:id="rId4"/>
    <p:sldId id="260" r:id="rId5"/>
    <p:sldId id="261" r:id="rId6"/>
    <p:sldId id="263" r:id="rId7"/>
    <p:sldId id="262" r:id="rId8"/>
    <p:sldId id="264" r:id="rId9"/>
    <p:sldId id="267" r:id="rId10"/>
    <p:sldId id="265" r:id="rId11"/>
    <p:sldId id="278" r:id="rId12"/>
    <p:sldId id="279" r:id="rId13"/>
    <p:sldId id="280" r:id="rId14"/>
    <p:sldId id="268" r:id="rId15"/>
    <p:sldId id="270" r:id="rId16"/>
    <p:sldId id="281" r:id="rId17"/>
  </p:sldIdLst>
  <p:sldSz cx="9144000" cy="6858000" type="screen4x3"/>
  <p:notesSz cx="6858000" cy="9144000"/>
  <p:embeddedFontLst>
    <p:embeddedFont>
      <p:font typeface="Catamaran" panose="020B0604020202020204" charset="0"/>
      <p:regular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684CCA4F-D9F6-4F53-BA84-66B57D2F5A40}">
          <p14:sldIdLst>
            <p14:sldId id="256"/>
            <p14:sldId id="258"/>
            <p14:sldId id="266"/>
            <p14:sldId id="260"/>
            <p14:sldId id="261"/>
            <p14:sldId id="263"/>
            <p14:sldId id="262"/>
            <p14:sldId id="264"/>
            <p14:sldId id="267"/>
            <p14:sldId id="265"/>
            <p14:sldId id="278"/>
            <p14:sldId id="279"/>
            <p14:sldId id="280"/>
            <p14:sldId id="268"/>
            <p14:sldId id="270"/>
            <p14:sldId id="281"/>
          </p14:sldIdLst>
        </p14:section>
        <p14:section name="Sección sin título" id="{61C3BAD8-D69A-4123-A268-FD3EE8E256C1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C"/>
    <a:srgbClr val="1D4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26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70917E3-90B9-48AD-80DA-D8DE58AF8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057400" cy="365125"/>
          </a:xfrm>
        </p:spPr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DFA5136-4569-476B-9032-C79D7498A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086100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7779238-855F-4FC9-847A-EE7C291D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57400" cy="365125"/>
          </a:xfrm>
        </p:spPr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16FE1E1-6F90-419A-BA62-A99FB36737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383" y="6064000"/>
            <a:ext cx="1217702" cy="67331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50EDC53-365F-4DF8-AA3A-24106F9B74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97" t="7768" r="36875" b="41942"/>
          <a:stretch/>
        </p:blipFill>
        <p:spPr>
          <a:xfrm>
            <a:off x="2986308" y="533400"/>
            <a:ext cx="3209926" cy="344805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18E7C4C-4107-45E7-880B-AE534A48D8BE}"/>
              </a:ext>
            </a:extLst>
          </p:cNvPr>
          <p:cNvSpPr/>
          <p:nvPr userDrawn="1"/>
        </p:nvSpPr>
        <p:spPr>
          <a:xfrm>
            <a:off x="1185" y="4391026"/>
            <a:ext cx="9143111" cy="2466974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532BD04C-D33F-435E-9567-5C59ACC8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73800"/>
            <a:ext cx="91440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9D3176E6-9D18-49E4-8641-FB457E233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665517"/>
            <a:ext cx="9144000" cy="835219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22FF6039-4141-40EB-8CB4-F2B56E260831}"/>
              </a:ext>
            </a:extLst>
          </p:cNvPr>
          <p:cNvCxnSpPr>
            <a:cxnSpLocks/>
          </p:cNvCxnSpPr>
          <p:nvPr userDrawn="1"/>
        </p:nvCxnSpPr>
        <p:spPr>
          <a:xfrm>
            <a:off x="3924000" y="5603547"/>
            <a:ext cx="13277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825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2DC0440-5A86-4184-829E-001CECADFC2B}"/>
              </a:ext>
            </a:extLst>
          </p:cNvPr>
          <p:cNvSpPr/>
          <p:nvPr userDrawn="1"/>
        </p:nvSpPr>
        <p:spPr>
          <a:xfrm>
            <a:off x="720276" y="2026943"/>
            <a:ext cx="280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9715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794AF2-6D68-4CF0-88F9-5F8A51A06F25}"/>
              </a:ext>
            </a:extLst>
          </p:cNvPr>
          <p:cNvSpPr/>
          <p:nvPr userDrawn="1"/>
        </p:nvSpPr>
        <p:spPr>
          <a:xfrm>
            <a:off x="720276" y="2026943"/>
            <a:ext cx="280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2148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artado y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BD3960DE-0938-438B-A797-3A9102308A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0"/>
            <a:ext cx="9142984" cy="6857999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B81CCBBF-21F3-4EC4-83DB-C4B0FD7F45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8718" y="3146231"/>
            <a:ext cx="4114800" cy="835219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2BF9D1F-E177-451B-A351-0468A0A315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916" y="5989670"/>
            <a:ext cx="1623603" cy="673310"/>
          </a:xfrm>
          <a:prstGeom prst="rect">
            <a:avLst/>
          </a:prstGeom>
        </p:spPr>
      </p:pic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8F05591-50A5-4323-B4E7-13678A676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6175" y="2047874"/>
            <a:ext cx="1623604" cy="28289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>
              <a:defRPr sz="17000"/>
            </a:lvl1pPr>
          </a:lstStyle>
          <a:p>
            <a:pPr lvl="0"/>
            <a:r>
              <a:rPr lang="es-ES" dirty="0"/>
              <a:t>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93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4E77E5C-B197-4B80-A3FA-05E6E8710DB5}"/>
              </a:ext>
            </a:extLst>
          </p:cNvPr>
          <p:cNvSpPr/>
          <p:nvPr userDrawn="1"/>
        </p:nvSpPr>
        <p:spPr>
          <a:xfrm>
            <a:off x="718005" y="176160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2059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47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5B80D56-86AB-4F9C-AC70-C3A14DF88819}"/>
              </a:ext>
            </a:extLst>
          </p:cNvPr>
          <p:cNvSpPr/>
          <p:nvPr userDrawn="1"/>
        </p:nvSpPr>
        <p:spPr>
          <a:xfrm>
            <a:off x="718004" y="4551068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808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41DBECD-C9CD-421C-A3F2-1693328A6BC0}"/>
              </a:ext>
            </a:extLst>
          </p:cNvPr>
          <p:cNvSpPr/>
          <p:nvPr userDrawn="1"/>
        </p:nvSpPr>
        <p:spPr>
          <a:xfrm>
            <a:off x="718005" y="176160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4298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6C3E618-5C81-46FD-B8D6-5DD7F3756595}"/>
              </a:ext>
            </a:extLst>
          </p:cNvPr>
          <p:cNvSpPr/>
          <p:nvPr userDrawn="1"/>
        </p:nvSpPr>
        <p:spPr>
          <a:xfrm>
            <a:off x="718005" y="168903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3212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2110A83-76B1-4F87-A409-CDB886555954}"/>
              </a:ext>
            </a:extLst>
          </p:cNvPr>
          <p:cNvSpPr/>
          <p:nvPr userDrawn="1"/>
        </p:nvSpPr>
        <p:spPr>
          <a:xfrm>
            <a:off x="718005" y="1761602"/>
            <a:ext cx="7840800" cy="10800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5595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166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lvl="0"/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B9FBB-67EB-4F1A-BE27-8517A5762D10}" type="datetimeFigureOut">
              <a:rPr lang="es-ES" smtClean="0"/>
              <a:t>02/11/2021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C9E3E-F9FB-4CAE-ADB0-6C6947CEBDED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B28BD1A-F06E-4573-B02D-E28F3ADB7837}"/>
              </a:ext>
            </a:extLst>
          </p:cNvPr>
          <p:cNvSpPr/>
          <p:nvPr userDrawn="1"/>
        </p:nvSpPr>
        <p:spPr>
          <a:xfrm>
            <a:off x="1185" y="6116128"/>
            <a:ext cx="9142815" cy="741871"/>
          </a:xfrm>
          <a:prstGeom prst="rect">
            <a:avLst/>
          </a:prstGeom>
          <a:solidFill>
            <a:srgbClr val="3261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53F8B28-12C8-468A-A122-BA083F3AABF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198" y="6130642"/>
            <a:ext cx="1623603" cy="673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19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62" r:id="rId3"/>
    <p:sldLayoutId id="2147483661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000" kern="1200" dirty="0">
          <a:solidFill>
            <a:srgbClr val="32619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523" y="430112"/>
            <a:ext cx="5210051" cy="368327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0" y="4242063"/>
            <a:ext cx="9144000" cy="2615938"/>
          </a:xfrm>
          <a:prstGeom prst="rect">
            <a:avLst/>
          </a:prstGeom>
          <a:solidFill>
            <a:srgbClr val="007F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019356" y="4826757"/>
            <a:ext cx="7098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bg1"/>
                </a:solidFill>
              </a:rPr>
              <a:t>Cómo realizar tus Prácticas</a:t>
            </a:r>
          </a:p>
          <a:p>
            <a:pPr algn="ctr"/>
            <a:r>
              <a:rPr lang="es-ES" sz="4400" dirty="0">
                <a:solidFill>
                  <a:schemeClr val="bg1"/>
                </a:solidFill>
              </a:rPr>
              <a:t> Externas Curriculares</a:t>
            </a:r>
          </a:p>
        </p:txBody>
      </p:sp>
    </p:spTree>
    <p:extLst>
      <p:ext uri="{BB962C8B-B14F-4D97-AF65-F5344CB8AC3E}">
        <p14:creationId xmlns:p14="http://schemas.microsoft.com/office/powerpoint/2010/main" val="153787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4. Ícaro (I)</a:t>
            </a:r>
            <a:endParaRPr lang="es-ES" dirty="0">
              <a:solidFill>
                <a:srgbClr val="007FBC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681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 smtClean="0"/>
              <a:t>4.º Para </a:t>
            </a:r>
            <a:r>
              <a:rPr lang="es-ES" sz="2000" dirty="0"/>
              <a:t>comenzar con el proceso de tus prácticas debes de registrarte en </a:t>
            </a:r>
            <a:r>
              <a:rPr lang="es-ES" sz="2000" dirty="0" smtClean="0"/>
              <a:t>Ícaro, </a:t>
            </a:r>
            <a:r>
              <a:rPr lang="es-ES" sz="2000" dirty="0"/>
              <a:t>que se encuentra en tu campus virtual. </a:t>
            </a:r>
            <a:endParaRPr lang="es-ES" sz="21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5122" name="Picture 2" descr="https://lh5.googleusercontent.com/dzLxDYWUxWavM5-1kSXkSbs9xDMHHF13q4Y1TiAZCPBY7x0NDz7G0sVgbQZBQIMEANcl6LXvzfNtVkaekg1GeTrECCfFuv7D6jjfxLKguvVs-n8O8-txZQVTOHpaGukOmbPwWYHXpp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099" y="2642467"/>
            <a:ext cx="6989801" cy="28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686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4. Ícaro (II)</a:t>
            </a:r>
            <a:endParaRPr lang="es-ES" dirty="0">
              <a:solidFill>
                <a:srgbClr val="007FBC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6146" name="Picture 2" descr="https://lh4.googleusercontent.com/Q17wLNPtFafkwzuI4zxj5TGet0izvf_Dp94YFPDpNYENOMwz1c7-Z1aUITZ67VuoO6qYUlAsZI00ttmiJ4YYlwXIAAEmDaoiWc_YE72lY1hmJgKYhx7EHxcIkzaFqx0WEQSlGwSAoJ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831" y="1820708"/>
            <a:ext cx="3592338" cy="4157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18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4. Ícaro (III)</a:t>
            </a:r>
            <a:endParaRPr lang="es-ES" dirty="0">
              <a:solidFill>
                <a:srgbClr val="007FBC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7170" name="Picture 2" descr="https://lh4.googleusercontent.com/5R2uD56946g6JeropQoGoX6vKqEa_AwGWH9BGvxQtSCW-Ktwzi8IU5jMbhqtaDXpX0VvQZI0vM6Bjvn5YacYP86EnreiNw7eNwz4WkaZsvIe3SvwiJo13cKNFZS2iBE-XmHKybKwtj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186300"/>
            <a:ext cx="8027403" cy="265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5145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4. Ícaro (IV)</a:t>
            </a:r>
            <a:endParaRPr lang="es-ES" dirty="0">
              <a:solidFill>
                <a:srgbClr val="007FBC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628650" y="1930386"/>
            <a:ext cx="7886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Dentro de </a:t>
            </a:r>
            <a:r>
              <a:rPr lang="es-ES" dirty="0" smtClean="0"/>
              <a:t>Ícaro, </a:t>
            </a:r>
            <a:r>
              <a:rPr lang="es-ES" dirty="0"/>
              <a:t>debes de registrarte y rellenar tu currículum. Además, puedes seleccionar para acceder a diferentes tipos de ofertas:</a:t>
            </a:r>
          </a:p>
        </p:txBody>
      </p:sp>
      <p:pic>
        <p:nvPicPr>
          <p:cNvPr id="8194" name="Picture 2" descr="https://lh4.googleusercontent.com/S9mABiIFgfMdwCmvxINQTO7VGPeWy1B46hmH20K5PVdytkxiZFwcS2eL1g7ilHc-m92Q89yBQt_jt-QCsM2RaplbVI7zD7_u4FtaqmVAdDLHgO-4WkVEm--oYspuef_e2rNs8wb68h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576717"/>
            <a:ext cx="6989942" cy="322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79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7FBC"/>
                </a:solidFill>
              </a:rPr>
              <a:t>5. Selección de Prácticas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0661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/>
              <a:t>5º Dentro de la plataforma de </a:t>
            </a:r>
            <a:r>
              <a:rPr lang="es-ES" sz="2000" dirty="0" smtClean="0"/>
              <a:t>Ícaro, </a:t>
            </a:r>
            <a:r>
              <a:rPr lang="es-ES" sz="2000" dirty="0"/>
              <a:t>en su periodo establecido se abrirán todas las ofertas para tus prácticas, debes </a:t>
            </a:r>
            <a:r>
              <a:rPr lang="es-ES" sz="2000" dirty="0" smtClean="0"/>
              <a:t>de seleccionarlas en orden de preferencia, </a:t>
            </a:r>
            <a:r>
              <a:rPr lang="es-ES" sz="2000" dirty="0"/>
              <a:t>ya que a estas se accederán por la puntuación que la propia página generará de tu media académicas.</a:t>
            </a:r>
          </a:p>
          <a:p>
            <a:pPr marL="0" indent="0">
              <a:buNone/>
            </a:pPr>
            <a:r>
              <a:rPr lang="es-ES" sz="2000" dirty="0"/>
              <a:t>Posteriormente se te confirmará tu lugar de prácticas y se te dará el contacto directo con este espacio.</a:t>
            </a:r>
          </a:p>
          <a:p>
            <a:pPr marL="0" indent="0">
              <a:buNone/>
            </a:pPr>
            <a:r>
              <a:rPr lang="es-ES" sz="2000" dirty="0" smtClean="0"/>
              <a:t>Después podrás </a:t>
            </a:r>
            <a:r>
              <a:rPr lang="es-ES" sz="2000" dirty="0"/>
              <a:t>comenzar tus </a:t>
            </a:r>
            <a:r>
              <a:rPr lang="es-ES" sz="2000" dirty="0" smtClean="0"/>
              <a:t>prácticas. </a:t>
            </a:r>
            <a:r>
              <a:rPr lang="es-ES" sz="2000" dirty="0"/>
              <a:t>En la empresa tendrás un/a tutor/a de prácticas a quién consultarás todas tus dudas sobre el trabajo que estés realizando, y que hará un seguimiento de tu trabajo en la empresa.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700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996876" cy="1325563"/>
          </a:xfrm>
        </p:spPr>
        <p:txBody>
          <a:bodyPr/>
          <a:lstStyle/>
          <a:p>
            <a:r>
              <a:rPr lang="es-ES" dirty="0">
                <a:solidFill>
                  <a:srgbClr val="007FBC"/>
                </a:solidFill>
              </a:rPr>
              <a:t>6. Memoria de las prácticas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152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/>
              <a:t>6º Tras la realización de tus prácticas, </a:t>
            </a:r>
            <a:r>
              <a:rPr lang="es-ES" sz="2000"/>
              <a:t>debes </a:t>
            </a:r>
            <a:r>
              <a:rPr lang="es-ES" sz="2000" smtClean="0"/>
              <a:t>elaborar </a:t>
            </a:r>
            <a:r>
              <a:rPr lang="es-ES" sz="2000" dirty="0" smtClean="0"/>
              <a:t>una </a:t>
            </a:r>
            <a:r>
              <a:rPr lang="es-ES" sz="2000" dirty="0"/>
              <a:t>memoria sobre tu trabajo en esa empresa, que entregarás posteriormente a través de </a:t>
            </a:r>
            <a:r>
              <a:rPr lang="es-ES" sz="2000" dirty="0" smtClean="0"/>
              <a:t>Ícaro. </a:t>
            </a:r>
            <a:endParaRPr lang="es-ES" sz="2000" dirty="0"/>
          </a:p>
          <a:p>
            <a:pPr marL="0" indent="0">
              <a:buNone/>
            </a:pPr>
            <a:r>
              <a:rPr lang="es-ES" sz="2000" dirty="0"/>
              <a:t>Puedes ponerte en contacto con tu tutor/a académico/a, para realizarle cualquier tipo de consulta en relación a la memoria.</a:t>
            </a:r>
          </a:p>
          <a:p>
            <a:pPr marL="0" indent="0">
              <a:buNone/>
            </a:pPr>
            <a:endParaRPr lang="es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16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523" y="430112"/>
            <a:ext cx="5210051" cy="3683274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0" y="4242063"/>
            <a:ext cx="9144000" cy="2615938"/>
          </a:xfrm>
          <a:prstGeom prst="rect">
            <a:avLst/>
          </a:prstGeom>
          <a:solidFill>
            <a:srgbClr val="007F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019356" y="4826757"/>
            <a:ext cx="70983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bg1"/>
                </a:solidFill>
              </a:rPr>
              <a:t>Cómo realizar tus Prácticas</a:t>
            </a:r>
          </a:p>
          <a:p>
            <a:pPr algn="ctr"/>
            <a:r>
              <a:rPr lang="es-ES" sz="4400" dirty="0">
                <a:solidFill>
                  <a:schemeClr val="bg1"/>
                </a:solidFill>
              </a:rPr>
              <a:t> Externas Curriculares</a:t>
            </a:r>
          </a:p>
        </p:txBody>
      </p:sp>
    </p:spTree>
    <p:extLst>
      <p:ext uri="{BB962C8B-B14F-4D97-AF65-F5344CB8AC3E}">
        <p14:creationId xmlns:p14="http://schemas.microsoft.com/office/powerpoint/2010/main" val="225180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Índice</a:t>
            </a:r>
            <a:endParaRPr lang="es-ES" dirty="0">
              <a:solidFill>
                <a:srgbClr val="007FBC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s-ES" sz="2100" dirty="0"/>
              <a:t>¿Qué son las Prácticas Externas Curriculares?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s-ES" sz="2100" dirty="0"/>
              <a:t>¿Cómo acceder a la página de tus Prácticas Externas Curriculares?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s-ES" sz="2100" dirty="0"/>
              <a:t>Normativa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s-ES" sz="2100" dirty="0" smtClean="0"/>
              <a:t>Ícaro</a:t>
            </a:r>
            <a:endParaRPr lang="es-ES" sz="2100" dirty="0"/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s-ES" sz="2100" dirty="0"/>
              <a:t>Selección de las prácticas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s-ES" sz="2100" dirty="0"/>
              <a:t>Memoria de las prácticas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2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1. ¿Qué </a:t>
            </a:r>
            <a:r>
              <a:rPr lang="es-ES" dirty="0">
                <a:solidFill>
                  <a:srgbClr val="007FBC"/>
                </a:solidFill>
              </a:rPr>
              <a:t>son las Prácticas Externas Curriculares?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400" dirty="0"/>
              <a:t>Son las actividades formativas que permitirán al estudiante la aplicación práctica de los conocimientos adquiridos en su formación académica, preparándole para el ejercicio de actividades profesionales y facilitando su incorporación al mercado de trabajo.</a:t>
            </a:r>
          </a:p>
          <a:p>
            <a:pPr marL="0" indent="0">
              <a:buNone/>
            </a:pPr>
            <a:r>
              <a:rPr lang="es-ES" sz="2400" dirty="0"/>
              <a:t>La posibilidad de introducir prácticas </a:t>
            </a:r>
            <a:r>
              <a:rPr lang="es-ES" sz="2400" dirty="0" smtClean="0"/>
              <a:t>externas </a:t>
            </a:r>
            <a:r>
              <a:rPr lang="es-ES" sz="2400" dirty="0"/>
              <a:t>en los títulos viene a reforzar el compromiso de la Universidad con la empleabilidad de los futuros graduados y graduadas, enriqueciendo la formación de los estudiantes de las enseñanzas de grado, en un entorno que les proporcionará, tanto a ellos como a los responsables de la formación, un conocimiento más profundo acerca de las competencias que necesitarán en el futuro (Exposición Motivos RD 1393/2007).</a:t>
            </a:r>
          </a:p>
          <a:p>
            <a:pPr marL="0" indent="0">
              <a:buNone/>
            </a:pPr>
            <a:endParaRPr lang="es-ES" sz="21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2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65126"/>
            <a:ext cx="7940315" cy="1325563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7FBC"/>
                </a:solidFill>
              </a:rPr>
              <a:t>2. </a:t>
            </a:r>
            <a:r>
              <a:rPr lang="es-ES" dirty="0">
                <a:solidFill>
                  <a:srgbClr val="007FBC"/>
                </a:solidFill>
              </a:rPr>
              <a:t>¿Cómo acceder a la página de tus Prácticas Externas Curriculares</a:t>
            </a:r>
            <a:r>
              <a:rPr lang="es-ES" dirty="0" smtClean="0">
                <a:solidFill>
                  <a:srgbClr val="007FBC"/>
                </a:solidFill>
              </a:rPr>
              <a:t>? (I)</a:t>
            </a:r>
            <a:endParaRPr lang="es-ES" dirty="0">
              <a:solidFill>
                <a:srgbClr val="007FBC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0732"/>
            <a:ext cx="7429436" cy="1292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 smtClean="0"/>
              <a:t>1.º </a:t>
            </a:r>
            <a:r>
              <a:rPr lang="es-ES" sz="2000" dirty="0"/>
              <a:t>Accedemos a la página de la </a:t>
            </a:r>
            <a:r>
              <a:rPr lang="es-ES" sz="2000" dirty="0" smtClean="0"/>
              <a:t>UAL</a:t>
            </a:r>
          </a:p>
          <a:p>
            <a:pPr marL="0" indent="0">
              <a:buNone/>
            </a:pPr>
            <a:endParaRPr lang="es-ES" sz="21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1028" name="Picture 4" descr="https://lh5.googleusercontent.com/VICCa1od27CTPEzU8_AJR2_Vf9Lq2erHjcuOHzPuhjg5qNsZRT28gtW0gCaMs_GG3SKeO4CGaABuDcckd_hcCuRt2m8TGDhV_E4fb--4YTuVszG_yX5iAWOWlacv87_7PCNfaRIkvXs=s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592" y="2607031"/>
            <a:ext cx="6324816" cy="2920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145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2. ¿Cómo </a:t>
            </a:r>
            <a:r>
              <a:rPr lang="es-ES" dirty="0">
                <a:solidFill>
                  <a:srgbClr val="007FBC"/>
                </a:solidFill>
              </a:rPr>
              <a:t>acceder a la página de tus Prácticas Externas Curriculares? (</a:t>
            </a:r>
            <a:r>
              <a:rPr lang="es-ES" dirty="0" smtClean="0">
                <a:solidFill>
                  <a:srgbClr val="007FBC"/>
                </a:solidFill>
              </a:rPr>
              <a:t>II)</a:t>
            </a:r>
            <a:endParaRPr lang="es-ES" dirty="0">
              <a:solidFill>
                <a:srgbClr val="007FBC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1026" name="Picture 2" descr="https://lh5.googleusercontent.com/5zNOtCMlsjBvH0qj15rgcRsgOTV70LNev7EwrNyHgRe1xigcOM8dhPDGETfzc_X-9g_6ad2RaDW1Yys3h_-mfAGXfnURF4XFHwFnpQOEqMx6arhu7SBtFz6H0Lhi180WQDEEgtx4Kv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52" y="1911571"/>
            <a:ext cx="7725696" cy="371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611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2. </a:t>
            </a:r>
            <a:r>
              <a:rPr lang="es-ES" dirty="0">
                <a:solidFill>
                  <a:srgbClr val="007FBC"/>
                </a:solidFill>
              </a:rPr>
              <a:t>¿Cómo acceder a la página de tus Prácticas Externas Curriculares? (</a:t>
            </a:r>
            <a:r>
              <a:rPr lang="es-ES" dirty="0" smtClean="0">
                <a:solidFill>
                  <a:srgbClr val="007FBC"/>
                </a:solidFill>
              </a:rPr>
              <a:t>III)</a:t>
            </a:r>
            <a:endParaRPr lang="es-ES" dirty="0">
              <a:solidFill>
                <a:srgbClr val="007FBC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0732"/>
            <a:ext cx="7429436" cy="12925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dirty="0" smtClean="0"/>
              <a:t>2.º Accedes a tu grado (ejemplo</a:t>
            </a:r>
            <a:r>
              <a:rPr lang="es-ES" sz="2000" dirty="0"/>
              <a:t>: Grado en </a:t>
            </a:r>
            <a:r>
              <a:rPr lang="es-ES" sz="2000" dirty="0" smtClean="0"/>
              <a:t>Filología Hispánica</a:t>
            </a:r>
            <a:r>
              <a:rPr lang="es-ES" sz="2000" dirty="0" smtClean="0"/>
              <a:t>):</a:t>
            </a:r>
            <a:endParaRPr lang="es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47" b="32508"/>
          <a:stretch/>
        </p:blipFill>
        <p:spPr>
          <a:xfrm>
            <a:off x="2471448" y="2607030"/>
            <a:ext cx="4201103" cy="3170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21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2. </a:t>
            </a:r>
            <a:r>
              <a:rPr lang="es-ES" dirty="0">
                <a:solidFill>
                  <a:srgbClr val="007FBC"/>
                </a:solidFill>
              </a:rPr>
              <a:t>¿Cómo acceder a la página de tus Prácticas Externas Curriculares? (</a:t>
            </a:r>
            <a:r>
              <a:rPr lang="es-ES" dirty="0" smtClean="0">
                <a:solidFill>
                  <a:srgbClr val="007FBC"/>
                </a:solidFill>
              </a:rPr>
              <a:t>IV)</a:t>
            </a:r>
            <a:endParaRPr lang="es-ES" dirty="0">
              <a:solidFill>
                <a:srgbClr val="007FBC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2050" name="Picture 2" descr="https://lh6.googleusercontent.com/vY3jZrJMjS6A099CyLKpp5payt5Iw4DqI_lBXOpdBE2SNPCa91ljTDgCGDHCe0Cthn3cxBnMglICxtZ31DpZa1tMbsqYQHz_-2Rp4A9t3uhgDYcWUhXbADJnYlDLVSlYVxGeWyfirq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29" y="1990297"/>
            <a:ext cx="8245128" cy="3591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6251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rgbClr val="007FBC"/>
                </a:solidFill>
              </a:rPr>
              <a:t>2. </a:t>
            </a:r>
            <a:r>
              <a:rPr lang="es-ES" dirty="0">
                <a:solidFill>
                  <a:srgbClr val="007FBC"/>
                </a:solidFill>
              </a:rPr>
              <a:t>¿Cómo acceder a la página de tus Prácticas Externas Curriculares? (</a:t>
            </a:r>
            <a:r>
              <a:rPr lang="es-ES" dirty="0" smtClean="0">
                <a:solidFill>
                  <a:srgbClr val="007FBC"/>
                </a:solidFill>
              </a:rPr>
              <a:t>V)</a:t>
            </a:r>
            <a:endParaRPr lang="es-ES" dirty="0">
              <a:solidFill>
                <a:srgbClr val="007FBC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3074" name="Picture 2" descr="https://lh4.googleusercontent.com/yRQcsuHtUMO4qBheISKvFcBpqbV6FY1u5H-zlYTbROmPDL6DBoBL7exyOfEBPBxXmx9zIk41L-wAZpK41uDf_0-b4VuJpoirHnjXvl0ACUAD_LSwf63Gur_aDYtWRRGAcskhpxlCpz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3" y="2071049"/>
            <a:ext cx="7547377" cy="3622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88001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C3C4E8-18B1-4252-B70E-0D647AC67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007FBC"/>
                </a:solidFill>
              </a:rPr>
              <a:t>3. Normativas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4BF023C-507A-494A-9B9C-B5E5830167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8202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sz="2000" dirty="0"/>
              <a:t>3º  En la página de nuestras Prácticas Externas </a:t>
            </a:r>
            <a:r>
              <a:rPr lang="es-ES" sz="2000" dirty="0" smtClean="0"/>
              <a:t>Curriculares </a:t>
            </a:r>
            <a:r>
              <a:rPr lang="es-ES" sz="2000" dirty="0"/>
              <a:t>aparecen la normativa para la realización de nuestras prácticas</a:t>
            </a:r>
            <a:r>
              <a:rPr lang="es-ES" sz="2000" dirty="0"/>
              <a:t>. </a:t>
            </a:r>
            <a:r>
              <a:rPr lang="es-ES" sz="2000" b="1" dirty="0"/>
              <a:t>Debes leerla atentamente</a:t>
            </a:r>
            <a:r>
              <a:rPr lang="es-ES" sz="2000" dirty="0"/>
              <a:t>.</a:t>
            </a:r>
            <a:endParaRPr lang="es-ES" sz="21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568"/>
            <a:ext cx="9156986" cy="749431"/>
          </a:xfrm>
          <a:prstGeom prst="rect">
            <a:avLst/>
          </a:prstGeom>
        </p:spPr>
      </p:pic>
      <p:pic>
        <p:nvPicPr>
          <p:cNvPr id="4098" name="Picture 2" descr="https://lh4.googleusercontent.com/KwyoHM3XfbN8I7N1RhorS7hiSdlw3-1R7AeRXHeMDuw06h143SmSNSxJHElBkSep0q4rV4fuKgvA-bjWnkpABzfMJZiwpFCgJoKOs_kknvzrXx7MQbovHgHd0WvDo-c8YXoQ0bWhzJ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856273"/>
            <a:ext cx="7898348" cy="209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31767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o 2">
      <a:majorFont>
        <a:latin typeface="Catamaran"/>
        <a:ea typeface=""/>
        <a:cs typeface=""/>
      </a:majorFont>
      <a:minorFont>
        <a:latin typeface="Catamaran"/>
        <a:ea typeface=""/>
        <a:cs typeface="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266</TotalTime>
  <Words>535</Words>
  <Application>Microsoft Office PowerPoint</Application>
  <PresentationFormat>Presentación en pantalla (4:3)</PresentationFormat>
  <Paragraphs>36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Catamaran</vt:lpstr>
      <vt:lpstr>Arial</vt:lpstr>
      <vt:lpstr>Tema de Office</vt:lpstr>
      <vt:lpstr>Presentación de PowerPoint</vt:lpstr>
      <vt:lpstr>Índice</vt:lpstr>
      <vt:lpstr>1. ¿Qué son las Prácticas Externas Curriculares?</vt:lpstr>
      <vt:lpstr>2. ¿Cómo acceder a la página de tus Prácticas Externas Curriculares? (I)</vt:lpstr>
      <vt:lpstr>2. ¿Cómo acceder a la página de tus Prácticas Externas Curriculares? (II)</vt:lpstr>
      <vt:lpstr>2. ¿Cómo acceder a la página de tus Prácticas Externas Curriculares? (III)</vt:lpstr>
      <vt:lpstr>2. ¿Cómo acceder a la página de tus Prácticas Externas Curriculares? (IV)</vt:lpstr>
      <vt:lpstr>2. ¿Cómo acceder a la página de tus Prácticas Externas Curriculares? (V)</vt:lpstr>
      <vt:lpstr>3. Normativas</vt:lpstr>
      <vt:lpstr>4. Ícaro (I)</vt:lpstr>
      <vt:lpstr>4. Ícaro (II)</vt:lpstr>
      <vt:lpstr>4. Ícaro (III)</vt:lpstr>
      <vt:lpstr>4. Ícaro (IV)</vt:lpstr>
      <vt:lpstr>5. Selección de Prácticas</vt:lpstr>
      <vt:lpstr>6. Memoria de las prácticas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Kuka</dc:creator>
  <cp:lastModifiedBy>borrar</cp:lastModifiedBy>
  <cp:revision>26</cp:revision>
  <dcterms:created xsi:type="dcterms:W3CDTF">2018-03-07T11:18:53Z</dcterms:created>
  <dcterms:modified xsi:type="dcterms:W3CDTF">2021-11-02T10:53:21Z</dcterms:modified>
</cp:coreProperties>
</file>