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66" r:id="rId4"/>
    <p:sldId id="260" r:id="rId5"/>
    <p:sldId id="261" r:id="rId6"/>
    <p:sldId id="263" r:id="rId7"/>
    <p:sldId id="262" r:id="rId8"/>
    <p:sldId id="264" r:id="rId9"/>
    <p:sldId id="267" r:id="rId10"/>
    <p:sldId id="265" r:id="rId11"/>
    <p:sldId id="278" r:id="rId12"/>
    <p:sldId id="279" r:id="rId13"/>
    <p:sldId id="280" r:id="rId14"/>
    <p:sldId id="268" r:id="rId15"/>
    <p:sldId id="270" r:id="rId16"/>
    <p:sldId id="281" r:id="rId17"/>
  </p:sldIdLst>
  <p:sldSz cx="9144000" cy="6858000" type="screen4x3"/>
  <p:notesSz cx="6858000" cy="9144000"/>
  <p:embeddedFontLst>
    <p:embeddedFont>
      <p:font typeface="Catamaran" panose="020B0604020202020204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84CCA4F-D9F6-4F53-BA84-66B57D2F5A40}">
          <p14:sldIdLst>
            <p14:sldId id="256"/>
            <p14:sldId id="258"/>
            <p14:sldId id="266"/>
            <p14:sldId id="260"/>
            <p14:sldId id="261"/>
            <p14:sldId id="263"/>
            <p14:sldId id="262"/>
            <p14:sldId id="264"/>
            <p14:sldId id="267"/>
            <p14:sldId id="265"/>
            <p14:sldId id="278"/>
            <p14:sldId id="279"/>
            <p14:sldId id="280"/>
            <p14:sldId id="268"/>
            <p14:sldId id="270"/>
            <p14:sldId id="281"/>
          </p14:sldIdLst>
        </p14:section>
        <p14:section name="Sección sin título" id="{61C3BAD8-D69A-4123-A268-FD3EE8E256C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C"/>
    <a:srgbClr val="1D4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0917E3-90B9-48AD-80DA-D8DE58A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57400" cy="365125"/>
          </a:xfrm>
        </p:spPr>
        <p:txBody>
          <a:bodyPr/>
          <a:lstStyle/>
          <a:p>
            <a:fld id="{672B9FBB-67EB-4F1A-BE27-8517A5762D10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FA5136-4569-476B-9032-C79D7498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0861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79238-855F-4FC9-847A-EE7C291D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FE1E1-6F90-419A-BA62-A99FB3673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83" y="6064000"/>
            <a:ext cx="1217702" cy="6733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0EDC53-365F-4DF8-AA3A-24106F9B74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7" t="7768" r="36875" b="41942"/>
          <a:stretch/>
        </p:blipFill>
        <p:spPr>
          <a:xfrm>
            <a:off x="2986308" y="533400"/>
            <a:ext cx="3209926" cy="344805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18E7C4C-4107-45E7-880B-AE534A48D8BE}"/>
              </a:ext>
            </a:extLst>
          </p:cNvPr>
          <p:cNvSpPr/>
          <p:nvPr userDrawn="1"/>
        </p:nvSpPr>
        <p:spPr>
          <a:xfrm>
            <a:off x="1185" y="4391026"/>
            <a:ext cx="9143111" cy="2466974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32BD04C-D33F-435E-9567-5C59ACC8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380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D3176E6-9D18-49E4-8641-FB457E233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65517"/>
            <a:ext cx="9144000" cy="83521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2FF6039-4141-40EB-8CB4-F2B56E260831}"/>
              </a:ext>
            </a:extLst>
          </p:cNvPr>
          <p:cNvCxnSpPr>
            <a:cxnSpLocks/>
          </p:cNvCxnSpPr>
          <p:nvPr userDrawn="1"/>
        </p:nvCxnSpPr>
        <p:spPr>
          <a:xfrm>
            <a:off x="3924000" y="5603547"/>
            <a:ext cx="13277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82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9FBB-67EB-4F1A-BE27-8517A5762D10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DC0440-5A86-4184-829E-001CECADFC2B}"/>
              </a:ext>
            </a:extLst>
          </p:cNvPr>
          <p:cNvSpPr/>
          <p:nvPr userDrawn="1"/>
        </p:nvSpPr>
        <p:spPr>
          <a:xfrm>
            <a:off x="720276" y="2026943"/>
            <a:ext cx="280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71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9FBB-67EB-4F1A-BE27-8517A5762D10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794AF2-6D68-4CF0-88F9-5F8A51A06F25}"/>
              </a:ext>
            </a:extLst>
          </p:cNvPr>
          <p:cNvSpPr/>
          <p:nvPr userDrawn="1"/>
        </p:nvSpPr>
        <p:spPr>
          <a:xfrm>
            <a:off x="720276" y="2026943"/>
            <a:ext cx="280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4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artado y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D3960DE-0938-438B-A797-3A9102308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799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81CCBBF-21F3-4EC4-83DB-C4B0FD7F4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8718" y="3146231"/>
            <a:ext cx="4114800" cy="83521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2BF9D1F-E177-451B-A351-0468A0A315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16" y="5989670"/>
            <a:ext cx="1623603" cy="67331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8F05591-50A5-4323-B4E7-13678A676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175" y="2047874"/>
            <a:ext cx="1623604" cy="28289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17000"/>
            </a:lvl1pPr>
          </a:lstStyle>
          <a:p>
            <a:pPr lvl="0"/>
            <a:r>
              <a:rPr lang="es-ES" dirty="0"/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3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9FBB-67EB-4F1A-BE27-8517A5762D10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4E77E5C-B197-4B80-A3FA-05E6E8710DB5}"/>
              </a:ext>
            </a:extLst>
          </p:cNvPr>
          <p:cNvSpPr/>
          <p:nvPr userDrawn="1"/>
        </p:nvSpPr>
        <p:spPr>
          <a:xfrm>
            <a:off x="718005" y="1761602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05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9FBB-67EB-4F1A-BE27-8517A5762D10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47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9FBB-67EB-4F1A-BE27-8517A5762D10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5B80D56-86AB-4F9C-AC70-C3A14DF88819}"/>
              </a:ext>
            </a:extLst>
          </p:cNvPr>
          <p:cNvSpPr/>
          <p:nvPr userDrawn="1"/>
        </p:nvSpPr>
        <p:spPr>
          <a:xfrm>
            <a:off x="718004" y="4551068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08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9FBB-67EB-4F1A-BE27-8517A5762D10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41DBECD-C9CD-421C-A3F2-1693328A6BC0}"/>
              </a:ext>
            </a:extLst>
          </p:cNvPr>
          <p:cNvSpPr/>
          <p:nvPr userDrawn="1"/>
        </p:nvSpPr>
        <p:spPr>
          <a:xfrm>
            <a:off x="718005" y="1761602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29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9FBB-67EB-4F1A-BE27-8517A5762D10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C3E618-5C81-46FD-B8D6-5DD7F3756595}"/>
              </a:ext>
            </a:extLst>
          </p:cNvPr>
          <p:cNvSpPr/>
          <p:nvPr userDrawn="1"/>
        </p:nvSpPr>
        <p:spPr>
          <a:xfrm>
            <a:off x="718005" y="1689032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21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9FBB-67EB-4F1A-BE27-8517A5762D10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2110A83-76B1-4F87-A409-CDB886555954}"/>
              </a:ext>
            </a:extLst>
          </p:cNvPr>
          <p:cNvSpPr/>
          <p:nvPr userDrawn="1"/>
        </p:nvSpPr>
        <p:spPr>
          <a:xfrm>
            <a:off x="718005" y="1761602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9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9FBB-67EB-4F1A-BE27-8517A5762D10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66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B9FBB-67EB-4F1A-BE27-8517A5762D10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28BD1A-F06E-4573-B02D-E28F3ADB7837}"/>
              </a:ext>
            </a:extLst>
          </p:cNvPr>
          <p:cNvSpPr/>
          <p:nvPr userDrawn="1"/>
        </p:nvSpPr>
        <p:spPr>
          <a:xfrm>
            <a:off x="1185" y="6116128"/>
            <a:ext cx="9142815" cy="741871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3F8B28-12C8-468A-A122-BA083F3AABF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98" y="6130642"/>
            <a:ext cx="1623603" cy="6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9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 dirty="0">
          <a:solidFill>
            <a:srgbClr val="32619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23" y="430112"/>
            <a:ext cx="5210051" cy="368327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4242063"/>
            <a:ext cx="9144000" cy="2615938"/>
          </a:xfrm>
          <a:prstGeom prst="rect">
            <a:avLst/>
          </a:prstGeom>
          <a:solidFill>
            <a:srgbClr val="007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19356" y="4826757"/>
            <a:ext cx="709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</a:rPr>
              <a:t>Cómo realizar tus Prácticas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</a:rPr>
              <a:t> Externas Curriculares</a:t>
            </a:r>
          </a:p>
        </p:txBody>
      </p:sp>
    </p:spTree>
    <p:extLst>
      <p:ext uri="{BB962C8B-B14F-4D97-AF65-F5344CB8AC3E}">
        <p14:creationId xmlns:p14="http://schemas.microsoft.com/office/powerpoint/2010/main" val="15378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C4E8-18B1-4252-B70E-0D647AC6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FBC"/>
                </a:solidFill>
              </a:rPr>
              <a:t>4. Ícaro (I)</a:t>
            </a:r>
            <a:endParaRPr lang="es-ES" dirty="0">
              <a:solidFill>
                <a:srgbClr val="007FBC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F023C-507A-494A-9B9C-B5E583016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81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/>
              <a:t>4.º Para </a:t>
            </a:r>
            <a:r>
              <a:rPr lang="es-ES" sz="2000" dirty="0"/>
              <a:t>comenzar con el proceso de tus prácticas debes de registrarte en </a:t>
            </a:r>
            <a:r>
              <a:rPr lang="es-ES" sz="2000" dirty="0" smtClean="0"/>
              <a:t>Ícaro, </a:t>
            </a:r>
            <a:r>
              <a:rPr lang="es-ES" sz="2000" dirty="0"/>
              <a:t>que se encuentra en tu campus virtual. </a:t>
            </a:r>
            <a:endParaRPr lang="es-ES" sz="2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568"/>
            <a:ext cx="9156986" cy="749431"/>
          </a:xfrm>
          <a:prstGeom prst="rect">
            <a:avLst/>
          </a:prstGeom>
        </p:spPr>
      </p:pic>
      <p:pic>
        <p:nvPicPr>
          <p:cNvPr id="5122" name="Picture 2" descr="https://lh5.googleusercontent.com/dzLxDYWUxWavM5-1kSXkSbs9xDMHHF13q4Y1TiAZCPBY7x0NDz7G0sVgbQZBQIMEANcl6LXvzfNtVkaekg1GeTrECCfFuv7D6jjfxLKguvVs-n8O8-txZQVTOHpaGukOmbPwWYHXp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99" y="2642467"/>
            <a:ext cx="6989801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8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C4E8-18B1-4252-B70E-0D647AC6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FBC"/>
                </a:solidFill>
              </a:rPr>
              <a:t>4. Ícaro (II)</a:t>
            </a:r>
            <a:endParaRPr lang="es-ES" dirty="0">
              <a:solidFill>
                <a:srgbClr val="007FBC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568"/>
            <a:ext cx="9156986" cy="749431"/>
          </a:xfrm>
          <a:prstGeom prst="rect">
            <a:avLst/>
          </a:prstGeom>
        </p:spPr>
      </p:pic>
      <p:pic>
        <p:nvPicPr>
          <p:cNvPr id="6146" name="Picture 2" descr="https://lh4.googleusercontent.com/Q17wLNPtFafkwzuI4zxj5TGet0izvf_Dp94YFPDpNYENOMwz1c7-Z1aUITZ67VuoO6qYUlAsZI00ttmiJ4YYlwXIAAEmDaoiWc_YE72lY1hmJgKYhx7EHxcIkzaFqx0WEQSlGwSAoJ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31" y="1820708"/>
            <a:ext cx="3592338" cy="415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C4E8-18B1-4252-B70E-0D647AC6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FBC"/>
                </a:solidFill>
              </a:rPr>
              <a:t>4. Ícaro (III)</a:t>
            </a:r>
            <a:endParaRPr lang="es-ES" dirty="0">
              <a:solidFill>
                <a:srgbClr val="007FBC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568"/>
            <a:ext cx="9156986" cy="749431"/>
          </a:xfrm>
          <a:prstGeom prst="rect">
            <a:avLst/>
          </a:prstGeom>
        </p:spPr>
      </p:pic>
      <p:pic>
        <p:nvPicPr>
          <p:cNvPr id="7170" name="Picture 2" descr="https://lh4.googleusercontent.com/5R2uD56946g6JeropQoGoX6vKqEa_AwGWH9BGvxQtSCW-Ktwzi8IU5jMbhqtaDXpX0VvQZI0vM6Bjvn5YacYP86EnreiNw7eNwz4WkaZsvIe3SvwiJo13cKNFZS2iBE-XmHKybKwtj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86300"/>
            <a:ext cx="8027403" cy="26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4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C4E8-18B1-4252-B70E-0D647AC6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FBC"/>
                </a:solidFill>
              </a:rPr>
              <a:t>4. Ícaro (IV)</a:t>
            </a:r>
            <a:endParaRPr lang="es-ES" dirty="0">
              <a:solidFill>
                <a:srgbClr val="007FBC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568"/>
            <a:ext cx="9156986" cy="74943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28650" y="1930386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Dentro de </a:t>
            </a:r>
            <a:r>
              <a:rPr lang="es-ES" dirty="0" smtClean="0"/>
              <a:t>Ícaro, </a:t>
            </a:r>
            <a:r>
              <a:rPr lang="es-ES" dirty="0"/>
              <a:t>debes de registrarte y rellenar tu currículum. Además, puedes seleccionar para acceder a diferentes tipos de ofertas:</a:t>
            </a:r>
          </a:p>
        </p:txBody>
      </p:sp>
      <p:pic>
        <p:nvPicPr>
          <p:cNvPr id="8194" name="Picture 2" descr="https://lh4.googleusercontent.com/S9mABiIFgfMdwCmvxINQTO7VGPeWy1B46hmH20K5PVdytkxiZFwcS2eL1g7ilHc-m92Q89yBQt_jt-QCsM2RaplbVI7zD7_u4FtaqmVAdDLHgO-4WkVEm--oYspuef_e2rNs8wb68h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76717"/>
            <a:ext cx="6989942" cy="32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9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C4E8-18B1-4252-B70E-0D647AC6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7FBC"/>
                </a:solidFill>
              </a:rPr>
              <a:t>5. Selección de Prácticas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F023C-507A-494A-9B9C-B5E583016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066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5º Dentro de la plataforma de </a:t>
            </a:r>
            <a:r>
              <a:rPr lang="es-ES" sz="2000" dirty="0" smtClean="0"/>
              <a:t>Ícaro, </a:t>
            </a:r>
            <a:r>
              <a:rPr lang="es-ES" sz="2000" dirty="0"/>
              <a:t>en su periodo establecido se abrirán todas las ofertas para tus prácticas, debes </a:t>
            </a:r>
            <a:r>
              <a:rPr lang="es-ES" sz="2000" dirty="0" smtClean="0"/>
              <a:t>de seleccionarlas en orden de preferencia, </a:t>
            </a:r>
            <a:r>
              <a:rPr lang="es-ES" sz="2000" dirty="0"/>
              <a:t>ya que a estas se accederán por la puntuación que la propia página generará de tu media académicas.</a:t>
            </a:r>
          </a:p>
          <a:p>
            <a:pPr marL="0" indent="0">
              <a:buNone/>
            </a:pPr>
            <a:r>
              <a:rPr lang="es-ES" sz="2000" dirty="0"/>
              <a:t>Posteriormente se te confirmará tu lugar de prácticas y se te dará el contacto directo con este espacio.</a:t>
            </a:r>
          </a:p>
          <a:p>
            <a:pPr marL="0" indent="0">
              <a:buNone/>
            </a:pPr>
            <a:r>
              <a:rPr lang="es-ES" sz="2000" dirty="0" smtClean="0"/>
              <a:t>Después podrás </a:t>
            </a:r>
            <a:r>
              <a:rPr lang="es-ES" sz="2000" dirty="0"/>
              <a:t>comenzar tus </a:t>
            </a:r>
            <a:r>
              <a:rPr lang="es-ES" sz="2000" dirty="0" smtClean="0"/>
              <a:t>prácticas. </a:t>
            </a:r>
            <a:r>
              <a:rPr lang="es-ES" sz="2000" dirty="0"/>
              <a:t>En la empresa tendrás un/a tutor/a de prácticas a quién consultarás todas tus dudas sobre el trabajo que estés realizando, y que hará un seguimiento de tu trabajo en la empresa.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568"/>
            <a:ext cx="9156986" cy="7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C4E8-18B1-4252-B70E-0D647AC6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96876" cy="1325563"/>
          </a:xfrm>
        </p:spPr>
        <p:txBody>
          <a:bodyPr/>
          <a:lstStyle/>
          <a:p>
            <a:r>
              <a:rPr lang="es-ES" dirty="0">
                <a:solidFill>
                  <a:srgbClr val="007FBC"/>
                </a:solidFill>
              </a:rPr>
              <a:t>6. Memoria de las prácticas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F023C-507A-494A-9B9C-B5E583016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52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6º Tras la realización de tus prácticas, </a:t>
            </a:r>
            <a:r>
              <a:rPr lang="es-ES" sz="2000"/>
              <a:t>debes </a:t>
            </a:r>
            <a:r>
              <a:rPr lang="es-ES" sz="2000" smtClean="0"/>
              <a:t>elaborar </a:t>
            </a:r>
            <a:r>
              <a:rPr lang="es-ES" sz="2000" dirty="0" smtClean="0"/>
              <a:t>una </a:t>
            </a:r>
            <a:r>
              <a:rPr lang="es-ES" sz="2000" dirty="0"/>
              <a:t>memoria sobre tu trabajo en esa empresa, que entregarás posteriormente a través de </a:t>
            </a:r>
            <a:r>
              <a:rPr lang="es-ES" sz="2000" dirty="0" smtClean="0"/>
              <a:t>Ícaro. 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Puedes ponerte en contacto con tu tutor/a académico/a, para realizarle cualquier tipo de consulta en relación a la memoria.</a:t>
            </a: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568"/>
            <a:ext cx="9156986" cy="7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1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23" y="430112"/>
            <a:ext cx="5210051" cy="368327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4242063"/>
            <a:ext cx="9144000" cy="2615938"/>
          </a:xfrm>
          <a:prstGeom prst="rect">
            <a:avLst/>
          </a:prstGeom>
          <a:solidFill>
            <a:srgbClr val="007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19356" y="4826757"/>
            <a:ext cx="709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</a:rPr>
              <a:t>Cómo realizar tus Prácticas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</a:rPr>
              <a:t> Externas Curriculares</a:t>
            </a:r>
          </a:p>
        </p:txBody>
      </p:sp>
    </p:spTree>
    <p:extLst>
      <p:ext uri="{BB962C8B-B14F-4D97-AF65-F5344CB8AC3E}">
        <p14:creationId xmlns:p14="http://schemas.microsoft.com/office/powerpoint/2010/main" val="22518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C4E8-18B1-4252-B70E-0D647AC6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FBC"/>
                </a:solidFill>
              </a:rPr>
              <a:t>Índice</a:t>
            </a:r>
            <a:endParaRPr lang="es-ES" dirty="0">
              <a:solidFill>
                <a:srgbClr val="007FBC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F023C-507A-494A-9B9C-B5E583016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100" dirty="0"/>
              <a:t>¿Qué son las Prácticas Externas Curriculares?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100" dirty="0"/>
              <a:t>¿Cómo acceder a la página de tus Prácticas Externas Curriculares?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100" dirty="0"/>
              <a:t>Normativa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100" dirty="0" smtClean="0"/>
              <a:t>Ícaro</a:t>
            </a:r>
            <a:endParaRPr lang="es-ES" sz="21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100" dirty="0"/>
              <a:t>Selección de las prácticas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ES" sz="2100" dirty="0"/>
              <a:t>Memoria de las prácticas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568"/>
            <a:ext cx="9156986" cy="7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C4E8-18B1-4252-B70E-0D647AC6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FBC"/>
                </a:solidFill>
              </a:rPr>
              <a:t>1. ¿Qué </a:t>
            </a:r>
            <a:r>
              <a:rPr lang="es-ES" dirty="0">
                <a:solidFill>
                  <a:srgbClr val="007FBC"/>
                </a:solidFill>
              </a:rPr>
              <a:t>son las Prácticas Externas Curriculares?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F023C-507A-494A-9B9C-B5E583016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/>
              <a:t>Son las actividades formativas que permitirán al estudiante la aplicación práctica de los conocimientos adquiridos en su formación académica, preparándole para el ejercicio de actividades profesionales y facilitando su incorporación al mercado de trabajo.</a:t>
            </a:r>
          </a:p>
          <a:p>
            <a:pPr marL="0" indent="0">
              <a:buNone/>
            </a:pPr>
            <a:r>
              <a:rPr lang="es-ES" sz="2400" dirty="0"/>
              <a:t>La posibilidad de introducir prácticas </a:t>
            </a:r>
            <a:r>
              <a:rPr lang="es-ES" sz="2400" dirty="0" smtClean="0"/>
              <a:t>externas </a:t>
            </a:r>
            <a:r>
              <a:rPr lang="es-ES" sz="2400" dirty="0"/>
              <a:t>en los títulos viene a reforzar el compromiso de la Universidad con la empleabilidad de los futuros graduados y graduadas, enriqueciendo la formación de los estudiantes de las enseñanzas de grado, en un entorno que les proporcionará, tanto a ellos como a los responsables de la formación, un conocimiento más profundo acerca de las competencias que necesitarán en el futuro (Exposición Motivos RD 1393/2007).</a:t>
            </a:r>
          </a:p>
          <a:p>
            <a:pPr marL="0" indent="0">
              <a:buNone/>
            </a:pPr>
            <a:endParaRPr lang="es-ES" sz="2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568"/>
            <a:ext cx="9156986" cy="7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C4E8-18B1-4252-B70E-0D647AC6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7940315" cy="13255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7FBC"/>
                </a:solidFill>
              </a:rPr>
              <a:t>2. </a:t>
            </a:r>
            <a:r>
              <a:rPr lang="es-ES" dirty="0">
                <a:solidFill>
                  <a:srgbClr val="007FBC"/>
                </a:solidFill>
              </a:rPr>
              <a:t>¿Cómo acceder a la página de tus Prácticas Externas Curriculares</a:t>
            </a:r>
            <a:r>
              <a:rPr lang="es-ES" dirty="0" smtClean="0">
                <a:solidFill>
                  <a:srgbClr val="007FBC"/>
                </a:solidFill>
              </a:rPr>
              <a:t>? (I)</a:t>
            </a:r>
            <a:endParaRPr lang="es-ES" dirty="0">
              <a:solidFill>
                <a:srgbClr val="007FBC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F023C-507A-494A-9B9C-B5E583016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0732"/>
            <a:ext cx="7429436" cy="1292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/>
              <a:t>1.º </a:t>
            </a:r>
            <a:r>
              <a:rPr lang="es-ES" sz="2000" dirty="0"/>
              <a:t>Accedemos a la página de la </a:t>
            </a:r>
            <a:r>
              <a:rPr lang="es-ES" sz="2000" dirty="0" smtClean="0"/>
              <a:t>UAL</a:t>
            </a:r>
          </a:p>
          <a:p>
            <a:pPr marL="0" indent="0">
              <a:buNone/>
            </a:pPr>
            <a:endParaRPr lang="es-ES" sz="2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568"/>
            <a:ext cx="9156986" cy="749431"/>
          </a:xfrm>
          <a:prstGeom prst="rect">
            <a:avLst/>
          </a:prstGeom>
        </p:spPr>
      </p:pic>
      <p:pic>
        <p:nvPicPr>
          <p:cNvPr id="1028" name="Picture 4" descr="https://lh5.googleusercontent.com/VICCa1od27CTPEzU8_AJR2_Vf9Lq2erHjcuOHzPuhjg5qNsZRT28gtW0gCaMs_GG3SKeO4CGaABuDcckd_hcCuRt2m8TGDhV_E4fb--4YTuVszG_yX5iAWOWlacv87_7PCNfaRIkvXs=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92" y="2607031"/>
            <a:ext cx="6324816" cy="29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5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C4E8-18B1-4252-B70E-0D647AC6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FBC"/>
                </a:solidFill>
              </a:rPr>
              <a:t>2. ¿Cómo </a:t>
            </a:r>
            <a:r>
              <a:rPr lang="es-ES" dirty="0">
                <a:solidFill>
                  <a:srgbClr val="007FBC"/>
                </a:solidFill>
              </a:rPr>
              <a:t>acceder a la página de tus Prácticas Externas Curriculares? (</a:t>
            </a:r>
            <a:r>
              <a:rPr lang="es-ES" dirty="0" smtClean="0">
                <a:solidFill>
                  <a:srgbClr val="007FBC"/>
                </a:solidFill>
              </a:rPr>
              <a:t>II)</a:t>
            </a:r>
            <a:endParaRPr lang="es-ES" dirty="0">
              <a:solidFill>
                <a:srgbClr val="007FBC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568"/>
            <a:ext cx="9156986" cy="749431"/>
          </a:xfrm>
          <a:prstGeom prst="rect">
            <a:avLst/>
          </a:prstGeom>
        </p:spPr>
      </p:pic>
      <p:pic>
        <p:nvPicPr>
          <p:cNvPr id="1026" name="Picture 2" descr="https://lh5.googleusercontent.com/5zNOtCMlsjBvH0qj15rgcRsgOTV70LNev7EwrNyHgRe1xigcOM8dhPDGETfzc_X-9g_6ad2RaDW1Yys3h_-mfAGXfnURF4XFHwFnpQOEqMx6arhu7SBtFz6H0Lhi180WQDEEgtx4K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2" y="1911571"/>
            <a:ext cx="7725696" cy="37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1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C4E8-18B1-4252-B70E-0D647AC6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FBC"/>
                </a:solidFill>
              </a:rPr>
              <a:t>2. </a:t>
            </a:r>
            <a:r>
              <a:rPr lang="es-ES" dirty="0">
                <a:solidFill>
                  <a:srgbClr val="007FBC"/>
                </a:solidFill>
              </a:rPr>
              <a:t>¿Cómo acceder a la página de tus Prácticas Externas Curriculares? (</a:t>
            </a:r>
            <a:r>
              <a:rPr lang="es-ES" dirty="0" smtClean="0">
                <a:solidFill>
                  <a:srgbClr val="007FBC"/>
                </a:solidFill>
              </a:rPr>
              <a:t>III)</a:t>
            </a:r>
            <a:endParaRPr lang="es-ES" dirty="0">
              <a:solidFill>
                <a:srgbClr val="007FBC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F023C-507A-494A-9B9C-B5E583016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0732"/>
            <a:ext cx="7429436" cy="1292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/>
              <a:t>2.º Accedes a tu grado (ejemplo</a:t>
            </a:r>
            <a:r>
              <a:rPr lang="es-ES" sz="2000" dirty="0"/>
              <a:t>: Grado en </a:t>
            </a:r>
            <a:r>
              <a:rPr lang="es-ES" sz="2000" dirty="0" smtClean="0"/>
              <a:t>Filología Hispánica</a:t>
            </a:r>
            <a:r>
              <a:rPr lang="es-ES" sz="2000" dirty="0" smtClean="0"/>
              <a:t>):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568"/>
            <a:ext cx="9156986" cy="7494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47" b="32508"/>
          <a:stretch/>
        </p:blipFill>
        <p:spPr>
          <a:xfrm>
            <a:off x="2471448" y="2607030"/>
            <a:ext cx="4201103" cy="31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C4E8-18B1-4252-B70E-0D647AC6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FBC"/>
                </a:solidFill>
              </a:rPr>
              <a:t>2. </a:t>
            </a:r>
            <a:r>
              <a:rPr lang="es-ES" dirty="0">
                <a:solidFill>
                  <a:srgbClr val="007FBC"/>
                </a:solidFill>
              </a:rPr>
              <a:t>¿Cómo acceder a la página de tus Prácticas Externas Curriculares? (</a:t>
            </a:r>
            <a:r>
              <a:rPr lang="es-ES" dirty="0" smtClean="0">
                <a:solidFill>
                  <a:srgbClr val="007FBC"/>
                </a:solidFill>
              </a:rPr>
              <a:t>IV)</a:t>
            </a:r>
            <a:endParaRPr lang="es-ES" dirty="0">
              <a:solidFill>
                <a:srgbClr val="007FBC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568"/>
            <a:ext cx="9156986" cy="749431"/>
          </a:xfrm>
          <a:prstGeom prst="rect">
            <a:avLst/>
          </a:prstGeom>
        </p:spPr>
      </p:pic>
      <p:pic>
        <p:nvPicPr>
          <p:cNvPr id="2050" name="Picture 2" descr="https://lh6.googleusercontent.com/vY3jZrJMjS6A099CyLKpp5payt5Iw4DqI_lBXOpdBE2SNPCa91ljTDgCGDHCe0Cthn3cxBnMglICxtZ31DpZa1tMbsqYQHz_-2Rp4A9t3uhgDYcWUhXbADJnYlDLVSlYVxGeWyfirq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9" y="1990297"/>
            <a:ext cx="8245128" cy="35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5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C4E8-18B1-4252-B70E-0D647AC6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FBC"/>
                </a:solidFill>
              </a:rPr>
              <a:t>2. </a:t>
            </a:r>
            <a:r>
              <a:rPr lang="es-ES" dirty="0">
                <a:solidFill>
                  <a:srgbClr val="007FBC"/>
                </a:solidFill>
              </a:rPr>
              <a:t>¿Cómo acceder a la página de tus Prácticas Externas Curriculares? (</a:t>
            </a:r>
            <a:r>
              <a:rPr lang="es-ES" dirty="0" smtClean="0">
                <a:solidFill>
                  <a:srgbClr val="007FBC"/>
                </a:solidFill>
              </a:rPr>
              <a:t>V)</a:t>
            </a:r>
            <a:endParaRPr lang="es-ES" dirty="0">
              <a:solidFill>
                <a:srgbClr val="007FBC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568"/>
            <a:ext cx="9156986" cy="749431"/>
          </a:xfrm>
          <a:prstGeom prst="rect">
            <a:avLst/>
          </a:prstGeom>
        </p:spPr>
      </p:pic>
      <p:pic>
        <p:nvPicPr>
          <p:cNvPr id="3074" name="Picture 2" descr="https://lh4.googleusercontent.com/yRQcsuHtUMO4qBheISKvFcBpqbV6FY1u5H-zlYTbROmPDL6DBoBL7exyOfEBPBxXmx9zIk41L-wAZpK41uDf_0-b4VuJpoirHnjXvl0ACUAD_LSwf63Gur_aDYtWRRGAcskhpxlCp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3" y="2071049"/>
            <a:ext cx="7547377" cy="362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0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3C4E8-18B1-4252-B70E-0D647AC6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7FBC"/>
                </a:solidFill>
              </a:rPr>
              <a:t>3. Normativas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F023C-507A-494A-9B9C-B5E583016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202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000" dirty="0"/>
              <a:t>3º  En la página de nuestras Prácticas Externas </a:t>
            </a:r>
            <a:r>
              <a:rPr lang="es-ES" sz="2000" dirty="0" smtClean="0"/>
              <a:t>Curriculares </a:t>
            </a:r>
            <a:r>
              <a:rPr lang="es-ES" sz="2000" dirty="0"/>
              <a:t>aparecen la normativa para la realización de nuestras prácticas</a:t>
            </a:r>
            <a:r>
              <a:rPr lang="es-ES" sz="2000" dirty="0"/>
              <a:t>. </a:t>
            </a:r>
            <a:r>
              <a:rPr lang="es-ES" sz="2000" b="1" dirty="0"/>
              <a:t>Debes leerla atentamente</a:t>
            </a:r>
            <a:r>
              <a:rPr lang="es-ES" sz="2000" dirty="0"/>
              <a:t>.</a:t>
            </a:r>
            <a:endParaRPr lang="es-ES" sz="2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568"/>
            <a:ext cx="9156986" cy="749431"/>
          </a:xfrm>
          <a:prstGeom prst="rect">
            <a:avLst/>
          </a:prstGeom>
        </p:spPr>
      </p:pic>
      <p:pic>
        <p:nvPicPr>
          <p:cNvPr id="4098" name="Picture 2" descr="https://lh4.googleusercontent.com/KwyoHM3XfbN8I7N1RhorS7hiSdlw3-1R7AeRXHeMDuw06h143SmSNSxJHElBkSep0q4rV4fuKgvA-bjWnkpABzfMJZiwpFCgJoKOs_kknvzrXx7MQbovHgHd0WvDo-c8YXoQ0bWhzJ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56273"/>
            <a:ext cx="7898348" cy="20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76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Catamaran"/>
        <a:ea typeface=""/>
        <a:cs typeface=""/>
      </a:majorFont>
      <a:minorFont>
        <a:latin typeface="Catamaran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535</Words>
  <Application>Microsoft Office PowerPoint</Application>
  <PresentationFormat>Presentación en pantalla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Catamaran</vt:lpstr>
      <vt:lpstr>Arial</vt:lpstr>
      <vt:lpstr>Tema de Office</vt:lpstr>
      <vt:lpstr>Presentación de PowerPoint</vt:lpstr>
      <vt:lpstr>Índice</vt:lpstr>
      <vt:lpstr>1. ¿Qué son las Prácticas Externas Curriculares?</vt:lpstr>
      <vt:lpstr>2. ¿Cómo acceder a la página de tus Prácticas Externas Curriculares? (I)</vt:lpstr>
      <vt:lpstr>2. ¿Cómo acceder a la página de tus Prácticas Externas Curriculares? (II)</vt:lpstr>
      <vt:lpstr>2. ¿Cómo acceder a la página de tus Prácticas Externas Curriculares? (III)</vt:lpstr>
      <vt:lpstr>2. ¿Cómo acceder a la página de tus Prácticas Externas Curriculares? (IV)</vt:lpstr>
      <vt:lpstr>2. ¿Cómo acceder a la página de tus Prácticas Externas Curriculares? (V)</vt:lpstr>
      <vt:lpstr>3. Normativas</vt:lpstr>
      <vt:lpstr>4. Ícaro (I)</vt:lpstr>
      <vt:lpstr>4. Ícaro (II)</vt:lpstr>
      <vt:lpstr>4. Ícaro (III)</vt:lpstr>
      <vt:lpstr>4. Ícaro (IV)</vt:lpstr>
      <vt:lpstr>5. Selección de Prácticas</vt:lpstr>
      <vt:lpstr>6. Memoria de las prácticas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Kuka</dc:creator>
  <cp:lastModifiedBy>borrar</cp:lastModifiedBy>
  <cp:revision>26</cp:revision>
  <dcterms:created xsi:type="dcterms:W3CDTF">2018-03-07T11:18:53Z</dcterms:created>
  <dcterms:modified xsi:type="dcterms:W3CDTF">2021-11-02T10:53:21Z</dcterms:modified>
</cp:coreProperties>
</file>