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66" r:id="rId4"/>
    <p:sldId id="260" r:id="rId5"/>
    <p:sldId id="261" r:id="rId6"/>
    <p:sldId id="263" r:id="rId7"/>
    <p:sldId id="262" r:id="rId8"/>
    <p:sldId id="264" r:id="rId9"/>
    <p:sldId id="267" r:id="rId10"/>
    <p:sldId id="265" r:id="rId11"/>
    <p:sldId id="268" r:id="rId12"/>
    <p:sldId id="269" r:id="rId13"/>
    <p:sldId id="270" r:id="rId14"/>
    <p:sldId id="271" r:id="rId15"/>
    <p:sldId id="272" r:id="rId16"/>
    <p:sldId id="273" r:id="rId17"/>
    <p:sldId id="274" r:id="rId18"/>
    <p:sldId id="277" r:id="rId19"/>
    <p:sldId id="275" r:id="rId20"/>
    <p:sldId id="276" r:id="rId21"/>
  </p:sldIdLst>
  <p:sldSz cx="9144000" cy="6858000" type="screen4x3"/>
  <p:notesSz cx="6858000" cy="9144000"/>
  <p:embeddedFontLst>
    <p:embeddedFont>
      <p:font typeface="Catamaran" panose="020B0604020202020204" charset="0"/>
      <p:regular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BC"/>
    <a:srgbClr val="1D4F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26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70917E3-90B9-48AD-80DA-D8DE58AF8445}"/>
              </a:ext>
            </a:extLst>
          </p:cNvPr>
          <p:cNvSpPr>
            <a:spLocks noGrp="1"/>
          </p:cNvSpPr>
          <p:nvPr>
            <p:ph type="dt" sz="half" idx="10"/>
          </p:nvPr>
        </p:nvSpPr>
        <p:spPr>
          <a:xfrm>
            <a:off x="838200" y="6356350"/>
            <a:ext cx="2057400" cy="365125"/>
          </a:xfrm>
        </p:spPr>
        <p:txBody>
          <a:bodyPr/>
          <a:lstStyle/>
          <a:p>
            <a:fld id="{672B9FBB-67EB-4F1A-BE27-8517A5762D10}" type="datetimeFigureOut">
              <a:rPr lang="es-ES" smtClean="0"/>
              <a:t>26/10/2021</a:t>
            </a:fld>
            <a:endParaRPr lang="es-ES"/>
          </a:p>
        </p:txBody>
      </p:sp>
      <p:sp>
        <p:nvSpPr>
          <p:cNvPr id="6" name="Footer Placeholder 4">
            <a:extLst>
              <a:ext uri="{FF2B5EF4-FFF2-40B4-BE49-F238E27FC236}">
                <a16:creationId xmlns:a16="http://schemas.microsoft.com/office/drawing/2014/main" id="{4DFA5136-4569-476B-9032-C79D7498AF05}"/>
              </a:ext>
            </a:extLst>
          </p:cNvPr>
          <p:cNvSpPr>
            <a:spLocks noGrp="1"/>
          </p:cNvSpPr>
          <p:nvPr>
            <p:ph type="ftr" sz="quarter" idx="11"/>
          </p:nvPr>
        </p:nvSpPr>
        <p:spPr>
          <a:xfrm>
            <a:off x="4038600" y="6356350"/>
            <a:ext cx="3086100" cy="365125"/>
          </a:xfrm>
        </p:spPr>
        <p:txBody>
          <a:bodyPr/>
          <a:lstStyle/>
          <a:p>
            <a:endParaRPr lang="es-ES"/>
          </a:p>
        </p:txBody>
      </p:sp>
      <p:sp>
        <p:nvSpPr>
          <p:cNvPr id="7" name="Slide Number Placeholder 5">
            <a:extLst>
              <a:ext uri="{FF2B5EF4-FFF2-40B4-BE49-F238E27FC236}">
                <a16:creationId xmlns:a16="http://schemas.microsoft.com/office/drawing/2014/main" id="{E7779238-855F-4FC9-847A-EE7C291DF1F1}"/>
              </a:ext>
            </a:extLst>
          </p:cNvPr>
          <p:cNvSpPr>
            <a:spLocks noGrp="1"/>
          </p:cNvSpPr>
          <p:nvPr>
            <p:ph type="sldNum" sz="quarter" idx="12"/>
          </p:nvPr>
        </p:nvSpPr>
        <p:spPr>
          <a:xfrm>
            <a:off x="8610600" y="6356350"/>
            <a:ext cx="2057400" cy="365125"/>
          </a:xfrm>
        </p:spPr>
        <p:txBody>
          <a:bodyPr/>
          <a:lstStyle/>
          <a:p>
            <a:fld id="{A6EC9E3E-F9FB-4CAE-ADB0-6C6947CEBDED}" type="slidenum">
              <a:rPr lang="es-ES" smtClean="0"/>
              <a:t>‹Nº›</a:t>
            </a:fld>
            <a:endParaRPr lang="es-ES"/>
          </a:p>
        </p:txBody>
      </p:sp>
      <p:pic>
        <p:nvPicPr>
          <p:cNvPr id="8" name="Imagen 7">
            <a:extLst>
              <a:ext uri="{FF2B5EF4-FFF2-40B4-BE49-F238E27FC236}">
                <a16:creationId xmlns:a16="http://schemas.microsoft.com/office/drawing/2014/main" id="{416FE1E1-6F90-419A-BA62-A99FB367379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293383" y="6064000"/>
            <a:ext cx="1217702" cy="673310"/>
          </a:xfrm>
          <a:prstGeom prst="rect">
            <a:avLst/>
          </a:prstGeom>
        </p:spPr>
      </p:pic>
      <p:pic>
        <p:nvPicPr>
          <p:cNvPr id="9" name="Imagen 8">
            <a:extLst>
              <a:ext uri="{FF2B5EF4-FFF2-40B4-BE49-F238E27FC236}">
                <a16:creationId xmlns:a16="http://schemas.microsoft.com/office/drawing/2014/main" id="{150EDC53-365F-4DF8-AA3A-24106F9B749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797" t="7768" r="36875" b="41942"/>
          <a:stretch/>
        </p:blipFill>
        <p:spPr>
          <a:xfrm>
            <a:off x="2986308" y="533400"/>
            <a:ext cx="3209926" cy="3448050"/>
          </a:xfrm>
          <a:prstGeom prst="rect">
            <a:avLst/>
          </a:prstGeom>
        </p:spPr>
      </p:pic>
      <p:sp>
        <p:nvSpPr>
          <p:cNvPr id="10" name="Rectángulo 9">
            <a:extLst>
              <a:ext uri="{FF2B5EF4-FFF2-40B4-BE49-F238E27FC236}">
                <a16:creationId xmlns:a16="http://schemas.microsoft.com/office/drawing/2014/main" id="{318E7C4C-4107-45E7-880B-AE534A48D8BE}"/>
              </a:ext>
            </a:extLst>
          </p:cNvPr>
          <p:cNvSpPr/>
          <p:nvPr userDrawn="1"/>
        </p:nvSpPr>
        <p:spPr>
          <a:xfrm>
            <a:off x="1185" y="4391026"/>
            <a:ext cx="9143111" cy="2466974"/>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itle Placeholder 1">
            <a:extLst>
              <a:ext uri="{FF2B5EF4-FFF2-40B4-BE49-F238E27FC236}">
                <a16:creationId xmlns:a16="http://schemas.microsoft.com/office/drawing/2014/main" id="{532BD04C-D33F-435E-9567-5C59ACC820B9}"/>
              </a:ext>
            </a:extLst>
          </p:cNvPr>
          <p:cNvSpPr>
            <a:spLocks noGrp="1"/>
          </p:cNvSpPr>
          <p:nvPr>
            <p:ph type="title"/>
          </p:nvPr>
        </p:nvSpPr>
        <p:spPr>
          <a:xfrm>
            <a:off x="0" y="4273800"/>
            <a:ext cx="9144000" cy="1325563"/>
          </a:xfrm>
          <a:prstGeom prst="rect">
            <a:avLst/>
          </a:prstGeom>
        </p:spPr>
        <p:txBody>
          <a:bodyPr vert="horz" lIns="91440" tIns="45720" rIns="91440" bIns="45720" rtlCol="0" anchor="b" anchorCtr="0">
            <a:normAutofit/>
          </a:bodyPr>
          <a:lstStyle>
            <a:lvl1pPr algn="ctr">
              <a:defRPr sz="2400">
                <a:solidFill>
                  <a:schemeClr val="bg1"/>
                </a:solidFill>
              </a:defRPr>
            </a:lvl1pPr>
          </a:lstStyle>
          <a:p>
            <a:pPr lvl="0"/>
            <a:r>
              <a:rPr lang="es-ES" dirty="0"/>
              <a:t>Haga clic para modificar el estilo de título del patrón</a:t>
            </a:r>
            <a:endParaRPr lang="en-US" dirty="0"/>
          </a:p>
        </p:txBody>
      </p:sp>
      <p:sp>
        <p:nvSpPr>
          <p:cNvPr id="12" name="Subtitle 2">
            <a:extLst>
              <a:ext uri="{FF2B5EF4-FFF2-40B4-BE49-F238E27FC236}">
                <a16:creationId xmlns:a16="http://schemas.microsoft.com/office/drawing/2014/main" id="{9D3176E6-9D18-49E4-8641-FB457E233BD4}"/>
              </a:ext>
            </a:extLst>
          </p:cNvPr>
          <p:cNvSpPr>
            <a:spLocks noGrp="1"/>
          </p:cNvSpPr>
          <p:nvPr>
            <p:ph type="subTitle" idx="1"/>
          </p:nvPr>
        </p:nvSpPr>
        <p:spPr>
          <a:xfrm>
            <a:off x="0" y="5665517"/>
            <a:ext cx="9144000" cy="835219"/>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cxnSp>
        <p:nvCxnSpPr>
          <p:cNvPr id="13" name="Conector recto 12">
            <a:extLst>
              <a:ext uri="{FF2B5EF4-FFF2-40B4-BE49-F238E27FC236}">
                <a16:creationId xmlns:a16="http://schemas.microsoft.com/office/drawing/2014/main" id="{22FF6039-4141-40EB-8CB4-F2B56E260831}"/>
              </a:ext>
            </a:extLst>
          </p:cNvPr>
          <p:cNvCxnSpPr>
            <a:cxnSpLocks/>
          </p:cNvCxnSpPr>
          <p:nvPr userDrawn="1"/>
        </p:nvCxnSpPr>
        <p:spPr>
          <a:xfrm>
            <a:off x="3924000" y="5603547"/>
            <a:ext cx="13277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82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672B9FBB-67EB-4F1A-BE27-8517A5762D10}" type="datetimeFigureOut">
              <a:rPr lang="es-ES" smtClean="0"/>
              <a:t>26/10/2021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6EC9E3E-F9FB-4CAE-ADB0-6C6947CEBDED}" type="slidenum">
              <a:rPr lang="es-ES" smtClean="0"/>
              <a:t>‹Nº›</a:t>
            </a:fld>
            <a:endParaRPr lang="es-ES"/>
          </a:p>
        </p:txBody>
      </p:sp>
      <p:sp>
        <p:nvSpPr>
          <p:cNvPr id="8" name="Rectángulo 7">
            <a:extLst>
              <a:ext uri="{FF2B5EF4-FFF2-40B4-BE49-F238E27FC236}">
                <a16:creationId xmlns:a16="http://schemas.microsoft.com/office/drawing/2014/main" id="{02DC0440-5A86-4184-829E-001CECADFC2B}"/>
              </a:ext>
            </a:extLst>
          </p:cNvPr>
          <p:cNvSpPr/>
          <p:nvPr userDrawn="1"/>
        </p:nvSpPr>
        <p:spPr>
          <a:xfrm>
            <a:off x="720276" y="2026943"/>
            <a:ext cx="280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99715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672B9FBB-67EB-4F1A-BE27-8517A5762D10}" type="datetimeFigureOut">
              <a:rPr lang="es-ES" smtClean="0"/>
              <a:t>26/10/2021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6EC9E3E-F9FB-4CAE-ADB0-6C6947CEBDED}" type="slidenum">
              <a:rPr lang="es-ES" smtClean="0"/>
              <a:t>‹Nº›</a:t>
            </a:fld>
            <a:endParaRPr lang="es-ES"/>
          </a:p>
        </p:txBody>
      </p:sp>
      <p:sp>
        <p:nvSpPr>
          <p:cNvPr id="8" name="Rectángulo 7">
            <a:extLst>
              <a:ext uri="{FF2B5EF4-FFF2-40B4-BE49-F238E27FC236}">
                <a16:creationId xmlns:a16="http://schemas.microsoft.com/office/drawing/2014/main" id="{3C794AF2-6D68-4CF0-88F9-5F8A51A06F25}"/>
              </a:ext>
            </a:extLst>
          </p:cNvPr>
          <p:cNvSpPr/>
          <p:nvPr userDrawn="1"/>
        </p:nvSpPr>
        <p:spPr>
          <a:xfrm>
            <a:off x="720276" y="2026943"/>
            <a:ext cx="280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3214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partado y títulos">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BD3960DE-0938-438B-A797-3A9102308A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 y="0"/>
            <a:ext cx="9142984" cy="6857999"/>
          </a:xfrm>
          <a:prstGeom prst="rect">
            <a:avLst/>
          </a:prstGeom>
        </p:spPr>
      </p:pic>
      <p:sp>
        <p:nvSpPr>
          <p:cNvPr id="7" name="Subtitle 2">
            <a:extLst>
              <a:ext uri="{FF2B5EF4-FFF2-40B4-BE49-F238E27FC236}">
                <a16:creationId xmlns:a16="http://schemas.microsoft.com/office/drawing/2014/main" id="{B81CCBBF-21F3-4EC4-83DB-C4B0FD7F4504}"/>
              </a:ext>
            </a:extLst>
          </p:cNvPr>
          <p:cNvSpPr>
            <a:spLocks noGrp="1"/>
          </p:cNvSpPr>
          <p:nvPr>
            <p:ph type="subTitle" idx="1"/>
          </p:nvPr>
        </p:nvSpPr>
        <p:spPr>
          <a:xfrm>
            <a:off x="4778718" y="3146231"/>
            <a:ext cx="4114800" cy="83521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pic>
        <p:nvPicPr>
          <p:cNvPr id="11" name="Imagen 10">
            <a:extLst>
              <a:ext uri="{FF2B5EF4-FFF2-40B4-BE49-F238E27FC236}">
                <a16:creationId xmlns:a16="http://schemas.microsoft.com/office/drawing/2014/main" id="{F2BF9D1F-E177-451B-A351-0468A0A3150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966916" y="5989670"/>
            <a:ext cx="1623603" cy="673310"/>
          </a:xfrm>
          <a:prstGeom prst="rect">
            <a:avLst/>
          </a:prstGeom>
        </p:spPr>
      </p:pic>
      <p:sp>
        <p:nvSpPr>
          <p:cNvPr id="12" name="Title Placeholder 1">
            <a:extLst>
              <a:ext uri="{FF2B5EF4-FFF2-40B4-BE49-F238E27FC236}">
                <a16:creationId xmlns:a16="http://schemas.microsoft.com/office/drawing/2014/main" id="{58F05591-50A5-4323-B4E7-13678A67639C}"/>
              </a:ext>
            </a:extLst>
          </p:cNvPr>
          <p:cNvSpPr>
            <a:spLocks noGrp="1"/>
          </p:cNvSpPr>
          <p:nvPr>
            <p:ph type="title"/>
          </p:nvPr>
        </p:nvSpPr>
        <p:spPr>
          <a:xfrm>
            <a:off x="3476175" y="2047874"/>
            <a:ext cx="1623604" cy="2828925"/>
          </a:xfrm>
          <a:prstGeom prst="rect">
            <a:avLst/>
          </a:prstGeom>
        </p:spPr>
        <p:txBody>
          <a:bodyPr vert="horz" lIns="91440" tIns="45720" rIns="91440" bIns="45720" rtlCol="0" anchor="b" anchorCtr="0">
            <a:normAutofit/>
          </a:bodyPr>
          <a:lstStyle>
            <a:lvl1pPr algn="ctr">
              <a:defRPr sz="17000"/>
            </a:lvl1pPr>
          </a:lstStyle>
          <a:p>
            <a:pPr lvl="0"/>
            <a:r>
              <a:rPr lang="es-ES" dirty="0"/>
              <a:t>H</a:t>
            </a:r>
            <a:endParaRPr lang="en-US" dirty="0"/>
          </a:p>
        </p:txBody>
      </p:sp>
    </p:spTree>
    <p:extLst>
      <p:ext uri="{BB962C8B-B14F-4D97-AF65-F5344CB8AC3E}">
        <p14:creationId xmlns:p14="http://schemas.microsoft.com/office/powerpoint/2010/main" val="78493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2B9FBB-67EB-4F1A-BE27-8517A5762D10}" type="datetimeFigureOut">
              <a:rPr lang="es-ES" smtClean="0"/>
              <a:t>26/10/2021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6EC9E3E-F9FB-4CAE-ADB0-6C6947CEBDED}" type="slidenum">
              <a:rPr lang="es-ES" smtClean="0"/>
              <a:t>‹Nº›</a:t>
            </a:fld>
            <a:endParaRPr lang="es-ES"/>
          </a:p>
        </p:txBody>
      </p:sp>
      <p:sp>
        <p:nvSpPr>
          <p:cNvPr id="7" name="Rectángulo 6">
            <a:extLst>
              <a:ext uri="{FF2B5EF4-FFF2-40B4-BE49-F238E27FC236}">
                <a16:creationId xmlns:a16="http://schemas.microsoft.com/office/drawing/2014/main" id="{C4E77E5C-B197-4B80-A3FA-05E6E8710DB5}"/>
              </a:ext>
            </a:extLst>
          </p:cNvPr>
          <p:cNvSpPr/>
          <p:nvPr userDrawn="1"/>
        </p:nvSpPr>
        <p:spPr>
          <a:xfrm>
            <a:off x="718005" y="1761602"/>
            <a:ext cx="784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12059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72B9FBB-67EB-4F1A-BE27-8517A5762D10}" type="datetimeFigureOut">
              <a:rPr lang="es-ES" smtClean="0"/>
              <a:t>26/10/2021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6EC9E3E-F9FB-4CAE-ADB0-6C6947CEBDED}" type="slidenum">
              <a:rPr lang="es-ES" smtClean="0"/>
              <a:t>‹Nº›</a:t>
            </a:fld>
            <a:endParaRPr lang="es-ES"/>
          </a:p>
        </p:txBody>
      </p:sp>
    </p:spTree>
    <p:extLst>
      <p:ext uri="{BB962C8B-B14F-4D97-AF65-F5344CB8AC3E}">
        <p14:creationId xmlns:p14="http://schemas.microsoft.com/office/powerpoint/2010/main" val="1092473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672B9FBB-67EB-4F1A-BE27-8517A5762D10}" type="datetimeFigureOut">
              <a:rPr lang="es-ES" smtClean="0"/>
              <a:t>26/10/2021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6EC9E3E-F9FB-4CAE-ADB0-6C6947CEBDED}" type="slidenum">
              <a:rPr lang="es-ES" smtClean="0"/>
              <a:t>‹Nº›</a:t>
            </a:fld>
            <a:endParaRPr lang="es-ES"/>
          </a:p>
        </p:txBody>
      </p:sp>
      <p:sp>
        <p:nvSpPr>
          <p:cNvPr id="7" name="Rectángulo 6">
            <a:extLst>
              <a:ext uri="{FF2B5EF4-FFF2-40B4-BE49-F238E27FC236}">
                <a16:creationId xmlns:a16="http://schemas.microsoft.com/office/drawing/2014/main" id="{A5B80D56-86AB-4F9C-AC70-C3A14DF88819}"/>
              </a:ext>
            </a:extLst>
          </p:cNvPr>
          <p:cNvSpPr/>
          <p:nvPr userDrawn="1"/>
        </p:nvSpPr>
        <p:spPr>
          <a:xfrm>
            <a:off x="718004" y="4551068"/>
            <a:ext cx="784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88085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72B9FBB-67EB-4F1A-BE27-8517A5762D10}" type="datetimeFigureOut">
              <a:rPr lang="es-ES" smtClean="0"/>
              <a:t>26/10/2021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6EC9E3E-F9FB-4CAE-ADB0-6C6947CEBDED}" type="slidenum">
              <a:rPr lang="es-ES" smtClean="0"/>
              <a:t>‹Nº›</a:t>
            </a:fld>
            <a:endParaRPr lang="es-ES"/>
          </a:p>
        </p:txBody>
      </p:sp>
      <p:sp>
        <p:nvSpPr>
          <p:cNvPr id="8" name="Rectángulo 7">
            <a:extLst>
              <a:ext uri="{FF2B5EF4-FFF2-40B4-BE49-F238E27FC236}">
                <a16:creationId xmlns:a16="http://schemas.microsoft.com/office/drawing/2014/main" id="{C41DBECD-C9CD-421C-A3F2-1693328A6BC0}"/>
              </a:ext>
            </a:extLst>
          </p:cNvPr>
          <p:cNvSpPr/>
          <p:nvPr userDrawn="1"/>
        </p:nvSpPr>
        <p:spPr>
          <a:xfrm>
            <a:off x="718005" y="1761602"/>
            <a:ext cx="784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2429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72B9FBB-67EB-4F1A-BE27-8517A5762D10}" type="datetimeFigureOut">
              <a:rPr lang="es-ES" smtClean="0"/>
              <a:t>26/10/2021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6EC9E3E-F9FB-4CAE-ADB0-6C6947CEBDED}" type="slidenum">
              <a:rPr lang="es-ES" smtClean="0"/>
              <a:t>‹Nº›</a:t>
            </a:fld>
            <a:endParaRPr lang="es-ES"/>
          </a:p>
        </p:txBody>
      </p:sp>
      <p:sp>
        <p:nvSpPr>
          <p:cNvPr id="10" name="Rectángulo 9">
            <a:extLst>
              <a:ext uri="{FF2B5EF4-FFF2-40B4-BE49-F238E27FC236}">
                <a16:creationId xmlns:a16="http://schemas.microsoft.com/office/drawing/2014/main" id="{36C3E618-5C81-46FD-B8D6-5DD7F3756595}"/>
              </a:ext>
            </a:extLst>
          </p:cNvPr>
          <p:cNvSpPr/>
          <p:nvPr userDrawn="1"/>
        </p:nvSpPr>
        <p:spPr>
          <a:xfrm>
            <a:off x="718005" y="1689032"/>
            <a:ext cx="784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0321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2B9FBB-67EB-4F1A-BE27-8517A5762D10}" type="datetimeFigureOut">
              <a:rPr lang="es-ES" smtClean="0"/>
              <a:t>26/10/2021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6EC9E3E-F9FB-4CAE-ADB0-6C6947CEBDED}" type="slidenum">
              <a:rPr lang="es-ES" smtClean="0"/>
              <a:t>‹Nº›</a:t>
            </a:fld>
            <a:endParaRPr lang="es-ES"/>
          </a:p>
        </p:txBody>
      </p:sp>
      <p:sp>
        <p:nvSpPr>
          <p:cNvPr id="6" name="Rectángulo 5">
            <a:extLst>
              <a:ext uri="{FF2B5EF4-FFF2-40B4-BE49-F238E27FC236}">
                <a16:creationId xmlns:a16="http://schemas.microsoft.com/office/drawing/2014/main" id="{02110A83-76B1-4F87-A409-CDB886555954}"/>
              </a:ext>
            </a:extLst>
          </p:cNvPr>
          <p:cNvSpPr/>
          <p:nvPr userDrawn="1"/>
        </p:nvSpPr>
        <p:spPr>
          <a:xfrm>
            <a:off x="718005" y="1761602"/>
            <a:ext cx="784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0559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B9FBB-67EB-4F1A-BE27-8517A5762D10}" type="datetimeFigureOut">
              <a:rPr lang="es-ES" smtClean="0"/>
              <a:t>26/10/2021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6EC9E3E-F9FB-4CAE-ADB0-6C6947CEBDED}" type="slidenum">
              <a:rPr lang="es-ES" smtClean="0"/>
              <a:t>‹Nº›</a:t>
            </a:fld>
            <a:endParaRPr lang="es-ES"/>
          </a:p>
        </p:txBody>
      </p:sp>
    </p:spTree>
    <p:extLst>
      <p:ext uri="{BB962C8B-B14F-4D97-AF65-F5344CB8AC3E}">
        <p14:creationId xmlns:p14="http://schemas.microsoft.com/office/powerpoint/2010/main" val="346166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b" anchorCtr="0">
            <a:normAutofit/>
          </a:bodyPr>
          <a:lstStyle/>
          <a:p>
            <a:pPr lvl="0"/>
            <a:r>
              <a:rPr lang="es-ES" dirty="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B9FBB-67EB-4F1A-BE27-8517A5762D10}" type="datetimeFigureOut">
              <a:rPr lang="es-ES" smtClean="0"/>
              <a:t>26/10/2021</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C9E3E-F9FB-4CAE-ADB0-6C6947CEBDED}" type="slidenum">
              <a:rPr lang="es-ES" smtClean="0"/>
              <a:t>‹Nº›</a:t>
            </a:fld>
            <a:endParaRPr lang="es-ES"/>
          </a:p>
        </p:txBody>
      </p:sp>
      <p:sp>
        <p:nvSpPr>
          <p:cNvPr id="7" name="Rectángulo 6">
            <a:extLst>
              <a:ext uri="{FF2B5EF4-FFF2-40B4-BE49-F238E27FC236}">
                <a16:creationId xmlns:a16="http://schemas.microsoft.com/office/drawing/2014/main" id="{2B28BD1A-F06E-4573-B02D-E28F3ADB7837}"/>
              </a:ext>
            </a:extLst>
          </p:cNvPr>
          <p:cNvSpPr/>
          <p:nvPr userDrawn="1"/>
        </p:nvSpPr>
        <p:spPr>
          <a:xfrm>
            <a:off x="1185" y="6116128"/>
            <a:ext cx="9142815" cy="741871"/>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153F8B28-12C8-468A-A122-BA083F3AABF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3760198" y="6130642"/>
            <a:ext cx="1623603" cy="673310"/>
          </a:xfrm>
          <a:prstGeom prst="rect">
            <a:avLst/>
          </a:prstGeom>
        </p:spPr>
      </p:pic>
    </p:spTree>
    <p:extLst>
      <p:ext uri="{BB962C8B-B14F-4D97-AF65-F5344CB8AC3E}">
        <p14:creationId xmlns:p14="http://schemas.microsoft.com/office/powerpoint/2010/main" val="341219985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2" r:id="rId3"/>
    <p:sldLayoutId id="2147483661"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ual.es/application/files/8816/3350/9315/02.Normativa_TFG_septiembre_2021_Junta_Facultad.pdf" TargetMode="Externa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63523" y="430112"/>
            <a:ext cx="5210051" cy="3683274"/>
          </a:xfrm>
          <a:prstGeom prst="rect">
            <a:avLst/>
          </a:prstGeom>
        </p:spPr>
      </p:pic>
      <p:sp>
        <p:nvSpPr>
          <p:cNvPr id="4" name="Rectángulo 3"/>
          <p:cNvSpPr/>
          <p:nvPr/>
        </p:nvSpPr>
        <p:spPr>
          <a:xfrm>
            <a:off x="0" y="4242063"/>
            <a:ext cx="9144000" cy="2615938"/>
          </a:xfrm>
          <a:prstGeom prst="rect">
            <a:avLst/>
          </a:prstGeom>
          <a:solidFill>
            <a:srgbClr val="007F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2102177" y="4986780"/>
            <a:ext cx="5920033" cy="769441"/>
          </a:xfrm>
          <a:prstGeom prst="rect">
            <a:avLst/>
          </a:prstGeom>
          <a:noFill/>
        </p:spPr>
        <p:txBody>
          <a:bodyPr wrap="square" rtlCol="0">
            <a:spAutoFit/>
          </a:bodyPr>
          <a:lstStyle/>
          <a:p>
            <a:r>
              <a:rPr lang="es-ES" sz="4400" dirty="0">
                <a:solidFill>
                  <a:schemeClr val="bg1"/>
                </a:solidFill>
              </a:rPr>
              <a:t>Cómo realizar tu </a:t>
            </a:r>
            <a:r>
              <a:rPr lang="es-ES" sz="4400" dirty="0" smtClean="0">
                <a:solidFill>
                  <a:schemeClr val="bg1"/>
                </a:solidFill>
              </a:rPr>
              <a:t>TFG</a:t>
            </a:r>
            <a:endParaRPr lang="es-ES" sz="4400" dirty="0">
              <a:solidFill>
                <a:schemeClr val="bg1"/>
              </a:solidFill>
            </a:endParaRPr>
          </a:p>
        </p:txBody>
      </p:sp>
    </p:spTree>
    <p:extLst>
      <p:ext uri="{BB962C8B-B14F-4D97-AF65-F5344CB8AC3E}">
        <p14:creationId xmlns:p14="http://schemas.microsoft.com/office/powerpoint/2010/main" val="1537873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4. Calendario</a:t>
            </a: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4"/>
            <a:ext cx="4999152" cy="3330837"/>
          </a:xfrm>
        </p:spPr>
        <p:txBody>
          <a:bodyPr>
            <a:normAutofit/>
          </a:bodyPr>
          <a:lstStyle/>
          <a:p>
            <a:pPr marL="0" indent="0">
              <a:buNone/>
            </a:pPr>
            <a:r>
              <a:rPr lang="es-ES" sz="2000" dirty="0" smtClean="0"/>
              <a:t>4.º </a:t>
            </a:r>
            <a:r>
              <a:rPr lang="es-ES" sz="2000" dirty="0"/>
              <a:t>El calendario aparecerá publicado en la página del </a:t>
            </a:r>
            <a:r>
              <a:rPr lang="es-ES" sz="2000" dirty="0" smtClean="0"/>
              <a:t>TFG, durante las primeras semanas del curso académico, por lo que tenemos que estar </a:t>
            </a:r>
            <a:r>
              <a:rPr lang="es-ES" sz="2000" dirty="0"/>
              <a:t>muy atentos de las fechas.</a:t>
            </a: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4240" y="1949925"/>
            <a:ext cx="2667317" cy="3682589"/>
          </a:xfrm>
          <a:prstGeom prst="rect">
            <a:avLst/>
          </a:prstGeom>
        </p:spPr>
      </p:pic>
    </p:spTree>
    <p:extLst>
      <p:ext uri="{BB962C8B-B14F-4D97-AF65-F5344CB8AC3E}">
        <p14:creationId xmlns:p14="http://schemas.microsoft.com/office/powerpoint/2010/main" val="2797686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5. Temas y </a:t>
            </a:r>
            <a:r>
              <a:rPr lang="es-ES" dirty="0" smtClean="0">
                <a:solidFill>
                  <a:srgbClr val="007FBC"/>
                </a:solidFill>
              </a:rPr>
              <a:t>directores </a:t>
            </a:r>
            <a:r>
              <a:rPr lang="es-ES" dirty="0">
                <a:solidFill>
                  <a:srgbClr val="007FBC"/>
                </a:solidFill>
              </a:rPr>
              <a:t>de trabajo</a:t>
            </a: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4"/>
            <a:ext cx="7886700" cy="842161"/>
          </a:xfrm>
        </p:spPr>
        <p:txBody>
          <a:bodyPr>
            <a:normAutofit fontScale="92500" lnSpcReduction="10000"/>
          </a:bodyPr>
          <a:lstStyle/>
          <a:p>
            <a:pPr marL="0" indent="0">
              <a:buNone/>
            </a:pPr>
            <a:r>
              <a:rPr lang="es-ES" sz="2000" dirty="0"/>
              <a:t>5</a:t>
            </a:r>
            <a:r>
              <a:rPr lang="es-ES" sz="2000" dirty="0" smtClean="0"/>
              <a:t>.º </a:t>
            </a:r>
            <a:r>
              <a:rPr lang="es-ES" sz="2000" dirty="0"/>
              <a:t>En este apartado aparecen todos </a:t>
            </a:r>
            <a:r>
              <a:rPr lang="es-ES" sz="2000" dirty="0" smtClean="0"/>
              <a:t>los directores que </a:t>
            </a:r>
            <a:r>
              <a:rPr lang="es-ES" sz="2000" dirty="0"/>
              <a:t>puedes </a:t>
            </a:r>
            <a:r>
              <a:rPr lang="es-ES" sz="2000" dirty="0" smtClean="0"/>
              <a:t>solicitar para </a:t>
            </a:r>
            <a:r>
              <a:rPr lang="es-ES" sz="2000" dirty="0"/>
              <a:t>que te </a:t>
            </a:r>
            <a:r>
              <a:rPr lang="es-ES" sz="2000" dirty="0" err="1" smtClean="0"/>
              <a:t>tutoricen</a:t>
            </a:r>
            <a:r>
              <a:rPr lang="es-ES" sz="2000" dirty="0" smtClean="0"/>
              <a:t> </a:t>
            </a:r>
            <a:r>
              <a:rPr lang="es-ES" sz="2000" dirty="0"/>
              <a:t>el </a:t>
            </a:r>
            <a:r>
              <a:rPr lang="es-ES" sz="2000" dirty="0" smtClean="0"/>
              <a:t>trabajo (también puedes consultar sus respectivas </a:t>
            </a:r>
            <a:r>
              <a:rPr lang="es-ES" sz="2000" dirty="0"/>
              <a:t>líneas de </a:t>
            </a:r>
            <a:r>
              <a:rPr lang="es-ES" sz="2000" dirty="0" smtClean="0"/>
              <a:t>investigación).</a:t>
            </a: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8194" name="Picture 2" descr="https://lh6.googleusercontent.com/NqRckp9gRWyhr-LXbnoeDXRar6_IS_6iXJL010RNwWZcBDuFHnaLojFBhBnpgdWTrvJkOalwjRGMR37LusuiOjXrJ_6pPlmrR0rhC6FX062xTn4W2Mz2WuqFf6DQo4JSq70zWMqNX2A=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667785"/>
            <a:ext cx="5898610" cy="297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270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6. Solicitud de </a:t>
            </a:r>
            <a:r>
              <a:rPr lang="es-ES" dirty="0" smtClean="0">
                <a:solidFill>
                  <a:srgbClr val="007FBC"/>
                </a:solidFill>
              </a:rPr>
              <a:t>temas </a:t>
            </a:r>
            <a:r>
              <a:rPr lang="es-ES" dirty="0">
                <a:solidFill>
                  <a:srgbClr val="007FBC"/>
                </a:solidFill>
              </a:rPr>
              <a:t>y director y </a:t>
            </a:r>
            <a:r>
              <a:rPr lang="es-ES" dirty="0" smtClean="0">
                <a:solidFill>
                  <a:srgbClr val="007FBC"/>
                </a:solidFill>
              </a:rPr>
              <a:t>adjudicación (I)</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5"/>
            <a:ext cx="7886700" cy="820298"/>
          </a:xfrm>
        </p:spPr>
        <p:txBody>
          <a:bodyPr>
            <a:normAutofit/>
          </a:bodyPr>
          <a:lstStyle/>
          <a:p>
            <a:pPr marL="0" indent="0">
              <a:buNone/>
            </a:pPr>
            <a:r>
              <a:rPr lang="es-ES" sz="2000" dirty="0" smtClean="0"/>
              <a:t>6.º </a:t>
            </a:r>
            <a:r>
              <a:rPr lang="es-ES" sz="2000" dirty="0"/>
              <a:t>En el calendario, aparecerá </a:t>
            </a:r>
            <a:r>
              <a:rPr lang="es-ES" sz="2000" dirty="0" smtClean="0"/>
              <a:t>el periodo para </a:t>
            </a:r>
            <a:r>
              <a:rPr lang="es-ES" sz="2000" dirty="0"/>
              <a:t>solicitar </a:t>
            </a:r>
            <a:r>
              <a:rPr lang="es-ES" sz="2000" dirty="0" smtClean="0"/>
              <a:t>tus preferencias de directores </a:t>
            </a:r>
            <a:r>
              <a:rPr lang="es-ES" sz="2000" dirty="0"/>
              <a:t>para tu </a:t>
            </a:r>
            <a:r>
              <a:rPr lang="es-ES" sz="2000" dirty="0" smtClean="0"/>
              <a:t>trabajo; </a:t>
            </a:r>
            <a:r>
              <a:rPr lang="es-ES" sz="2000" dirty="0"/>
              <a:t>para </a:t>
            </a:r>
            <a:r>
              <a:rPr lang="es-ES" sz="2000" dirty="0" smtClean="0"/>
              <a:t>ello, </a:t>
            </a:r>
            <a:r>
              <a:rPr lang="es-ES" sz="2000" dirty="0"/>
              <a:t>debes de acceder aquí: </a:t>
            </a: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9218" name="Picture 2" descr="https://lh5.googleusercontent.com/g3HSXiO0CiTgUsr6mVQ_AuKbPBUYpfyeDmqQmPLJ9DN09SEO0htNrD1MCdhWt1iGvQ1Jb52EF5-zGzeiCddzLkfwLCseS3iTqjKpv7q0PY2FTWuDXSEAR0vJ4IPj6g_-KzpuXuOlQjk=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49" y="2645922"/>
            <a:ext cx="5662951" cy="250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437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a:xfrm>
            <a:off x="628650" y="365126"/>
            <a:ext cx="7996876" cy="1325563"/>
          </a:xfrm>
        </p:spPr>
        <p:txBody>
          <a:bodyPr/>
          <a:lstStyle/>
          <a:p>
            <a:r>
              <a:rPr lang="es-ES" dirty="0">
                <a:solidFill>
                  <a:srgbClr val="007FBC"/>
                </a:solidFill>
              </a:rPr>
              <a:t>6. Solicitud de t</a:t>
            </a:r>
            <a:r>
              <a:rPr lang="es-ES" dirty="0" smtClean="0">
                <a:solidFill>
                  <a:srgbClr val="007FBC"/>
                </a:solidFill>
              </a:rPr>
              <a:t>emas </a:t>
            </a:r>
            <a:r>
              <a:rPr lang="es-ES" dirty="0">
                <a:solidFill>
                  <a:srgbClr val="007FBC"/>
                </a:solidFill>
              </a:rPr>
              <a:t>y director y a</a:t>
            </a:r>
            <a:r>
              <a:rPr lang="es-ES" dirty="0" smtClean="0">
                <a:solidFill>
                  <a:srgbClr val="007FBC"/>
                </a:solidFill>
              </a:rPr>
              <a:t>djudicación (II)</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5"/>
            <a:ext cx="7886700" cy="2152988"/>
          </a:xfrm>
        </p:spPr>
        <p:txBody>
          <a:bodyPr>
            <a:normAutofit/>
          </a:bodyPr>
          <a:lstStyle/>
          <a:p>
            <a:pPr marL="0" indent="0">
              <a:buNone/>
            </a:pPr>
            <a:r>
              <a:rPr lang="es-ES" sz="2000" dirty="0" smtClean="0"/>
              <a:t>Has de acceder con </a:t>
            </a:r>
            <a:r>
              <a:rPr lang="es-ES" sz="2000" dirty="0"/>
              <a:t>tu </a:t>
            </a:r>
            <a:r>
              <a:rPr lang="es-ES" sz="2000" dirty="0" smtClean="0"/>
              <a:t>usuario </a:t>
            </a:r>
            <a:r>
              <a:rPr lang="es-ES" sz="2000" dirty="0"/>
              <a:t>y </a:t>
            </a:r>
            <a:r>
              <a:rPr lang="es-ES" sz="2000" dirty="0" smtClean="0"/>
              <a:t>contraseña </a:t>
            </a:r>
            <a:r>
              <a:rPr lang="es-ES" sz="2000" dirty="0"/>
              <a:t>de la Universidad, y también </a:t>
            </a:r>
            <a:r>
              <a:rPr lang="es-ES" sz="2000" dirty="0" smtClean="0"/>
              <a:t>se recomienda que leas </a:t>
            </a:r>
            <a:r>
              <a:rPr lang="es-ES" sz="2000" dirty="0"/>
              <a:t>las </a:t>
            </a:r>
            <a:r>
              <a:rPr lang="es-ES" sz="2000" dirty="0" smtClean="0"/>
              <a:t>instrucciones antes de realizar la solicitud</a:t>
            </a:r>
            <a:r>
              <a:rPr lang="es-ES" sz="2000" dirty="0"/>
              <a:t>. </a:t>
            </a:r>
          </a:p>
          <a:p>
            <a:pPr marL="0" indent="0">
              <a:buNone/>
            </a:pPr>
            <a:r>
              <a:rPr lang="es-ES" sz="2000" dirty="0"/>
              <a:t>En la solicitud podrás elegir </a:t>
            </a:r>
            <a:r>
              <a:rPr lang="es-ES" sz="2000" dirty="0" smtClean="0"/>
              <a:t>los directores por </a:t>
            </a:r>
            <a:r>
              <a:rPr lang="es-ES" sz="2000" dirty="0"/>
              <a:t>orden de </a:t>
            </a:r>
            <a:r>
              <a:rPr lang="es-ES" sz="2000" dirty="0" smtClean="0"/>
              <a:t>preferencia. La adjudicación de directores se hace siguiendo el orden de mayor nota académica. Por tanto, al estudiante con la calificación más alta es el primero al que se le asigna el director. </a:t>
            </a:r>
            <a:endParaRPr lang="es-ES" sz="20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10242" name="Picture 2" descr="https://lh5.googleusercontent.com/DxZVin8bGmb3FUrCNs8VKPtD3IapqHC9T9tSvCWaLXgHfcLpB5bT2yY-1c4c7GPAOetGIM4hWHxnGG_RovKloop5c05i5KX_oD-Si-To9myZ0RN5-1cekjrl1N5mpvn_JKw6tBAkuLE=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3834357"/>
            <a:ext cx="5136271" cy="227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016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7. Entrega del </a:t>
            </a:r>
            <a:r>
              <a:rPr lang="es-ES" dirty="0" smtClean="0">
                <a:solidFill>
                  <a:srgbClr val="007FBC"/>
                </a:solidFill>
              </a:rPr>
              <a:t>trabajo (I)</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4"/>
            <a:ext cx="7886700" cy="1209405"/>
          </a:xfrm>
        </p:spPr>
        <p:txBody>
          <a:bodyPr>
            <a:normAutofit/>
          </a:bodyPr>
          <a:lstStyle/>
          <a:p>
            <a:pPr marL="0" indent="0">
              <a:buNone/>
            </a:pPr>
            <a:r>
              <a:rPr lang="es-ES" sz="2000" dirty="0" smtClean="0"/>
              <a:t>7.º  </a:t>
            </a:r>
            <a:r>
              <a:rPr lang="es-ES" sz="2000" dirty="0"/>
              <a:t>Una vez realizado tu trabajo y revisado por tu </a:t>
            </a:r>
            <a:r>
              <a:rPr lang="es-ES" sz="2000" dirty="0" smtClean="0"/>
              <a:t>director, debes subir tu trabajo a la plataforma teniendo en cuenta el calendario establecido. </a:t>
            </a: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11266" name="Picture 2" descr="https://lh6.googleusercontent.com/N6xwxeeZTjpXf6O0kFmvLhvH1JXt6aXvFQ9ScE7Uma6HvMYJYY8V1UfzQmwU-n2qZSOTQVc7fxwbqzpo7_JQ_TBHfovksnt7UoIH_8W_eoY2cCAgK9sREhA0s8-Kk88v0M8twBCdOYo=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950188"/>
            <a:ext cx="6050672" cy="268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707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7. Entrega del t</a:t>
            </a:r>
            <a:r>
              <a:rPr lang="es-ES" dirty="0" smtClean="0">
                <a:solidFill>
                  <a:srgbClr val="007FBC"/>
                </a:solidFill>
              </a:rPr>
              <a:t>rabajo (II)</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4"/>
            <a:ext cx="7886700" cy="820269"/>
          </a:xfrm>
        </p:spPr>
        <p:txBody>
          <a:bodyPr>
            <a:normAutofit/>
          </a:bodyPr>
          <a:lstStyle/>
          <a:p>
            <a:pPr marL="0" indent="0">
              <a:buNone/>
            </a:pPr>
            <a:r>
              <a:rPr lang="es-ES" sz="2000" dirty="0"/>
              <a:t>Debes leer detenidamente las instrucciones y volver a realizar el acceso electrónico a través de tu Campus Virtual. </a:t>
            </a: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12290" name="Picture 2" descr="https://lh6.googleusercontent.com/ZNJLqLwEtl2Xp6dbmODKgkKxkpHO4hNV-8x2Et1H7kHr44zt4QDjgkM7X0FOHh7jUfNCsbuYs7Vrqfob3jPv6OUDgqNv_x5pHAeaipppDLZrj1eCQUKEDmcYU8Imd3xm0KGx69ZPurg=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795366"/>
            <a:ext cx="5314950" cy="235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076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8. Tribunales de </a:t>
            </a:r>
            <a:r>
              <a:rPr lang="es-ES" dirty="0" smtClean="0">
                <a:solidFill>
                  <a:srgbClr val="007FBC"/>
                </a:solidFill>
              </a:rPr>
              <a:t>evaluación </a:t>
            </a:r>
            <a:r>
              <a:rPr lang="es-ES" dirty="0">
                <a:solidFill>
                  <a:srgbClr val="007FBC"/>
                </a:solidFill>
              </a:rPr>
              <a:t>y </a:t>
            </a:r>
            <a:r>
              <a:rPr lang="es-ES" dirty="0" smtClean="0">
                <a:solidFill>
                  <a:srgbClr val="007FBC"/>
                </a:solidFill>
              </a:rPr>
              <a:t>defensa</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4"/>
            <a:ext cx="7886700" cy="1209405"/>
          </a:xfrm>
        </p:spPr>
        <p:txBody>
          <a:bodyPr>
            <a:normAutofit/>
          </a:bodyPr>
          <a:lstStyle/>
          <a:p>
            <a:pPr marL="0" indent="0">
              <a:buNone/>
            </a:pPr>
            <a:r>
              <a:rPr lang="es-ES" sz="2000" dirty="0" smtClean="0"/>
              <a:t>8.º </a:t>
            </a:r>
            <a:r>
              <a:rPr lang="es-ES" sz="2000" dirty="0"/>
              <a:t>Por último, se publicarán los tribunales para la defensa de tu </a:t>
            </a:r>
            <a:r>
              <a:rPr lang="es-ES" sz="2000" dirty="0" smtClean="0"/>
              <a:t>TFG con una antelación mínima de 48 horas con respecto a la fecha de la defensa.</a:t>
            </a: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13314" name="Picture 2" descr="https://lh5.googleusercontent.com/1g9bd3ubJdTBrwykEr0IJQ6xY5V8zwRct38s9kiH3NsxpIZIhYgkeIXjHM07QMi7Yx3FqiwOL1XWkX1nGbx0gtt4HL7N35OxejVaQBQ0j8FtRIxsRk_x98Mdf3GNNNs8rgoDTPRH5sk=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850204"/>
            <a:ext cx="5628836" cy="280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632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9. </a:t>
            </a:r>
            <a:r>
              <a:rPr lang="es-ES" dirty="0" smtClean="0">
                <a:solidFill>
                  <a:srgbClr val="007FBC"/>
                </a:solidFill>
              </a:rPr>
              <a:t>Calificación (I)</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4"/>
            <a:ext cx="7886700" cy="4088793"/>
          </a:xfrm>
        </p:spPr>
        <p:txBody>
          <a:bodyPr>
            <a:normAutofit/>
          </a:bodyPr>
          <a:lstStyle/>
          <a:p>
            <a:pPr marL="0" indent="0">
              <a:buNone/>
            </a:pPr>
            <a:r>
              <a:rPr lang="es-ES" sz="2000" dirty="0"/>
              <a:t>El sistema de evaluación se articula a través de las competencias adquiridas con el TFG. Tal como indican las memorias verificadas de los Grados impartidos en la Facultad de Humanidades, la calificación final de los TFG tendrá en cuenta: la valoración final de informes, trabajos, proyectos, etc. (50 %); y la exposición pública (50 %). </a:t>
            </a:r>
            <a:endParaRPr lang="es-ES" sz="2000" dirty="0" smtClean="0"/>
          </a:p>
          <a:p>
            <a:pPr marL="0" indent="0">
              <a:buNone/>
            </a:pPr>
            <a:r>
              <a:rPr lang="es-ES" sz="2000" dirty="0" smtClean="0"/>
              <a:t>Antes </a:t>
            </a:r>
            <a:r>
              <a:rPr lang="es-ES" sz="2000" dirty="0"/>
              <a:t>del comienzo del acto de defensa, los miembros del </a:t>
            </a:r>
            <a:r>
              <a:rPr lang="es-ES" sz="2000" dirty="0" smtClean="0"/>
              <a:t>tribunal </a:t>
            </a:r>
            <a:r>
              <a:rPr lang="es-ES" sz="2000" dirty="0"/>
              <a:t>conocerán la nota que le ha otorgado el </a:t>
            </a:r>
            <a:r>
              <a:rPr lang="es-ES" sz="2000" dirty="0" smtClean="0"/>
              <a:t>tutor.</a:t>
            </a:r>
          </a:p>
          <a:p>
            <a:pPr marL="0" indent="0">
              <a:buNone/>
            </a:pPr>
            <a:r>
              <a:rPr lang="es-ES" sz="2000" dirty="0" smtClean="0"/>
              <a:t>La comisión </a:t>
            </a:r>
            <a:r>
              <a:rPr lang="es-ES" sz="2000" dirty="0"/>
              <a:t>e</a:t>
            </a:r>
            <a:r>
              <a:rPr lang="es-ES" sz="2000" dirty="0" smtClean="0"/>
              <a:t>valuadora podrá otorgar la calificación de suspenso en caso de considerarse que el informe de originalidad no garantizase la autoría del estudiante. </a:t>
            </a:r>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spTree>
    <p:extLst>
      <p:ext uri="{BB962C8B-B14F-4D97-AF65-F5344CB8AC3E}">
        <p14:creationId xmlns:p14="http://schemas.microsoft.com/office/powerpoint/2010/main" val="493023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9. </a:t>
            </a:r>
            <a:r>
              <a:rPr lang="es-ES" dirty="0" smtClean="0">
                <a:solidFill>
                  <a:srgbClr val="007FBC"/>
                </a:solidFill>
              </a:rPr>
              <a:t>Calificación (II)</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4"/>
            <a:ext cx="7886700" cy="4088793"/>
          </a:xfrm>
        </p:spPr>
        <p:txBody>
          <a:bodyPr>
            <a:normAutofit/>
          </a:bodyPr>
          <a:lstStyle/>
          <a:p>
            <a:pPr marL="0" indent="0">
              <a:buNone/>
            </a:pPr>
            <a:r>
              <a:rPr lang="es-ES" sz="2000" dirty="0" smtClean="0"/>
              <a:t>Se </a:t>
            </a:r>
            <a:r>
              <a:rPr lang="es-ES" sz="2000" dirty="0"/>
              <a:t>penalizará con un </a:t>
            </a:r>
            <a:r>
              <a:rPr lang="es-ES" sz="2000" dirty="0" smtClean="0"/>
              <a:t>suspenso </a:t>
            </a:r>
            <a:r>
              <a:rPr lang="es-ES" sz="2000" dirty="0"/>
              <a:t>los trabajos que contengan plagio demostrable. </a:t>
            </a:r>
            <a:endParaRPr lang="es-ES" sz="2000" dirty="0" smtClean="0"/>
          </a:p>
          <a:p>
            <a:pPr marL="0" indent="0">
              <a:buNone/>
            </a:pPr>
            <a:r>
              <a:rPr lang="es-ES" sz="2000" dirty="0" smtClean="0"/>
              <a:t>Asimismo</a:t>
            </a:r>
            <a:r>
              <a:rPr lang="es-ES" sz="2000" dirty="0"/>
              <a:t>, también recibirán la calificación de </a:t>
            </a:r>
            <a:r>
              <a:rPr lang="es-ES" sz="2000" dirty="0" smtClean="0"/>
              <a:t>suspenso </a:t>
            </a:r>
            <a:r>
              <a:rPr lang="es-ES" sz="2000" dirty="0"/>
              <a:t>los trabajos con faltas de ortografía graves. </a:t>
            </a:r>
            <a:endParaRPr lang="es-ES" sz="2000" dirty="0" smtClean="0"/>
          </a:p>
          <a:p>
            <a:pPr marL="0" indent="0">
              <a:buNone/>
            </a:pPr>
            <a:r>
              <a:rPr lang="es-ES" sz="2000" dirty="0" smtClean="0"/>
              <a:t>Del mismo modo, la comisión evaluadora podrá calificar con suspenso o rechazar antes de su defensa aquellos trabajos que no reúnan los requisitos mínimos de calidad, coherencia y presentación exigibles a un TFG.</a:t>
            </a:r>
            <a:endParaRPr lang="es-ES" sz="2000" dirty="0"/>
          </a:p>
          <a:p>
            <a:pPr marL="0" indent="0">
              <a:buNone/>
            </a:pPr>
            <a:r>
              <a:rPr lang="es-ES" sz="2000" dirty="0" smtClean="0"/>
              <a:t>En </a:t>
            </a:r>
            <a:r>
              <a:rPr lang="es-ES" sz="2000" dirty="0"/>
              <a:t>caso de que el estudiante sea calificado con un </a:t>
            </a:r>
            <a:r>
              <a:rPr lang="es-ES" sz="2000" dirty="0" smtClean="0"/>
              <a:t>suspenso</a:t>
            </a:r>
            <a:r>
              <a:rPr lang="es-ES" sz="2000" dirty="0"/>
              <a:t>, la </a:t>
            </a:r>
            <a:r>
              <a:rPr lang="es-ES" sz="2000" dirty="0" smtClean="0"/>
              <a:t>comisión </a:t>
            </a:r>
            <a:r>
              <a:rPr lang="es-ES" sz="2000" dirty="0"/>
              <a:t>e</a:t>
            </a:r>
            <a:r>
              <a:rPr lang="es-ES" sz="2000" dirty="0" smtClean="0"/>
              <a:t>valuadora </a:t>
            </a:r>
            <a:r>
              <a:rPr lang="es-ES" sz="2000" dirty="0"/>
              <a:t>emitirá un informe que hará llegar al estudiante y al tutor con las recomendaciones que considere oportunas.</a:t>
            </a:r>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spTree>
    <p:extLst>
      <p:ext uri="{BB962C8B-B14F-4D97-AF65-F5344CB8AC3E}">
        <p14:creationId xmlns:p14="http://schemas.microsoft.com/office/powerpoint/2010/main" val="1817824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10. Recomendaciones</a:t>
            </a: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4"/>
            <a:ext cx="7886700" cy="4088793"/>
          </a:xfrm>
        </p:spPr>
        <p:txBody>
          <a:bodyPr>
            <a:normAutofit/>
          </a:bodyPr>
          <a:lstStyle/>
          <a:p>
            <a:r>
              <a:rPr lang="es-ES" sz="2000" dirty="0"/>
              <a:t>El tema sobre el que versará el </a:t>
            </a:r>
            <a:r>
              <a:rPr lang="es-ES" sz="2000" dirty="0" smtClean="0"/>
              <a:t>TFG </a:t>
            </a:r>
            <a:r>
              <a:rPr lang="es-ES" sz="2000" dirty="0"/>
              <a:t>irá pactado entre el </a:t>
            </a:r>
            <a:r>
              <a:rPr lang="es-ES" sz="2000" dirty="0" smtClean="0"/>
              <a:t>director </a:t>
            </a:r>
            <a:r>
              <a:rPr lang="es-ES" sz="2000" dirty="0"/>
              <a:t>y el estudiante.</a:t>
            </a:r>
          </a:p>
          <a:p>
            <a:r>
              <a:rPr lang="es-ES" sz="2000" dirty="0" smtClean="0"/>
              <a:t>Para </a:t>
            </a:r>
            <a:r>
              <a:rPr lang="es-ES" sz="2000" dirty="0"/>
              <a:t>el seguimiento de tu trabajo debes de pedir tutorías a tu </a:t>
            </a:r>
            <a:r>
              <a:rPr lang="es-ES" sz="2000" dirty="0" smtClean="0"/>
              <a:t>director.</a:t>
            </a:r>
            <a:endParaRPr lang="es-ES" sz="2000" dirty="0"/>
          </a:p>
          <a:p>
            <a:r>
              <a:rPr lang="es-ES" sz="2000" dirty="0"/>
              <a:t>Comprueba bien las citas y la bibliografía</a:t>
            </a:r>
            <a:r>
              <a:rPr lang="es-ES" sz="2000" dirty="0" smtClean="0"/>
              <a:t>.</a:t>
            </a:r>
          </a:p>
          <a:p>
            <a:r>
              <a:rPr lang="es-ES" sz="2000" dirty="0"/>
              <a:t>Debes cumplir todos los plazos establecidos para poder participar en las convocatorias.</a:t>
            </a:r>
          </a:p>
          <a:p>
            <a:r>
              <a:rPr lang="es-ES" sz="2000" dirty="0" smtClean="0"/>
              <a:t>En el acto de defensa el estudiante tiene entre 8 y 10 minutos para exponer un resumen de su TFG. Se recomienda que en dicha exposición el estudiante se apoye en un </a:t>
            </a:r>
            <a:r>
              <a:rPr lang="es-ES" sz="2000" dirty="0" err="1" smtClean="0"/>
              <a:t>power</a:t>
            </a:r>
            <a:r>
              <a:rPr lang="es-ES" sz="2000" dirty="0" smtClean="0"/>
              <a:t> </a:t>
            </a:r>
            <a:r>
              <a:rPr lang="es-ES" sz="2000" dirty="0" err="1" smtClean="0"/>
              <a:t>point</a:t>
            </a:r>
            <a:r>
              <a:rPr lang="es-ES" sz="2000" dirty="0" smtClean="0"/>
              <a:t>.</a:t>
            </a:r>
            <a:endParaRPr lang="es-ES" sz="2000" dirty="0"/>
          </a:p>
          <a:p>
            <a:endParaRPr lang="es-ES" sz="20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spTree>
    <p:extLst>
      <p:ext uri="{BB962C8B-B14F-4D97-AF65-F5344CB8AC3E}">
        <p14:creationId xmlns:p14="http://schemas.microsoft.com/office/powerpoint/2010/main" val="38069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smtClean="0">
                <a:solidFill>
                  <a:srgbClr val="007FBC"/>
                </a:solidFill>
              </a:rPr>
              <a:t>Índice</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p:txBody>
          <a:bodyPr>
            <a:normAutofit fontScale="92500" lnSpcReduction="20000"/>
          </a:bodyPr>
          <a:lstStyle/>
          <a:p>
            <a:pPr marL="514350" indent="-514350">
              <a:lnSpc>
                <a:spcPct val="120000"/>
              </a:lnSpc>
              <a:buFont typeface="+mj-lt"/>
              <a:buAutoNum type="arabicPeriod"/>
            </a:pPr>
            <a:r>
              <a:rPr lang="es-ES" sz="2100" dirty="0"/>
              <a:t>¿Qué es un </a:t>
            </a:r>
            <a:r>
              <a:rPr lang="es-ES" sz="2100" dirty="0" smtClean="0"/>
              <a:t>TFG?</a:t>
            </a:r>
            <a:endParaRPr lang="es-ES" sz="2100" dirty="0"/>
          </a:p>
          <a:p>
            <a:pPr marL="514350" indent="-514350">
              <a:lnSpc>
                <a:spcPct val="120000"/>
              </a:lnSpc>
              <a:buFont typeface="+mj-lt"/>
              <a:buAutoNum type="arabicPeriod"/>
            </a:pPr>
            <a:r>
              <a:rPr lang="es-ES" sz="2100" dirty="0"/>
              <a:t>¿Cómo acceder a la página de tu TFG </a:t>
            </a:r>
            <a:r>
              <a:rPr lang="es-ES" sz="2100" dirty="0" smtClean="0"/>
              <a:t>?</a:t>
            </a:r>
            <a:endParaRPr lang="es-ES" sz="2100" dirty="0"/>
          </a:p>
          <a:p>
            <a:pPr marL="514350" indent="-514350">
              <a:lnSpc>
                <a:spcPct val="120000"/>
              </a:lnSpc>
              <a:buFont typeface="+mj-lt"/>
              <a:buAutoNum type="arabicPeriod"/>
            </a:pPr>
            <a:r>
              <a:rPr lang="es-ES" sz="2100" dirty="0"/>
              <a:t>Normativas</a:t>
            </a:r>
          </a:p>
          <a:p>
            <a:pPr marL="514350" indent="-514350">
              <a:lnSpc>
                <a:spcPct val="120000"/>
              </a:lnSpc>
              <a:buFont typeface="+mj-lt"/>
              <a:buAutoNum type="arabicPeriod"/>
            </a:pPr>
            <a:r>
              <a:rPr lang="es-ES" sz="2100" dirty="0"/>
              <a:t>Calendario</a:t>
            </a:r>
          </a:p>
          <a:p>
            <a:pPr marL="514350" indent="-514350">
              <a:lnSpc>
                <a:spcPct val="120000"/>
              </a:lnSpc>
              <a:buFont typeface="+mj-lt"/>
              <a:buAutoNum type="arabicPeriod"/>
            </a:pPr>
            <a:r>
              <a:rPr lang="es-ES" sz="2100" dirty="0"/>
              <a:t>Temas y </a:t>
            </a:r>
            <a:r>
              <a:rPr lang="es-ES" sz="2100" dirty="0" smtClean="0"/>
              <a:t>directores </a:t>
            </a:r>
            <a:r>
              <a:rPr lang="es-ES" sz="2100" dirty="0"/>
              <a:t>de trabajo</a:t>
            </a:r>
          </a:p>
          <a:p>
            <a:pPr marL="514350" indent="-514350">
              <a:lnSpc>
                <a:spcPct val="120000"/>
              </a:lnSpc>
              <a:buFont typeface="+mj-lt"/>
              <a:buAutoNum type="arabicPeriod"/>
            </a:pPr>
            <a:r>
              <a:rPr lang="es-ES" sz="2100" dirty="0"/>
              <a:t>Solicitud de </a:t>
            </a:r>
            <a:r>
              <a:rPr lang="es-ES" sz="2100" dirty="0" smtClean="0"/>
              <a:t>temas </a:t>
            </a:r>
            <a:r>
              <a:rPr lang="es-ES" sz="2100" dirty="0"/>
              <a:t>y director y </a:t>
            </a:r>
            <a:r>
              <a:rPr lang="es-ES" sz="2100" dirty="0" smtClean="0"/>
              <a:t>adjudicación</a:t>
            </a:r>
            <a:endParaRPr lang="es-ES" sz="2100" dirty="0"/>
          </a:p>
          <a:p>
            <a:pPr marL="514350" indent="-514350">
              <a:lnSpc>
                <a:spcPct val="120000"/>
              </a:lnSpc>
              <a:buFont typeface="+mj-lt"/>
              <a:buAutoNum type="arabicPeriod"/>
            </a:pPr>
            <a:r>
              <a:rPr lang="es-ES" sz="2100" dirty="0"/>
              <a:t>Entrega del </a:t>
            </a:r>
            <a:r>
              <a:rPr lang="es-ES" sz="2100" dirty="0" smtClean="0"/>
              <a:t>trabajo</a:t>
            </a:r>
            <a:endParaRPr lang="es-ES" sz="2100" dirty="0"/>
          </a:p>
          <a:p>
            <a:pPr marL="514350" indent="-514350">
              <a:lnSpc>
                <a:spcPct val="120000"/>
              </a:lnSpc>
              <a:buFont typeface="+mj-lt"/>
              <a:buAutoNum type="arabicPeriod"/>
            </a:pPr>
            <a:r>
              <a:rPr lang="es-ES" sz="2100" dirty="0"/>
              <a:t>Tribunales de </a:t>
            </a:r>
            <a:r>
              <a:rPr lang="es-ES" sz="2100" dirty="0" smtClean="0"/>
              <a:t>evaluación </a:t>
            </a:r>
            <a:r>
              <a:rPr lang="es-ES" sz="2100" dirty="0"/>
              <a:t>y </a:t>
            </a:r>
            <a:r>
              <a:rPr lang="es-ES" sz="2100" dirty="0" smtClean="0"/>
              <a:t>defensa</a:t>
            </a:r>
            <a:endParaRPr lang="es-ES" sz="2100" dirty="0"/>
          </a:p>
          <a:p>
            <a:pPr marL="514350" indent="-514350">
              <a:lnSpc>
                <a:spcPct val="120000"/>
              </a:lnSpc>
              <a:buFont typeface="+mj-lt"/>
              <a:buAutoNum type="arabicPeriod"/>
            </a:pPr>
            <a:r>
              <a:rPr lang="es-ES" sz="2100" dirty="0"/>
              <a:t>Calificación</a:t>
            </a:r>
          </a:p>
          <a:p>
            <a:pPr marL="514350" indent="-514350">
              <a:lnSpc>
                <a:spcPct val="120000"/>
              </a:lnSpc>
              <a:buFont typeface="+mj-lt"/>
              <a:buAutoNum type="arabicPeriod"/>
            </a:pPr>
            <a:r>
              <a:rPr lang="es-ES" sz="2100" dirty="0"/>
              <a:t>Recomendaciones </a:t>
            </a:r>
          </a:p>
          <a:p>
            <a:pPr marL="0" indent="0">
              <a:buNone/>
            </a:pPr>
            <a:endParaRPr lang="es-ES"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spTree>
    <p:extLst>
      <p:ext uri="{BB962C8B-B14F-4D97-AF65-F5344CB8AC3E}">
        <p14:creationId xmlns:p14="http://schemas.microsoft.com/office/powerpoint/2010/main" val="547822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63523" y="430112"/>
            <a:ext cx="5210051" cy="3683274"/>
          </a:xfrm>
          <a:prstGeom prst="rect">
            <a:avLst/>
          </a:prstGeom>
        </p:spPr>
      </p:pic>
      <p:sp>
        <p:nvSpPr>
          <p:cNvPr id="4" name="Rectángulo 3"/>
          <p:cNvSpPr/>
          <p:nvPr/>
        </p:nvSpPr>
        <p:spPr>
          <a:xfrm>
            <a:off x="0" y="4242063"/>
            <a:ext cx="9144000" cy="2615938"/>
          </a:xfrm>
          <a:prstGeom prst="rect">
            <a:avLst/>
          </a:prstGeom>
          <a:solidFill>
            <a:srgbClr val="007F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2102177" y="4986780"/>
            <a:ext cx="5920033" cy="769441"/>
          </a:xfrm>
          <a:prstGeom prst="rect">
            <a:avLst/>
          </a:prstGeom>
          <a:noFill/>
        </p:spPr>
        <p:txBody>
          <a:bodyPr wrap="square" rtlCol="0">
            <a:spAutoFit/>
          </a:bodyPr>
          <a:lstStyle/>
          <a:p>
            <a:r>
              <a:rPr lang="es-ES" sz="4400" dirty="0">
                <a:solidFill>
                  <a:schemeClr val="bg1"/>
                </a:solidFill>
              </a:rPr>
              <a:t>Cómo realizar tu TFE</a:t>
            </a:r>
          </a:p>
        </p:txBody>
      </p:sp>
    </p:spTree>
    <p:extLst>
      <p:ext uri="{BB962C8B-B14F-4D97-AF65-F5344CB8AC3E}">
        <p14:creationId xmlns:p14="http://schemas.microsoft.com/office/powerpoint/2010/main" val="155030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smtClean="0">
                <a:solidFill>
                  <a:srgbClr val="007FBC"/>
                </a:solidFill>
              </a:rPr>
              <a:t>1. ¿Qué </a:t>
            </a:r>
            <a:r>
              <a:rPr lang="es-ES" dirty="0">
                <a:solidFill>
                  <a:srgbClr val="007FBC"/>
                </a:solidFill>
              </a:rPr>
              <a:t>es un </a:t>
            </a:r>
            <a:r>
              <a:rPr lang="es-ES" dirty="0" smtClean="0">
                <a:solidFill>
                  <a:srgbClr val="007FBC"/>
                </a:solidFill>
              </a:rPr>
              <a:t>TFG?</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p:txBody>
          <a:bodyPr>
            <a:normAutofit/>
          </a:bodyPr>
          <a:lstStyle/>
          <a:p>
            <a:pPr marL="0" indent="0">
              <a:buNone/>
            </a:pPr>
            <a:r>
              <a:rPr lang="es-ES" sz="2400" dirty="0"/>
              <a:t>El Trabajo Fin de </a:t>
            </a:r>
            <a:r>
              <a:rPr lang="es-ES" sz="2400" dirty="0" smtClean="0"/>
              <a:t>Grado </a:t>
            </a:r>
            <a:r>
              <a:rPr lang="es-ES" sz="2400" dirty="0"/>
              <a:t>(</a:t>
            </a:r>
            <a:r>
              <a:rPr lang="es-ES" sz="2400" dirty="0" smtClean="0"/>
              <a:t>TFG) </a:t>
            </a:r>
            <a:r>
              <a:rPr lang="es-ES" sz="2400" dirty="0"/>
              <a:t>supone la realización por parte del estudiante de un proyecto, memoria o estudio, en el que aplique y desarrolle los conocimientos adquiridos durante el </a:t>
            </a:r>
            <a:r>
              <a:rPr lang="es-ES" sz="2400" dirty="0" smtClean="0"/>
              <a:t>grado. </a:t>
            </a:r>
            <a:r>
              <a:rPr lang="es-ES" sz="2400" dirty="0"/>
              <a:t>Será realizado de forma individual, bajo la supervisión del </a:t>
            </a:r>
            <a:r>
              <a:rPr lang="es-ES" sz="2400" dirty="0" smtClean="0"/>
              <a:t>director asignado. </a:t>
            </a:r>
            <a:r>
              <a:rPr lang="es-ES" sz="2400" dirty="0"/>
              <a:t>No se permitirán trabajos conjuntos.</a:t>
            </a:r>
          </a:p>
          <a:p>
            <a:pPr marL="0" indent="0">
              <a:buNone/>
            </a:pPr>
            <a:r>
              <a:rPr lang="es-ES" sz="2400" dirty="0"/>
              <a:t>Los </a:t>
            </a:r>
            <a:r>
              <a:rPr lang="es-ES" sz="2400" dirty="0" smtClean="0"/>
              <a:t>TFG </a:t>
            </a:r>
            <a:r>
              <a:rPr lang="es-ES" sz="2400" dirty="0"/>
              <a:t>deberán realizarse en la fase final del plan de estudios y estar orientados a la evaluación de competencias asociadas al </a:t>
            </a:r>
            <a:r>
              <a:rPr lang="es-ES" sz="2400" dirty="0" smtClean="0"/>
              <a:t>grado.  </a:t>
            </a:r>
            <a:r>
              <a:rPr lang="es-ES" sz="2400" dirty="0"/>
              <a:t>El trabajo concluirá con la defensa del mismo.</a:t>
            </a:r>
          </a:p>
          <a:p>
            <a:pPr marL="0" indent="0">
              <a:buNone/>
            </a:pP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spTree>
    <p:extLst>
      <p:ext uri="{BB962C8B-B14F-4D97-AF65-F5344CB8AC3E}">
        <p14:creationId xmlns:p14="http://schemas.microsoft.com/office/powerpoint/2010/main" val="1977725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smtClean="0">
                <a:solidFill>
                  <a:srgbClr val="007FBC"/>
                </a:solidFill>
              </a:rPr>
              <a:t>2. ¿Cómo </a:t>
            </a:r>
            <a:r>
              <a:rPr lang="es-ES" dirty="0">
                <a:solidFill>
                  <a:srgbClr val="007FBC"/>
                </a:solidFill>
              </a:rPr>
              <a:t>acceder a la página de tu </a:t>
            </a:r>
            <a:r>
              <a:rPr lang="es-ES" dirty="0" smtClean="0">
                <a:solidFill>
                  <a:srgbClr val="007FBC"/>
                </a:solidFill>
              </a:rPr>
              <a:t>TFG? (I)</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960732"/>
            <a:ext cx="7429436" cy="1292597"/>
          </a:xfrm>
        </p:spPr>
        <p:txBody>
          <a:bodyPr>
            <a:normAutofit/>
          </a:bodyPr>
          <a:lstStyle/>
          <a:p>
            <a:pPr marL="0" indent="0">
              <a:buNone/>
            </a:pPr>
            <a:r>
              <a:rPr lang="es-ES" sz="2000" dirty="0" smtClean="0"/>
              <a:t>1.º </a:t>
            </a:r>
            <a:r>
              <a:rPr lang="es-ES" sz="2000" dirty="0"/>
              <a:t>Accedemos a la página de la </a:t>
            </a:r>
            <a:r>
              <a:rPr lang="es-ES" sz="2000" dirty="0" smtClean="0"/>
              <a:t>UAL</a:t>
            </a:r>
          </a:p>
          <a:p>
            <a:pPr marL="0" indent="0">
              <a:buNone/>
            </a:pP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1028" name="Picture 4" descr="https://lh5.googleusercontent.com/VICCa1od27CTPEzU8_AJR2_Vf9Lq2erHjcuOHzPuhjg5qNsZRT28gtW0gCaMs_GG3SKeO4CGaABuDcckd_hcCuRt2m8TGDhV_E4fb--4YTuVszG_yX5iAWOWlacv87_7PCNfaRIkvXs=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592" y="2607031"/>
            <a:ext cx="6324816" cy="2920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45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smtClean="0">
                <a:solidFill>
                  <a:srgbClr val="007FBC"/>
                </a:solidFill>
              </a:rPr>
              <a:t>2. ¿Cómo </a:t>
            </a:r>
            <a:r>
              <a:rPr lang="es-ES" dirty="0">
                <a:solidFill>
                  <a:srgbClr val="007FBC"/>
                </a:solidFill>
              </a:rPr>
              <a:t>acceder a la página de tu </a:t>
            </a:r>
            <a:r>
              <a:rPr lang="es-ES" dirty="0" smtClean="0">
                <a:solidFill>
                  <a:srgbClr val="007FBC"/>
                </a:solidFill>
              </a:rPr>
              <a:t>TFG? (II)</a:t>
            </a:r>
            <a:endParaRPr lang="es-ES" dirty="0">
              <a:solidFill>
                <a:srgbClr val="007FBC"/>
              </a:solidFill>
            </a:endParaRPr>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2050" name="Picture 2" descr="https://lh4.googleusercontent.com/pVl3ZUD3LpEQCHpXbNo__uYWieGTJiZtlbUK0nMzR377pmO27b9Mp09OFiDhZ_1ql05_K1y0EEcF6DHoBOydU8amjDtij7OmUgwoa-NpMwK78d4Y4iul3a_pzpATxUOX8aCfEBCgI-4=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820" y="2138958"/>
            <a:ext cx="7329346" cy="35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11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smtClean="0">
                <a:solidFill>
                  <a:srgbClr val="007FBC"/>
                </a:solidFill>
              </a:rPr>
              <a:t>2. ¿Cómo </a:t>
            </a:r>
            <a:r>
              <a:rPr lang="es-ES" dirty="0">
                <a:solidFill>
                  <a:srgbClr val="007FBC"/>
                </a:solidFill>
              </a:rPr>
              <a:t>acceder a la página de tu </a:t>
            </a:r>
            <a:r>
              <a:rPr lang="es-ES" dirty="0" smtClean="0">
                <a:solidFill>
                  <a:srgbClr val="007FBC"/>
                </a:solidFill>
              </a:rPr>
              <a:t>TFG? (III)</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960732"/>
            <a:ext cx="7429436" cy="1292597"/>
          </a:xfrm>
        </p:spPr>
        <p:txBody>
          <a:bodyPr>
            <a:normAutofit/>
          </a:bodyPr>
          <a:lstStyle/>
          <a:p>
            <a:pPr marL="0" indent="0">
              <a:buNone/>
            </a:pPr>
            <a:r>
              <a:rPr lang="es-ES" sz="2000" dirty="0" smtClean="0"/>
              <a:t>2.º Accedes a tu grado (ejemplo</a:t>
            </a:r>
            <a:r>
              <a:rPr lang="es-ES" sz="2000" dirty="0"/>
              <a:t>: Grado en </a:t>
            </a:r>
            <a:r>
              <a:rPr lang="es-ES" sz="2000" dirty="0" smtClean="0"/>
              <a:t>Filología Hispánica)</a:t>
            </a:r>
            <a:endParaRPr lang="es-ES" sz="20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r="28447" b="32508"/>
          <a:stretch/>
        </p:blipFill>
        <p:spPr>
          <a:xfrm>
            <a:off x="2471448" y="2607030"/>
            <a:ext cx="4201103" cy="3170096"/>
          </a:xfrm>
          <a:prstGeom prst="rect">
            <a:avLst/>
          </a:prstGeom>
        </p:spPr>
      </p:pic>
    </p:spTree>
    <p:extLst>
      <p:ext uri="{BB962C8B-B14F-4D97-AF65-F5344CB8AC3E}">
        <p14:creationId xmlns:p14="http://schemas.microsoft.com/office/powerpoint/2010/main" val="168221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smtClean="0">
                <a:solidFill>
                  <a:srgbClr val="007FBC"/>
                </a:solidFill>
              </a:rPr>
              <a:t>2. ¿Cómo </a:t>
            </a:r>
            <a:r>
              <a:rPr lang="es-ES" dirty="0">
                <a:solidFill>
                  <a:srgbClr val="007FBC"/>
                </a:solidFill>
              </a:rPr>
              <a:t>acceder a la página de tu </a:t>
            </a:r>
            <a:r>
              <a:rPr lang="es-ES" dirty="0" smtClean="0">
                <a:solidFill>
                  <a:srgbClr val="007FBC"/>
                </a:solidFill>
              </a:rPr>
              <a:t>TFG? (IV)</a:t>
            </a:r>
            <a:endParaRPr lang="es-ES" dirty="0">
              <a:solidFill>
                <a:srgbClr val="007FBC"/>
              </a:solidFill>
            </a:endParaRPr>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663" y="2083324"/>
            <a:ext cx="3892674" cy="3445689"/>
          </a:xfrm>
          <a:prstGeom prst="rect">
            <a:avLst/>
          </a:prstGeom>
        </p:spPr>
      </p:pic>
    </p:spTree>
    <p:extLst>
      <p:ext uri="{BB962C8B-B14F-4D97-AF65-F5344CB8AC3E}">
        <p14:creationId xmlns:p14="http://schemas.microsoft.com/office/powerpoint/2010/main" val="244625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smtClean="0">
                <a:solidFill>
                  <a:srgbClr val="007FBC"/>
                </a:solidFill>
              </a:rPr>
              <a:t>2. ¿Cómo </a:t>
            </a:r>
            <a:r>
              <a:rPr lang="es-ES" dirty="0">
                <a:solidFill>
                  <a:srgbClr val="007FBC"/>
                </a:solidFill>
              </a:rPr>
              <a:t>acceder a la página de tu </a:t>
            </a:r>
            <a:r>
              <a:rPr lang="es-ES" dirty="0" smtClean="0">
                <a:solidFill>
                  <a:srgbClr val="007FBC"/>
                </a:solidFill>
              </a:rPr>
              <a:t>TFG? (V)</a:t>
            </a:r>
            <a:endParaRPr lang="es-ES" dirty="0">
              <a:solidFill>
                <a:srgbClr val="007FBC"/>
              </a:solidFill>
            </a:endParaRPr>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5122" name="Picture 2" descr="https://lh6.googleusercontent.com/wgZvZc07DxXDuoUGPTkiU0GC2GB6-L1M3Mg48MAmlEAuVjQCUR7jrYX1MK7OsNEpTFZCo5rVdsv3e2k_x-jQg6S-53IByfIM-tcSYAuV2RbErXALMv79s3Jl4Hu8RAPFoNYcZpedMZM=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123" y="2132258"/>
            <a:ext cx="7586932" cy="2984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80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3. Normativas</a:t>
            </a: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5"/>
            <a:ext cx="7886700" cy="820298"/>
          </a:xfrm>
        </p:spPr>
        <p:txBody>
          <a:bodyPr>
            <a:normAutofit/>
          </a:bodyPr>
          <a:lstStyle/>
          <a:p>
            <a:pPr marL="0" indent="0">
              <a:buNone/>
            </a:pPr>
            <a:r>
              <a:rPr lang="es-ES" sz="2000" dirty="0" smtClean="0"/>
              <a:t>3.º </a:t>
            </a:r>
            <a:r>
              <a:rPr lang="es-ES" sz="2000" dirty="0"/>
              <a:t>En la página de nuestro TFG y TFM, aparecen dos normativas para la realización de nuestro trabajo.</a:t>
            </a:r>
          </a:p>
          <a:p>
            <a:pPr marL="0" indent="0">
              <a:buNone/>
            </a:pP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sp>
        <p:nvSpPr>
          <p:cNvPr id="5" name="Rectángulo 4"/>
          <p:cNvSpPr/>
          <p:nvPr/>
        </p:nvSpPr>
        <p:spPr>
          <a:xfrm>
            <a:off x="628650" y="4329207"/>
            <a:ext cx="7886700" cy="1231106"/>
          </a:xfrm>
          <a:prstGeom prst="rect">
            <a:avLst/>
          </a:prstGeom>
        </p:spPr>
        <p:txBody>
          <a:bodyPr wrap="square">
            <a:spAutoFit/>
          </a:bodyPr>
          <a:lstStyle/>
          <a:p>
            <a:r>
              <a:rPr lang="es-ES" dirty="0" smtClean="0"/>
              <a:t>Tenemos que </a:t>
            </a:r>
            <a:r>
              <a:rPr lang="es-ES" sz="2000" dirty="0" smtClean="0"/>
              <a:t>leerlas</a:t>
            </a:r>
            <a:r>
              <a:rPr lang="es-ES" dirty="0" smtClean="0"/>
              <a:t> </a:t>
            </a:r>
            <a:r>
              <a:rPr lang="es-ES" dirty="0"/>
              <a:t>y prestar mayor atención en la Normativa Específica de la Facultad de Humanidades. </a:t>
            </a:r>
            <a:r>
              <a:rPr lang="es-ES" u="sng" dirty="0">
                <a:hlinkClick r:id="rId3"/>
              </a:rPr>
              <a:t>https://www.ual.es/application/files/8816/3350/9315/02.Normativa_TFG_septiembre_2021_Junta_Facultad.pdf</a:t>
            </a:r>
            <a:r>
              <a:rPr lang="es-ES" dirty="0"/>
              <a:t> </a:t>
            </a: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2802523"/>
            <a:ext cx="7202078" cy="1142899"/>
          </a:xfrm>
          <a:prstGeom prst="rect">
            <a:avLst/>
          </a:prstGeom>
        </p:spPr>
      </p:pic>
    </p:spTree>
    <p:extLst>
      <p:ext uri="{BB962C8B-B14F-4D97-AF65-F5344CB8AC3E}">
        <p14:creationId xmlns:p14="http://schemas.microsoft.com/office/powerpoint/2010/main" val="384317672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2">
      <a:majorFont>
        <a:latin typeface="Catamaran"/>
        <a:ea typeface=""/>
        <a:cs typeface=""/>
      </a:majorFont>
      <a:minorFont>
        <a:latin typeface="Catamaran"/>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TotalTime>
  <Words>884</Words>
  <Application>Microsoft Office PowerPoint</Application>
  <PresentationFormat>Presentación en pantalla (4:3)</PresentationFormat>
  <Paragraphs>56</Paragraphs>
  <Slides>20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20</vt:i4>
      </vt:variant>
    </vt:vector>
  </HeadingPairs>
  <TitlesOfParts>
    <vt:vector size="23" baseType="lpstr">
      <vt:lpstr>Catamaran</vt:lpstr>
      <vt:lpstr>Arial</vt:lpstr>
      <vt:lpstr>Tema de Office</vt:lpstr>
      <vt:lpstr>Presentación de PowerPoint</vt:lpstr>
      <vt:lpstr>Índice</vt:lpstr>
      <vt:lpstr>1. ¿Qué es un TFG?</vt:lpstr>
      <vt:lpstr>2. ¿Cómo acceder a la página de tu TFG? (I)</vt:lpstr>
      <vt:lpstr>2. ¿Cómo acceder a la página de tu TFG? (II)</vt:lpstr>
      <vt:lpstr>2. ¿Cómo acceder a la página de tu TFG? (III)</vt:lpstr>
      <vt:lpstr>2. ¿Cómo acceder a la página de tu TFG? (IV)</vt:lpstr>
      <vt:lpstr>2. ¿Cómo acceder a la página de tu TFG? (V)</vt:lpstr>
      <vt:lpstr>3. Normativas</vt:lpstr>
      <vt:lpstr>4. Calendario</vt:lpstr>
      <vt:lpstr>5. Temas y directores de trabajo</vt:lpstr>
      <vt:lpstr>6. Solicitud de temas y director y adjudicación (I)</vt:lpstr>
      <vt:lpstr>6. Solicitud de temas y director y adjudicación (II)</vt:lpstr>
      <vt:lpstr>7. Entrega del trabajo (I)</vt:lpstr>
      <vt:lpstr>7. Entrega del trabajo (II)</vt:lpstr>
      <vt:lpstr>8. Tribunales de evaluación y defensa</vt:lpstr>
      <vt:lpstr>9. Calificación (I)</vt:lpstr>
      <vt:lpstr>9. Calificación (II)</vt:lpstr>
      <vt:lpstr>10. 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Kuka</dc:creator>
  <cp:lastModifiedBy>borrar</cp:lastModifiedBy>
  <cp:revision>22</cp:revision>
  <dcterms:created xsi:type="dcterms:W3CDTF">2018-03-07T11:18:53Z</dcterms:created>
  <dcterms:modified xsi:type="dcterms:W3CDTF">2021-10-26T10:22:45Z</dcterms:modified>
</cp:coreProperties>
</file>