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8" r:id="rId4"/>
    <p:sldId id="297" r:id="rId5"/>
    <p:sldId id="276" r:id="rId6"/>
    <p:sldId id="304" r:id="rId7"/>
    <p:sldId id="279" r:id="rId8"/>
    <p:sldId id="302" r:id="rId9"/>
    <p:sldId id="258" r:id="rId10"/>
    <p:sldId id="271" r:id="rId11"/>
    <p:sldId id="281" r:id="rId12"/>
    <p:sldId id="282" r:id="rId13"/>
    <p:sldId id="298" r:id="rId14"/>
    <p:sldId id="280" r:id="rId15"/>
    <p:sldId id="278" r:id="rId16"/>
    <p:sldId id="272" r:id="rId17"/>
    <p:sldId id="273" r:id="rId18"/>
    <p:sldId id="275" r:id="rId19"/>
    <p:sldId id="264" r:id="rId20"/>
    <p:sldId id="257" r:id="rId21"/>
    <p:sldId id="260" r:id="rId22"/>
    <p:sldId id="261" r:id="rId23"/>
    <p:sldId id="262" r:id="rId24"/>
    <p:sldId id="263" r:id="rId25"/>
    <p:sldId id="259" r:id="rId26"/>
    <p:sldId id="306" r:id="rId27"/>
    <p:sldId id="308" r:id="rId28"/>
    <p:sldId id="307" r:id="rId29"/>
    <p:sldId id="309" r:id="rId30"/>
    <p:sldId id="305" r:id="rId31"/>
    <p:sldId id="292" r:id="rId32"/>
    <p:sldId id="311" r:id="rId33"/>
    <p:sldId id="293" r:id="rId34"/>
    <p:sldId id="312" r:id="rId35"/>
    <p:sldId id="294" r:id="rId36"/>
    <p:sldId id="295" r:id="rId37"/>
    <p:sldId id="296" r:id="rId38"/>
    <p:sldId id="313" r:id="rId39"/>
    <p:sldId id="300" r:id="rId40"/>
    <p:sldId id="299" r:id="rId41"/>
    <p:sldId id="301" r:id="rId42"/>
    <p:sldId id="310" r:id="rId43"/>
    <p:sldId id="283" r:id="rId44"/>
    <p:sldId id="284" r:id="rId45"/>
    <p:sldId id="286" r:id="rId46"/>
    <p:sldId id="287" r:id="rId47"/>
    <p:sldId id="288" r:id="rId48"/>
    <p:sldId id="290" r:id="rId49"/>
    <p:sldId id="289" r:id="rId50"/>
    <p:sldId id="285"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D2DD"/>
    <a:srgbClr val="A6D1DC"/>
    <a:srgbClr val="F3F3F2"/>
    <a:srgbClr val="C6E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7" autoAdjust="0"/>
    <p:restoredTop sz="94660"/>
  </p:normalViewPr>
  <p:slideViewPr>
    <p:cSldViewPr snapToGrid="0">
      <p:cViewPr varScale="1">
        <p:scale>
          <a:sx n="114" d="100"/>
          <a:sy n="114" d="100"/>
        </p:scale>
        <p:origin x="4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5/4/2021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5/4/2021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5/4/2021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5/4/2021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5/4/2021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5/4/2021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5/4/2021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5/4/2021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Erasmus+</a:t>
            </a:r>
            <a:br>
              <a:rPr lang="es-ES" dirty="0"/>
            </a:br>
            <a:r>
              <a:rPr lang="es-ES" dirty="0"/>
              <a:t>2021-2027</a:t>
            </a:r>
          </a:p>
        </p:txBody>
      </p:sp>
      <p:sp>
        <p:nvSpPr>
          <p:cNvPr id="3" name="Subtítulo 2"/>
          <p:cNvSpPr>
            <a:spLocks noGrp="1"/>
          </p:cNvSpPr>
          <p:nvPr>
            <p:ph type="subTitle" idx="1"/>
          </p:nvPr>
        </p:nvSpPr>
        <p:spPr/>
        <p:txBody>
          <a:bodyPr>
            <a:normAutofit lnSpcReduction="10000"/>
          </a:bodyPr>
          <a:lstStyle/>
          <a:p>
            <a:endParaRPr lang="es-ES" b="0" dirty="0"/>
          </a:p>
          <a:p>
            <a:r>
              <a:rPr lang="es-ES" b="0" dirty="0"/>
              <a:t> </a:t>
            </a:r>
            <a:r>
              <a:rPr lang="es-ES" dirty="0"/>
              <a:t>2021 – EAC/A01/2021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172969"/>
            <a:ext cx="3770811" cy="774135"/>
          </a:xfrm>
          <a:prstGeom prst="rect">
            <a:avLst/>
          </a:prstGeom>
        </p:spPr>
      </p:pic>
    </p:spTree>
    <p:extLst>
      <p:ext uri="{BB962C8B-B14F-4D97-AF65-F5344CB8AC3E}">
        <p14:creationId xmlns:p14="http://schemas.microsoft.com/office/powerpoint/2010/main" val="14923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Key Action 1: movilidad educativa de las personas</a:t>
            </a:r>
            <a:endParaRPr lang="en-US" dirty="0"/>
          </a:p>
        </p:txBody>
      </p:sp>
      <p:sp>
        <p:nvSpPr>
          <p:cNvPr id="8" name="Marcador de contenido 7"/>
          <p:cNvSpPr>
            <a:spLocks noGrp="1"/>
          </p:cNvSpPr>
          <p:nvPr>
            <p:ph idx="1"/>
          </p:nvPr>
        </p:nvSpPr>
        <p:spPr>
          <a:xfrm>
            <a:off x="1251678" y="2333680"/>
            <a:ext cx="10178322" cy="4054242"/>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sz="2400" b="1" dirty="0"/>
              <a:t>KA1- CONCEPTO  Y  OBJETIVOS</a:t>
            </a:r>
          </a:p>
          <a:p>
            <a:pPr>
              <a:buFont typeface="Wingdings" panose="05000000000000000000" pitchFamily="2" charset="2"/>
              <a:buChar char="q"/>
            </a:pPr>
            <a:r>
              <a:rPr lang="es-ES" sz="1600" dirty="0"/>
              <a:t>Proyectos de movilidad para alumnos y personal de educación superior, educación y formación profesionales (EFP), educación escolar, educación de personas adultas y en el ámbito de la juventud.</a:t>
            </a:r>
          </a:p>
          <a:p>
            <a:pPr marL="0" indent="0">
              <a:buNone/>
            </a:pPr>
            <a:r>
              <a:rPr lang="es-ES" sz="1600" b="1" dirty="0"/>
              <a:t>Objetivos</a:t>
            </a:r>
          </a:p>
          <a:p>
            <a:r>
              <a:rPr lang="es-ES" sz="1600" dirty="0"/>
              <a:t>Mejorar los resultados del aprendizaje y el conocimiento de las lenguas extranjeras y las competencias digitales;</a:t>
            </a:r>
          </a:p>
          <a:p>
            <a:r>
              <a:rPr lang="es-ES" sz="1600" dirty="0"/>
              <a:t>Mejorar la autoestima, el sentido de la iniciativa y el espíritu emprendedor;</a:t>
            </a:r>
          </a:p>
          <a:p>
            <a:r>
              <a:rPr lang="es-ES" sz="1600" dirty="0"/>
              <a:t>Mejorar las competencias vinculadas a sus perfiles profesionales;</a:t>
            </a:r>
          </a:p>
          <a:p>
            <a:r>
              <a:rPr lang="es-ES" sz="1600" dirty="0"/>
              <a:t>Mejorar el entendimiento de las prácticas, políticas y sistemas educativos de distintos países;</a:t>
            </a:r>
          </a:p>
          <a:p>
            <a:r>
              <a:rPr lang="es-ES" sz="1600" dirty="0"/>
              <a:t>Mejorar el entorno de las organizaciones a uno más moderno, dinámico, comprometido y profesional;</a:t>
            </a:r>
          </a:p>
          <a:p>
            <a:r>
              <a:rPr lang="es-ES" sz="1600" dirty="0"/>
              <a:t>Tener impacto positivo en los sistemas educativos de los países participantes, para impulsar nuevas políticas y atraer nuevos recursos para las oportunidades de movilidad en Europa y fuera de ella.</a:t>
            </a:r>
          </a:p>
          <a:p>
            <a:endParaRPr lang="es-ES" sz="1600" dirty="0"/>
          </a:p>
          <a:p>
            <a:pPr marL="0" indent="0">
              <a:buNone/>
            </a:pPr>
            <a:endParaRPr lang="es-ES" sz="1600" dirty="0"/>
          </a:p>
          <a:p>
            <a:pPr marL="0" indent="0">
              <a:buNone/>
            </a:pPr>
            <a:endParaRPr lang="es-ES" dirty="0"/>
          </a:p>
        </p:txBody>
      </p:sp>
    </p:spTree>
    <p:extLst>
      <p:ext uri="{BB962C8B-B14F-4D97-AF65-F5344CB8AC3E}">
        <p14:creationId xmlns:p14="http://schemas.microsoft.com/office/powerpoint/2010/main" val="2094255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Key Action 1: movilidad educativa de las personas</a:t>
            </a:r>
            <a:endParaRPr lang="en-US" dirty="0"/>
          </a:p>
        </p:txBody>
      </p:sp>
      <p:sp>
        <p:nvSpPr>
          <p:cNvPr id="8" name="Marcador de contenido 7"/>
          <p:cNvSpPr>
            <a:spLocks noGrp="1"/>
          </p:cNvSpPr>
          <p:nvPr>
            <p:ph idx="1"/>
          </p:nvPr>
        </p:nvSpPr>
        <p:spPr>
          <a:xfrm>
            <a:off x="1251678" y="2333680"/>
            <a:ext cx="10178322" cy="378137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sz="2400" b="1" dirty="0"/>
              <a:t>KA1- TIPOS DE PROYECTOS DE MOVILIDAD</a:t>
            </a:r>
          </a:p>
          <a:p>
            <a:pPr>
              <a:buFont typeface="Wingdings" panose="05000000000000000000" pitchFamily="2" charset="2"/>
              <a:buChar char="Ø"/>
            </a:pPr>
            <a:r>
              <a:rPr lang="es-ES" sz="1600" dirty="0"/>
              <a:t>En la </a:t>
            </a:r>
            <a:r>
              <a:rPr lang="es-ES" sz="1600" b="1" dirty="0"/>
              <a:t>educación y la formación</a:t>
            </a:r>
            <a:r>
              <a:rPr lang="es-ES" sz="1600" dirty="0"/>
              <a:t>:</a:t>
            </a:r>
          </a:p>
          <a:p>
            <a:pPr lvl="1">
              <a:buFont typeface="Arial" panose="020B0604020202020204" pitchFamily="34" charset="0"/>
              <a:buChar char="•"/>
            </a:pPr>
            <a:r>
              <a:rPr lang="es-ES" sz="1600" dirty="0"/>
              <a:t>Para estudiantes y personal de educación superior;</a:t>
            </a:r>
          </a:p>
          <a:p>
            <a:pPr lvl="1">
              <a:buFont typeface="Arial" panose="020B0604020202020204" pitchFamily="34" charset="0"/>
              <a:buChar char="•"/>
            </a:pPr>
            <a:r>
              <a:rPr lang="es-ES" sz="1600" dirty="0"/>
              <a:t>Para estudiantes y personal de EFP;</a:t>
            </a:r>
          </a:p>
          <a:p>
            <a:pPr lvl="1">
              <a:buFont typeface="Arial" panose="020B0604020202020204" pitchFamily="34" charset="0"/>
              <a:buChar char="•"/>
            </a:pPr>
            <a:r>
              <a:rPr lang="es-ES" sz="1600" dirty="0"/>
              <a:t>Para alumnos y personal docente escolar;</a:t>
            </a:r>
          </a:p>
          <a:p>
            <a:pPr lvl="1">
              <a:buFont typeface="Arial" panose="020B0604020202020204" pitchFamily="34" charset="0"/>
              <a:buChar char="•"/>
            </a:pPr>
            <a:r>
              <a:rPr lang="es-ES" sz="1600" dirty="0"/>
              <a:t>Para personal de la educación de personas adultas.</a:t>
            </a:r>
          </a:p>
          <a:p>
            <a:pPr>
              <a:buFont typeface="Wingdings" panose="05000000000000000000" pitchFamily="2" charset="2"/>
              <a:buChar char="Ø"/>
            </a:pPr>
            <a:r>
              <a:rPr lang="es-ES" sz="1600" dirty="0"/>
              <a:t>En el </a:t>
            </a:r>
            <a:r>
              <a:rPr lang="es-ES" sz="1600" b="1" dirty="0"/>
              <a:t>ámbito de la juventud</a:t>
            </a:r>
            <a:r>
              <a:rPr lang="es-ES" sz="1600" dirty="0"/>
              <a:t>:</a:t>
            </a:r>
          </a:p>
          <a:p>
            <a:pPr lvl="1">
              <a:buFont typeface="Arial" panose="020B0604020202020204" pitchFamily="34" charset="0"/>
              <a:buChar char="•"/>
            </a:pPr>
            <a:r>
              <a:rPr lang="es-ES" sz="1600" dirty="0"/>
              <a:t>Proyectos de movilidad para jóvenes: ‘intercambios juveniles’;</a:t>
            </a:r>
          </a:p>
          <a:p>
            <a:pPr lvl="1">
              <a:buFont typeface="Arial" panose="020B0604020202020204" pitchFamily="34" charset="0"/>
              <a:buChar char="•"/>
            </a:pPr>
            <a:r>
              <a:rPr lang="es-ES" sz="1600" dirty="0"/>
              <a:t>Para trabajadores en el ámbito de la juventud;</a:t>
            </a:r>
          </a:p>
          <a:p>
            <a:pPr lvl="1">
              <a:buFont typeface="Arial" panose="020B0604020202020204" pitchFamily="34" charset="0"/>
              <a:buChar char="•"/>
            </a:pPr>
            <a:r>
              <a:rPr lang="es-ES" sz="1600" dirty="0"/>
              <a:t>Actividades de participación juvenil.</a:t>
            </a:r>
          </a:p>
        </p:txBody>
      </p:sp>
    </p:spTree>
    <p:extLst>
      <p:ext uri="{BB962C8B-B14F-4D97-AF65-F5344CB8AC3E}">
        <p14:creationId xmlns:p14="http://schemas.microsoft.com/office/powerpoint/2010/main" val="1772201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Key Action 1: movilidad educativa de las personas</a:t>
            </a:r>
            <a:endParaRPr lang="en-US" dirty="0"/>
          </a:p>
        </p:txBody>
      </p:sp>
      <p:sp>
        <p:nvSpPr>
          <p:cNvPr id="8" name="Marcador de contenido 7"/>
          <p:cNvSpPr>
            <a:spLocks noGrp="1"/>
          </p:cNvSpPr>
          <p:nvPr>
            <p:ph idx="1"/>
          </p:nvPr>
        </p:nvSpPr>
        <p:spPr>
          <a:xfrm>
            <a:off x="1251678" y="2333680"/>
            <a:ext cx="10178322" cy="378137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sz="2400" b="1" dirty="0"/>
              <a:t>KA171- ERASMUS + (CON PAÍSES ASOCIADOS)</a:t>
            </a:r>
          </a:p>
          <a:p>
            <a:pPr marL="0" indent="0">
              <a:buNone/>
            </a:pPr>
            <a:endParaRPr lang="es-ES" sz="1600" b="1" dirty="0"/>
          </a:p>
          <a:p>
            <a:pPr algn="just">
              <a:buFont typeface="Wingdings" panose="05000000000000000000" pitchFamily="2" charset="2"/>
              <a:buChar char="Ø"/>
            </a:pPr>
            <a:r>
              <a:rPr lang="es-ES" sz="1600" dirty="0"/>
              <a:t>Ofrece oportunidades para que los estudiantes realicen su formación académica y el personal pueda ejercer funciones docentes o formarse en Instituciones de Educación Superior (IES) con los países asociados, fuera de Europa y viceversa, persiguiendo 2 </a:t>
            </a:r>
            <a:r>
              <a:rPr lang="es-ES" sz="1600" b="1" dirty="0"/>
              <a:t>objetivos</a:t>
            </a:r>
            <a:r>
              <a:rPr lang="es-ES" sz="1600" dirty="0"/>
              <a:t> principales:</a:t>
            </a:r>
          </a:p>
          <a:p>
            <a:pPr algn="just">
              <a:buFont typeface="Wingdings" panose="05000000000000000000" pitchFamily="2" charset="2"/>
              <a:buChar char="Ø"/>
            </a:pPr>
            <a:endParaRPr lang="es-ES" sz="1100" dirty="0"/>
          </a:p>
          <a:p>
            <a:pPr lvl="1" algn="just">
              <a:buFont typeface="Arial" panose="020B0604020202020204" pitchFamily="34" charset="0"/>
              <a:buChar char="•"/>
            </a:pPr>
            <a:r>
              <a:rPr lang="es-ES" sz="1600" dirty="0"/>
              <a:t>Dar a los estudiantes y al personal la posibilidad de obtener experiencia internacional y adquirir nuevas capacidades orientadas al futuro de zonas todo el mundo;</a:t>
            </a:r>
          </a:p>
          <a:p>
            <a:pPr lvl="1" algn="just">
              <a:buFont typeface="Arial" panose="020B0604020202020204" pitchFamily="34" charset="0"/>
              <a:buChar char="•"/>
            </a:pPr>
            <a:r>
              <a:rPr lang="es-ES" sz="1600" dirty="0"/>
              <a:t>Hacer posible que las IES de los países del programa establezcan una cooperación internacional sostenible a largo plazo con instituciones asociadas de los países asociados</a:t>
            </a:r>
            <a:r>
              <a:rPr lang="es-ES" sz="1400" dirty="0"/>
              <a:t>.</a:t>
            </a:r>
          </a:p>
        </p:txBody>
      </p:sp>
    </p:spTree>
    <p:extLst>
      <p:ext uri="{BB962C8B-B14F-4D97-AF65-F5344CB8AC3E}">
        <p14:creationId xmlns:p14="http://schemas.microsoft.com/office/powerpoint/2010/main" val="159168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Key Action 1: movilidad educativa de las personas</a:t>
            </a:r>
            <a:endParaRPr lang="en-US" dirty="0"/>
          </a:p>
        </p:txBody>
      </p:sp>
      <p:sp>
        <p:nvSpPr>
          <p:cNvPr id="8" name="Marcador de contenido 7"/>
          <p:cNvSpPr>
            <a:spLocks noGrp="1"/>
          </p:cNvSpPr>
          <p:nvPr>
            <p:ph idx="1"/>
          </p:nvPr>
        </p:nvSpPr>
        <p:spPr>
          <a:xfrm>
            <a:off x="1251678" y="2333680"/>
            <a:ext cx="10178322" cy="378137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sz="2400" b="1" dirty="0"/>
              <a:t>PROGRAMAS INTENSIVOS COMBINADOS</a:t>
            </a:r>
          </a:p>
          <a:p>
            <a:pPr>
              <a:buFont typeface="Wingdings" panose="05000000000000000000" pitchFamily="2" charset="2"/>
              <a:buChar char="Ø"/>
            </a:pPr>
            <a:r>
              <a:rPr lang="es-ES" sz="1600" dirty="0"/>
              <a:t>Permiten que grupos de instituciones de educación superior elaboren conjuntamente planes de estudio de movilidad combinada y actividades para estudiantes y personal académico y administrativo</a:t>
            </a:r>
          </a:p>
          <a:p>
            <a:pPr>
              <a:buFont typeface="Wingdings" panose="05000000000000000000" pitchFamily="2" charset="2"/>
              <a:buChar char="Ø"/>
            </a:pPr>
            <a:r>
              <a:rPr lang="es-ES" sz="1600" dirty="0"/>
              <a:t>Son de corta duración que usan métodos innovadores de aprendizaje y enseñanza, como la cooperación online.</a:t>
            </a:r>
            <a:br>
              <a:rPr lang="es-ES" sz="1600" dirty="0"/>
            </a:br>
            <a:r>
              <a:rPr lang="es-ES" sz="1600" dirty="0"/>
              <a:t>De 5 a 30 días movilidad física. La virtual no tiene criterio, siempre y cuando combinadas aporten 3 ECTS mínimo</a:t>
            </a:r>
          </a:p>
          <a:p>
            <a:pPr>
              <a:buFont typeface="Wingdings" panose="05000000000000000000" pitchFamily="2" charset="2"/>
              <a:buChar char="Ø"/>
            </a:pPr>
            <a:r>
              <a:rPr lang="es-ES" sz="1600" dirty="0"/>
              <a:t>Formatos de movilidad nuevos y mas flexibles: aspiran llegar a todo tipo de estudiantes</a:t>
            </a:r>
          </a:p>
          <a:p>
            <a:pPr>
              <a:buFont typeface="Wingdings" panose="05000000000000000000" pitchFamily="2" charset="2"/>
              <a:buChar char="Ø"/>
            </a:pPr>
            <a:r>
              <a:rPr lang="es-ES" sz="1600" dirty="0"/>
              <a:t>Durante estos programas, los grupos de participantes (alumnos o personal) realizaran una movilidad física de corta duración en el extranjero en combinación con una parte virtual obligatoria que facilite el intercambio educativo online</a:t>
            </a:r>
          </a:p>
          <a:p>
            <a:pPr>
              <a:buFont typeface="Wingdings" panose="05000000000000000000" pitchFamily="2" charset="2"/>
              <a:buChar char="Ø"/>
            </a:pPr>
            <a:r>
              <a:rPr lang="es-ES" sz="1600" dirty="0"/>
              <a:t>Desarrollados y ejecutados por al menos 3 IES que hayan obtenido una Carta Erasmus de Educación Superior (ECHE) y procedentes de al menos 3 países del programa</a:t>
            </a:r>
          </a:p>
        </p:txBody>
      </p:sp>
      <p:sp>
        <p:nvSpPr>
          <p:cNvPr id="3" name="Estrella de 5 puntas 2"/>
          <p:cNvSpPr/>
          <p:nvPr/>
        </p:nvSpPr>
        <p:spPr>
          <a:xfrm>
            <a:off x="10728960" y="2116183"/>
            <a:ext cx="853440" cy="748937"/>
          </a:xfrm>
          <a:prstGeom prst="star5">
            <a:avLst/>
          </a:prstGeom>
          <a:ln>
            <a:solidFill>
              <a:srgbClr val="FFFF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15523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Key Action 1: movilidad educativa de las personas</a:t>
            </a:r>
            <a:endParaRPr lang="en-US" dirty="0"/>
          </a:p>
        </p:txBody>
      </p:sp>
      <p:sp>
        <p:nvSpPr>
          <p:cNvPr id="8" name="Marcador de contenido 7"/>
          <p:cNvSpPr>
            <a:spLocks noGrp="1"/>
          </p:cNvSpPr>
          <p:nvPr>
            <p:ph idx="1"/>
          </p:nvPr>
        </p:nvSpPr>
        <p:spPr>
          <a:xfrm>
            <a:off x="1251678" y="2333680"/>
            <a:ext cx="10178322" cy="378137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sz="2400" b="1" dirty="0"/>
              <a:t>NOVEDADES ECOLÓGICAS</a:t>
            </a:r>
            <a:br>
              <a:rPr lang="es-ES" sz="2400" b="1" dirty="0"/>
            </a:br>
            <a:endParaRPr lang="es-ES" sz="2800" b="1" dirty="0"/>
          </a:p>
          <a:p>
            <a:pPr>
              <a:buFont typeface="Wingdings" panose="05000000000000000000" pitchFamily="2" charset="2"/>
              <a:buChar char="q"/>
            </a:pPr>
            <a:r>
              <a:rPr lang="es-ES" sz="1800" dirty="0"/>
              <a:t>El programa tiene como objetivo concienciar sobre los desafíos relacionados con el medio ambiente y el cambio climático, dando prioridad a los proyectos orientados a desarrollar competencias en los sectores correspondientes a estos ámbitos.</a:t>
            </a:r>
          </a:p>
          <a:p>
            <a:pPr>
              <a:buFont typeface="Wingdings" panose="05000000000000000000" pitchFamily="2" charset="2"/>
              <a:buChar char="q"/>
            </a:pPr>
            <a:endParaRPr lang="es-ES" sz="1400" dirty="0"/>
          </a:p>
          <a:p>
            <a:r>
              <a:rPr lang="es-ES" sz="1800" dirty="0"/>
              <a:t>Promover uso de medios de transporte sostenible</a:t>
            </a:r>
          </a:p>
          <a:p>
            <a:r>
              <a:rPr lang="es-ES" sz="1800" dirty="0"/>
              <a:t>Sustituir trámites administrativos físicos por digitales; cooperación y aprendizaje virtual</a:t>
            </a:r>
          </a:p>
          <a:p>
            <a:pPr marL="0" indent="0">
              <a:buNone/>
            </a:pPr>
            <a:endParaRPr lang="es-ES" dirty="0"/>
          </a:p>
          <a:p>
            <a:pPr marL="0" indent="0">
              <a:buNone/>
            </a:pPr>
            <a:endParaRPr lang="en-US" dirty="0"/>
          </a:p>
        </p:txBody>
      </p:sp>
      <p:sp>
        <p:nvSpPr>
          <p:cNvPr id="4" name="Estrella de 5 puntas 3"/>
          <p:cNvSpPr/>
          <p:nvPr/>
        </p:nvSpPr>
        <p:spPr>
          <a:xfrm>
            <a:off x="10728960" y="2116183"/>
            <a:ext cx="853440" cy="748937"/>
          </a:xfrm>
          <a:prstGeom prst="star5">
            <a:avLst/>
          </a:prstGeom>
          <a:ln>
            <a:solidFill>
              <a:srgbClr val="FFFF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50941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Key Action 1: movilidad educativa de las personas</a:t>
            </a:r>
            <a:endParaRPr lang="en-US" dirty="0"/>
          </a:p>
        </p:txBody>
      </p:sp>
      <p:sp>
        <p:nvSpPr>
          <p:cNvPr id="8" name="Marcador de contenido 7"/>
          <p:cNvSpPr>
            <a:spLocks noGrp="1"/>
          </p:cNvSpPr>
          <p:nvPr>
            <p:ph idx="1"/>
          </p:nvPr>
        </p:nvSpPr>
        <p:spPr>
          <a:xfrm>
            <a:off x="1251678" y="2333680"/>
            <a:ext cx="10178322" cy="378137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sz="2800" b="1" dirty="0"/>
              <a:t>Movilidad de estudiantes para estudios</a:t>
            </a:r>
          </a:p>
          <a:p>
            <a:pPr>
              <a:buFont typeface="Wingdings" panose="05000000000000000000" pitchFamily="2" charset="2"/>
              <a:buChar char="ü"/>
            </a:pPr>
            <a:r>
              <a:rPr lang="es-ES" dirty="0"/>
              <a:t>Período de estudios en el extranjero, que también podrá incluir un periodo de prácticas</a:t>
            </a:r>
          </a:p>
          <a:p>
            <a:pPr marL="0" indent="0">
              <a:buNone/>
            </a:pPr>
            <a:endParaRPr lang="es-ES" sz="1600" dirty="0"/>
          </a:p>
          <a:p>
            <a:r>
              <a:rPr lang="es-ES" b="1" dirty="0"/>
              <a:t>¿Quién lo puede solicitar?</a:t>
            </a:r>
            <a:r>
              <a:rPr lang="es-ES" dirty="0"/>
              <a:t>: Instituciones de Educación Superior y los Consorcios de Movilidad Internacional</a:t>
            </a:r>
          </a:p>
          <a:p>
            <a:r>
              <a:rPr lang="es-ES" b="1" dirty="0"/>
              <a:t>¿Cuál es su duración? </a:t>
            </a:r>
            <a:r>
              <a:rPr lang="es-ES" dirty="0"/>
              <a:t>De 2 meses a 12 meses</a:t>
            </a:r>
          </a:p>
          <a:p>
            <a:r>
              <a:rPr lang="en-US" b="1" dirty="0"/>
              <a:t>¿Para quién? </a:t>
            </a:r>
            <a:r>
              <a:rPr lang="en-US" dirty="0"/>
              <a:t>Estudiantes de grado, master y doctorado</a:t>
            </a:r>
          </a:p>
          <a:p>
            <a:r>
              <a:rPr lang="en-US" b="1" dirty="0"/>
              <a:t>Fin de la convocatoria: </a:t>
            </a:r>
            <a:r>
              <a:rPr lang="en-US" dirty="0"/>
              <a:t>11 de Mayo , 12:00 (Mediodía, hora de Bruselas)</a:t>
            </a:r>
            <a:endParaRPr lang="en-US" b="1" dirty="0"/>
          </a:p>
          <a:p>
            <a:pPr marL="0" indent="0">
              <a:buNone/>
            </a:pPr>
            <a:endParaRPr lang="es-ES" b="1" dirty="0"/>
          </a:p>
          <a:p>
            <a:endParaRPr lang="en-US" dirty="0"/>
          </a:p>
        </p:txBody>
      </p:sp>
    </p:spTree>
    <p:extLst>
      <p:ext uri="{BB962C8B-B14F-4D97-AF65-F5344CB8AC3E}">
        <p14:creationId xmlns:p14="http://schemas.microsoft.com/office/powerpoint/2010/main" val="4007598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Key Action 1: movilidad educativa de las personas</a:t>
            </a:r>
            <a:endParaRPr lang="en-US" dirty="0"/>
          </a:p>
        </p:txBody>
      </p:sp>
      <p:sp>
        <p:nvSpPr>
          <p:cNvPr id="8" name="Marcador de contenido 7"/>
          <p:cNvSpPr>
            <a:spLocks noGrp="1"/>
          </p:cNvSpPr>
          <p:nvPr>
            <p:ph idx="1"/>
          </p:nvPr>
        </p:nvSpPr>
        <p:spPr>
          <a:xfrm>
            <a:off x="1251678" y="2333680"/>
            <a:ext cx="10178322" cy="378137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sz="2800" b="1" dirty="0"/>
              <a:t>Movilidad de estudiantes para formación práctica</a:t>
            </a:r>
          </a:p>
          <a:p>
            <a:pPr>
              <a:buFont typeface="Wingdings" panose="05000000000000000000" pitchFamily="2" charset="2"/>
              <a:buChar char="ü"/>
            </a:pPr>
            <a:r>
              <a:rPr lang="es-ES" dirty="0"/>
              <a:t>Período de prácticas en el extranjero</a:t>
            </a:r>
          </a:p>
          <a:p>
            <a:pPr marL="0" indent="0">
              <a:buNone/>
            </a:pPr>
            <a:endParaRPr lang="es-ES" sz="1600" dirty="0"/>
          </a:p>
          <a:p>
            <a:r>
              <a:rPr lang="es-ES" b="1" dirty="0"/>
              <a:t>¿Quién lo puede solicitar?</a:t>
            </a:r>
            <a:r>
              <a:rPr lang="es-ES" dirty="0"/>
              <a:t>: Instituciones de Educación Superior y los Consorcios de Movilidad Internacional</a:t>
            </a:r>
          </a:p>
          <a:p>
            <a:r>
              <a:rPr lang="es-ES" b="1" dirty="0"/>
              <a:t>¿Cuál es su duración? </a:t>
            </a:r>
            <a:r>
              <a:rPr lang="es-ES" dirty="0"/>
              <a:t>De 2 meses a 12 meses</a:t>
            </a:r>
          </a:p>
          <a:p>
            <a:r>
              <a:rPr lang="en-US" b="1" dirty="0"/>
              <a:t>¿Para quién? </a:t>
            </a:r>
            <a:r>
              <a:rPr lang="en-US" dirty="0"/>
              <a:t>Estudiantes de grado, master y doctorado</a:t>
            </a:r>
          </a:p>
          <a:p>
            <a:r>
              <a:rPr lang="en-US" b="1" dirty="0"/>
              <a:t>Fin de la convocatoria: </a:t>
            </a:r>
            <a:r>
              <a:rPr lang="en-US" dirty="0"/>
              <a:t>11 de Mayo , 12:00 (Mediodía, hora de Bruselas)</a:t>
            </a:r>
            <a:endParaRPr lang="en-US" b="1" dirty="0"/>
          </a:p>
          <a:p>
            <a:endParaRPr lang="en-US" dirty="0"/>
          </a:p>
        </p:txBody>
      </p:sp>
    </p:spTree>
    <p:extLst>
      <p:ext uri="{BB962C8B-B14F-4D97-AF65-F5344CB8AC3E}">
        <p14:creationId xmlns:p14="http://schemas.microsoft.com/office/powerpoint/2010/main" val="445796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Key Action 1: movilidad educativa de las personas</a:t>
            </a:r>
            <a:endParaRPr lang="en-US" dirty="0"/>
          </a:p>
        </p:txBody>
      </p:sp>
      <p:sp>
        <p:nvSpPr>
          <p:cNvPr id="8" name="Marcador de contenido 7"/>
          <p:cNvSpPr>
            <a:spLocks noGrp="1"/>
          </p:cNvSpPr>
          <p:nvPr>
            <p:ph idx="1"/>
          </p:nvPr>
        </p:nvSpPr>
        <p:spPr>
          <a:xfrm>
            <a:off x="1251678" y="2333680"/>
            <a:ext cx="10178322" cy="378137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sz="2800" b="1" dirty="0"/>
              <a:t>Movilidad del personal para la docencia</a:t>
            </a:r>
          </a:p>
          <a:p>
            <a:pPr>
              <a:buFont typeface="Wingdings" panose="05000000000000000000" pitchFamily="2" charset="2"/>
              <a:buChar char="ü"/>
            </a:pPr>
            <a:r>
              <a:rPr lang="es-ES" dirty="0"/>
              <a:t>Período de docencia en una institución de Enseñanza Superior</a:t>
            </a:r>
          </a:p>
          <a:p>
            <a:pPr marL="0" indent="0">
              <a:buNone/>
            </a:pPr>
            <a:endParaRPr lang="es-ES" sz="1600" dirty="0"/>
          </a:p>
          <a:p>
            <a:r>
              <a:rPr lang="es-ES" b="1" dirty="0"/>
              <a:t>¿Quién lo puede solicitar?</a:t>
            </a:r>
            <a:r>
              <a:rPr lang="es-ES" dirty="0"/>
              <a:t>: Instituciones de Educación Superior y los Consorcios de Movilidad Internacional</a:t>
            </a:r>
          </a:p>
          <a:p>
            <a:r>
              <a:rPr lang="es-ES" b="1" dirty="0"/>
              <a:t>¿Cuál es su duración? </a:t>
            </a:r>
            <a:r>
              <a:rPr lang="es-ES" dirty="0"/>
              <a:t>De 2 días a 2 meses</a:t>
            </a:r>
          </a:p>
          <a:p>
            <a:r>
              <a:rPr lang="en-US" b="1" dirty="0"/>
              <a:t>¿Para quién? </a:t>
            </a:r>
            <a:r>
              <a:rPr lang="en-US" dirty="0"/>
              <a:t>Personal docente o profesionales de empresa</a:t>
            </a:r>
          </a:p>
          <a:p>
            <a:r>
              <a:rPr lang="en-US" b="1" dirty="0"/>
              <a:t>Fin de la convocatoria: </a:t>
            </a:r>
            <a:r>
              <a:rPr lang="en-US" dirty="0"/>
              <a:t>11 de Mayo , 12:00 (Mediodía, hora de Bruselas)</a:t>
            </a:r>
            <a:endParaRPr lang="en-US" b="1" dirty="0"/>
          </a:p>
          <a:p>
            <a:endParaRPr lang="en-US" dirty="0"/>
          </a:p>
        </p:txBody>
      </p:sp>
    </p:spTree>
    <p:extLst>
      <p:ext uri="{BB962C8B-B14F-4D97-AF65-F5344CB8AC3E}">
        <p14:creationId xmlns:p14="http://schemas.microsoft.com/office/powerpoint/2010/main" val="2600849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Key Action 1: movilidad educativa de las personas</a:t>
            </a:r>
          </a:p>
        </p:txBody>
      </p:sp>
      <p:pic>
        <p:nvPicPr>
          <p:cNvPr id="4" name="Marcador de contenido 3"/>
          <p:cNvPicPr>
            <a:picLocks noGrp="1" noChangeAspect="1"/>
          </p:cNvPicPr>
          <p:nvPr>
            <p:ph idx="1"/>
          </p:nvPr>
        </p:nvPicPr>
        <p:blipFill>
          <a:blip r:embed="rId2"/>
          <a:stretch>
            <a:fillRect/>
          </a:stretch>
        </p:blipFill>
        <p:spPr>
          <a:xfrm>
            <a:off x="1240487" y="4528089"/>
            <a:ext cx="5100352" cy="2206819"/>
          </a:xfrm>
          <a:prstGeom prst="rect">
            <a:avLst/>
          </a:prstGeom>
        </p:spPr>
      </p:pic>
      <p:pic>
        <p:nvPicPr>
          <p:cNvPr id="5" name="Imagen 4"/>
          <p:cNvPicPr>
            <a:picLocks noChangeAspect="1"/>
          </p:cNvPicPr>
          <p:nvPr/>
        </p:nvPicPr>
        <p:blipFill>
          <a:blip r:embed="rId3"/>
          <a:stretch>
            <a:fillRect/>
          </a:stretch>
        </p:blipFill>
        <p:spPr>
          <a:xfrm>
            <a:off x="6498704" y="2177935"/>
            <a:ext cx="5035685" cy="4556973"/>
          </a:xfrm>
          <a:prstGeom prst="rect">
            <a:avLst/>
          </a:prstGeom>
        </p:spPr>
      </p:pic>
      <p:sp>
        <p:nvSpPr>
          <p:cNvPr id="6" name="Marcador de contenido 7"/>
          <p:cNvSpPr txBox="1">
            <a:spLocks/>
          </p:cNvSpPr>
          <p:nvPr/>
        </p:nvSpPr>
        <p:spPr>
          <a:xfrm>
            <a:off x="1251678" y="2177935"/>
            <a:ext cx="5089161" cy="1795549"/>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dk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dk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dk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dk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dk1"/>
                </a:solidFill>
                <a:latin typeface="+mn-lt"/>
                <a:ea typeface="+mn-ea"/>
                <a:cs typeface="+mn-cs"/>
              </a:defRPr>
            </a:lvl9pPr>
          </a:lstStyle>
          <a:p>
            <a:r>
              <a:rPr lang="es-ES" dirty="0"/>
              <a:t>Ayudas de viaje en función de la distancia</a:t>
            </a:r>
          </a:p>
          <a:p>
            <a:r>
              <a:rPr lang="es-ES" dirty="0"/>
              <a:t>Ayudas de manutención según el nivel de vida del país</a:t>
            </a:r>
          </a:p>
          <a:p>
            <a:r>
              <a:rPr lang="es-ES" dirty="0"/>
              <a:t>Ayuda por el uso de medios ecológicos</a:t>
            </a:r>
          </a:p>
          <a:p>
            <a:endParaRPr lang="en-US" dirty="0"/>
          </a:p>
        </p:txBody>
      </p:sp>
    </p:spTree>
    <p:extLst>
      <p:ext uri="{BB962C8B-B14F-4D97-AF65-F5344CB8AC3E}">
        <p14:creationId xmlns:p14="http://schemas.microsoft.com/office/powerpoint/2010/main" val="1708814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42929" y="1073888"/>
            <a:ext cx="8187071" cy="2017655"/>
          </a:xfrm>
        </p:spPr>
        <p:txBody>
          <a:bodyPr>
            <a:noAutofit/>
          </a:bodyPr>
          <a:lstStyle/>
          <a:p>
            <a:r>
              <a:rPr lang="es-ES" sz="6000" dirty="0"/>
              <a:t>Acción clave 2:</a:t>
            </a:r>
          </a:p>
        </p:txBody>
      </p:sp>
      <p:sp>
        <p:nvSpPr>
          <p:cNvPr id="3" name="Marcador de texto 2"/>
          <p:cNvSpPr>
            <a:spLocks noGrp="1"/>
          </p:cNvSpPr>
          <p:nvPr>
            <p:ph type="body" idx="1"/>
          </p:nvPr>
        </p:nvSpPr>
        <p:spPr>
          <a:xfrm>
            <a:off x="3164553" y="3592238"/>
            <a:ext cx="7017488" cy="951135"/>
          </a:xfrm>
        </p:spPr>
        <p:txBody>
          <a:bodyPr/>
          <a:lstStyle/>
          <a:p>
            <a:r>
              <a:rPr lang="es-ES" dirty="0"/>
              <a:t>cooperación entre organizaciones e instituciones</a:t>
            </a:r>
          </a:p>
          <a:p>
            <a:endParaRPr lang="es-ES" dirty="0"/>
          </a:p>
        </p:txBody>
      </p:sp>
    </p:spTree>
    <p:extLst>
      <p:ext uri="{BB962C8B-B14F-4D97-AF65-F5344CB8AC3E}">
        <p14:creationId xmlns:p14="http://schemas.microsoft.com/office/powerpoint/2010/main" val="4193151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ERASMUS+ : EU programme for education, training, youth and sport 2021-2027</a:t>
            </a:r>
            <a:br>
              <a:rPr lang="es-ES" dirty="0">
                <a:latin typeface="Bradley Hand ITC" panose="03070402050302030203" pitchFamily="66" charset="0"/>
              </a:rPr>
            </a:br>
            <a:endParaRPr lang="es-ES" dirty="0"/>
          </a:p>
        </p:txBody>
      </p:sp>
      <p:sp>
        <p:nvSpPr>
          <p:cNvPr id="3" name="Marcador de contenido 2"/>
          <p:cNvSpPr>
            <a:spLocks noGrp="1"/>
          </p:cNvSpPr>
          <p:nvPr>
            <p:ph idx="1"/>
          </p:nvPr>
        </p:nvSpPr>
        <p:spPr/>
        <p:txBody>
          <a:bodyPr/>
          <a:lstStyle/>
          <a:p>
            <a:r>
              <a:rPr lang="es-ES" dirty="0"/>
              <a:t>Erasmus+ es el nuevo programa para el periodo 2021/2027, basado en el éxito del anterior y contando con nuevas y mejores oportunidades</a:t>
            </a:r>
          </a:p>
          <a:p>
            <a:r>
              <a:rPr lang="es-ES" dirty="0"/>
              <a:t>Al igual que su predecesor, abarca todos los niveles educativos: escuela, FP, Educación Superior y formación para adultos</a:t>
            </a:r>
          </a:p>
          <a:p>
            <a:endParaRPr lang="es-ES" dirty="0">
              <a:latin typeface="Berlin Sans FB" panose="020E0602020502020306" pitchFamily="34" charset="0"/>
            </a:endParaRPr>
          </a:p>
          <a:p>
            <a:endParaRPr lang="es-ES" dirty="0"/>
          </a:p>
        </p:txBody>
      </p:sp>
      <p:sp>
        <p:nvSpPr>
          <p:cNvPr id="4" name="Estrella de 5 puntas 3"/>
          <p:cNvSpPr/>
          <p:nvPr/>
        </p:nvSpPr>
        <p:spPr>
          <a:xfrm>
            <a:off x="3045375" y="3932517"/>
            <a:ext cx="2181961" cy="1947075"/>
          </a:xfrm>
          <a:prstGeom prst="star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Estrella de 7 puntas 5"/>
          <p:cNvSpPr/>
          <p:nvPr/>
        </p:nvSpPr>
        <p:spPr>
          <a:xfrm>
            <a:off x="6781393" y="3915843"/>
            <a:ext cx="2184115" cy="1980421"/>
          </a:xfrm>
          <a:prstGeom prst="star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CuadroTexto 6"/>
          <p:cNvSpPr txBox="1"/>
          <p:nvPr/>
        </p:nvSpPr>
        <p:spPr>
          <a:xfrm>
            <a:off x="3739342" y="4785597"/>
            <a:ext cx="1585548" cy="523220"/>
          </a:xfrm>
          <a:prstGeom prst="rect">
            <a:avLst/>
          </a:prstGeom>
          <a:noFill/>
        </p:spPr>
        <p:txBody>
          <a:bodyPr wrap="square" rtlCol="0">
            <a:spAutoFit/>
          </a:bodyPr>
          <a:lstStyle/>
          <a:p>
            <a:r>
              <a:rPr lang="es-ES" sz="1400" dirty="0">
                <a:latin typeface="Bradley Hand ITC" panose="03070402050302030203" pitchFamily="66" charset="0"/>
              </a:rPr>
              <a:t>Erasmus+ 2014/20</a:t>
            </a:r>
          </a:p>
        </p:txBody>
      </p:sp>
      <p:sp>
        <p:nvSpPr>
          <p:cNvPr id="8" name="CuadroTexto 7"/>
          <p:cNvSpPr txBox="1"/>
          <p:nvPr/>
        </p:nvSpPr>
        <p:spPr>
          <a:xfrm>
            <a:off x="7379960" y="4613665"/>
            <a:ext cx="1585548" cy="584775"/>
          </a:xfrm>
          <a:prstGeom prst="rect">
            <a:avLst/>
          </a:prstGeom>
          <a:noFill/>
        </p:spPr>
        <p:txBody>
          <a:bodyPr wrap="square" rtlCol="0">
            <a:spAutoFit/>
          </a:bodyPr>
          <a:lstStyle/>
          <a:p>
            <a:r>
              <a:rPr lang="es-ES" sz="1600" dirty="0">
                <a:latin typeface="Bradley Hand ITC" panose="03070402050302030203" pitchFamily="66" charset="0"/>
              </a:rPr>
              <a:t>Erasmus+ 2021/27</a:t>
            </a:r>
          </a:p>
        </p:txBody>
      </p:sp>
      <p:sp>
        <p:nvSpPr>
          <p:cNvPr id="10" name="Flecha derecha 9"/>
          <p:cNvSpPr/>
          <p:nvPr/>
        </p:nvSpPr>
        <p:spPr>
          <a:xfrm>
            <a:off x="5381262" y="4837016"/>
            <a:ext cx="1100848" cy="335043"/>
          </a:xfrm>
          <a:prstGeom prst="rightArrow">
            <a:avLst>
              <a:gd name="adj1" fmla="val 40076"/>
              <a:gd name="adj2" fmla="val 971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657908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Key Action 2: cooperación entre organizaciones e instituciones</a:t>
            </a:r>
          </a:p>
        </p:txBody>
      </p:sp>
      <p:sp>
        <p:nvSpPr>
          <p:cNvPr id="3" name="Marcador de contenido 2"/>
          <p:cNvSpPr>
            <a:spLocks noGrp="1"/>
          </p:cNvSpPr>
          <p:nvPr>
            <p:ph idx="1"/>
          </p:nvPr>
        </p:nvSpPr>
        <p:spPr>
          <a:xfrm>
            <a:off x="1251678" y="2286001"/>
            <a:ext cx="10178322" cy="4192291"/>
          </a:xfrm>
        </p:spPr>
        <p:txBody>
          <a:bodyPr>
            <a:normAutofit/>
          </a:bodyPr>
          <a:lstStyle/>
          <a:p>
            <a:r>
              <a:rPr lang="es-ES" sz="2400" dirty="0"/>
              <a:t>Asociaciones para la Cooperación</a:t>
            </a:r>
          </a:p>
          <a:p>
            <a:pPr lvl="1"/>
            <a:r>
              <a:rPr lang="es-ES" sz="2000" dirty="0"/>
              <a:t>Asociaciones de cooperación</a:t>
            </a:r>
          </a:p>
          <a:p>
            <a:pPr lvl="1"/>
            <a:r>
              <a:rPr lang="es-ES" sz="2000" dirty="0"/>
              <a:t>Asociaciones a pequeña escala</a:t>
            </a:r>
          </a:p>
          <a:p>
            <a:r>
              <a:rPr lang="es-ES" sz="2400" dirty="0"/>
              <a:t>Asociaciones para la excelencia</a:t>
            </a:r>
          </a:p>
          <a:p>
            <a:pPr lvl="1"/>
            <a:r>
              <a:rPr lang="es-ES" sz="2000" dirty="0"/>
              <a:t>Centros para la excelencia profesional</a:t>
            </a:r>
          </a:p>
          <a:p>
            <a:pPr lvl="1"/>
            <a:r>
              <a:rPr lang="es-ES" sz="2000" dirty="0"/>
              <a:t>Masters Erasmus Mundus</a:t>
            </a:r>
          </a:p>
          <a:p>
            <a:pPr lvl="1"/>
            <a:r>
              <a:rPr lang="es-ES" sz="2000" dirty="0"/>
              <a:t>Academias de profesores Erasmus+</a:t>
            </a:r>
          </a:p>
          <a:p>
            <a:r>
              <a:rPr lang="es-ES" sz="2400" dirty="0"/>
              <a:t>Asociaciones para la innovación, incluyendo alianzas para la innovación </a:t>
            </a:r>
          </a:p>
          <a:p>
            <a:r>
              <a:rPr lang="es-ES" sz="2400" dirty="0"/>
              <a:t>Acontecimientos deportivos europeos sin ánimo de lucro</a:t>
            </a:r>
          </a:p>
        </p:txBody>
      </p:sp>
    </p:spTree>
    <p:extLst>
      <p:ext uri="{BB962C8B-B14F-4D97-AF65-F5344CB8AC3E}">
        <p14:creationId xmlns:p14="http://schemas.microsoft.com/office/powerpoint/2010/main" val="2709196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Asociaciones para la cooperación</a:t>
            </a:r>
            <a:endParaRPr lang="en-US" dirty="0"/>
          </a:p>
        </p:txBody>
      </p:sp>
      <p:sp>
        <p:nvSpPr>
          <p:cNvPr id="8" name="Marcador de contenido 7"/>
          <p:cNvSpPr>
            <a:spLocks noGrp="1"/>
          </p:cNvSpPr>
          <p:nvPr>
            <p:ph idx="1"/>
          </p:nvPr>
        </p:nvSpPr>
        <p:spPr>
          <a:xfrm>
            <a:off x="1251678" y="2333680"/>
            <a:ext cx="10178322" cy="378137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sz="2800" b="1" dirty="0"/>
              <a:t>Actividades típicas en esta acción </a:t>
            </a:r>
          </a:p>
          <a:p>
            <a:pPr marL="0" indent="0">
              <a:buNone/>
            </a:pPr>
            <a:endParaRPr lang="es-ES" sz="1400" b="1" dirty="0"/>
          </a:p>
          <a:p>
            <a:r>
              <a:rPr lang="es-ES" b="1" dirty="0"/>
              <a:t>Actividades de gestión del proyecto</a:t>
            </a:r>
            <a:r>
              <a:rPr lang="es-ES" dirty="0"/>
              <a:t>: para garantizar la adecuada planificación, implementación y seguimiento de los proyectos (por ejemplo, reuniones virtuales y tareas organizativas y administrativas).</a:t>
            </a:r>
          </a:p>
          <a:p>
            <a:r>
              <a:rPr lang="es-ES" b="1" dirty="0"/>
              <a:t>Actividades de implementación</a:t>
            </a:r>
            <a:r>
              <a:rPr lang="es-ES" dirty="0"/>
              <a:t>: que pueden incluir eventos de </a:t>
            </a:r>
            <a:r>
              <a:rPr lang="es-ES" i="1" dirty="0"/>
              <a:t>networking</a:t>
            </a:r>
            <a:r>
              <a:rPr lang="es-ES" dirty="0"/>
              <a:t>, reuniones de trabajo para intercambio de prácticas y desarrollo de resultados.</a:t>
            </a:r>
          </a:p>
          <a:p>
            <a:r>
              <a:rPr lang="es-ES" b="1" dirty="0"/>
              <a:t>Actividades de promoción y difusión</a:t>
            </a:r>
            <a:r>
              <a:rPr lang="es-ES" dirty="0"/>
              <a:t>: como conferencias, sesiones, etc. En las que se expliquen los resultados del proyecto.</a:t>
            </a:r>
            <a:endParaRPr lang="en-US" dirty="0"/>
          </a:p>
        </p:txBody>
      </p:sp>
    </p:spTree>
    <p:extLst>
      <p:ext uri="{BB962C8B-B14F-4D97-AF65-F5344CB8AC3E}">
        <p14:creationId xmlns:p14="http://schemas.microsoft.com/office/powerpoint/2010/main" val="4165109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Asociaciones para la cooperación</a:t>
            </a:r>
            <a:endParaRPr lang="en-US" dirty="0"/>
          </a:p>
        </p:txBody>
      </p:sp>
      <p:sp>
        <p:nvSpPr>
          <p:cNvPr id="8" name="Marcador de contenido 7"/>
          <p:cNvSpPr>
            <a:spLocks noGrp="1"/>
          </p:cNvSpPr>
          <p:nvPr>
            <p:ph idx="1"/>
          </p:nvPr>
        </p:nvSpPr>
        <p:spPr>
          <a:xfrm>
            <a:off x="1251678" y="2333680"/>
            <a:ext cx="10178322" cy="378137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sz="2800" b="1" dirty="0"/>
              <a:t>Prioridades aplicables a todos los sectores</a:t>
            </a:r>
          </a:p>
          <a:p>
            <a:pPr marL="0" indent="0">
              <a:buNone/>
            </a:pPr>
            <a:endParaRPr lang="es-ES" sz="2400" b="1" dirty="0"/>
          </a:p>
          <a:p>
            <a:r>
              <a:rPr lang="es-ES" b="1" dirty="0"/>
              <a:t>Inclusión y diversidad </a:t>
            </a:r>
            <a:r>
              <a:rPr lang="es-ES" dirty="0"/>
              <a:t>en todos los campos de la educación, formación, juventud y deporte</a:t>
            </a:r>
          </a:p>
          <a:p>
            <a:r>
              <a:rPr lang="es-ES" b="1" dirty="0"/>
              <a:t>Medio Ambiente </a:t>
            </a:r>
            <a:r>
              <a:rPr lang="es-ES" dirty="0"/>
              <a:t>y lucha contra el cambio climático</a:t>
            </a:r>
          </a:p>
          <a:p>
            <a:r>
              <a:rPr lang="es-ES" dirty="0"/>
              <a:t>Abordar la </a:t>
            </a:r>
            <a:r>
              <a:rPr lang="es-ES" b="1" dirty="0"/>
              <a:t>transformación digital </a:t>
            </a:r>
            <a:r>
              <a:rPr lang="es-ES" dirty="0"/>
              <a:t>mediante el desarrollo de la preparación, la resiliencia y la capacidad digitales</a:t>
            </a:r>
          </a:p>
          <a:p>
            <a:r>
              <a:rPr lang="es-ES" b="1" dirty="0"/>
              <a:t>Valores comunes</a:t>
            </a:r>
            <a:r>
              <a:rPr lang="es-ES" dirty="0"/>
              <a:t>, compromiso cívico y participación</a:t>
            </a:r>
          </a:p>
          <a:p>
            <a:endParaRPr lang="es-ES" dirty="0"/>
          </a:p>
          <a:p>
            <a:endParaRPr lang="en-US" dirty="0"/>
          </a:p>
        </p:txBody>
      </p:sp>
    </p:spTree>
    <p:extLst>
      <p:ext uri="{BB962C8B-B14F-4D97-AF65-F5344CB8AC3E}">
        <p14:creationId xmlns:p14="http://schemas.microsoft.com/office/powerpoint/2010/main" val="3774018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Asociaciones para la cooperación</a:t>
            </a:r>
            <a:endParaRPr lang="en-US" dirty="0"/>
          </a:p>
        </p:txBody>
      </p:sp>
      <p:sp>
        <p:nvSpPr>
          <p:cNvPr id="8" name="Marcador de contenido 7"/>
          <p:cNvSpPr>
            <a:spLocks noGrp="1"/>
          </p:cNvSpPr>
          <p:nvPr>
            <p:ph idx="1"/>
          </p:nvPr>
        </p:nvSpPr>
        <p:spPr>
          <a:xfrm>
            <a:off x="1251678" y="2333680"/>
            <a:ext cx="10178322" cy="378137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sz="2400" b="1" dirty="0"/>
              <a:t>Prioridades específicas en el ámbito de la educación superior</a:t>
            </a:r>
          </a:p>
          <a:p>
            <a:r>
              <a:rPr lang="es-ES" dirty="0"/>
              <a:t>Promoción de sistemas de educación superior interconectados</a:t>
            </a:r>
          </a:p>
          <a:p>
            <a:r>
              <a:rPr lang="es-ES" dirty="0"/>
              <a:t>Prácticas innovadores y estimulantes de aprendizaje y enseñanza </a:t>
            </a:r>
          </a:p>
          <a:p>
            <a:r>
              <a:rPr lang="es-ES" dirty="0"/>
              <a:t>Desarrollo de las áreas STEM en la educación, en particular la participación de las mujeres en estos sectores. </a:t>
            </a:r>
          </a:p>
          <a:p>
            <a:r>
              <a:rPr lang="es-ES" dirty="0"/>
              <a:t>Premiar la excelencia en el aprendizaje, la enseñanza y el desarrollo de competencias</a:t>
            </a:r>
          </a:p>
          <a:p>
            <a:r>
              <a:rPr lang="es-ES" dirty="0"/>
              <a:t>Construir sistemas inclusivos de educación superior</a:t>
            </a:r>
          </a:p>
          <a:p>
            <a:r>
              <a:rPr lang="es-ES" dirty="0"/>
              <a:t>Apoyo a las capacidades digitales del sector de la enseñanza superior</a:t>
            </a:r>
          </a:p>
        </p:txBody>
      </p:sp>
    </p:spTree>
    <p:extLst>
      <p:ext uri="{BB962C8B-B14F-4D97-AF65-F5344CB8AC3E}">
        <p14:creationId xmlns:p14="http://schemas.microsoft.com/office/powerpoint/2010/main" val="2004520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Asociaciones para la cooperación</a:t>
            </a:r>
            <a:endParaRPr lang="en-US" dirty="0"/>
          </a:p>
        </p:txBody>
      </p:sp>
      <p:sp>
        <p:nvSpPr>
          <p:cNvPr id="8" name="Marcador de contenido 7"/>
          <p:cNvSpPr>
            <a:spLocks noGrp="1"/>
          </p:cNvSpPr>
          <p:nvPr>
            <p:ph idx="1"/>
          </p:nvPr>
        </p:nvSpPr>
        <p:spPr>
          <a:xfrm>
            <a:off x="1251678" y="2333680"/>
            <a:ext cx="10178322" cy="378137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sz="2400" b="1" dirty="0"/>
              <a:t>Prioridades en el ámbito de la educación escolar</a:t>
            </a:r>
          </a:p>
          <a:p>
            <a:r>
              <a:rPr lang="es-ES" dirty="0"/>
              <a:t>Abordar las desventajas de aprendizaje, el abandono escolar temprano y el bajo nivel de competencias básicas</a:t>
            </a:r>
          </a:p>
          <a:p>
            <a:r>
              <a:rPr lang="es-ES" dirty="0"/>
              <a:t>Apoyar a los profesores, responsables educativos y otras profesiones de la enseñanza</a:t>
            </a:r>
          </a:p>
          <a:p>
            <a:r>
              <a:rPr lang="es-ES" dirty="0"/>
              <a:t>Desarrollo de competencias clave</a:t>
            </a:r>
          </a:p>
          <a:p>
            <a:r>
              <a:rPr lang="es-ES" dirty="0"/>
              <a:t>Promover un sistema integrado de enseñanza y aprendizaje</a:t>
            </a:r>
          </a:p>
          <a:p>
            <a:r>
              <a:rPr lang="es-ES" dirty="0"/>
              <a:t>Promover el interés y la excelencia en las áreas STEM y el enfoque STEM</a:t>
            </a:r>
          </a:p>
          <a:p>
            <a:r>
              <a:rPr lang="es-ES" dirty="0"/>
              <a:t>Desarrollar sistemas de educación y cuidado en la primera infancia</a:t>
            </a:r>
          </a:p>
        </p:txBody>
      </p:sp>
    </p:spTree>
    <p:extLst>
      <p:ext uri="{BB962C8B-B14F-4D97-AF65-F5344CB8AC3E}">
        <p14:creationId xmlns:p14="http://schemas.microsoft.com/office/powerpoint/2010/main" val="2920095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Asociaciones para la cooperación</a:t>
            </a:r>
            <a:endParaRPr lang="en-US" dirty="0"/>
          </a:p>
        </p:txBody>
      </p:sp>
      <p:sp>
        <p:nvSpPr>
          <p:cNvPr id="5" name="Marcador de texto 4"/>
          <p:cNvSpPr>
            <a:spLocks noGrp="1"/>
          </p:cNvSpPr>
          <p:nvPr>
            <p:ph type="body" idx="1"/>
          </p:nvPr>
        </p:nvSpPr>
        <p:spPr/>
        <p:txBody>
          <a:bodyPr/>
          <a:lstStyle/>
          <a:p>
            <a:r>
              <a:rPr lang="es-ES" dirty="0"/>
              <a:t>Asociaciones de cooperación</a:t>
            </a:r>
            <a:endParaRPr lang="en-US" dirty="0"/>
          </a:p>
        </p:txBody>
      </p:sp>
      <p:sp>
        <p:nvSpPr>
          <p:cNvPr id="3" name="Marcador de contenido 2"/>
          <p:cNvSpPr>
            <a:spLocks noGrp="1"/>
          </p:cNvSpPr>
          <p:nvPr>
            <p:ph sz="half" idx="2"/>
          </p:nvPr>
        </p:nvSpPr>
        <p:spPr/>
        <p:txBody>
          <a:bodyPr>
            <a:normAutofit fontScale="92500" lnSpcReduction="20000"/>
          </a:bodyPr>
          <a:lstStyle/>
          <a:p>
            <a:r>
              <a:rPr lang="en-US" dirty="0"/>
              <a:t>Mejorar la calidad del trabajo, las actividades y prácticas de las organizaciones implicadas</a:t>
            </a:r>
          </a:p>
          <a:p>
            <a:r>
              <a:rPr lang="en-US" dirty="0"/>
              <a:t>Desarrollar la capacidad de las organizaciones para trabajar a nivel transnacional y entre sectores</a:t>
            </a:r>
          </a:p>
          <a:p>
            <a:r>
              <a:rPr lang="en-US" dirty="0"/>
              <a:t>Atender a prioridades y necesidades comunes en los ambitos de la educación, formación, juventud y deporte</a:t>
            </a:r>
          </a:p>
          <a:p>
            <a:r>
              <a:rPr lang="en-US" dirty="0"/>
              <a:t>Propiciar la transformación y el cambio para dar lugar a mejoras y nuevos enfoques</a:t>
            </a:r>
          </a:p>
        </p:txBody>
      </p:sp>
      <p:sp>
        <p:nvSpPr>
          <p:cNvPr id="6" name="Marcador de texto 5"/>
          <p:cNvSpPr>
            <a:spLocks noGrp="1"/>
          </p:cNvSpPr>
          <p:nvPr>
            <p:ph type="body" sz="quarter" idx="3"/>
          </p:nvPr>
        </p:nvSpPr>
        <p:spPr/>
        <p:txBody>
          <a:bodyPr/>
          <a:lstStyle/>
          <a:p>
            <a:r>
              <a:rPr lang="es-ES" dirty="0"/>
              <a:t>Asociaciones a pequeña escala</a:t>
            </a:r>
            <a:endParaRPr lang="en-US" dirty="0"/>
          </a:p>
        </p:txBody>
      </p:sp>
      <p:sp>
        <p:nvSpPr>
          <p:cNvPr id="7" name="Marcador de contenido 6"/>
          <p:cNvSpPr>
            <a:spLocks noGrp="1"/>
          </p:cNvSpPr>
          <p:nvPr>
            <p:ph sz="quarter" idx="4"/>
          </p:nvPr>
        </p:nvSpPr>
        <p:spPr/>
        <p:txBody>
          <a:bodyPr>
            <a:normAutofit fontScale="92500" lnSpcReduction="10000"/>
          </a:bodyPr>
          <a:lstStyle/>
          <a:p>
            <a:pPr marL="0" indent="0">
              <a:buNone/>
            </a:pPr>
            <a:r>
              <a:rPr lang="en-US" dirty="0"/>
              <a:t>Además de las anteriores, también cuenta:</a:t>
            </a:r>
          </a:p>
          <a:p>
            <a:r>
              <a:rPr lang="en-US" dirty="0"/>
              <a:t>Atraer y ampliar el acceso al programa para organizaciones de nueva incorporación, organizaciones menos experimentadas y agentes a pequeña escala.</a:t>
            </a:r>
          </a:p>
          <a:p>
            <a:r>
              <a:rPr lang="en-US" dirty="0"/>
              <a:t>Apoyar la inclusión de grupos destinatarios con menos oportunidades</a:t>
            </a:r>
          </a:p>
          <a:p>
            <a:r>
              <a:rPr lang="en-US" dirty="0"/>
              <a:t>Apoyar la ciudadania europea active y acercar la dimension europea al nivel local</a:t>
            </a:r>
          </a:p>
        </p:txBody>
      </p:sp>
      <p:sp>
        <p:nvSpPr>
          <p:cNvPr id="8" name="Estrella de 5 puntas 2">
            <a:extLst>
              <a:ext uri="{FF2B5EF4-FFF2-40B4-BE49-F238E27FC236}">
                <a16:creationId xmlns:a16="http://schemas.microsoft.com/office/drawing/2014/main" id="{EB29345D-88EF-4468-BB4B-183CE088010E}"/>
              </a:ext>
            </a:extLst>
          </p:cNvPr>
          <p:cNvSpPr/>
          <p:nvPr/>
        </p:nvSpPr>
        <p:spPr>
          <a:xfrm>
            <a:off x="10864541" y="2002817"/>
            <a:ext cx="319341" cy="316693"/>
          </a:xfrm>
          <a:prstGeom prst="star5">
            <a:avLst/>
          </a:prstGeom>
          <a:ln>
            <a:solidFill>
              <a:srgbClr val="FFFF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072912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Asociaciones para la cooperación</a:t>
            </a:r>
            <a:endParaRPr lang="en-US" dirty="0"/>
          </a:p>
        </p:txBody>
      </p:sp>
      <p:sp>
        <p:nvSpPr>
          <p:cNvPr id="8" name="Marcador de contenido 7"/>
          <p:cNvSpPr>
            <a:spLocks noGrp="1"/>
          </p:cNvSpPr>
          <p:nvPr>
            <p:ph idx="1"/>
          </p:nvPr>
        </p:nvSpPr>
        <p:spPr>
          <a:xfrm>
            <a:off x="1251678" y="2333680"/>
            <a:ext cx="10178322" cy="4033564"/>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buNone/>
            </a:pPr>
            <a:r>
              <a:rPr lang="es-ES" sz="2400" b="1" dirty="0"/>
              <a:t>Asociaciones de cooperación</a:t>
            </a:r>
          </a:p>
          <a:p>
            <a:r>
              <a:rPr lang="es-ES" sz="1900" b="1" dirty="0"/>
              <a:t>Objetivo:</a:t>
            </a:r>
            <a:r>
              <a:rPr lang="es-ES" b="1" dirty="0"/>
              <a:t> </a:t>
            </a:r>
            <a:r>
              <a:rPr lang="es-ES" sz="1700" dirty="0"/>
              <a:t>permitir que las organizaciones incrementen la calidad y pertenencia de sus actividades, amplíen y refuercen sus redes de organizaciones asociadas e incrementen su capacidad para operar de manera conjunta a nivel transnacional, impulsando la internacionalización de sus actividades.</a:t>
            </a:r>
            <a:endParaRPr lang="es-ES" sz="1900" dirty="0"/>
          </a:p>
          <a:p>
            <a:r>
              <a:rPr lang="es-ES" sz="1900" b="1" dirty="0"/>
              <a:t>¿Quién lo puede solicitar?</a:t>
            </a:r>
            <a:r>
              <a:rPr lang="es-ES" sz="1900" dirty="0"/>
              <a:t>: </a:t>
            </a:r>
            <a:r>
              <a:rPr lang="es-ES" sz="1700" dirty="0"/>
              <a:t>Cualquier organización participante establecida en un país del programa. Presenta la solicitud en nombre de todas las organizaciones participantes en el proyecto.</a:t>
            </a:r>
            <a:endParaRPr lang="es-ES" sz="1700" b="1" dirty="0"/>
          </a:p>
          <a:p>
            <a:r>
              <a:rPr lang="es-ES" sz="1900" b="1" dirty="0"/>
              <a:t>Participantes: </a:t>
            </a:r>
            <a:r>
              <a:rPr lang="es-ES" sz="1700" dirty="0"/>
              <a:t>mínimo 3 organizaciones de 3 países del programa. El limite se establece por presupuesto (equivalente a 10 organizaciones participantes). Todas las organizaciones participantes deben identificarse al solicitar la subvención.</a:t>
            </a:r>
          </a:p>
          <a:p>
            <a:r>
              <a:rPr lang="es-ES" sz="1900" b="1" dirty="0"/>
              <a:t>Duración y solicitud: </a:t>
            </a:r>
            <a:r>
              <a:rPr lang="es-ES" sz="1700" dirty="0"/>
              <a:t>entre 12 y 36 meses. Es ampliable siempre que no supere los 36 meses. </a:t>
            </a:r>
          </a:p>
          <a:p>
            <a:pPr lvl="1"/>
            <a:r>
              <a:rPr lang="es-ES" sz="1500" dirty="0"/>
              <a:t>Se presenta en la agencia nacional de cada país (SEPIE en España) hasta el 20 Mayo,12:00pm Bruselas para las asociaciones en ámbitos de la educación, la formación y la juventud; </a:t>
            </a:r>
          </a:p>
          <a:p>
            <a:pPr lvl="1"/>
            <a:r>
              <a:rPr lang="es-ES" sz="1500" dirty="0"/>
              <a:t>En la EACEA hasta 20 Mayo 17:00pm Bruselas para asociaciones en el ámbito del deporte y asociaciones ONG europeas.</a:t>
            </a:r>
            <a:endParaRPr lang="es-ES" dirty="0"/>
          </a:p>
        </p:txBody>
      </p:sp>
    </p:spTree>
    <p:extLst>
      <p:ext uri="{BB962C8B-B14F-4D97-AF65-F5344CB8AC3E}">
        <p14:creationId xmlns:p14="http://schemas.microsoft.com/office/powerpoint/2010/main" val="3843215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Asociaciones para la cooperación</a:t>
            </a:r>
            <a:endParaRPr lang="en-US" dirty="0"/>
          </a:p>
        </p:txBody>
      </p:sp>
      <p:sp>
        <p:nvSpPr>
          <p:cNvPr id="8" name="Marcador de contenido 7"/>
          <p:cNvSpPr>
            <a:spLocks noGrp="1"/>
          </p:cNvSpPr>
          <p:nvPr>
            <p:ph idx="1"/>
          </p:nvPr>
        </p:nvSpPr>
        <p:spPr>
          <a:xfrm>
            <a:off x="1251678" y="2333680"/>
            <a:ext cx="10178322" cy="3949674"/>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buNone/>
            </a:pPr>
            <a:r>
              <a:rPr lang="es-ES" sz="2400" b="1" dirty="0"/>
              <a:t>Asociaciones de cooperación</a:t>
            </a:r>
          </a:p>
          <a:p>
            <a:r>
              <a:rPr lang="es-ES" sz="1900" b="1" dirty="0"/>
              <a:t>Financiación: </a:t>
            </a:r>
            <a:r>
              <a:rPr lang="es-ES" sz="1800" dirty="0"/>
              <a:t>según las propuestas hay varios modelos presupuestarios:</a:t>
            </a:r>
          </a:p>
          <a:p>
            <a:pPr lvl="1"/>
            <a:r>
              <a:rPr lang="es-ES" sz="1600" i="1" dirty="0"/>
              <a:t>Propuestas en el ámbito de la educación, la formación y la juventud </a:t>
            </a:r>
            <a:r>
              <a:rPr lang="es-ES" sz="1600" i="1" u="sng" dirty="0"/>
              <a:t>gestionadas por las agencias nacionales</a:t>
            </a:r>
            <a:r>
              <a:rPr lang="es-ES" sz="1600" i="1" dirty="0"/>
              <a:t>: </a:t>
            </a:r>
            <a:r>
              <a:rPr lang="es-ES" sz="1600" dirty="0"/>
              <a:t>la subvención varía de mínimo de 100.000€ hasta máximo de 400.000€ según la duración, mínimo 12 meses hasta máximo 36 meses</a:t>
            </a:r>
          </a:p>
          <a:p>
            <a:pPr lvl="1"/>
            <a:r>
              <a:rPr lang="es-ES" sz="1600" i="1" dirty="0"/>
              <a:t>Propuestas en el ámbito del </a:t>
            </a:r>
            <a:r>
              <a:rPr lang="es-ES" sz="1600" i="1" u="sng" dirty="0"/>
              <a:t>deporte</a:t>
            </a:r>
            <a:r>
              <a:rPr lang="es-ES" sz="1600" i="1" dirty="0"/>
              <a:t> o la educación, la formación y la juventud por una ONG europea </a:t>
            </a:r>
            <a:r>
              <a:rPr lang="es-ES" sz="1600" i="1" u="sng" dirty="0"/>
              <a:t>gestionada por la EACEA</a:t>
            </a:r>
            <a:r>
              <a:rPr lang="es-ES" sz="1600" dirty="0"/>
              <a:t>: financiada en 3 montos únicos a tanto alzado, 120.000€, 250.000€ y 400.000€, en función de las actividades que deseen llevar a cabo y los resultados que pretendan lograr</a:t>
            </a:r>
            <a:endParaRPr lang="es-ES" sz="1400" dirty="0"/>
          </a:p>
          <a:p>
            <a:r>
              <a:rPr lang="es-ES" sz="1900" b="1" dirty="0"/>
              <a:t>Aspectos horizontales a tenerse en cuenta:</a:t>
            </a:r>
            <a:r>
              <a:rPr lang="es-ES" sz="1900" dirty="0"/>
              <a:t> </a:t>
            </a:r>
            <a:r>
              <a:rPr lang="es-ES" sz="1700" dirty="0"/>
              <a:t>todos los socios del proyecto han de contribuir a la cooperación sostenible, teniendo en cuenta estas dimensiones a la hora de realizar los proyectos:</a:t>
            </a:r>
          </a:p>
          <a:p>
            <a:pPr lvl="1"/>
            <a:r>
              <a:rPr lang="es-ES" sz="1700" i="1" dirty="0"/>
              <a:t>Sostenibilidad medioambiental</a:t>
            </a:r>
          </a:p>
          <a:p>
            <a:pPr lvl="1"/>
            <a:r>
              <a:rPr lang="es-ES" sz="1700" i="1" dirty="0"/>
              <a:t>Inclusión y diversidad</a:t>
            </a:r>
          </a:p>
          <a:p>
            <a:pPr lvl="1"/>
            <a:r>
              <a:rPr lang="es-ES" sz="1700" i="1" dirty="0"/>
              <a:t>Dimensión digital</a:t>
            </a:r>
          </a:p>
        </p:txBody>
      </p:sp>
    </p:spTree>
    <p:extLst>
      <p:ext uri="{BB962C8B-B14F-4D97-AF65-F5344CB8AC3E}">
        <p14:creationId xmlns:p14="http://schemas.microsoft.com/office/powerpoint/2010/main" val="2302777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Asociaciones para la cooperación</a:t>
            </a:r>
            <a:endParaRPr lang="en-US" dirty="0"/>
          </a:p>
        </p:txBody>
      </p:sp>
      <p:sp>
        <p:nvSpPr>
          <p:cNvPr id="8" name="Marcador de contenido 7"/>
          <p:cNvSpPr>
            <a:spLocks noGrp="1"/>
          </p:cNvSpPr>
          <p:nvPr>
            <p:ph idx="1"/>
          </p:nvPr>
        </p:nvSpPr>
        <p:spPr>
          <a:xfrm>
            <a:off x="1251678" y="2333680"/>
            <a:ext cx="10178322" cy="4050342"/>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buNone/>
            </a:pPr>
            <a:r>
              <a:rPr lang="es-ES" sz="2400" b="1" dirty="0"/>
              <a:t>Asociaciones a pequeña escala</a:t>
            </a:r>
          </a:p>
          <a:p>
            <a:r>
              <a:rPr lang="es-ES" sz="1800" b="1" dirty="0"/>
              <a:t>¿Qué son?:</a:t>
            </a:r>
            <a:r>
              <a:rPr lang="es-ES" sz="1600" b="1" dirty="0"/>
              <a:t> </a:t>
            </a:r>
            <a:r>
              <a:rPr lang="es-ES" sz="1600" dirty="0"/>
              <a:t>nuevas formas de asociaciones concebidas para ampliar el acceso al programa a los individuos y agentes de pequeño tamaño a los que resulta difícil llegar en los sectores de la educación escolar, la educación de personas adultas, la educación y la formación profesionales, la juventud y el deporte.</a:t>
            </a:r>
            <a:endParaRPr lang="es-ES" sz="1800" dirty="0"/>
          </a:p>
          <a:p>
            <a:r>
              <a:rPr lang="es-ES" sz="1800" b="1" dirty="0"/>
              <a:t>¿Quién lo puede solicitar?</a:t>
            </a:r>
            <a:r>
              <a:rPr lang="es-ES" sz="1800" dirty="0"/>
              <a:t>: </a:t>
            </a:r>
            <a:r>
              <a:rPr lang="es-ES" sz="1600" dirty="0"/>
              <a:t>cualquier organización participante establecida en un país del programa. Presenta la solicitud en nombre de todas las organizaciones participantes en el proyecto.</a:t>
            </a:r>
            <a:endParaRPr lang="es-ES" sz="1600" b="1" dirty="0"/>
          </a:p>
          <a:p>
            <a:r>
              <a:rPr lang="es-ES" sz="1800" b="1" dirty="0"/>
              <a:t>Duración y solicitud: </a:t>
            </a:r>
            <a:r>
              <a:rPr lang="es-ES" sz="1600" dirty="0"/>
              <a:t>entre 6 y 24 meses. La duración se puede ampliar pero la subvención total no se modificará. </a:t>
            </a:r>
          </a:p>
          <a:p>
            <a:pPr lvl="1"/>
            <a:r>
              <a:rPr lang="es-ES" sz="1500" dirty="0"/>
              <a:t>Se presenta en la agencia nacional del país de la organización solicitante para las asociaciones a pequeña escala en ámbitos de la educación escolar, la educación y la formación profesionales, la educación de personas adultas y la juventud:</a:t>
            </a:r>
          </a:p>
          <a:p>
            <a:pPr lvl="2"/>
            <a:r>
              <a:rPr lang="es-ES" sz="1500" dirty="0"/>
              <a:t>hasta el 20 Mayo, 12:00pm Bruselas para proyectos que empiecen entre 1 de Noviembre de ese año y 28 de Febrero del año siguiente;</a:t>
            </a:r>
          </a:p>
          <a:p>
            <a:pPr lvl="2"/>
            <a:r>
              <a:rPr lang="es-ES" sz="1500" dirty="0"/>
              <a:t>Hasta el 3 Noviembre, 12:00pm Bruselas para proyectos que empiecen entre 1 de Marzo y 31 de Mayo del año siguiente.</a:t>
            </a:r>
          </a:p>
          <a:p>
            <a:pPr lvl="1"/>
            <a:r>
              <a:rPr lang="es-ES" sz="1400" dirty="0"/>
              <a:t>Se presenta en la EACEA hasta 20 Mayo 17:00pm Bruselas, para asociaciones a pequeña escala en el ámbito del deporte.</a:t>
            </a:r>
          </a:p>
        </p:txBody>
      </p:sp>
      <p:sp>
        <p:nvSpPr>
          <p:cNvPr id="4" name="Estrella de 5 puntas 2">
            <a:extLst>
              <a:ext uri="{FF2B5EF4-FFF2-40B4-BE49-F238E27FC236}">
                <a16:creationId xmlns:a16="http://schemas.microsoft.com/office/drawing/2014/main" id="{F1AD1DAF-D7A9-4780-AB8F-9636C9FCB368}"/>
              </a:ext>
            </a:extLst>
          </p:cNvPr>
          <p:cNvSpPr/>
          <p:nvPr/>
        </p:nvSpPr>
        <p:spPr>
          <a:xfrm>
            <a:off x="10728960" y="2116183"/>
            <a:ext cx="853440" cy="748937"/>
          </a:xfrm>
          <a:prstGeom prst="star5">
            <a:avLst/>
          </a:prstGeom>
          <a:ln>
            <a:solidFill>
              <a:srgbClr val="FFFF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96329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Asociaciones para la cooperación</a:t>
            </a:r>
            <a:endParaRPr lang="en-US" dirty="0"/>
          </a:p>
        </p:txBody>
      </p:sp>
      <p:sp>
        <p:nvSpPr>
          <p:cNvPr id="8" name="Marcador de contenido 7"/>
          <p:cNvSpPr>
            <a:spLocks noGrp="1"/>
          </p:cNvSpPr>
          <p:nvPr>
            <p:ph idx="1"/>
          </p:nvPr>
        </p:nvSpPr>
        <p:spPr>
          <a:xfrm>
            <a:off x="1251678" y="2333680"/>
            <a:ext cx="10178322" cy="3773505"/>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buNone/>
            </a:pPr>
            <a:r>
              <a:rPr lang="es-ES" sz="2400" b="1" dirty="0"/>
              <a:t>Asociaciones a pequeña escala</a:t>
            </a:r>
          </a:p>
          <a:p>
            <a:r>
              <a:rPr lang="es-ES" sz="1800" b="1" dirty="0"/>
              <a:t>Participantes:</a:t>
            </a:r>
            <a:r>
              <a:rPr lang="es-ES" b="1" dirty="0"/>
              <a:t> </a:t>
            </a:r>
            <a:r>
              <a:rPr lang="es-ES" sz="1600" dirty="0"/>
              <a:t>mínimo 2 organizaciones de 2 países del programa. No hay numero máximo de organizaciones participantes. Todas las organizaciones participantes deben identificarse al solicitar la subvención.</a:t>
            </a:r>
          </a:p>
          <a:p>
            <a:r>
              <a:rPr lang="es-ES" sz="1800" b="1" dirty="0"/>
              <a:t>Financiación: </a:t>
            </a:r>
            <a:r>
              <a:rPr lang="es-ES" sz="1600" dirty="0"/>
              <a:t>hay 2 cantidades posibles a tanto alzado correspondientes al importe total de la subvención para el proyecto, predefinidas en función de las actividades que deseen llevar a cabo y los resultados que pretenden lograr: </a:t>
            </a:r>
            <a:r>
              <a:rPr lang="es-ES" sz="1400" dirty="0"/>
              <a:t>30.000€ y 60.000€.</a:t>
            </a:r>
          </a:p>
          <a:p>
            <a:r>
              <a:rPr lang="es-ES" sz="1800" b="1" dirty="0"/>
              <a:t>Aspectos horizontales a tenerse en cuenta:</a:t>
            </a:r>
            <a:r>
              <a:rPr lang="es-ES" sz="1800" dirty="0"/>
              <a:t> </a:t>
            </a:r>
            <a:r>
              <a:rPr lang="es-ES" sz="1600" dirty="0"/>
              <a:t>todos los socios del proyecto han de contribuir a la cooperación sostenible, teniendo en cuenta estas dimensiones a la hora de realizar los proyectos:</a:t>
            </a:r>
          </a:p>
          <a:p>
            <a:pPr lvl="1"/>
            <a:r>
              <a:rPr lang="es-ES" sz="1600" i="1" dirty="0"/>
              <a:t>Sostenibilidad medioambiental</a:t>
            </a:r>
          </a:p>
          <a:p>
            <a:pPr lvl="1"/>
            <a:r>
              <a:rPr lang="es-ES" sz="1600" i="1" dirty="0"/>
              <a:t>Inclusión y diversidad</a:t>
            </a:r>
          </a:p>
          <a:p>
            <a:pPr lvl="1"/>
            <a:r>
              <a:rPr lang="es-ES" sz="1600" i="1" dirty="0"/>
              <a:t>Dimensión digital</a:t>
            </a:r>
          </a:p>
        </p:txBody>
      </p:sp>
      <p:sp>
        <p:nvSpPr>
          <p:cNvPr id="4" name="Estrella de 5 puntas 2">
            <a:extLst>
              <a:ext uri="{FF2B5EF4-FFF2-40B4-BE49-F238E27FC236}">
                <a16:creationId xmlns:a16="http://schemas.microsoft.com/office/drawing/2014/main" id="{B591C07A-03EC-4E74-B6E5-E77153443867}"/>
              </a:ext>
            </a:extLst>
          </p:cNvPr>
          <p:cNvSpPr/>
          <p:nvPr/>
        </p:nvSpPr>
        <p:spPr>
          <a:xfrm>
            <a:off x="10728960" y="2116183"/>
            <a:ext cx="853440" cy="748937"/>
          </a:xfrm>
          <a:prstGeom prst="star5">
            <a:avLst/>
          </a:prstGeom>
          <a:ln>
            <a:solidFill>
              <a:srgbClr val="FFFF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95031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ERASMUS+ : Estructura del programa</a:t>
            </a:r>
          </a:p>
        </p:txBody>
      </p:sp>
      <p:sp>
        <p:nvSpPr>
          <p:cNvPr id="3" name="Marcador de contenido 2"/>
          <p:cNvSpPr>
            <a:spLocks noGrp="1"/>
          </p:cNvSpPr>
          <p:nvPr>
            <p:ph idx="1"/>
          </p:nvPr>
        </p:nvSpPr>
        <p:spPr>
          <a:xfrm>
            <a:off x="1017179" y="1970907"/>
            <a:ext cx="10515600" cy="495544"/>
          </a:xfrm>
        </p:spPr>
        <p:txBody>
          <a:bodyPr>
            <a:normAutofit/>
          </a:bodyPr>
          <a:lstStyle/>
          <a:p>
            <a:pPr marL="0" indent="0">
              <a:buNone/>
            </a:pPr>
            <a:r>
              <a:rPr lang="es-ES" sz="2000" dirty="0">
                <a:latin typeface="Berlin Sans FB" panose="020E0602020502020306" pitchFamily="34" charset="0"/>
              </a:rPr>
              <a:t>   </a:t>
            </a:r>
            <a:r>
              <a:rPr lang="es-ES" sz="2000" dirty="0"/>
              <a:t>El programa está compuesto por 3 acciones clave además de las acciones Jean Monnet:</a:t>
            </a:r>
          </a:p>
          <a:p>
            <a:pPr marL="0" indent="0">
              <a:buNone/>
            </a:pPr>
            <a:endParaRPr lang="es-ES" sz="2000" dirty="0"/>
          </a:p>
        </p:txBody>
      </p:sp>
      <p:sp>
        <p:nvSpPr>
          <p:cNvPr id="4" name="Nube 3"/>
          <p:cNvSpPr/>
          <p:nvPr/>
        </p:nvSpPr>
        <p:spPr>
          <a:xfrm>
            <a:off x="2057715" y="3909379"/>
            <a:ext cx="520268" cy="4023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Nube 4"/>
          <p:cNvSpPr/>
          <p:nvPr/>
        </p:nvSpPr>
        <p:spPr>
          <a:xfrm>
            <a:off x="1537447" y="3337387"/>
            <a:ext cx="520268" cy="4023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Nube 5"/>
          <p:cNvSpPr/>
          <p:nvPr/>
        </p:nvSpPr>
        <p:spPr>
          <a:xfrm>
            <a:off x="1017179" y="2765395"/>
            <a:ext cx="520268" cy="4023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CuadroTexto 6"/>
          <p:cNvSpPr txBox="1"/>
          <p:nvPr/>
        </p:nvSpPr>
        <p:spPr>
          <a:xfrm>
            <a:off x="1537447" y="2802656"/>
            <a:ext cx="9223131" cy="369332"/>
          </a:xfrm>
          <a:prstGeom prst="rect">
            <a:avLst/>
          </a:prstGeom>
          <a:noFill/>
        </p:spPr>
        <p:txBody>
          <a:bodyPr wrap="square" rtlCol="0">
            <a:spAutoFit/>
          </a:bodyPr>
          <a:lstStyle/>
          <a:p>
            <a:r>
              <a:rPr lang="es-ES" dirty="0"/>
              <a:t>KEY ACTION 1: Movilidad educativa de las personas	</a:t>
            </a:r>
          </a:p>
        </p:txBody>
      </p:sp>
      <p:sp>
        <p:nvSpPr>
          <p:cNvPr id="8" name="CuadroTexto 7"/>
          <p:cNvSpPr txBox="1"/>
          <p:nvPr/>
        </p:nvSpPr>
        <p:spPr>
          <a:xfrm>
            <a:off x="2057715" y="3370382"/>
            <a:ext cx="9223131" cy="369332"/>
          </a:xfrm>
          <a:prstGeom prst="rect">
            <a:avLst/>
          </a:prstGeom>
          <a:noFill/>
        </p:spPr>
        <p:txBody>
          <a:bodyPr wrap="square" rtlCol="0">
            <a:spAutoFit/>
          </a:bodyPr>
          <a:lstStyle/>
          <a:p>
            <a:r>
              <a:rPr lang="es-ES" dirty="0"/>
              <a:t>KEY ACTION 2: Cooperación entre organizaciones e instituciones </a:t>
            </a:r>
          </a:p>
        </p:txBody>
      </p:sp>
      <p:sp>
        <p:nvSpPr>
          <p:cNvPr id="9" name="CuadroTexto 8"/>
          <p:cNvSpPr txBox="1"/>
          <p:nvPr/>
        </p:nvSpPr>
        <p:spPr>
          <a:xfrm>
            <a:off x="2577983" y="3953170"/>
            <a:ext cx="9223131" cy="369332"/>
          </a:xfrm>
          <a:prstGeom prst="rect">
            <a:avLst/>
          </a:prstGeom>
          <a:noFill/>
        </p:spPr>
        <p:txBody>
          <a:bodyPr wrap="square" rtlCol="0">
            <a:spAutoFit/>
          </a:bodyPr>
          <a:lstStyle/>
          <a:p>
            <a:r>
              <a:rPr lang="es-ES" dirty="0"/>
              <a:t>KEY ACTION 3: Respaldo al desarrollo de políticas y a la cooperación</a:t>
            </a:r>
          </a:p>
        </p:txBody>
      </p:sp>
      <p:sp>
        <p:nvSpPr>
          <p:cNvPr id="10" name="Nube 9"/>
          <p:cNvSpPr/>
          <p:nvPr/>
        </p:nvSpPr>
        <p:spPr>
          <a:xfrm>
            <a:off x="2577983" y="4479245"/>
            <a:ext cx="520268" cy="4023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CuadroTexto 10"/>
          <p:cNvSpPr txBox="1"/>
          <p:nvPr/>
        </p:nvSpPr>
        <p:spPr>
          <a:xfrm>
            <a:off x="3098251" y="4512240"/>
            <a:ext cx="9223131" cy="369332"/>
          </a:xfrm>
          <a:prstGeom prst="rect">
            <a:avLst/>
          </a:prstGeom>
          <a:noFill/>
        </p:spPr>
        <p:txBody>
          <a:bodyPr wrap="square" rtlCol="0">
            <a:spAutoFit/>
          </a:bodyPr>
          <a:lstStyle/>
          <a:p>
            <a:r>
              <a:rPr lang="es-ES" dirty="0"/>
              <a:t>ACCIONES JEAN MONNET</a:t>
            </a:r>
          </a:p>
        </p:txBody>
      </p:sp>
    </p:spTree>
    <p:extLst>
      <p:ext uri="{BB962C8B-B14F-4D97-AF65-F5344CB8AC3E}">
        <p14:creationId xmlns:p14="http://schemas.microsoft.com/office/powerpoint/2010/main" val="4118498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Asociaciones de excelencIa</a:t>
            </a:r>
            <a:endParaRPr lang="en-US" dirty="0"/>
          </a:p>
        </p:txBody>
      </p:sp>
      <p:sp>
        <p:nvSpPr>
          <p:cNvPr id="8" name="Marcador de contenido 7"/>
          <p:cNvSpPr>
            <a:spLocks noGrp="1"/>
          </p:cNvSpPr>
          <p:nvPr>
            <p:ph idx="1"/>
          </p:nvPr>
        </p:nvSpPr>
        <p:spPr>
          <a:xfrm>
            <a:off x="1251678" y="2333680"/>
            <a:ext cx="10298638" cy="3781370"/>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marL="0" indent="0">
              <a:buNone/>
            </a:pPr>
            <a:r>
              <a:rPr lang="es-ES" b="1" dirty="0"/>
              <a:t>Centros de excelencia profesional</a:t>
            </a:r>
          </a:p>
          <a:p>
            <a:pPr marL="0" indent="0">
              <a:buNone/>
            </a:pPr>
            <a:endParaRPr lang="es-ES" b="1" dirty="0"/>
          </a:p>
          <a:p>
            <a:r>
              <a:rPr lang="es-ES" sz="1800" b="1" dirty="0"/>
              <a:t>¿Quién lo puede solicitar?</a:t>
            </a:r>
            <a:r>
              <a:rPr lang="es-ES" sz="1800" dirty="0"/>
              <a:t>: Cualquier organización participante legalmente establecida en un país del programa. Presenta la solicitud en nombre de todas las organizaciones participantes en el proyecto.</a:t>
            </a:r>
          </a:p>
          <a:p>
            <a:r>
              <a:rPr lang="es-ES" sz="1800" dirty="0"/>
              <a:t>Se caracterizan por un </a:t>
            </a:r>
            <a:r>
              <a:rPr lang="es-ES" sz="1800" b="1" dirty="0"/>
              <a:t>Enfoque holístico </a:t>
            </a:r>
            <a:r>
              <a:rPr lang="es-ES" sz="1800" dirty="0"/>
              <a:t>centrado en el aprendiente, en el que la educación y la formación profesionales:</a:t>
            </a:r>
          </a:p>
          <a:p>
            <a:pPr marL="0" indent="0">
              <a:buNone/>
            </a:pPr>
            <a:r>
              <a:rPr lang="es-ES" sz="1800" dirty="0"/>
              <a:t>	- Contribuyen al desarrollo regional, a la innovación, a la inclusión y a las estrategias de 	   	   	   especialización inteligente </a:t>
            </a:r>
          </a:p>
          <a:p>
            <a:pPr marL="0" indent="0">
              <a:buNone/>
            </a:pPr>
            <a:r>
              <a:rPr lang="es-ES" sz="1800" dirty="0"/>
              <a:t>	- Forma parte de triángulos de conocimiento, trabajando estrechamente con otros 	   	   	   	   sectores de la educación y la formación, la comunidad científica y el mundo empresarial</a:t>
            </a:r>
          </a:p>
          <a:p>
            <a:pPr marL="0" indent="0">
              <a:buNone/>
            </a:pPr>
            <a:r>
              <a:rPr lang="es-ES" sz="1800" dirty="0"/>
              <a:t>	- Dotan a los estudiantes de competencias profesionales y clave a través de una oferta de 	   	   	   gran calidad, desarrollando formas innovadoras de asociación con el mundo laboral</a:t>
            </a:r>
            <a:endParaRPr lang="en-US" sz="1800" dirty="0"/>
          </a:p>
        </p:txBody>
      </p:sp>
    </p:spTree>
    <p:extLst>
      <p:ext uri="{BB962C8B-B14F-4D97-AF65-F5344CB8AC3E}">
        <p14:creationId xmlns:p14="http://schemas.microsoft.com/office/powerpoint/2010/main" val="2148447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Asociaciones de excelencIa</a:t>
            </a:r>
            <a:endParaRPr lang="en-US" dirty="0"/>
          </a:p>
        </p:txBody>
      </p:sp>
      <p:sp>
        <p:nvSpPr>
          <p:cNvPr id="8" name="Marcador de contenido 7"/>
          <p:cNvSpPr>
            <a:spLocks noGrp="1"/>
          </p:cNvSpPr>
          <p:nvPr>
            <p:ph idx="1"/>
          </p:nvPr>
        </p:nvSpPr>
        <p:spPr>
          <a:xfrm>
            <a:off x="1251678" y="2333679"/>
            <a:ext cx="10262543" cy="3765117"/>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b="1" dirty="0"/>
              <a:t>Academias de profesores Erasmus+</a:t>
            </a:r>
          </a:p>
          <a:p>
            <a:r>
              <a:rPr lang="es-ES" sz="1800" dirty="0"/>
              <a:t>Su objetivo es crear asociaciones europeas de proveedores de educación y formación del profesorado para establecer academias que incorporen una perspectiva europea e internacional a la formación del profesorado.</a:t>
            </a:r>
          </a:p>
          <a:p>
            <a:pPr marL="0" indent="0">
              <a:buNone/>
            </a:pPr>
            <a:endParaRPr lang="es-ES" sz="1100" dirty="0"/>
          </a:p>
          <a:p>
            <a:r>
              <a:rPr lang="es-ES" sz="1800" b="1" dirty="0"/>
              <a:t>¿Quién lo puede solicitar?</a:t>
            </a:r>
            <a:r>
              <a:rPr lang="es-ES" sz="1800" dirty="0"/>
              <a:t>: Cualquier organización reconocida a nivel nacional (características de organización participante) establecida en un país del programa. Presenta la solicitud en nombre de todas las organizaciones participantes en el proyecto.</a:t>
            </a:r>
            <a:endParaRPr lang="es-ES" sz="1800" b="1" dirty="0"/>
          </a:p>
          <a:p>
            <a:r>
              <a:rPr lang="es-ES" sz="1800" b="1" dirty="0"/>
              <a:t>Participantes:</a:t>
            </a:r>
            <a:r>
              <a:rPr lang="es-ES" sz="1800" dirty="0"/>
              <a:t> 3 socios de un mínimo de 3 países del programa Erasmus+, y al menos un centro de prácticas/formación</a:t>
            </a:r>
          </a:p>
          <a:p>
            <a:endParaRPr lang="es-ES" dirty="0"/>
          </a:p>
          <a:p>
            <a:endParaRPr lang="en-US" dirty="0"/>
          </a:p>
        </p:txBody>
      </p:sp>
    </p:spTree>
    <p:extLst>
      <p:ext uri="{BB962C8B-B14F-4D97-AF65-F5344CB8AC3E}">
        <p14:creationId xmlns:p14="http://schemas.microsoft.com/office/powerpoint/2010/main" val="3900640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Asociaciones de excelencIa</a:t>
            </a:r>
            <a:endParaRPr lang="en-US" dirty="0"/>
          </a:p>
        </p:txBody>
      </p:sp>
      <p:sp>
        <p:nvSpPr>
          <p:cNvPr id="8" name="Marcador de contenido 7"/>
          <p:cNvSpPr>
            <a:spLocks noGrp="1"/>
          </p:cNvSpPr>
          <p:nvPr>
            <p:ph idx="1"/>
          </p:nvPr>
        </p:nvSpPr>
        <p:spPr>
          <a:xfrm>
            <a:off x="1251678" y="2333679"/>
            <a:ext cx="10262543" cy="3773506"/>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b="1" dirty="0"/>
              <a:t>Academias de profesores Erasmus+</a:t>
            </a:r>
          </a:p>
          <a:p>
            <a:pPr marL="0" indent="0">
              <a:buNone/>
            </a:pPr>
            <a:endParaRPr lang="es-ES" sz="1400" b="1" dirty="0"/>
          </a:p>
          <a:p>
            <a:r>
              <a:rPr lang="es-ES" sz="1800" b="1" dirty="0"/>
              <a:t>Duración y solicitud:</a:t>
            </a:r>
            <a:r>
              <a:rPr lang="es-ES" sz="1800" dirty="0"/>
              <a:t> 3 años. Hasta el 7 de septiembre, 17:00 (hora de Bruselas), en la EACEA</a:t>
            </a:r>
          </a:p>
          <a:p>
            <a:pPr marL="0" indent="0">
              <a:buNone/>
            </a:pPr>
            <a:endParaRPr lang="es-ES" sz="900" dirty="0"/>
          </a:p>
          <a:p>
            <a:r>
              <a:rPr lang="es-ES" sz="1800" b="1" dirty="0"/>
              <a:t>Objetivos:</a:t>
            </a:r>
          </a:p>
          <a:p>
            <a:pPr lvl="1"/>
            <a:r>
              <a:rPr lang="es-ES" sz="1600" dirty="0"/>
              <a:t>Contribuir a la mejora de las políticas/prácticas en materia de formación del profesorado en Europa</a:t>
            </a:r>
          </a:p>
          <a:p>
            <a:pPr lvl="1"/>
            <a:r>
              <a:rPr lang="es-ES" sz="1600" dirty="0"/>
              <a:t>Reforzar la dimensión europea y la internacionalización de la formación del profesorado</a:t>
            </a:r>
          </a:p>
          <a:p>
            <a:pPr lvl="1"/>
            <a:r>
              <a:rPr lang="es-ES" sz="1600" dirty="0"/>
              <a:t>Desarrollar y probar de manera conjunta distintos modelos de movilidad (virtual, física y combinada)</a:t>
            </a:r>
          </a:p>
          <a:p>
            <a:pPr lvl="1"/>
            <a:r>
              <a:rPr lang="es-ES" sz="1600" dirty="0"/>
              <a:t>Desarrollar una colaboración sostenible entre los proveedores de formación del profesorado</a:t>
            </a:r>
          </a:p>
          <a:p>
            <a:endParaRPr lang="es-ES" dirty="0"/>
          </a:p>
          <a:p>
            <a:endParaRPr lang="en-US" dirty="0"/>
          </a:p>
        </p:txBody>
      </p:sp>
    </p:spTree>
    <p:extLst>
      <p:ext uri="{BB962C8B-B14F-4D97-AF65-F5344CB8AC3E}">
        <p14:creationId xmlns:p14="http://schemas.microsoft.com/office/powerpoint/2010/main" val="3872403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Asociaciones de excelencIa</a:t>
            </a:r>
            <a:endParaRPr lang="en-US" dirty="0"/>
          </a:p>
        </p:txBody>
      </p:sp>
      <p:sp>
        <p:nvSpPr>
          <p:cNvPr id="8" name="Marcador de contenido 7"/>
          <p:cNvSpPr>
            <a:spLocks noGrp="1"/>
          </p:cNvSpPr>
          <p:nvPr>
            <p:ph idx="1"/>
          </p:nvPr>
        </p:nvSpPr>
        <p:spPr>
          <a:xfrm>
            <a:off x="1251678" y="2333681"/>
            <a:ext cx="10262543" cy="3698004"/>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b="1" dirty="0"/>
              <a:t>Acción Erasmus Mundus:  </a:t>
            </a:r>
            <a:r>
              <a:rPr lang="es-ES" b="1" i="1" dirty="0"/>
              <a:t>Másteres conjuntos Erasmus Mundus</a:t>
            </a:r>
          </a:p>
          <a:p>
            <a:r>
              <a:rPr lang="es-ES" sz="1800" dirty="0"/>
              <a:t>Son programas de excelencia y deben contribuir a la integración e internacionalización del Espacio Europeo de Educación Superior.</a:t>
            </a:r>
          </a:p>
          <a:p>
            <a:pPr marL="0" indent="0">
              <a:buNone/>
            </a:pPr>
            <a:endParaRPr lang="es-ES" sz="1800" dirty="0"/>
          </a:p>
          <a:p>
            <a:r>
              <a:rPr lang="es-ES" sz="1800" b="1" dirty="0"/>
              <a:t>¿Quién lo puede solicitar?</a:t>
            </a:r>
            <a:r>
              <a:rPr lang="es-ES" sz="1800" dirty="0"/>
              <a:t>: Cualquier institución de educación superior participante admisible establecida en un país del programa o país asociado.</a:t>
            </a:r>
            <a:endParaRPr lang="es-ES" sz="1800" b="1" dirty="0"/>
          </a:p>
          <a:p>
            <a:r>
              <a:rPr lang="es-ES" sz="1800" b="1" dirty="0"/>
              <a:t>Participantes:</a:t>
            </a:r>
            <a:r>
              <a:rPr lang="es-ES" sz="1800" dirty="0"/>
              <a:t>  Al menos 3 IES que sean socios y procedan de 3 países distintos, siendo mínimo 2 del programa Erasmus+</a:t>
            </a:r>
          </a:p>
        </p:txBody>
      </p:sp>
    </p:spTree>
    <p:extLst>
      <p:ext uri="{BB962C8B-B14F-4D97-AF65-F5344CB8AC3E}">
        <p14:creationId xmlns:p14="http://schemas.microsoft.com/office/powerpoint/2010/main" val="2420057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Asociaciones de excelencIa</a:t>
            </a:r>
            <a:endParaRPr lang="en-US" dirty="0"/>
          </a:p>
        </p:txBody>
      </p:sp>
      <p:sp>
        <p:nvSpPr>
          <p:cNvPr id="8" name="Marcador de contenido 7"/>
          <p:cNvSpPr>
            <a:spLocks noGrp="1"/>
          </p:cNvSpPr>
          <p:nvPr>
            <p:ph idx="1"/>
          </p:nvPr>
        </p:nvSpPr>
        <p:spPr>
          <a:xfrm>
            <a:off x="1251678" y="2333680"/>
            <a:ext cx="10262543" cy="3807061"/>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b="1" dirty="0"/>
              <a:t>Acción Erasmus Mundus:  </a:t>
            </a:r>
            <a:r>
              <a:rPr lang="es-ES" b="1" i="1" dirty="0"/>
              <a:t>Másteres conjuntos Erasmus Mundus</a:t>
            </a:r>
          </a:p>
          <a:p>
            <a:pPr marL="0" indent="0">
              <a:buNone/>
            </a:pPr>
            <a:endParaRPr lang="es-ES" sz="1600" b="1" i="1" dirty="0"/>
          </a:p>
          <a:p>
            <a:r>
              <a:rPr lang="es-ES" sz="1800" b="1" dirty="0"/>
              <a:t>Duración y solicitud:</a:t>
            </a:r>
            <a:r>
              <a:rPr lang="es-ES" sz="1800" dirty="0"/>
              <a:t> convenio durante 6 cursos académicas para financiar al menos 4 ediciones del programa del master, con una duración entre 1 y 2 cursos académicos. Hasta el 26 de mayo, 17:00 (hora de Bruselas), en la EACEA.</a:t>
            </a:r>
          </a:p>
          <a:p>
            <a:pPr marL="0" indent="0">
              <a:buNone/>
            </a:pPr>
            <a:endParaRPr lang="es-ES" sz="1100" dirty="0"/>
          </a:p>
          <a:p>
            <a:r>
              <a:rPr lang="es-ES" sz="1800" b="1" dirty="0"/>
              <a:t>Objetivo:</a:t>
            </a:r>
          </a:p>
          <a:p>
            <a:pPr lvl="1"/>
            <a:r>
              <a:rPr lang="es-ES" sz="1600" dirty="0"/>
              <a:t>Reforzar el atractivo y la excelencia de la educación superior europea en todo el mundo y atraer talento a Europa a través de una combinación de cooperación académica institucional y de movilidad individual para todos los estudiantes que participan en la acción relativa a los másteres conjuntos Erasmus Mundus.</a:t>
            </a:r>
          </a:p>
          <a:p>
            <a:endParaRPr lang="en-US" dirty="0"/>
          </a:p>
        </p:txBody>
      </p:sp>
    </p:spTree>
    <p:extLst>
      <p:ext uri="{BB962C8B-B14F-4D97-AF65-F5344CB8AC3E}">
        <p14:creationId xmlns:p14="http://schemas.microsoft.com/office/powerpoint/2010/main" val="1148702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Asociaciones de excelencIa</a:t>
            </a:r>
            <a:endParaRPr lang="en-US" dirty="0"/>
          </a:p>
        </p:txBody>
      </p:sp>
      <p:sp>
        <p:nvSpPr>
          <p:cNvPr id="8" name="Marcador de contenido 7"/>
          <p:cNvSpPr>
            <a:spLocks noGrp="1"/>
          </p:cNvSpPr>
          <p:nvPr>
            <p:ph idx="1"/>
          </p:nvPr>
        </p:nvSpPr>
        <p:spPr>
          <a:xfrm>
            <a:off x="1251678" y="2333680"/>
            <a:ext cx="10262543" cy="3790283"/>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buNone/>
            </a:pPr>
            <a:r>
              <a:rPr lang="es-ES" b="1" dirty="0"/>
              <a:t>Acción Erasmus Mundus:  </a:t>
            </a:r>
            <a:r>
              <a:rPr lang="es-ES" b="1" i="1" dirty="0"/>
              <a:t>Medidas de diseño Erasmus Mundus</a:t>
            </a:r>
          </a:p>
          <a:p>
            <a:r>
              <a:rPr lang="es-ES" sz="1700" dirty="0"/>
              <a:t>Deben reforzar las capacidades de las universidades para modernizar e internacionalizar sus planes de estudios y prácticas docentes, aunar recursos, y para que los sistemas de educación superior desarrollen mecanismos comunes de garantía de la calidad.</a:t>
            </a:r>
          </a:p>
          <a:p>
            <a:r>
              <a:rPr lang="es-ES" sz="1700" b="1" dirty="0"/>
              <a:t>¿Quién lo puede solicitar?</a:t>
            </a:r>
            <a:r>
              <a:rPr lang="es-ES" sz="1700" dirty="0"/>
              <a:t>: Cualquier institución de educación superior establecida en un país del programa o país asociado.</a:t>
            </a:r>
            <a:endParaRPr lang="es-ES" sz="1700" b="1" dirty="0"/>
          </a:p>
          <a:p>
            <a:r>
              <a:rPr lang="es-ES" sz="1700" b="1" dirty="0"/>
              <a:t>Participantes:</a:t>
            </a:r>
            <a:r>
              <a:rPr lang="es-ES" sz="1700" dirty="0"/>
              <a:t> Cualquier institución de educación superior establecida en un país del programa</a:t>
            </a:r>
          </a:p>
          <a:p>
            <a:r>
              <a:rPr lang="es-ES" sz="1700" b="1" dirty="0"/>
              <a:t>Duración y solicitud:</a:t>
            </a:r>
            <a:r>
              <a:rPr lang="es-ES" sz="1700" dirty="0"/>
              <a:t> 15 meses. Hasta el 26 de mayo, 17:00 (hora de Bruselas), en la EACEA</a:t>
            </a:r>
          </a:p>
          <a:p>
            <a:r>
              <a:rPr lang="es-ES" sz="1700" b="1" dirty="0"/>
              <a:t>Objetivo principal:</a:t>
            </a:r>
          </a:p>
          <a:p>
            <a:pPr lvl="1"/>
            <a:r>
              <a:rPr lang="es-ES" sz="1700" dirty="0"/>
              <a:t>Promover el desarrollo de programas trasnacionales nuevos, innovadores y con un alto grado de integración a nivel de máster.</a:t>
            </a:r>
          </a:p>
          <a:p>
            <a:pPr lvl="1"/>
            <a:endParaRPr lang="es-ES" dirty="0"/>
          </a:p>
          <a:p>
            <a:endParaRPr lang="en-US" dirty="0"/>
          </a:p>
        </p:txBody>
      </p:sp>
    </p:spTree>
    <p:extLst>
      <p:ext uri="{BB962C8B-B14F-4D97-AF65-F5344CB8AC3E}">
        <p14:creationId xmlns:p14="http://schemas.microsoft.com/office/powerpoint/2010/main" val="3632591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Asociaciones para la innovación </a:t>
            </a:r>
            <a:endParaRPr lang="en-US" dirty="0"/>
          </a:p>
        </p:txBody>
      </p:sp>
      <p:sp>
        <p:nvSpPr>
          <p:cNvPr id="4" name="Marcador de contenido 7"/>
          <p:cNvSpPr txBox="1">
            <a:spLocks/>
          </p:cNvSpPr>
          <p:nvPr/>
        </p:nvSpPr>
        <p:spPr>
          <a:xfrm>
            <a:off x="6452315" y="1953434"/>
            <a:ext cx="4973113" cy="474937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700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dk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dk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dk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dk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dk1"/>
                </a:solidFill>
                <a:latin typeface="+mn-lt"/>
                <a:ea typeface="+mn-ea"/>
                <a:cs typeface="+mn-cs"/>
              </a:defRPr>
            </a:lvl9pPr>
          </a:lstStyle>
          <a:p>
            <a:pPr marL="0" indent="0">
              <a:buFont typeface="Arial" panose="020B0604020202020204" pitchFamily="34" charset="0"/>
              <a:buNone/>
            </a:pPr>
            <a:r>
              <a:rPr lang="es-ES" b="1" dirty="0"/>
              <a:t>2 – Alianzas para la Cooperación Sectorial sobre Capacidades</a:t>
            </a:r>
          </a:p>
          <a:p>
            <a:pPr marL="0" indent="0">
              <a:buFont typeface="Arial" panose="020B0604020202020204" pitchFamily="34" charset="0"/>
              <a:buNone/>
            </a:pPr>
            <a:endParaRPr lang="es-ES" sz="1600" b="1" dirty="0"/>
          </a:p>
          <a:p>
            <a:r>
              <a:rPr lang="es-ES" sz="1900" b="1" dirty="0"/>
              <a:t>¿Quién lo puede solicitar?</a:t>
            </a:r>
            <a:r>
              <a:rPr lang="es-ES" sz="1900" dirty="0"/>
              <a:t>: Cualquier socio de pleno derecho establecido en un país del programa o país asociado. Presenta la solicitud en nombre de todas las organizaciones participantes en el proyecto</a:t>
            </a:r>
          </a:p>
          <a:p>
            <a:r>
              <a:rPr lang="es-ES" sz="1900" b="1" dirty="0"/>
              <a:t>Objetivo principal:</a:t>
            </a:r>
            <a:r>
              <a:rPr lang="es-ES" sz="1900" dirty="0"/>
              <a:t> </a:t>
            </a:r>
            <a:r>
              <a:rPr lang="es-ES" dirty="0"/>
              <a:t>Crear nuevos enfoques y modelos de cooperación estratégicos para desarrollar soluciones concretas de desarrollo de capacidades en sectores económicos determinados – Pacto por las capacidades (incentiva a la mejora de las capacidades y al reciclaje de los profesional de la población activa a escala de la UE)</a:t>
            </a:r>
          </a:p>
          <a:p>
            <a:endParaRPr lang="es-ES" dirty="0"/>
          </a:p>
          <a:p>
            <a:r>
              <a:rPr lang="es-ES" sz="1900" b="1" dirty="0"/>
              <a:t>Participantes:</a:t>
            </a:r>
            <a:r>
              <a:rPr lang="es-ES" sz="1900" dirty="0"/>
              <a:t> al menos 12 socios de 8 países del programa. Además, 5 agentes del mercado laboral y 5 proveedores de educación y formación, como mínimo. Una IES y proveedor de EFP como socios por propuesta</a:t>
            </a:r>
          </a:p>
          <a:p>
            <a:r>
              <a:rPr lang="es-ES" sz="1900" b="1" dirty="0"/>
              <a:t>Duración y solicitud: </a:t>
            </a:r>
            <a:r>
              <a:rPr lang="es-ES" sz="1900" dirty="0"/>
              <a:t>4 años. Hasta el 7 de septiembre, 17:00 (hora de Bruselas), en la EACEA</a:t>
            </a:r>
          </a:p>
          <a:p>
            <a:pPr marL="0" indent="0">
              <a:buNone/>
            </a:pPr>
            <a:endParaRPr lang="en-US" dirty="0"/>
          </a:p>
        </p:txBody>
      </p:sp>
      <p:sp>
        <p:nvSpPr>
          <p:cNvPr id="9" name="Marcador de contenido 7"/>
          <p:cNvSpPr txBox="1">
            <a:spLocks/>
          </p:cNvSpPr>
          <p:nvPr/>
        </p:nvSpPr>
        <p:spPr>
          <a:xfrm>
            <a:off x="1252728" y="1953435"/>
            <a:ext cx="4993526" cy="474936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700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dk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dk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dk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dk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dk1"/>
                </a:solidFill>
                <a:latin typeface="+mn-lt"/>
                <a:ea typeface="+mn-ea"/>
                <a:cs typeface="+mn-cs"/>
              </a:defRPr>
            </a:lvl9pPr>
          </a:lstStyle>
          <a:p>
            <a:pPr marL="0" indent="0">
              <a:buFont typeface="Arial" panose="020B0604020202020204" pitchFamily="34" charset="0"/>
              <a:buNone/>
            </a:pPr>
            <a:r>
              <a:rPr lang="es-ES" sz="2500" b="1" dirty="0"/>
              <a:t>1 – Alianzas para la educación y las empresas </a:t>
            </a:r>
          </a:p>
          <a:p>
            <a:pPr marL="0" indent="0">
              <a:buFont typeface="Arial" panose="020B0604020202020204" pitchFamily="34" charset="0"/>
              <a:buNone/>
            </a:pPr>
            <a:endParaRPr lang="es-ES" sz="1600" b="1" dirty="0"/>
          </a:p>
          <a:p>
            <a:r>
              <a:rPr lang="es-ES" b="1" dirty="0"/>
              <a:t>¿Quién lo puede solicitar?</a:t>
            </a:r>
            <a:r>
              <a:rPr lang="es-ES" dirty="0"/>
              <a:t>: Cualquier socio de pleno derecho establecido en un país del programa o país asociado. Presenta la solicitud en nombre de todas las organizaciones participantes en el proyecto</a:t>
            </a:r>
          </a:p>
          <a:p>
            <a:r>
              <a:rPr lang="es-ES" b="1" dirty="0"/>
              <a:t>Objetivos principales: </a:t>
            </a:r>
          </a:p>
          <a:p>
            <a:pPr lvl="1"/>
            <a:r>
              <a:rPr lang="es-ES" dirty="0"/>
              <a:t>Impulsar enfoques nuevos de la enseñanza/aprendizaje</a:t>
            </a:r>
          </a:p>
          <a:p>
            <a:pPr lvl="1"/>
            <a:r>
              <a:rPr lang="es-ES" dirty="0"/>
              <a:t>Fomentar la responsabilidad social de las empresas</a:t>
            </a:r>
          </a:p>
          <a:p>
            <a:pPr lvl="1"/>
            <a:r>
              <a:rPr lang="es-ES" dirty="0"/>
              <a:t>Estimular el sentido de la iniciativa de emprendimiento</a:t>
            </a:r>
          </a:p>
          <a:p>
            <a:pPr lvl="1"/>
            <a:r>
              <a:rPr lang="es-ES" dirty="0"/>
              <a:t>Mejorar la calidad de las capacidades</a:t>
            </a:r>
          </a:p>
          <a:p>
            <a:pPr lvl="1"/>
            <a:r>
              <a:rPr lang="es-ES" dirty="0"/>
              <a:t>Facilitar el flujo/creación de conocimientos</a:t>
            </a:r>
          </a:p>
          <a:p>
            <a:pPr lvl="1"/>
            <a:r>
              <a:rPr lang="es-ES" dirty="0"/>
              <a:t>Desarrollar sistemas de educación y formación profesionales</a:t>
            </a:r>
          </a:p>
          <a:p>
            <a:r>
              <a:rPr lang="es-ES" b="1" dirty="0"/>
              <a:t>Participantes:</a:t>
            </a:r>
            <a:r>
              <a:rPr lang="es-ES" dirty="0"/>
              <a:t>  al menos 8 socios de 4 países del programa. Además, 3 agentes del mercado laboral y 3 proveedores de educación y formación, como mínimo. Una IES y proveedor de EFP como socios por propuesta</a:t>
            </a:r>
          </a:p>
          <a:p>
            <a:r>
              <a:rPr lang="es-ES" b="1" dirty="0"/>
              <a:t>Duración y solicitud:</a:t>
            </a:r>
            <a:r>
              <a:rPr lang="es-ES" dirty="0"/>
              <a:t>  2 o 3 años. Hasta el 7 de septiembre, 17:00 (hora de Bruselas), en la EACEA</a:t>
            </a:r>
          </a:p>
          <a:p>
            <a:pPr marL="0" indent="0">
              <a:buNone/>
            </a:pPr>
            <a:endParaRPr lang="es-ES" dirty="0"/>
          </a:p>
        </p:txBody>
      </p:sp>
      <p:sp>
        <p:nvSpPr>
          <p:cNvPr id="3" name="CuadroTexto 2"/>
          <p:cNvSpPr txBox="1"/>
          <p:nvPr/>
        </p:nvSpPr>
        <p:spPr>
          <a:xfrm>
            <a:off x="1252728" y="1441489"/>
            <a:ext cx="10172700" cy="369332"/>
          </a:xfrm>
          <a:prstGeom prst="rect">
            <a:avLst/>
          </a:prstGeom>
          <a:gradFill>
            <a:gsLst>
              <a:gs pos="0">
                <a:schemeClr val="accent1">
                  <a:tint val="67000"/>
                  <a:satMod val="105000"/>
                  <a:lumMod val="110000"/>
                </a:schemeClr>
              </a:gs>
              <a:gs pos="50000">
                <a:schemeClr val="accent1">
                  <a:tint val="73000"/>
                  <a:satMod val="103000"/>
                  <a:lumMod val="105000"/>
                </a:schemeClr>
              </a:gs>
              <a:gs pos="100000">
                <a:schemeClr val="accent1">
                  <a:tint val="81000"/>
                  <a:satMod val="109000"/>
                  <a:lumMod val="105000"/>
                </a:schemeClr>
              </a:gs>
            </a:gsLst>
            <a:lin ang="5400000" scaled="0"/>
          </a:gradFill>
          <a:ln>
            <a:solidFill>
              <a:schemeClr val="accent1">
                <a:lumMod val="60000"/>
                <a:lumOff val="40000"/>
              </a:schemeClr>
            </a:solidFill>
          </a:ln>
        </p:spPr>
        <p:txBody>
          <a:bodyPr wrap="square" rtlCol="0">
            <a:spAutoFit/>
          </a:bodyPr>
          <a:lstStyle/>
          <a:p>
            <a:pPr algn="ctr"/>
            <a:r>
              <a:rPr lang="es-ES" b="1" dirty="0"/>
              <a:t>Alianzas para la innovación</a:t>
            </a:r>
            <a:endParaRPr lang="es-ES" dirty="0"/>
          </a:p>
        </p:txBody>
      </p:sp>
    </p:spTree>
    <p:extLst>
      <p:ext uri="{BB962C8B-B14F-4D97-AF65-F5344CB8AC3E}">
        <p14:creationId xmlns:p14="http://schemas.microsoft.com/office/powerpoint/2010/main" val="3342481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Acontecimientos deportivos europeos sin ánimo de lucro</a:t>
            </a:r>
            <a:br>
              <a:rPr lang="es-ES" b="1" i="1" dirty="0"/>
            </a:br>
            <a:endParaRPr lang="en-US" dirty="0"/>
          </a:p>
        </p:txBody>
      </p:sp>
      <p:sp>
        <p:nvSpPr>
          <p:cNvPr id="8" name="Marcador de contenido 7"/>
          <p:cNvSpPr>
            <a:spLocks noGrp="1"/>
          </p:cNvSpPr>
          <p:nvPr>
            <p:ph idx="1"/>
          </p:nvPr>
        </p:nvSpPr>
        <p:spPr>
          <a:xfrm>
            <a:off x="1251678" y="2333679"/>
            <a:ext cx="10262543" cy="4226512"/>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b="1" dirty="0"/>
              <a:t>Acontecimientos deportivos europeos sin ánimo de lucro</a:t>
            </a:r>
          </a:p>
          <a:p>
            <a:pPr marL="0" indent="0">
              <a:buNone/>
            </a:pPr>
            <a:endParaRPr lang="es-ES" sz="1200" dirty="0"/>
          </a:p>
          <a:p>
            <a:r>
              <a:rPr lang="es-ES" sz="1600" b="1" dirty="0"/>
              <a:t>¿Quién lo puede solicitar?</a:t>
            </a:r>
            <a:r>
              <a:rPr lang="es-ES" sz="1600" dirty="0"/>
              <a:t>: Cualquier organismo público u organización (junto a sus entidades afiliadas, si las tiene) del ámbito del deporte establecido en un país del programa.</a:t>
            </a:r>
          </a:p>
          <a:p>
            <a:r>
              <a:rPr lang="es-ES" sz="1600" b="1" dirty="0"/>
              <a:t>Objetivo principal:</a:t>
            </a:r>
            <a:r>
              <a:rPr lang="en-US" sz="1600" b="1" dirty="0"/>
              <a:t> </a:t>
            </a:r>
            <a:r>
              <a:rPr lang="en-US" sz="1600" dirty="0"/>
              <a:t>apoyar la organización de acontecimientos deportivos con una dimension europea en los siguientes ámbitos:</a:t>
            </a:r>
          </a:p>
          <a:p>
            <a:pPr lvl="1"/>
            <a:r>
              <a:rPr lang="en-US" sz="1400" dirty="0"/>
              <a:t>El voluntariado en el deporte;</a:t>
            </a:r>
          </a:p>
          <a:p>
            <a:pPr lvl="1"/>
            <a:r>
              <a:rPr lang="en-US" sz="1400" dirty="0"/>
              <a:t>La inclusión social en el deporte;</a:t>
            </a:r>
          </a:p>
          <a:p>
            <a:pPr lvl="1"/>
            <a:r>
              <a:rPr lang="en-US" sz="1400" dirty="0"/>
              <a:t>La lucha contra la discriminación en el deporte, incluyendo la igualdad de género;</a:t>
            </a:r>
          </a:p>
          <a:p>
            <a:pPr lvl="1"/>
            <a:r>
              <a:rPr lang="en-US" sz="1400" dirty="0"/>
              <a:t>El fomento del deporte y la actividad física.</a:t>
            </a:r>
            <a:endParaRPr lang="es-ES" sz="1400" dirty="0"/>
          </a:p>
        </p:txBody>
      </p:sp>
    </p:spTree>
    <p:extLst>
      <p:ext uri="{BB962C8B-B14F-4D97-AF65-F5344CB8AC3E}">
        <p14:creationId xmlns:p14="http://schemas.microsoft.com/office/powerpoint/2010/main" val="3659665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Acontecimientos deportivos europeos sin ánimo de lucro</a:t>
            </a:r>
            <a:br>
              <a:rPr lang="es-ES" b="1" i="1" dirty="0"/>
            </a:br>
            <a:endParaRPr lang="en-US" dirty="0"/>
          </a:p>
        </p:txBody>
      </p:sp>
      <p:sp>
        <p:nvSpPr>
          <p:cNvPr id="8" name="Marcador de contenido 7"/>
          <p:cNvSpPr>
            <a:spLocks noGrp="1"/>
          </p:cNvSpPr>
          <p:nvPr>
            <p:ph idx="1"/>
          </p:nvPr>
        </p:nvSpPr>
        <p:spPr>
          <a:xfrm>
            <a:off x="1251678" y="2333679"/>
            <a:ext cx="10262543" cy="4226512"/>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b="1" dirty="0"/>
              <a:t>Acontecimientos deportivos europeos sin ánimo de lucro</a:t>
            </a:r>
          </a:p>
          <a:p>
            <a:pPr marL="0" indent="0">
              <a:buNone/>
            </a:pPr>
            <a:endParaRPr lang="es-ES" sz="1200" dirty="0"/>
          </a:p>
          <a:p>
            <a:r>
              <a:rPr lang="es-ES" sz="1600" b="1" dirty="0"/>
              <a:t>Participantes:</a:t>
            </a:r>
            <a:r>
              <a:rPr lang="es-ES" sz="1600" dirty="0"/>
              <a:t> Según el tipo de acontecimiento</a:t>
            </a:r>
          </a:p>
          <a:p>
            <a:pPr lvl="1"/>
            <a:r>
              <a:rPr lang="es-ES" sz="1400" i="1" dirty="0"/>
              <a:t>Local europeo (tipo I): </a:t>
            </a:r>
            <a:r>
              <a:rPr lang="es-ES" sz="1400" dirty="0"/>
              <a:t>mínimo 3 organizaciones de 3 países del programa diferentes, y máximo 5 organizaciones de 5 países del programa</a:t>
            </a:r>
          </a:p>
          <a:p>
            <a:pPr lvl="1"/>
            <a:r>
              <a:rPr lang="es-ES" sz="1400" i="1" dirty="0"/>
              <a:t>Local europeo (tipo II): </a:t>
            </a:r>
            <a:r>
              <a:rPr lang="es-ES" sz="1400" dirty="0"/>
              <a:t>mínimo 6 organizaciones de 6 países del programa diferentes</a:t>
            </a:r>
          </a:p>
          <a:p>
            <a:pPr lvl="1"/>
            <a:r>
              <a:rPr lang="es-ES" sz="1400" i="1" dirty="0"/>
              <a:t>A escala europea: </a:t>
            </a:r>
            <a:r>
              <a:rPr lang="es-ES" sz="1400" dirty="0"/>
              <a:t>mínimo de 10 organizaciones de 10 países del programa diferentes. Tanto el coordinador como mínimo 9 organizaciones han de tener la consideración de miembros asociados (no se consideran socios del proyecto- no reciben financiación por parte de este)</a:t>
            </a:r>
          </a:p>
          <a:p>
            <a:pPr marL="457200" lvl="1" indent="0">
              <a:buNone/>
            </a:pPr>
            <a:endParaRPr lang="es-ES" sz="1400" dirty="0"/>
          </a:p>
          <a:p>
            <a:r>
              <a:rPr lang="es-ES" sz="1600" b="1" dirty="0"/>
              <a:t>Duración y solicitud: </a:t>
            </a:r>
            <a:r>
              <a:rPr lang="es-ES" sz="1600" dirty="0"/>
              <a:t>12 o 18 meses. Hasta el 20 de mayo, 17:00 (hora de Bruselas), en la EACEA</a:t>
            </a:r>
          </a:p>
          <a:p>
            <a:pPr marL="457200" lvl="1" indent="0">
              <a:buNone/>
            </a:pPr>
            <a:endParaRPr lang="es-ES" dirty="0"/>
          </a:p>
          <a:p>
            <a:endParaRPr lang="en-US" dirty="0"/>
          </a:p>
        </p:txBody>
      </p:sp>
    </p:spTree>
    <p:extLst>
      <p:ext uri="{BB962C8B-B14F-4D97-AF65-F5344CB8AC3E}">
        <p14:creationId xmlns:p14="http://schemas.microsoft.com/office/powerpoint/2010/main" val="163357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42929" y="1073888"/>
            <a:ext cx="8187071" cy="2017655"/>
          </a:xfrm>
        </p:spPr>
        <p:txBody>
          <a:bodyPr>
            <a:noAutofit/>
          </a:bodyPr>
          <a:lstStyle/>
          <a:p>
            <a:r>
              <a:rPr lang="es-ES" sz="6000" dirty="0"/>
              <a:t>Acción clave 3:</a:t>
            </a:r>
          </a:p>
        </p:txBody>
      </p:sp>
      <p:sp>
        <p:nvSpPr>
          <p:cNvPr id="3" name="Marcador de texto 2"/>
          <p:cNvSpPr>
            <a:spLocks noGrp="1"/>
          </p:cNvSpPr>
          <p:nvPr>
            <p:ph type="body" idx="1"/>
          </p:nvPr>
        </p:nvSpPr>
        <p:spPr>
          <a:xfrm>
            <a:off x="3164553" y="3592238"/>
            <a:ext cx="7017488" cy="951135"/>
          </a:xfrm>
        </p:spPr>
        <p:txBody>
          <a:bodyPr/>
          <a:lstStyle/>
          <a:p>
            <a:r>
              <a:rPr lang="es-ES" dirty="0"/>
              <a:t>Respaldo al desarrollo de políticas y a la cooperación</a:t>
            </a:r>
          </a:p>
          <a:p>
            <a:endParaRPr lang="es-ES" dirty="0"/>
          </a:p>
        </p:txBody>
      </p:sp>
    </p:spTree>
    <p:extLst>
      <p:ext uri="{BB962C8B-B14F-4D97-AF65-F5344CB8AC3E}">
        <p14:creationId xmlns:p14="http://schemas.microsoft.com/office/powerpoint/2010/main" val="136927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ERASMUS+ : novedades del programa</a:t>
            </a:r>
            <a:endParaRPr lang="en-US" dirty="0"/>
          </a:p>
        </p:txBody>
      </p:sp>
      <p:sp>
        <p:nvSpPr>
          <p:cNvPr id="8" name="Marcador de contenido 7"/>
          <p:cNvSpPr>
            <a:spLocks noGrp="1"/>
          </p:cNvSpPr>
          <p:nvPr>
            <p:ph idx="1"/>
          </p:nvPr>
        </p:nvSpPr>
        <p:spPr>
          <a:xfrm>
            <a:off x="1251678" y="2333680"/>
            <a:ext cx="10178322" cy="4054242"/>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sz="2400" b="1" dirty="0"/>
              <a:t>NOVEDADES ERASMUS+ 2021/27</a:t>
            </a:r>
          </a:p>
          <a:p>
            <a:pPr>
              <a:buFont typeface="Wingdings" panose="05000000000000000000" pitchFamily="2" charset="2"/>
              <a:buChar char="q"/>
            </a:pPr>
            <a:r>
              <a:rPr lang="es-ES" sz="1600" dirty="0"/>
              <a:t>Las movilidades se extenderán a mas países extracomunitarios y no solo para los profesionales de la educación y la formación, sino también para los estudiantes adultos</a:t>
            </a:r>
          </a:p>
          <a:p>
            <a:pPr>
              <a:buFont typeface="Wingdings" panose="05000000000000000000" pitchFamily="2" charset="2"/>
              <a:buChar char="q"/>
            </a:pPr>
            <a:r>
              <a:rPr lang="es-ES" sz="1600" dirty="0"/>
              <a:t>Mayor posibilidad de optar por una movilidad mixta: se han mejorado los aspectos digitales y en línea del plan de movilidad para permitir que más personas participen en él</a:t>
            </a:r>
          </a:p>
          <a:p>
            <a:pPr>
              <a:buFont typeface="Wingdings" panose="05000000000000000000" pitchFamily="2" charset="2"/>
              <a:buChar char="q"/>
            </a:pPr>
            <a:r>
              <a:rPr lang="es-ES" sz="1600" dirty="0"/>
              <a:t>Nuevos modelos de asociaciones, incentivando así la participación de entidades mas pequeñas</a:t>
            </a:r>
          </a:p>
          <a:p>
            <a:pPr>
              <a:buFont typeface="Wingdings" panose="05000000000000000000" pitchFamily="2" charset="2"/>
              <a:buChar char="q"/>
            </a:pPr>
            <a:r>
              <a:rPr lang="es-ES" sz="1600" dirty="0"/>
              <a:t>La inclusión y la participación, pilares fundamentales del programa. Grupos más amplios de participantes para llegar a las organizaciones y alumnos que no pudieron participar en los programas anteriores</a:t>
            </a:r>
          </a:p>
          <a:p>
            <a:pPr>
              <a:buFont typeface="Wingdings" panose="05000000000000000000" pitchFamily="2" charset="2"/>
              <a:buChar char="q"/>
            </a:pPr>
            <a:r>
              <a:rPr lang="es-ES" sz="1600" dirty="0"/>
              <a:t>Papel más importante de las iniciativas sostenibles y contra el cambio climático, invirtiendo así en los ámbitos de la energía renovable, el ecologismo, la sostenibilidad y la inteligencia artificial</a:t>
            </a:r>
          </a:p>
          <a:p>
            <a:pPr>
              <a:buFont typeface="Wingdings" panose="05000000000000000000" pitchFamily="2" charset="2"/>
              <a:buChar char="q"/>
            </a:pPr>
            <a:r>
              <a:rPr lang="es-ES" sz="1600" dirty="0"/>
              <a:t>Mayor importancia de la tecnología en el aprendizaje, el trabajo y la cooperación: se asignarán más fondos al </a:t>
            </a:r>
            <a:r>
              <a:rPr lang="es-ES" sz="1600"/>
              <a:t>sector digital</a:t>
            </a:r>
            <a:endParaRPr lang="es-ES" sz="1600" dirty="0"/>
          </a:p>
          <a:p>
            <a:pPr marL="0" indent="0">
              <a:buNone/>
            </a:pPr>
            <a:endParaRPr lang="es-ES" sz="1600" dirty="0"/>
          </a:p>
          <a:p>
            <a:pPr marL="0" indent="0">
              <a:buNone/>
            </a:pPr>
            <a:endParaRPr lang="es-ES" dirty="0"/>
          </a:p>
        </p:txBody>
      </p:sp>
    </p:spTree>
    <p:extLst>
      <p:ext uri="{BB962C8B-B14F-4D97-AF65-F5344CB8AC3E}">
        <p14:creationId xmlns:p14="http://schemas.microsoft.com/office/powerpoint/2010/main" val="3849287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7" y="382385"/>
            <a:ext cx="10297319" cy="1492132"/>
          </a:xfrm>
        </p:spPr>
        <p:txBody>
          <a:bodyPr>
            <a:normAutofit fontScale="90000"/>
          </a:bodyPr>
          <a:lstStyle/>
          <a:p>
            <a:r>
              <a:rPr lang="es-ES" dirty="0"/>
              <a:t>Key action 3: Respaldo al desarrollo de políticas y a la cooperación</a:t>
            </a:r>
            <a:endParaRPr lang="en-US" dirty="0"/>
          </a:p>
        </p:txBody>
      </p:sp>
      <p:sp>
        <p:nvSpPr>
          <p:cNvPr id="8" name="Marcador de contenido 7"/>
          <p:cNvSpPr>
            <a:spLocks noGrp="1"/>
          </p:cNvSpPr>
          <p:nvPr>
            <p:ph idx="1"/>
          </p:nvPr>
        </p:nvSpPr>
        <p:spPr>
          <a:xfrm>
            <a:off x="1251678" y="1874516"/>
            <a:ext cx="10178322" cy="4500525"/>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buNone/>
            </a:pPr>
            <a:r>
              <a:rPr lang="es-ES" sz="2400" b="1" dirty="0"/>
              <a:t>Acción Clave KA3</a:t>
            </a:r>
          </a:p>
          <a:p>
            <a:pPr>
              <a:buFont typeface="Wingdings" panose="05000000000000000000" pitchFamily="2" charset="2"/>
              <a:buChar char="q"/>
            </a:pPr>
            <a:r>
              <a:rPr lang="es-ES" sz="1900" dirty="0"/>
              <a:t>Presta apoyo a la cooperación política a nivel de la Unión Europea, contribuyendo al desarrollo de nuevas políticas para impulsar la modernización de los ámbitos de la educación, la formación, la juventud y el deporte (EFJyD)</a:t>
            </a:r>
          </a:p>
          <a:p>
            <a:pPr>
              <a:buFont typeface="Wingdings" panose="05000000000000000000" pitchFamily="2" charset="2"/>
              <a:buChar char="q"/>
            </a:pPr>
            <a:r>
              <a:rPr lang="es-ES" sz="1900" dirty="0"/>
              <a:t>Pueden participar las universidades, pero </a:t>
            </a:r>
            <a:r>
              <a:rPr lang="es-ES" sz="1900" b="1" dirty="0"/>
              <a:t>no</a:t>
            </a:r>
            <a:r>
              <a:rPr lang="es-ES" sz="1900" dirty="0"/>
              <a:t> solicitarla</a:t>
            </a:r>
          </a:p>
          <a:p>
            <a:pPr>
              <a:buFont typeface="Wingdings" panose="05000000000000000000" pitchFamily="2" charset="2"/>
              <a:buChar char="q"/>
            </a:pPr>
            <a:r>
              <a:rPr lang="es-ES" sz="1900" dirty="0"/>
              <a:t>Objetivos principales de las acciones KA3:</a:t>
            </a:r>
          </a:p>
          <a:p>
            <a:pPr lvl="1">
              <a:buFont typeface="Arial" panose="020B0604020202020204" pitchFamily="34" charset="0"/>
              <a:buChar char="•"/>
            </a:pPr>
            <a:r>
              <a:rPr lang="es-ES" sz="1700" dirty="0"/>
              <a:t>Preparar y respaldar la ejecución de la agenda política en materia de estos ámbitos, facilitando la gobernanza y el funcionamiento de los métodos de coordinación</a:t>
            </a:r>
          </a:p>
          <a:p>
            <a:pPr lvl="1">
              <a:buFont typeface="Arial" panose="020B0604020202020204" pitchFamily="34" charset="0"/>
              <a:buChar char="•"/>
            </a:pPr>
            <a:r>
              <a:rPr lang="es-ES" sz="1700" dirty="0"/>
              <a:t>Llevar a cabo experimentación política europea, mediante métodos de evaluación sólidos</a:t>
            </a:r>
          </a:p>
          <a:p>
            <a:pPr lvl="1">
              <a:buFont typeface="Arial" panose="020B0604020202020204" pitchFamily="34" charset="0"/>
              <a:buChar char="•"/>
            </a:pPr>
            <a:r>
              <a:rPr lang="es-ES" sz="1700" dirty="0"/>
              <a:t>Recopilar datos y conocimientos sobre las políticas y sistemas de los ámbitos EFJyD</a:t>
            </a:r>
          </a:p>
          <a:p>
            <a:pPr lvl="1">
              <a:buFont typeface="Arial" panose="020B0604020202020204" pitchFamily="34" charset="0"/>
              <a:buChar char="•"/>
            </a:pPr>
            <a:r>
              <a:rPr lang="es-ES" sz="1700" dirty="0"/>
              <a:t>Facilitar la transparencia y el reconocimientos de capacidades y cualificaciones</a:t>
            </a:r>
          </a:p>
          <a:p>
            <a:pPr lvl="1">
              <a:buFont typeface="Arial" panose="020B0604020202020204" pitchFamily="34" charset="0"/>
              <a:buChar char="•"/>
            </a:pPr>
            <a:r>
              <a:rPr lang="es-ES" sz="1700" dirty="0"/>
              <a:t>Impulsar el diálogo político dentro y fuera de la UE a través de conferencias</a:t>
            </a:r>
          </a:p>
          <a:p>
            <a:pPr lvl="1">
              <a:buFont typeface="Arial" panose="020B0604020202020204" pitchFamily="34" charset="0"/>
              <a:buChar char="•"/>
            </a:pPr>
            <a:r>
              <a:rPr lang="es-ES" sz="1700" dirty="0"/>
              <a:t>Brindar a las personas oportunidades de aprendizaje en el extranjero dentro de su especialización</a:t>
            </a:r>
            <a:endParaRPr lang="es-ES" dirty="0"/>
          </a:p>
        </p:txBody>
      </p:sp>
    </p:spTree>
    <p:extLst>
      <p:ext uri="{BB962C8B-B14F-4D97-AF65-F5344CB8AC3E}">
        <p14:creationId xmlns:p14="http://schemas.microsoft.com/office/powerpoint/2010/main" val="1964181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7" y="382385"/>
            <a:ext cx="10297319" cy="1492132"/>
          </a:xfrm>
        </p:spPr>
        <p:txBody>
          <a:bodyPr>
            <a:normAutofit fontScale="90000"/>
          </a:bodyPr>
          <a:lstStyle/>
          <a:p>
            <a:r>
              <a:rPr lang="es-ES" dirty="0"/>
              <a:t>Key action 3: Respaldo al desarrollo de políticas y a la cooperación</a:t>
            </a:r>
            <a:endParaRPr lang="en-US" dirty="0"/>
          </a:p>
        </p:txBody>
      </p:sp>
      <p:sp>
        <p:nvSpPr>
          <p:cNvPr id="8" name="Marcador de contenido 7"/>
          <p:cNvSpPr>
            <a:spLocks noGrp="1"/>
          </p:cNvSpPr>
          <p:nvPr>
            <p:ph idx="1"/>
          </p:nvPr>
        </p:nvSpPr>
        <p:spPr>
          <a:xfrm>
            <a:off x="1251678" y="1874516"/>
            <a:ext cx="10178322" cy="4500525"/>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sz="2600" b="1" dirty="0"/>
              <a:t>Juventud Europea Unida</a:t>
            </a:r>
          </a:p>
          <a:p>
            <a:pPr>
              <a:buFont typeface="Wingdings" panose="05000000000000000000" pitchFamily="2" charset="2"/>
              <a:buChar char="q"/>
            </a:pPr>
            <a:r>
              <a:rPr lang="es-ES" sz="1600" dirty="0"/>
              <a:t>Destinada a organizaciones juveniles de base que desean establecer asociaciones transfronterizas, que aspiran a añadir a sus actividades una dimensión europea y a vincular a estas actividades con las políticas de la UE en materia de juventud.</a:t>
            </a:r>
          </a:p>
          <a:p>
            <a:pPr marL="0" indent="0">
              <a:buNone/>
            </a:pPr>
            <a:endParaRPr lang="es-ES" sz="1600" dirty="0"/>
          </a:p>
          <a:p>
            <a:pPr>
              <a:buFont typeface="Wingdings" panose="05000000000000000000" pitchFamily="2" charset="2"/>
              <a:buChar char="q"/>
            </a:pPr>
            <a:r>
              <a:rPr lang="es-ES" sz="1600" b="1" dirty="0"/>
              <a:t>¿Quién lo puede solicitar?</a:t>
            </a:r>
            <a:r>
              <a:rPr lang="es-ES" sz="1600" dirty="0"/>
              <a:t>: ONG que trabajen en el ámbito de la juventud y las autoridades públicas locales, regionales o nacionales. La organización presenta la solicitud en nombre de todas las organizaciones participantes, debe estar establecida en país del programa,</a:t>
            </a:r>
          </a:p>
          <a:p>
            <a:pPr>
              <a:buFont typeface="Wingdings" panose="05000000000000000000" pitchFamily="2" charset="2"/>
              <a:buChar char="q"/>
            </a:pPr>
            <a:r>
              <a:rPr lang="es-ES" sz="1600" b="1" dirty="0"/>
              <a:t>Participantes:</a:t>
            </a:r>
            <a:r>
              <a:rPr lang="es-ES" sz="1600" dirty="0"/>
              <a:t> Al menos 4 organizaciones asociadas de un mínimo de 4 países del programa Erasmus+. Al menos la mitad de estas organizaciones no pueden haber recibido fondos de la KA3 en los 2 últimos años</a:t>
            </a:r>
          </a:p>
          <a:p>
            <a:pPr>
              <a:buFont typeface="Wingdings" panose="05000000000000000000" pitchFamily="2" charset="2"/>
              <a:buChar char="q"/>
            </a:pPr>
            <a:r>
              <a:rPr lang="es-ES" sz="1600" b="1" dirty="0"/>
              <a:t>Duración:</a:t>
            </a:r>
            <a:r>
              <a:rPr lang="es-ES" sz="1600" dirty="0"/>
              <a:t> 2 años.</a:t>
            </a:r>
          </a:p>
        </p:txBody>
      </p:sp>
    </p:spTree>
    <p:extLst>
      <p:ext uri="{BB962C8B-B14F-4D97-AF65-F5344CB8AC3E}">
        <p14:creationId xmlns:p14="http://schemas.microsoft.com/office/powerpoint/2010/main" val="2175469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7" y="382385"/>
            <a:ext cx="10297319" cy="1492132"/>
          </a:xfrm>
        </p:spPr>
        <p:txBody>
          <a:bodyPr>
            <a:normAutofit fontScale="90000"/>
          </a:bodyPr>
          <a:lstStyle/>
          <a:p>
            <a:r>
              <a:rPr lang="es-ES" dirty="0"/>
              <a:t>Key action 3: Respaldo al desarrollo de políticas y a la cooperación</a:t>
            </a:r>
            <a:endParaRPr lang="en-US" dirty="0"/>
          </a:p>
        </p:txBody>
      </p:sp>
      <p:sp>
        <p:nvSpPr>
          <p:cNvPr id="8" name="Marcador de contenido 7"/>
          <p:cNvSpPr>
            <a:spLocks noGrp="1"/>
          </p:cNvSpPr>
          <p:nvPr>
            <p:ph idx="1"/>
          </p:nvPr>
        </p:nvSpPr>
        <p:spPr>
          <a:xfrm>
            <a:off x="1251678" y="1874516"/>
            <a:ext cx="10178322" cy="4500525"/>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sz="2600" b="1" dirty="0"/>
              <a:t>Juventud Europea Unida</a:t>
            </a:r>
          </a:p>
          <a:p>
            <a:pPr marL="0" indent="0">
              <a:buNone/>
            </a:pPr>
            <a:endParaRPr lang="es-ES" sz="1600" b="1" dirty="0"/>
          </a:p>
          <a:p>
            <a:pPr>
              <a:buFont typeface="Wingdings" panose="05000000000000000000" pitchFamily="2" charset="2"/>
              <a:buChar char="q"/>
            </a:pPr>
            <a:r>
              <a:rPr lang="es-ES" sz="1600" b="1" dirty="0"/>
              <a:t>Donde y cuando solicitarlo: </a:t>
            </a:r>
            <a:r>
              <a:rPr lang="es-ES" sz="1600" dirty="0"/>
              <a:t>EACEA, hasta el 24 de Junio (17:00, hora de Bruselas)</a:t>
            </a:r>
          </a:p>
          <a:p>
            <a:pPr>
              <a:buFont typeface="Wingdings" panose="05000000000000000000" pitchFamily="2" charset="2"/>
              <a:buChar char="q"/>
            </a:pPr>
            <a:r>
              <a:rPr lang="es-ES" sz="1600" b="1" dirty="0"/>
              <a:t>Objetivos:</a:t>
            </a:r>
          </a:p>
          <a:p>
            <a:pPr lvl="1">
              <a:buFont typeface="Arial" panose="020B0604020202020204" pitchFamily="34" charset="0"/>
              <a:buChar char="•"/>
            </a:pPr>
            <a:r>
              <a:rPr lang="es-ES" sz="1600" dirty="0"/>
              <a:t>Crear redes que promuevan asociaciones transfronterizas que se desarrollarán en estrecha cooperación con jóvenes de toda Europa: Promoverán cursos de formación que permitirán a los jóvenes crear sus propios proyectos conjuntos</a:t>
            </a:r>
          </a:p>
          <a:p>
            <a:pPr lvl="1">
              <a:buFont typeface="Arial" panose="020B0604020202020204" pitchFamily="34" charset="0"/>
              <a:buChar char="•"/>
            </a:pPr>
            <a:r>
              <a:rPr lang="es-ES" sz="1600" dirty="0"/>
              <a:t>Forjar solidaridad e inclusividad a través de las redes</a:t>
            </a:r>
          </a:p>
          <a:p>
            <a:pPr lvl="1">
              <a:buFont typeface="Arial" panose="020B0604020202020204" pitchFamily="34" charset="0"/>
              <a:buChar char="•"/>
            </a:pPr>
            <a:r>
              <a:rPr lang="es-ES" sz="1600" dirty="0"/>
              <a:t>Apoyar la participación de los grupos de jóvenes infrarrepresentados (vulnerables o desfavorecidos) en la esfera política, las organizaciones juveniles y otras organizaciones de la sociedad civil</a:t>
            </a:r>
          </a:p>
          <a:p>
            <a:pPr lvl="1">
              <a:buFont typeface="Arial" panose="020B0604020202020204" pitchFamily="34" charset="0"/>
              <a:buChar char="•"/>
            </a:pPr>
            <a:r>
              <a:rPr lang="es-ES" sz="1600" dirty="0"/>
              <a:t>Apoyar la ejecución de los marcos y las iniciativas de la UE, en la medida que afecten al ámbito de la juventud</a:t>
            </a:r>
          </a:p>
        </p:txBody>
      </p:sp>
    </p:spTree>
    <p:extLst>
      <p:ext uri="{BB962C8B-B14F-4D97-AF65-F5344CB8AC3E}">
        <p14:creationId xmlns:p14="http://schemas.microsoft.com/office/powerpoint/2010/main" val="3776620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42929" y="1073888"/>
            <a:ext cx="8187071" cy="2017655"/>
          </a:xfrm>
        </p:spPr>
        <p:txBody>
          <a:bodyPr>
            <a:noAutofit/>
          </a:bodyPr>
          <a:lstStyle/>
          <a:p>
            <a:r>
              <a:rPr lang="es-ES" sz="6000" dirty="0"/>
              <a:t>Acciones JEAN MONNET:</a:t>
            </a:r>
          </a:p>
        </p:txBody>
      </p:sp>
      <p:sp>
        <p:nvSpPr>
          <p:cNvPr id="3" name="Marcador de texto 2"/>
          <p:cNvSpPr>
            <a:spLocks noGrp="1"/>
          </p:cNvSpPr>
          <p:nvPr>
            <p:ph type="body" idx="1"/>
          </p:nvPr>
        </p:nvSpPr>
        <p:spPr>
          <a:xfrm>
            <a:off x="3164553" y="3592238"/>
            <a:ext cx="7017488" cy="951135"/>
          </a:xfrm>
        </p:spPr>
        <p:txBody>
          <a:bodyPr/>
          <a:lstStyle/>
          <a:p>
            <a:r>
              <a:rPr lang="es-ES" dirty="0"/>
              <a:t>Oportunidades en el ámbito de la educación superior y formación</a:t>
            </a:r>
          </a:p>
          <a:p>
            <a:endParaRPr lang="es-ES" dirty="0"/>
          </a:p>
        </p:txBody>
      </p:sp>
    </p:spTree>
    <p:extLst>
      <p:ext uri="{BB962C8B-B14F-4D97-AF65-F5344CB8AC3E}">
        <p14:creationId xmlns:p14="http://schemas.microsoft.com/office/powerpoint/2010/main" val="1812855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Acciones jean monnet</a:t>
            </a:r>
            <a:endParaRPr lang="en-US" dirty="0"/>
          </a:p>
        </p:txBody>
      </p:sp>
      <p:sp>
        <p:nvSpPr>
          <p:cNvPr id="8" name="Marcador de contenido 7"/>
          <p:cNvSpPr>
            <a:spLocks noGrp="1"/>
          </p:cNvSpPr>
          <p:nvPr>
            <p:ph idx="1"/>
          </p:nvPr>
        </p:nvSpPr>
        <p:spPr>
          <a:xfrm>
            <a:off x="1251678" y="1874517"/>
            <a:ext cx="10178322" cy="4240533"/>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sz="2400" b="1" dirty="0"/>
              <a:t>Concepto y tipos </a:t>
            </a:r>
          </a:p>
          <a:p>
            <a:pPr>
              <a:buFont typeface="Wingdings" panose="05000000000000000000" pitchFamily="2" charset="2"/>
              <a:buChar char="q"/>
            </a:pPr>
            <a:r>
              <a:rPr lang="es-ES" sz="1800" dirty="0"/>
              <a:t>Oportunidades de apoyo en el ámbito de la educación superior y en otros ámbitos de la educación y la formación.  Además, contribuyen a la divulgación de conocimientos sobre cuestiones de integración de la Unión Europea.</a:t>
            </a:r>
          </a:p>
          <a:p>
            <a:pPr marL="0" indent="0">
              <a:buNone/>
            </a:pPr>
            <a:endParaRPr lang="es-ES" sz="1050" dirty="0"/>
          </a:p>
          <a:p>
            <a:r>
              <a:rPr lang="es-ES" sz="1800" dirty="0"/>
              <a:t>Acciones Jean Monnet en el ámbito de la educación superior</a:t>
            </a:r>
          </a:p>
          <a:p>
            <a:pPr lvl="1"/>
            <a:r>
              <a:rPr lang="es-ES" sz="1600" dirty="0"/>
              <a:t>Módulos</a:t>
            </a:r>
          </a:p>
          <a:p>
            <a:pPr lvl="1"/>
            <a:r>
              <a:rPr lang="es-ES" sz="1600" dirty="0"/>
              <a:t>Cátedras</a:t>
            </a:r>
          </a:p>
          <a:p>
            <a:pPr lvl="1"/>
            <a:r>
              <a:rPr lang="es-ES" sz="1600" dirty="0"/>
              <a:t>Centros de excelencia</a:t>
            </a:r>
          </a:p>
          <a:p>
            <a:r>
              <a:rPr lang="es-ES" sz="1800" dirty="0"/>
              <a:t>Acciones Jean Monnet en los demás campos de la educación y la formación </a:t>
            </a:r>
          </a:p>
          <a:p>
            <a:pPr lvl="1"/>
            <a:r>
              <a:rPr lang="es-ES" sz="1600" dirty="0"/>
              <a:t>Redes Jean Monnet</a:t>
            </a:r>
          </a:p>
        </p:txBody>
      </p:sp>
    </p:spTree>
    <p:extLst>
      <p:ext uri="{BB962C8B-B14F-4D97-AF65-F5344CB8AC3E}">
        <p14:creationId xmlns:p14="http://schemas.microsoft.com/office/powerpoint/2010/main" val="2411531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Acciones jean monnet</a:t>
            </a:r>
            <a:endParaRPr lang="en-US" dirty="0"/>
          </a:p>
        </p:txBody>
      </p:sp>
      <p:sp>
        <p:nvSpPr>
          <p:cNvPr id="8" name="Marcador de contenido 7"/>
          <p:cNvSpPr>
            <a:spLocks noGrp="1"/>
          </p:cNvSpPr>
          <p:nvPr>
            <p:ph idx="1"/>
          </p:nvPr>
        </p:nvSpPr>
        <p:spPr>
          <a:xfrm>
            <a:off x="1251678" y="1874517"/>
            <a:ext cx="10178322" cy="446756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sz="2400" b="1" dirty="0"/>
              <a:t>Módulos Jean Monnet </a:t>
            </a:r>
          </a:p>
          <a:p>
            <a:pPr>
              <a:buFont typeface="Wingdings" panose="05000000000000000000" pitchFamily="2" charset="2"/>
              <a:buChar char="q"/>
            </a:pPr>
            <a:r>
              <a:rPr lang="es-ES" sz="1700" dirty="0"/>
              <a:t>Cursos cortos sobre la UE en una Institución de Educación Superior. Los cursos podrán ser multidisciplinarios o específicos.</a:t>
            </a:r>
          </a:p>
          <a:p>
            <a:pPr>
              <a:buFont typeface="Wingdings" panose="05000000000000000000" pitchFamily="2" charset="2"/>
              <a:buChar char="q"/>
            </a:pPr>
            <a:r>
              <a:rPr lang="es-ES" sz="1700" b="1" dirty="0"/>
              <a:t>¿Quién lo puede solicitar?</a:t>
            </a:r>
            <a:r>
              <a:rPr lang="es-ES" sz="1700" dirty="0"/>
              <a:t>: Una institución de educación superior establecida en cualquier país del mundo. No se puede solicitar directamente una subvención como particular.</a:t>
            </a:r>
          </a:p>
          <a:p>
            <a:pPr>
              <a:buFont typeface="Wingdings" panose="05000000000000000000" pitchFamily="2" charset="2"/>
              <a:buChar char="q"/>
            </a:pPr>
            <a:r>
              <a:rPr lang="es-ES" sz="1700" b="1" dirty="0"/>
              <a:t>Duración:</a:t>
            </a:r>
            <a:r>
              <a:rPr lang="es-ES" sz="1700" dirty="0"/>
              <a:t> 3 años. Mínimo 40 horas por curso académico.</a:t>
            </a:r>
          </a:p>
          <a:p>
            <a:pPr>
              <a:buFont typeface="Wingdings" panose="05000000000000000000" pitchFamily="2" charset="2"/>
              <a:buChar char="q"/>
            </a:pPr>
            <a:r>
              <a:rPr lang="es-ES" sz="1700" b="1" dirty="0"/>
              <a:t>Donde y cuando solicitarlo: </a:t>
            </a:r>
            <a:r>
              <a:rPr lang="es-ES" sz="1700" dirty="0"/>
              <a:t>EACEA, hasta el 2 de Junio (17:00, hora de Bruselas)</a:t>
            </a:r>
          </a:p>
          <a:p>
            <a:pPr>
              <a:buFont typeface="Wingdings" panose="05000000000000000000" pitchFamily="2" charset="2"/>
              <a:buChar char="q"/>
            </a:pPr>
            <a:r>
              <a:rPr lang="es-ES" sz="1700" b="1" dirty="0"/>
              <a:t>Objetivos:</a:t>
            </a:r>
          </a:p>
          <a:p>
            <a:pPr lvl="1">
              <a:buFont typeface="Arial" panose="020B0604020202020204" pitchFamily="34" charset="0"/>
              <a:buChar char="•"/>
            </a:pPr>
            <a:r>
              <a:rPr lang="es-ES" sz="1500" dirty="0"/>
              <a:t>Ayudar a los jóvenes investigadores</a:t>
            </a:r>
          </a:p>
          <a:p>
            <a:pPr lvl="1">
              <a:buFont typeface="Arial" panose="020B0604020202020204" pitchFamily="34" charset="0"/>
              <a:buChar char="•"/>
            </a:pPr>
            <a:r>
              <a:rPr lang="es-ES" sz="1500" dirty="0"/>
              <a:t>Favorecer la publicación de resultados de investigación</a:t>
            </a:r>
          </a:p>
          <a:p>
            <a:pPr lvl="1">
              <a:buFont typeface="Arial" panose="020B0604020202020204" pitchFamily="34" charset="0"/>
              <a:buChar char="•"/>
            </a:pPr>
            <a:r>
              <a:rPr lang="es-ES" sz="1500" dirty="0"/>
              <a:t>Fomentar el interés de la UE; introducir la perspectiva europea en estudios no relacionados</a:t>
            </a:r>
          </a:p>
          <a:p>
            <a:pPr lvl="1">
              <a:buFont typeface="Arial" panose="020B0604020202020204" pitchFamily="34" charset="0"/>
              <a:buChar char="•"/>
            </a:pPr>
            <a:r>
              <a:rPr lang="es-ES" sz="1500" dirty="0"/>
              <a:t>Establecer cursos relevantes para graduados en su vida profesional</a:t>
            </a:r>
          </a:p>
        </p:txBody>
      </p:sp>
    </p:spTree>
    <p:extLst>
      <p:ext uri="{BB962C8B-B14F-4D97-AF65-F5344CB8AC3E}">
        <p14:creationId xmlns:p14="http://schemas.microsoft.com/office/powerpoint/2010/main" val="4136576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Acciones jean monnet</a:t>
            </a:r>
            <a:endParaRPr lang="en-US" dirty="0"/>
          </a:p>
        </p:txBody>
      </p:sp>
      <p:sp>
        <p:nvSpPr>
          <p:cNvPr id="8" name="Marcador de contenido 7"/>
          <p:cNvSpPr>
            <a:spLocks noGrp="1"/>
          </p:cNvSpPr>
          <p:nvPr>
            <p:ph idx="1"/>
          </p:nvPr>
        </p:nvSpPr>
        <p:spPr>
          <a:xfrm>
            <a:off x="1251678" y="1874517"/>
            <a:ext cx="10178322" cy="4517894"/>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sz="2400" b="1" dirty="0"/>
              <a:t>Cátedras Jean Monnet </a:t>
            </a:r>
          </a:p>
          <a:p>
            <a:pPr>
              <a:buFont typeface="Wingdings" panose="05000000000000000000" pitchFamily="2" charset="2"/>
              <a:buChar char="q"/>
            </a:pPr>
            <a:r>
              <a:rPr lang="es-ES" sz="1700" dirty="0"/>
              <a:t>Puesto docente especializado en estudios de la Unión Europea para profesores universitarios.</a:t>
            </a:r>
          </a:p>
          <a:p>
            <a:pPr>
              <a:buFont typeface="Wingdings" panose="05000000000000000000" pitchFamily="2" charset="2"/>
              <a:buChar char="q"/>
            </a:pPr>
            <a:r>
              <a:rPr lang="es-ES" sz="1700" b="1" dirty="0"/>
              <a:t>¿Quién lo puede solicitar?</a:t>
            </a:r>
            <a:r>
              <a:rPr lang="es-ES" sz="1700" dirty="0"/>
              <a:t>: Una institución de educación superior establecida en cualquier país del mundo. No se puede solicitar directamente una subvención como particular.</a:t>
            </a:r>
          </a:p>
          <a:p>
            <a:pPr>
              <a:buFont typeface="Wingdings" panose="05000000000000000000" pitchFamily="2" charset="2"/>
              <a:buChar char="q"/>
            </a:pPr>
            <a:r>
              <a:rPr lang="es-ES" sz="1700" b="1" dirty="0"/>
              <a:t>Duración: </a:t>
            </a:r>
            <a:r>
              <a:rPr lang="es-ES" sz="1700" dirty="0"/>
              <a:t>3 años. 90 horas de docencia anuales, incluyendo seminarios, grupos de lectura y 		      tutorías, tanto presenciales como a distancia.</a:t>
            </a:r>
          </a:p>
          <a:p>
            <a:pPr>
              <a:buFont typeface="Wingdings" panose="05000000000000000000" pitchFamily="2" charset="2"/>
              <a:buChar char="q"/>
            </a:pPr>
            <a:r>
              <a:rPr lang="es-ES" sz="1700" b="1" dirty="0"/>
              <a:t>Donde y cuando solicitarlo: </a:t>
            </a:r>
            <a:r>
              <a:rPr lang="es-ES" sz="1700" dirty="0"/>
              <a:t>EACEA, hasta el 2 de Junio (17:00, hora de Bruselas)</a:t>
            </a:r>
          </a:p>
          <a:p>
            <a:pPr>
              <a:buFont typeface="Wingdings" panose="05000000000000000000" pitchFamily="2" charset="2"/>
              <a:buChar char="q"/>
            </a:pPr>
            <a:r>
              <a:rPr lang="es-ES" sz="1700" b="1" dirty="0"/>
              <a:t>Objetivos y actividades:</a:t>
            </a:r>
          </a:p>
          <a:p>
            <a:pPr lvl="1">
              <a:buFont typeface="Arial" panose="020B0604020202020204" pitchFamily="34" charset="0"/>
              <a:buChar char="•"/>
            </a:pPr>
            <a:r>
              <a:rPr lang="es-ES" sz="1600" dirty="0"/>
              <a:t>Ampliar la presencia de estudios sobre la UE en el currículo oficial</a:t>
            </a:r>
          </a:p>
          <a:p>
            <a:pPr lvl="1">
              <a:buFont typeface="Arial" panose="020B0604020202020204" pitchFamily="34" charset="0"/>
              <a:buChar char="•"/>
            </a:pPr>
            <a:r>
              <a:rPr lang="es-ES" sz="1600" dirty="0"/>
              <a:t>Supervisar la investigación en materia de la UE en distintos niveles educativos</a:t>
            </a:r>
          </a:p>
          <a:p>
            <a:pPr lvl="1">
              <a:buFont typeface="Arial" panose="020B0604020202020204" pitchFamily="34" charset="0"/>
              <a:buChar char="•"/>
            </a:pPr>
            <a:r>
              <a:rPr lang="es-ES" sz="1600" dirty="0"/>
              <a:t>Mejorar la enseñanza sobre la UE para jóvenes profesionales</a:t>
            </a:r>
          </a:p>
          <a:p>
            <a:pPr lvl="1">
              <a:buFont typeface="Arial" panose="020B0604020202020204" pitchFamily="34" charset="0"/>
              <a:buChar char="•"/>
            </a:pPr>
            <a:r>
              <a:rPr lang="es-ES" sz="1600" dirty="0"/>
              <a:t>Guiar a jóvenes profesores e investigadores</a:t>
            </a:r>
          </a:p>
        </p:txBody>
      </p:sp>
    </p:spTree>
    <p:extLst>
      <p:ext uri="{BB962C8B-B14F-4D97-AF65-F5344CB8AC3E}">
        <p14:creationId xmlns:p14="http://schemas.microsoft.com/office/powerpoint/2010/main" val="3983325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Acciones jean monnet</a:t>
            </a:r>
            <a:endParaRPr lang="en-US" dirty="0"/>
          </a:p>
        </p:txBody>
      </p:sp>
      <p:sp>
        <p:nvSpPr>
          <p:cNvPr id="8" name="Marcador de contenido 7"/>
          <p:cNvSpPr>
            <a:spLocks noGrp="1"/>
          </p:cNvSpPr>
          <p:nvPr>
            <p:ph idx="1"/>
          </p:nvPr>
        </p:nvSpPr>
        <p:spPr>
          <a:xfrm>
            <a:off x="1251678" y="1874518"/>
            <a:ext cx="10178322" cy="4517893"/>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0" indent="0">
              <a:buNone/>
            </a:pPr>
            <a:r>
              <a:rPr lang="es-ES" sz="2400" b="1" dirty="0"/>
              <a:t>Centros de excelencia Jean Monnet </a:t>
            </a:r>
          </a:p>
          <a:p>
            <a:pPr>
              <a:buFont typeface="Wingdings" panose="05000000000000000000" pitchFamily="2" charset="2"/>
              <a:buChar char="q"/>
            </a:pPr>
            <a:r>
              <a:rPr lang="es-ES" sz="1900" dirty="0"/>
              <a:t>Centros de conocimiento para el desarrollo de sinergias, actividades transnacionales y conexiones estables con instituciones académicas de otros países para el estudio de la UE. </a:t>
            </a:r>
          </a:p>
          <a:p>
            <a:pPr>
              <a:buFont typeface="Wingdings" panose="05000000000000000000" pitchFamily="2" charset="2"/>
              <a:buChar char="q"/>
            </a:pPr>
            <a:r>
              <a:rPr lang="es-ES" sz="1900" b="1" dirty="0"/>
              <a:t>¿Quién lo puede solicitar?</a:t>
            </a:r>
            <a:r>
              <a:rPr lang="es-ES" sz="1900" dirty="0"/>
              <a:t>: Una institución de educación superior establecida en cualquier país del mundo. No se puede solicitar directamente una subvención como particular. Solo podrá recibir apoyo un único centro de excelencia por IES al mismo tiempo.</a:t>
            </a:r>
          </a:p>
          <a:p>
            <a:pPr>
              <a:buFont typeface="Wingdings" panose="05000000000000000000" pitchFamily="2" charset="2"/>
              <a:buChar char="q"/>
            </a:pPr>
            <a:r>
              <a:rPr lang="es-ES" sz="1900" b="1" dirty="0"/>
              <a:t>Duración: </a:t>
            </a:r>
            <a:r>
              <a:rPr lang="es-ES" sz="1900" dirty="0"/>
              <a:t>3 años.</a:t>
            </a:r>
          </a:p>
          <a:p>
            <a:pPr>
              <a:buFont typeface="Wingdings" panose="05000000000000000000" pitchFamily="2" charset="2"/>
              <a:buChar char="q"/>
            </a:pPr>
            <a:r>
              <a:rPr lang="es-ES" sz="1900" b="1" dirty="0"/>
              <a:t>Donde y cuando solicitarlo: </a:t>
            </a:r>
            <a:r>
              <a:rPr lang="es-ES" sz="1900" dirty="0"/>
              <a:t>EACEA, hasta el 2 de Junio (17:00, hora de Bruselas)</a:t>
            </a:r>
          </a:p>
          <a:p>
            <a:pPr>
              <a:buFont typeface="Wingdings" panose="05000000000000000000" pitchFamily="2" charset="2"/>
              <a:buChar char="q"/>
            </a:pPr>
            <a:r>
              <a:rPr lang="es-ES" sz="1900" b="1" dirty="0"/>
              <a:t>Objetivos y actividades:</a:t>
            </a:r>
          </a:p>
          <a:p>
            <a:pPr lvl="1">
              <a:buFont typeface="Arial" panose="020B0604020202020204" pitchFamily="34" charset="0"/>
              <a:buChar char="•"/>
            </a:pPr>
            <a:r>
              <a:rPr lang="es-ES" sz="1600" dirty="0"/>
              <a:t>Desarrollar sinergias entre las distintas disciplinas de estudio sobre la UE</a:t>
            </a:r>
          </a:p>
          <a:p>
            <a:pPr lvl="1">
              <a:buFont typeface="Arial" panose="020B0604020202020204" pitchFamily="34" charset="0"/>
              <a:buChar char="•"/>
            </a:pPr>
            <a:r>
              <a:rPr lang="es-ES" sz="1600" dirty="0"/>
              <a:t>Crear actividades transnacionales y uniones permanentes con instituciones académicas extranjeras</a:t>
            </a:r>
          </a:p>
          <a:p>
            <a:pPr lvl="1">
              <a:buFont typeface="Arial" panose="020B0604020202020204" pitchFamily="34" charset="0"/>
              <a:buChar char="•"/>
            </a:pPr>
            <a:r>
              <a:rPr lang="es-ES" sz="1600" dirty="0"/>
              <a:t>Apertura a la sociedad civil; fomentar el debate y el intercambio de experiencias sobre la UE</a:t>
            </a:r>
          </a:p>
          <a:p>
            <a:pPr lvl="1">
              <a:buFont typeface="Arial" panose="020B0604020202020204" pitchFamily="34" charset="0"/>
              <a:buChar char="•"/>
            </a:pPr>
            <a:r>
              <a:rPr lang="es-ES" sz="1600" dirty="0"/>
              <a:t>Desarrollar contenido y herramientas para actualizar los cursos y currículos actuales</a:t>
            </a:r>
          </a:p>
          <a:p>
            <a:pPr lvl="1">
              <a:buFont typeface="Arial" panose="020B0604020202020204" pitchFamily="34" charset="0"/>
              <a:buChar char="•"/>
            </a:pPr>
            <a:r>
              <a:rPr lang="es-ES" sz="1600" dirty="0"/>
              <a:t>Liderar actividades de investigación sobre la UE y publicar los resultados sistemáticamente </a:t>
            </a:r>
          </a:p>
          <a:p>
            <a:pPr lvl="1">
              <a:buFont typeface="Arial" panose="020B0604020202020204" pitchFamily="34" charset="0"/>
              <a:buChar char="•"/>
            </a:pPr>
            <a:r>
              <a:rPr lang="es-ES" sz="1600" dirty="0"/>
              <a:t>Organizar y coordinar los recursos relacionados con la UE</a:t>
            </a:r>
          </a:p>
        </p:txBody>
      </p:sp>
    </p:spTree>
    <p:extLst>
      <p:ext uri="{BB962C8B-B14F-4D97-AF65-F5344CB8AC3E}">
        <p14:creationId xmlns:p14="http://schemas.microsoft.com/office/powerpoint/2010/main" val="1409716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Acciones jean monnet</a:t>
            </a:r>
            <a:endParaRPr lang="en-US" dirty="0"/>
          </a:p>
        </p:txBody>
      </p:sp>
      <p:sp>
        <p:nvSpPr>
          <p:cNvPr id="8" name="Marcador de contenido 7"/>
          <p:cNvSpPr>
            <a:spLocks noGrp="1"/>
          </p:cNvSpPr>
          <p:nvPr>
            <p:ph idx="1"/>
          </p:nvPr>
        </p:nvSpPr>
        <p:spPr>
          <a:xfrm>
            <a:off x="1251678" y="1874516"/>
            <a:ext cx="10178322" cy="4500525"/>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0" indent="0">
              <a:buNone/>
            </a:pPr>
            <a:r>
              <a:rPr lang="es-ES" sz="2400" b="1" dirty="0"/>
              <a:t>Acción Jean Monnet de formación del profesorado</a:t>
            </a:r>
          </a:p>
          <a:p>
            <a:pPr>
              <a:buFont typeface="Wingdings" panose="05000000000000000000" pitchFamily="2" charset="2"/>
              <a:buChar char="q"/>
            </a:pPr>
            <a:r>
              <a:rPr lang="es-ES" dirty="0"/>
              <a:t>Actividades conducentes a posibilitar que los profesores desarrollen nuevas capacidades para la docencia sobre asuntos relacionados con la UE y la participación en ellos.</a:t>
            </a:r>
          </a:p>
          <a:p>
            <a:pPr>
              <a:buFont typeface="Wingdings" panose="05000000000000000000" pitchFamily="2" charset="2"/>
              <a:buChar char="q"/>
            </a:pPr>
            <a:r>
              <a:rPr lang="es-ES" b="1" dirty="0"/>
              <a:t>¿Quién lo puede solicitar?</a:t>
            </a:r>
            <a:r>
              <a:rPr lang="es-ES" dirty="0"/>
              <a:t>: Una institución de educación superior, institutos o agencias de formación de profesores. Solicitante establecido en un país del programa. Las IES deben ser titulares de una ECHE válida. No se puede solicitar directamente una subvención como particular.</a:t>
            </a:r>
          </a:p>
          <a:p>
            <a:pPr>
              <a:buFont typeface="Wingdings" panose="05000000000000000000" pitchFamily="2" charset="2"/>
              <a:buChar char="q"/>
            </a:pPr>
            <a:r>
              <a:rPr lang="es-ES" b="1" dirty="0"/>
              <a:t>Duración: </a:t>
            </a:r>
            <a:r>
              <a:rPr lang="es-ES" sz="1800" dirty="0"/>
              <a:t>3 años.</a:t>
            </a:r>
            <a:endParaRPr lang="es-ES" dirty="0"/>
          </a:p>
          <a:p>
            <a:pPr>
              <a:buFont typeface="Wingdings" panose="05000000000000000000" pitchFamily="2" charset="2"/>
              <a:buChar char="q"/>
            </a:pPr>
            <a:r>
              <a:rPr lang="es-ES" b="1" dirty="0"/>
              <a:t>Donde y cuando solicitarlo: </a:t>
            </a:r>
            <a:r>
              <a:rPr lang="es-ES" sz="1800" dirty="0"/>
              <a:t>EACEA, hasta el 2 de Junio (17:00, hora de Bruselas)</a:t>
            </a:r>
          </a:p>
          <a:p>
            <a:pPr>
              <a:buFont typeface="Wingdings" panose="05000000000000000000" pitchFamily="2" charset="2"/>
              <a:buChar char="q"/>
            </a:pPr>
            <a:r>
              <a:rPr lang="es-ES" b="1" dirty="0"/>
              <a:t>Objetivos:</a:t>
            </a:r>
          </a:p>
          <a:p>
            <a:pPr lvl="1">
              <a:buFont typeface="Arial" panose="020B0604020202020204" pitchFamily="34" charset="0"/>
              <a:buChar char="•"/>
            </a:pPr>
            <a:r>
              <a:rPr lang="es-ES" dirty="0"/>
              <a:t>Permitir que las instituciones de educación hagan acopio de conocimientos sobre cuestiones de la UE entre su personal docente</a:t>
            </a:r>
          </a:p>
          <a:p>
            <a:pPr lvl="1">
              <a:buFont typeface="Arial" panose="020B0604020202020204" pitchFamily="34" charset="0"/>
              <a:buChar char="•"/>
            </a:pPr>
            <a:r>
              <a:rPr lang="es-ES" dirty="0"/>
              <a:t>Ofrecer propuestas de formación estructuradas sobre asuntos de la UE y facilitar contenidos y metodologías para profesorado de distintos niveles.</a:t>
            </a:r>
          </a:p>
          <a:p>
            <a:pPr lvl="1">
              <a:buFont typeface="Arial" panose="020B0604020202020204" pitchFamily="34" charset="0"/>
              <a:buChar char="•"/>
            </a:pPr>
            <a:r>
              <a:rPr lang="es-ES" dirty="0"/>
              <a:t>Fomentar la confianza del profesorado al integrar la perspectiva de la UE en su trabajo diario</a:t>
            </a:r>
          </a:p>
          <a:p>
            <a:pPr lvl="1">
              <a:buFont typeface="Arial" panose="020B0604020202020204" pitchFamily="34" charset="0"/>
              <a:buChar char="•"/>
            </a:pPr>
            <a:r>
              <a:rPr lang="es-ES" dirty="0"/>
              <a:t>Impartir cursos de formación específicos individuales o en grupo para profesores interesados en la UE</a:t>
            </a:r>
          </a:p>
        </p:txBody>
      </p:sp>
      <p:sp>
        <p:nvSpPr>
          <p:cNvPr id="4" name="Estrella de 5 puntas 2">
            <a:extLst>
              <a:ext uri="{FF2B5EF4-FFF2-40B4-BE49-F238E27FC236}">
                <a16:creationId xmlns:a16="http://schemas.microsoft.com/office/drawing/2014/main" id="{2E1C6ED6-6112-48ED-9657-DA1E3C2B00D8}"/>
              </a:ext>
            </a:extLst>
          </p:cNvPr>
          <p:cNvSpPr/>
          <p:nvPr/>
        </p:nvSpPr>
        <p:spPr>
          <a:xfrm>
            <a:off x="10737349" y="1663178"/>
            <a:ext cx="853440" cy="748937"/>
          </a:xfrm>
          <a:prstGeom prst="star5">
            <a:avLst/>
          </a:prstGeom>
          <a:ln>
            <a:solidFill>
              <a:srgbClr val="FFFF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43721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Acciones jean monnet</a:t>
            </a:r>
            <a:endParaRPr lang="en-US" dirty="0"/>
          </a:p>
        </p:txBody>
      </p:sp>
      <p:sp>
        <p:nvSpPr>
          <p:cNvPr id="8" name="Marcador de contenido 7"/>
          <p:cNvSpPr>
            <a:spLocks noGrp="1"/>
          </p:cNvSpPr>
          <p:nvPr>
            <p:ph idx="1"/>
          </p:nvPr>
        </p:nvSpPr>
        <p:spPr>
          <a:xfrm>
            <a:off x="1251678" y="1874517"/>
            <a:ext cx="10178322" cy="4240533"/>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buNone/>
            </a:pPr>
            <a:r>
              <a:rPr lang="es-ES" sz="2400" b="1" dirty="0"/>
              <a:t>Redes Jean Monnet </a:t>
            </a:r>
          </a:p>
          <a:p>
            <a:pPr>
              <a:buFont typeface="Wingdings" panose="05000000000000000000" pitchFamily="2" charset="2"/>
              <a:buChar char="q"/>
            </a:pPr>
            <a:r>
              <a:rPr lang="es-ES" sz="1700" dirty="0"/>
              <a:t>Creación y desarrollo de consorcios de organizaciones internacionales (instituciones de Educación Superior, Centros de Excelencia, departamentos, equipos, expertos individuales, etc.) en el área de estudios europeos.</a:t>
            </a:r>
          </a:p>
          <a:p>
            <a:pPr>
              <a:buFont typeface="Wingdings" panose="05000000000000000000" pitchFamily="2" charset="2"/>
              <a:buChar char="q"/>
            </a:pPr>
            <a:r>
              <a:rPr lang="es-ES" sz="1700" b="1" dirty="0"/>
              <a:t>¿Quién lo puede solicitar?</a:t>
            </a:r>
            <a:r>
              <a:rPr lang="es-ES" sz="1700" dirty="0"/>
              <a:t>: Un centro escolar o una institución de EFP establecidos en un país del programa Erasmus+ en nombre de los socios de la red propuesta.</a:t>
            </a:r>
          </a:p>
          <a:p>
            <a:pPr>
              <a:buFont typeface="Wingdings" panose="05000000000000000000" pitchFamily="2" charset="2"/>
              <a:buChar char="q"/>
            </a:pPr>
            <a:r>
              <a:rPr lang="es-ES" sz="1700" b="1" dirty="0"/>
              <a:t>Duración y participantes: </a:t>
            </a:r>
            <a:r>
              <a:rPr lang="es-ES" sz="1700" dirty="0"/>
              <a:t>3 años. Mínimo 5 instituciones de 3 países distintos del programa Erasmus+</a:t>
            </a:r>
          </a:p>
          <a:p>
            <a:pPr>
              <a:buFont typeface="Wingdings" panose="05000000000000000000" pitchFamily="2" charset="2"/>
              <a:buChar char="q"/>
            </a:pPr>
            <a:r>
              <a:rPr lang="es-ES" sz="1700" b="1" dirty="0"/>
              <a:t>Donde y cuando solicitarlo: </a:t>
            </a:r>
            <a:r>
              <a:rPr lang="es-ES" sz="1700" dirty="0"/>
              <a:t>EACEA, hasta el 2 de Junio (17:00, hora de Bruselas)</a:t>
            </a:r>
          </a:p>
          <a:p>
            <a:pPr>
              <a:buFont typeface="Wingdings" panose="05000000000000000000" pitchFamily="2" charset="2"/>
              <a:buChar char="q"/>
            </a:pPr>
            <a:r>
              <a:rPr lang="es-ES" sz="1700" b="1" dirty="0"/>
              <a:t>Objetivos:</a:t>
            </a:r>
          </a:p>
          <a:p>
            <a:pPr lvl="1">
              <a:buFont typeface="Arial" panose="020B0604020202020204" pitchFamily="34" charset="0"/>
              <a:buChar char="•"/>
            </a:pPr>
            <a:r>
              <a:rPr lang="es-ES" sz="1600" dirty="0"/>
              <a:t>Reunir y promover la información y los resultados de metodologías aplicadas a investigación de alto nivel y docencia en estudios de la UE</a:t>
            </a:r>
          </a:p>
          <a:p>
            <a:pPr lvl="1">
              <a:buFont typeface="Arial" panose="020B0604020202020204" pitchFamily="34" charset="0"/>
              <a:buChar char="•"/>
            </a:pPr>
            <a:r>
              <a:rPr lang="es-ES" sz="1600" dirty="0"/>
              <a:t>Favorecer la cooperación entre instituciones y el intercambio con los agentes europeos</a:t>
            </a:r>
          </a:p>
          <a:p>
            <a:pPr lvl="1">
              <a:buFont typeface="Arial" panose="020B0604020202020204" pitchFamily="34" charset="0"/>
              <a:buChar char="•"/>
            </a:pPr>
            <a:r>
              <a:rPr lang="es-ES" sz="1600" dirty="0"/>
              <a:t>Intercambiar conocimiento y experiencias de buenas prácticas</a:t>
            </a:r>
          </a:p>
        </p:txBody>
      </p:sp>
      <p:sp>
        <p:nvSpPr>
          <p:cNvPr id="4" name="Estrella de 5 puntas 2">
            <a:extLst>
              <a:ext uri="{FF2B5EF4-FFF2-40B4-BE49-F238E27FC236}">
                <a16:creationId xmlns:a16="http://schemas.microsoft.com/office/drawing/2014/main" id="{0CDFED82-D1CF-4658-AAB7-2BE779AE242E}"/>
              </a:ext>
            </a:extLst>
          </p:cNvPr>
          <p:cNvSpPr/>
          <p:nvPr/>
        </p:nvSpPr>
        <p:spPr>
          <a:xfrm>
            <a:off x="10762516" y="1654789"/>
            <a:ext cx="853440" cy="748937"/>
          </a:xfrm>
          <a:prstGeom prst="star5">
            <a:avLst/>
          </a:prstGeom>
          <a:ln>
            <a:solidFill>
              <a:srgbClr val="FFFF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96375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S" b="1" dirty="0"/>
              <a:t>ERASMUS+ : Países participantes</a:t>
            </a:r>
            <a:endParaRPr lang="es-ES" dirty="0"/>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4047268130"/>
              </p:ext>
            </p:extLst>
          </p:nvPr>
        </p:nvGraphicFramePr>
        <p:xfrm>
          <a:off x="1250950" y="2321560"/>
          <a:ext cx="5149852" cy="2522135"/>
        </p:xfrm>
        <a:graphic>
          <a:graphicData uri="http://schemas.openxmlformats.org/drawingml/2006/table">
            <a:tbl>
              <a:tblPr firstRow="1" bandRow="1">
                <a:tableStyleId>{69CF1AB2-1976-4502-BF36-3FF5EA218861}</a:tableStyleId>
              </a:tblPr>
              <a:tblGrid>
                <a:gridCol w="1287463">
                  <a:extLst>
                    <a:ext uri="{9D8B030D-6E8A-4147-A177-3AD203B41FA5}">
                      <a16:colId xmlns:a16="http://schemas.microsoft.com/office/drawing/2014/main" val="2070144807"/>
                    </a:ext>
                  </a:extLst>
                </a:gridCol>
                <a:gridCol w="1287463">
                  <a:extLst>
                    <a:ext uri="{9D8B030D-6E8A-4147-A177-3AD203B41FA5}">
                      <a16:colId xmlns:a16="http://schemas.microsoft.com/office/drawing/2014/main" val="1491812019"/>
                    </a:ext>
                  </a:extLst>
                </a:gridCol>
                <a:gridCol w="1287463">
                  <a:extLst>
                    <a:ext uri="{9D8B030D-6E8A-4147-A177-3AD203B41FA5}">
                      <a16:colId xmlns:a16="http://schemas.microsoft.com/office/drawing/2014/main" val="1459927270"/>
                    </a:ext>
                  </a:extLst>
                </a:gridCol>
                <a:gridCol w="1287463">
                  <a:extLst>
                    <a:ext uri="{9D8B030D-6E8A-4147-A177-3AD203B41FA5}">
                      <a16:colId xmlns:a16="http://schemas.microsoft.com/office/drawing/2014/main" val="2451024897"/>
                    </a:ext>
                  </a:extLst>
                </a:gridCol>
              </a:tblGrid>
              <a:tr h="360305">
                <a:tc>
                  <a:txBody>
                    <a:bodyPr/>
                    <a:lstStyle/>
                    <a:p>
                      <a:r>
                        <a:rPr lang="es-ES" sz="1400" b="0" dirty="0"/>
                        <a:t>Bélgica</a:t>
                      </a:r>
                    </a:p>
                  </a:txBody>
                  <a:tcPr/>
                </a:tc>
                <a:tc>
                  <a:txBody>
                    <a:bodyPr/>
                    <a:lstStyle/>
                    <a:p>
                      <a:r>
                        <a:rPr lang="es-ES" sz="1400" b="0" dirty="0"/>
                        <a:t>Grecia</a:t>
                      </a:r>
                    </a:p>
                  </a:txBody>
                  <a:tcPr/>
                </a:tc>
                <a:tc>
                  <a:txBody>
                    <a:bodyPr/>
                    <a:lstStyle/>
                    <a:p>
                      <a:r>
                        <a:rPr lang="es-ES" sz="1400" b="0" dirty="0"/>
                        <a:t>Lituania</a:t>
                      </a:r>
                    </a:p>
                  </a:txBody>
                  <a:tcPr/>
                </a:tc>
                <a:tc>
                  <a:txBody>
                    <a:bodyPr/>
                    <a:lstStyle/>
                    <a:p>
                      <a:r>
                        <a:rPr lang="es-ES" sz="1400" b="0" dirty="0"/>
                        <a:t>Portugal</a:t>
                      </a:r>
                    </a:p>
                  </a:txBody>
                  <a:tcPr/>
                </a:tc>
                <a:extLst>
                  <a:ext uri="{0D108BD9-81ED-4DB2-BD59-A6C34878D82A}">
                    <a16:rowId xmlns:a16="http://schemas.microsoft.com/office/drawing/2014/main" val="1351705423"/>
                  </a:ext>
                </a:extLst>
              </a:tr>
              <a:tr h="360305">
                <a:tc>
                  <a:txBody>
                    <a:bodyPr/>
                    <a:lstStyle/>
                    <a:p>
                      <a:r>
                        <a:rPr lang="es-ES" sz="1400" b="0" dirty="0"/>
                        <a:t>Bulgaria</a:t>
                      </a:r>
                    </a:p>
                  </a:txBody>
                  <a:tcPr/>
                </a:tc>
                <a:tc>
                  <a:txBody>
                    <a:bodyPr/>
                    <a:lstStyle/>
                    <a:p>
                      <a:r>
                        <a:rPr lang="es-ES" sz="1400" b="0" dirty="0"/>
                        <a:t>España</a:t>
                      </a:r>
                    </a:p>
                  </a:txBody>
                  <a:tcPr/>
                </a:tc>
                <a:tc>
                  <a:txBody>
                    <a:bodyPr/>
                    <a:lstStyle/>
                    <a:p>
                      <a:r>
                        <a:rPr lang="es-ES" sz="1400" b="0" dirty="0"/>
                        <a:t>Luxemburgo</a:t>
                      </a:r>
                    </a:p>
                  </a:txBody>
                  <a:tcPr/>
                </a:tc>
                <a:tc>
                  <a:txBody>
                    <a:bodyPr/>
                    <a:lstStyle/>
                    <a:p>
                      <a:r>
                        <a:rPr lang="es-ES" sz="1400" b="0" dirty="0"/>
                        <a:t>Rumanía</a:t>
                      </a:r>
                    </a:p>
                  </a:txBody>
                  <a:tcPr/>
                </a:tc>
                <a:extLst>
                  <a:ext uri="{0D108BD9-81ED-4DB2-BD59-A6C34878D82A}">
                    <a16:rowId xmlns:a16="http://schemas.microsoft.com/office/drawing/2014/main" val="3858898645"/>
                  </a:ext>
                </a:extLst>
              </a:tr>
              <a:tr h="360305">
                <a:tc>
                  <a:txBody>
                    <a:bodyPr/>
                    <a:lstStyle/>
                    <a:p>
                      <a:r>
                        <a:rPr lang="es-ES" sz="1400" b="0" dirty="0"/>
                        <a:t>Chequia</a:t>
                      </a:r>
                    </a:p>
                  </a:txBody>
                  <a:tcPr/>
                </a:tc>
                <a:tc>
                  <a:txBody>
                    <a:bodyPr/>
                    <a:lstStyle/>
                    <a:p>
                      <a:r>
                        <a:rPr lang="es-ES" sz="1400" b="0" dirty="0"/>
                        <a:t>Francia</a:t>
                      </a:r>
                    </a:p>
                  </a:txBody>
                  <a:tcPr/>
                </a:tc>
                <a:tc>
                  <a:txBody>
                    <a:bodyPr/>
                    <a:lstStyle/>
                    <a:p>
                      <a:r>
                        <a:rPr lang="es-ES" sz="1400" b="0" dirty="0"/>
                        <a:t>Hungría</a:t>
                      </a:r>
                    </a:p>
                  </a:txBody>
                  <a:tcPr/>
                </a:tc>
                <a:tc>
                  <a:txBody>
                    <a:bodyPr/>
                    <a:lstStyle/>
                    <a:p>
                      <a:r>
                        <a:rPr lang="es-ES" sz="1400" b="0" dirty="0"/>
                        <a:t>Eslovenia</a:t>
                      </a:r>
                    </a:p>
                  </a:txBody>
                  <a:tcPr/>
                </a:tc>
                <a:extLst>
                  <a:ext uri="{0D108BD9-81ED-4DB2-BD59-A6C34878D82A}">
                    <a16:rowId xmlns:a16="http://schemas.microsoft.com/office/drawing/2014/main" val="548868100"/>
                  </a:ext>
                </a:extLst>
              </a:tr>
              <a:tr h="360305">
                <a:tc>
                  <a:txBody>
                    <a:bodyPr/>
                    <a:lstStyle/>
                    <a:p>
                      <a:r>
                        <a:rPr lang="es-ES" sz="1400" b="0" dirty="0"/>
                        <a:t>Dinamarca</a:t>
                      </a:r>
                    </a:p>
                  </a:txBody>
                  <a:tcPr/>
                </a:tc>
                <a:tc>
                  <a:txBody>
                    <a:bodyPr/>
                    <a:lstStyle/>
                    <a:p>
                      <a:r>
                        <a:rPr lang="es-ES" sz="1400" b="0" dirty="0"/>
                        <a:t>Croacia</a:t>
                      </a:r>
                    </a:p>
                  </a:txBody>
                  <a:tcPr/>
                </a:tc>
                <a:tc>
                  <a:txBody>
                    <a:bodyPr/>
                    <a:lstStyle/>
                    <a:p>
                      <a:r>
                        <a:rPr lang="es-ES" sz="1400" b="0" dirty="0"/>
                        <a:t>Malta</a:t>
                      </a:r>
                    </a:p>
                  </a:txBody>
                  <a:tcPr/>
                </a:tc>
                <a:tc>
                  <a:txBody>
                    <a:bodyPr/>
                    <a:lstStyle/>
                    <a:p>
                      <a:r>
                        <a:rPr lang="es-ES" sz="1400" b="0" dirty="0"/>
                        <a:t>Eslovaquia</a:t>
                      </a:r>
                    </a:p>
                  </a:txBody>
                  <a:tcPr/>
                </a:tc>
                <a:extLst>
                  <a:ext uri="{0D108BD9-81ED-4DB2-BD59-A6C34878D82A}">
                    <a16:rowId xmlns:a16="http://schemas.microsoft.com/office/drawing/2014/main" val="4261062277"/>
                  </a:ext>
                </a:extLst>
              </a:tr>
              <a:tr h="360305">
                <a:tc>
                  <a:txBody>
                    <a:bodyPr/>
                    <a:lstStyle/>
                    <a:p>
                      <a:r>
                        <a:rPr lang="es-ES" sz="1400" b="0" dirty="0"/>
                        <a:t>Alemania</a:t>
                      </a:r>
                    </a:p>
                  </a:txBody>
                  <a:tcPr/>
                </a:tc>
                <a:tc>
                  <a:txBody>
                    <a:bodyPr/>
                    <a:lstStyle/>
                    <a:p>
                      <a:r>
                        <a:rPr lang="es-ES" sz="1400" b="0" dirty="0"/>
                        <a:t>Italia</a:t>
                      </a:r>
                    </a:p>
                  </a:txBody>
                  <a:tcPr/>
                </a:tc>
                <a:tc>
                  <a:txBody>
                    <a:bodyPr/>
                    <a:lstStyle/>
                    <a:p>
                      <a:r>
                        <a:rPr lang="es-ES" sz="1400" b="0" dirty="0"/>
                        <a:t>Países Bajos</a:t>
                      </a:r>
                    </a:p>
                  </a:txBody>
                  <a:tcPr/>
                </a:tc>
                <a:tc>
                  <a:txBody>
                    <a:bodyPr/>
                    <a:lstStyle/>
                    <a:p>
                      <a:r>
                        <a:rPr lang="es-ES" sz="1400" b="0" dirty="0"/>
                        <a:t>Finlandia</a:t>
                      </a:r>
                    </a:p>
                  </a:txBody>
                  <a:tcPr/>
                </a:tc>
                <a:extLst>
                  <a:ext uri="{0D108BD9-81ED-4DB2-BD59-A6C34878D82A}">
                    <a16:rowId xmlns:a16="http://schemas.microsoft.com/office/drawing/2014/main" val="3824445005"/>
                  </a:ext>
                </a:extLst>
              </a:tr>
              <a:tr h="360305">
                <a:tc>
                  <a:txBody>
                    <a:bodyPr/>
                    <a:lstStyle/>
                    <a:p>
                      <a:r>
                        <a:rPr lang="es-ES" sz="1400" b="0" dirty="0"/>
                        <a:t>Estonia</a:t>
                      </a:r>
                    </a:p>
                  </a:txBody>
                  <a:tcPr/>
                </a:tc>
                <a:tc>
                  <a:txBody>
                    <a:bodyPr/>
                    <a:lstStyle/>
                    <a:p>
                      <a:r>
                        <a:rPr lang="es-ES" sz="1400" b="0" dirty="0"/>
                        <a:t>Chipre</a:t>
                      </a:r>
                    </a:p>
                  </a:txBody>
                  <a:tcPr/>
                </a:tc>
                <a:tc>
                  <a:txBody>
                    <a:bodyPr/>
                    <a:lstStyle/>
                    <a:p>
                      <a:r>
                        <a:rPr lang="es-ES" sz="1400" b="0" dirty="0"/>
                        <a:t>Austria</a:t>
                      </a:r>
                    </a:p>
                  </a:txBody>
                  <a:tcPr/>
                </a:tc>
                <a:tc>
                  <a:txBody>
                    <a:bodyPr/>
                    <a:lstStyle/>
                    <a:p>
                      <a:r>
                        <a:rPr lang="es-ES" sz="1400" b="0" dirty="0"/>
                        <a:t>Suecia</a:t>
                      </a:r>
                    </a:p>
                  </a:txBody>
                  <a:tcPr/>
                </a:tc>
                <a:extLst>
                  <a:ext uri="{0D108BD9-81ED-4DB2-BD59-A6C34878D82A}">
                    <a16:rowId xmlns:a16="http://schemas.microsoft.com/office/drawing/2014/main" val="884037016"/>
                  </a:ext>
                </a:extLst>
              </a:tr>
              <a:tr h="360305">
                <a:tc>
                  <a:txBody>
                    <a:bodyPr/>
                    <a:lstStyle/>
                    <a:p>
                      <a:r>
                        <a:rPr lang="es-ES" sz="1400" b="0" dirty="0"/>
                        <a:t>Irlanda</a:t>
                      </a:r>
                    </a:p>
                  </a:txBody>
                  <a:tcPr/>
                </a:tc>
                <a:tc>
                  <a:txBody>
                    <a:bodyPr/>
                    <a:lstStyle/>
                    <a:p>
                      <a:r>
                        <a:rPr lang="es-ES" sz="1400" b="0" dirty="0"/>
                        <a:t>Letonia</a:t>
                      </a:r>
                    </a:p>
                  </a:txBody>
                  <a:tcPr/>
                </a:tc>
                <a:tc>
                  <a:txBody>
                    <a:bodyPr/>
                    <a:lstStyle/>
                    <a:p>
                      <a:r>
                        <a:rPr lang="es-ES" sz="1400" b="0" dirty="0"/>
                        <a:t>Polonia</a:t>
                      </a:r>
                    </a:p>
                  </a:txBody>
                  <a:tcPr/>
                </a:tc>
                <a:tc>
                  <a:txBody>
                    <a:bodyPr/>
                    <a:lstStyle/>
                    <a:p>
                      <a:endParaRPr lang="es-ES" sz="1400" b="0" dirty="0"/>
                    </a:p>
                  </a:txBody>
                  <a:tcPr/>
                </a:tc>
                <a:extLst>
                  <a:ext uri="{0D108BD9-81ED-4DB2-BD59-A6C34878D82A}">
                    <a16:rowId xmlns:a16="http://schemas.microsoft.com/office/drawing/2014/main" val="480338515"/>
                  </a:ext>
                </a:extLst>
              </a:tr>
            </a:tbl>
          </a:graphicData>
        </a:graphic>
      </p:graphicFrame>
      <p:sp>
        <p:nvSpPr>
          <p:cNvPr id="10" name="Marcador de texto 3"/>
          <p:cNvSpPr txBox="1">
            <a:spLocks/>
          </p:cNvSpPr>
          <p:nvPr/>
        </p:nvSpPr>
        <p:spPr>
          <a:xfrm>
            <a:off x="1183050" y="1050605"/>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ctr"/>
            <a:endParaRPr lang="es-ES" dirty="0">
              <a:latin typeface="Berlin Sans FB" panose="020E0602020502020306" pitchFamily="34" charset="0"/>
            </a:endParaRPr>
          </a:p>
          <a:p>
            <a:pPr marL="0" indent="0" algn="ctr">
              <a:buNone/>
            </a:pPr>
            <a:r>
              <a:rPr lang="es-ES" sz="1600" dirty="0">
                <a:solidFill>
                  <a:schemeClr val="tx2"/>
                </a:solidFill>
              </a:rPr>
              <a:t>PAÍSES </a:t>
            </a:r>
            <a:r>
              <a:rPr lang="es-ES" sz="1600" b="1" dirty="0">
                <a:solidFill>
                  <a:schemeClr val="tx2"/>
                </a:solidFill>
              </a:rPr>
              <a:t>DEL PROGRAMA</a:t>
            </a:r>
            <a:r>
              <a:rPr lang="es-ES" sz="1600" dirty="0">
                <a:solidFill>
                  <a:schemeClr val="tx2"/>
                </a:solidFill>
              </a:rPr>
              <a:t>– PROGRAMME COUNTRIES</a:t>
            </a:r>
          </a:p>
          <a:p>
            <a:pPr marL="0" indent="0" algn="ctr">
              <a:buNone/>
            </a:pPr>
            <a:endParaRPr lang="es-ES" sz="1600" dirty="0">
              <a:solidFill>
                <a:schemeClr val="tx2"/>
              </a:solidFill>
            </a:endParaRPr>
          </a:p>
        </p:txBody>
      </p:sp>
      <p:graphicFrame>
        <p:nvGraphicFramePr>
          <p:cNvPr id="11" name="Marcador de contenido 8"/>
          <p:cNvGraphicFramePr>
            <a:graphicFrameLocks/>
          </p:cNvGraphicFramePr>
          <p:nvPr>
            <p:extLst>
              <p:ext uri="{D42A27DB-BD31-4B8C-83A1-F6EECF244321}">
                <p14:modId xmlns:p14="http://schemas.microsoft.com/office/powerpoint/2010/main" val="454917703"/>
              </p:ext>
            </p:extLst>
          </p:nvPr>
        </p:nvGraphicFramePr>
        <p:xfrm>
          <a:off x="1215503" y="5420360"/>
          <a:ext cx="5193961" cy="720610"/>
        </p:xfrm>
        <a:graphic>
          <a:graphicData uri="http://schemas.openxmlformats.org/drawingml/2006/table">
            <a:tbl>
              <a:tblPr firstRow="1" bandRow="1">
                <a:tableStyleId>{69CF1AB2-1976-4502-BF36-3FF5EA218861}</a:tableStyleId>
              </a:tblPr>
              <a:tblGrid>
                <a:gridCol w="1777131">
                  <a:extLst>
                    <a:ext uri="{9D8B030D-6E8A-4147-A177-3AD203B41FA5}">
                      <a16:colId xmlns:a16="http://schemas.microsoft.com/office/drawing/2014/main" val="2070144807"/>
                    </a:ext>
                  </a:extLst>
                </a:gridCol>
                <a:gridCol w="1596509">
                  <a:extLst>
                    <a:ext uri="{9D8B030D-6E8A-4147-A177-3AD203B41FA5}">
                      <a16:colId xmlns:a16="http://schemas.microsoft.com/office/drawing/2014/main" val="1459927270"/>
                    </a:ext>
                  </a:extLst>
                </a:gridCol>
                <a:gridCol w="1820321">
                  <a:extLst>
                    <a:ext uri="{9D8B030D-6E8A-4147-A177-3AD203B41FA5}">
                      <a16:colId xmlns:a16="http://schemas.microsoft.com/office/drawing/2014/main" val="2451024897"/>
                    </a:ext>
                  </a:extLst>
                </a:gridCol>
              </a:tblGrid>
              <a:tr h="360305">
                <a:tc>
                  <a:txBody>
                    <a:bodyPr/>
                    <a:lstStyle/>
                    <a:p>
                      <a:r>
                        <a:rPr lang="es-ES" sz="1400" b="0" dirty="0"/>
                        <a:t>Macedonia</a:t>
                      </a:r>
                      <a:r>
                        <a:rPr lang="es-ES" sz="1400" b="0" baseline="0" dirty="0"/>
                        <a:t> del Norte</a:t>
                      </a:r>
                      <a:endParaRPr lang="es-ES" sz="1400" b="0" dirty="0"/>
                    </a:p>
                  </a:txBody>
                  <a:tcPr/>
                </a:tc>
                <a:tc>
                  <a:txBody>
                    <a:bodyPr/>
                    <a:lstStyle/>
                    <a:p>
                      <a:r>
                        <a:rPr lang="es-ES" sz="1400" b="0" dirty="0"/>
                        <a:t>Islandia</a:t>
                      </a:r>
                    </a:p>
                  </a:txBody>
                  <a:tcPr/>
                </a:tc>
                <a:tc>
                  <a:txBody>
                    <a:bodyPr/>
                    <a:lstStyle/>
                    <a:p>
                      <a:r>
                        <a:rPr lang="es-ES" sz="1400" b="0" dirty="0"/>
                        <a:t>Noruega</a:t>
                      </a:r>
                    </a:p>
                  </a:txBody>
                  <a:tcPr/>
                </a:tc>
                <a:extLst>
                  <a:ext uri="{0D108BD9-81ED-4DB2-BD59-A6C34878D82A}">
                    <a16:rowId xmlns:a16="http://schemas.microsoft.com/office/drawing/2014/main" val="548868100"/>
                  </a:ext>
                </a:extLst>
              </a:tr>
              <a:tr h="360305">
                <a:tc>
                  <a:txBody>
                    <a:bodyPr/>
                    <a:lstStyle/>
                    <a:p>
                      <a:r>
                        <a:rPr lang="es-ES" sz="1400" b="0" dirty="0"/>
                        <a:t>Serbia</a:t>
                      </a:r>
                    </a:p>
                  </a:txBody>
                  <a:tcPr/>
                </a:tc>
                <a:tc>
                  <a:txBody>
                    <a:bodyPr/>
                    <a:lstStyle/>
                    <a:p>
                      <a:r>
                        <a:rPr lang="es-ES" sz="1400" b="0" dirty="0"/>
                        <a:t>Liechtenstein</a:t>
                      </a:r>
                    </a:p>
                  </a:txBody>
                  <a:tcPr/>
                </a:tc>
                <a:tc>
                  <a:txBody>
                    <a:bodyPr/>
                    <a:lstStyle/>
                    <a:p>
                      <a:r>
                        <a:rPr lang="es-ES" sz="1400" b="0" dirty="0"/>
                        <a:t>Turquía</a:t>
                      </a:r>
                    </a:p>
                  </a:txBody>
                  <a:tcPr/>
                </a:tc>
                <a:extLst>
                  <a:ext uri="{0D108BD9-81ED-4DB2-BD59-A6C34878D82A}">
                    <a16:rowId xmlns:a16="http://schemas.microsoft.com/office/drawing/2014/main" val="884037016"/>
                  </a:ext>
                </a:extLst>
              </a:tr>
            </a:tbl>
          </a:graphicData>
        </a:graphic>
      </p:graphicFrame>
      <p:sp>
        <p:nvSpPr>
          <p:cNvPr id="13" name="Marcador de texto 3"/>
          <p:cNvSpPr txBox="1">
            <a:spLocks/>
          </p:cNvSpPr>
          <p:nvPr/>
        </p:nvSpPr>
        <p:spPr>
          <a:xfrm>
            <a:off x="1183051" y="4466826"/>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endParaRPr lang="es-ES" dirty="0">
              <a:latin typeface="Berlin Sans FB" panose="020E0602020502020306" pitchFamily="34" charset="0"/>
            </a:endParaRPr>
          </a:p>
          <a:p>
            <a:pPr algn="ctr"/>
            <a:r>
              <a:rPr lang="es-ES" sz="1800" b="0" i="1" u="sng" dirty="0"/>
              <a:t>Países no miembros de la UE</a:t>
            </a:r>
          </a:p>
        </p:txBody>
      </p:sp>
      <p:sp>
        <p:nvSpPr>
          <p:cNvPr id="14" name="Marcador de texto 3"/>
          <p:cNvSpPr txBox="1">
            <a:spLocks/>
          </p:cNvSpPr>
          <p:nvPr/>
        </p:nvSpPr>
        <p:spPr>
          <a:xfrm>
            <a:off x="1183051" y="1410306"/>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endParaRPr lang="es-ES" dirty="0">
              <a:latin typeface="Berlin Sans FB" panose="020E0602020502020306" pitchFamily="34" charset="0"/>
            </a:endParaRPr>
          </a:p>
          <a:p>
            <a:pPr algn="ctr"/>
            <a:r>
              <a:rPr lang="es-ES" sz="1800" b="0" i="1" u="sng" dirty="0"/>
              <a:t>Países miembros de la UE</a:t>
            </a:r>
          </a:p>
        </p:txBody>
      </p:sp>
      <p:sp>
        <p:nvSpPr>
          <p:cNvPr id="16" name="Marcador de texto 5"/>
          <p:cNvSpPr txBox="1">
            <a:spLocks/>
          </p:cNvSpPr>
          <p:nvPr/>
        </p:nvSpPr>
        <p:spPr>
          <a:xfrm>
            <a:off x="6409464" y="1442273"/>
            <a:ext cx="5183188" cy="823912"/>
          </a:xfrm>
          <a:prstGeom prst="rect">
            <a:avLst/>
          </a:prstGeom>
        </p:spPr>
        <p:txBody>
          <a:bodyP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s-ES" sz="1600" dirty="0">
                <a:solidFill>
                  <a:schemeClr val="tx2"/>
                </a:solidFill>
              </a:rPr>
              <a:t>PAÍSES </a:t>
            </a:r>
            <a:r>
              <a:rPr lang="es-ES" sz="1600" b="1" dirty="0">
                <a:solidFill>
                  <a:schemeClr val="tx2"/>
                </a:solidFill>
              </a:rPr>
              <a:t>ASOCIADOS</a:t>
            </a:r>
            <a:r>
              <a:rPr lang="es-ES" sz="1600" dirty="0">
                <a:solidFill>
                  <a:schemeClr val="tx2"/>
                </a:solidFill>
              </a:rPr>
              <a:t> – PARTNER COUNTRIES</a:t>
            </a:r>
          </a:p>
        </p:txBody>
      </p:sp>
      <p:graphicFrame>
        <p:nvGraphicFramePr>
          <p:cNvPr id="17" name="Marcador de contenido 3"/>
          <p:cNvGraphicFramePr>
            <a:graphicFrameLocks/>
          </p:cNvGraphicFramePr>
          <p:nvPr>
            <p:extLst>
              <p:ext uri="{D42A27DB-BD31-4B8C-83A1-F6EECF244321}">
                <p14:modId xmlns:p14="http://schemas.microsoft.com/office/powerpoint/2010/main" val="3943262517"/>
              </p:ext>
            </p:extLst>
          </p:nvPr>
        </p:nvGraphicFramePr>
        <p:xfrm>
          <a:off x="6515988" y="2321560"/>
          <a:ext cx="5263147" cy="3098800"/>
        </p:xfrm>
        <a:graphic>
          <a:graphicData uri="http://schemas.openxmlformats.org/drawingml/2006/table">
            <a:tbl>
              <a:tblPr firstRow="1" bandRow="1">
                <a:tableStyleId>{5C22544A-7EE6-4342-B048-85BDC9FD1C3A}</a:tableStyleId>
              </a:tblPr>
              <a:tblGrid>
                <a:gridCol w="1098470">
                  <a:extLst>
                    <a:ext uri="{9D8B030D-6E8A-4147-A177-3AD203B41FA5}">
                      <a16:colId xmlns:a16="http://schemas.microsoft.com/office/drawing/2014/main" val="2901506715"/>
                    </a:ext>
                  </a:extLst>
                </a:gridCol>
                <a:gridCol w="1018337">
                  <a:extLst>
                    <a:ext uri="{9D8B030D-6E8A-4147-A177-3AD203B41FA5}">
                      <a16:colId xmlns:a16="http://schemas.microsoft.com/office/drawing/2014/main" val="1250648676"/>
                    </a:ext>
                  </a:extLst>
                </a:gridCol>
                <a:gridCol w="1408980">
                  <a:extLst>
                    <a:ext uri="{9D8B030D-6E8A-4147-A177-3AD203B41FA5}">
                      <a16:colId xmlns:a16="http://schemas.microsoft.com/office/drawing/2014/main" val="3650493561"/>
                    </a:ext>
                  </a:extLst>
                </a:gridCol>
                <a:gridCol w="922712">
                  <a:extLst>
                    <a:ext uri="{9D8B030D-6E8A-4147-A177-3AD203B41FA5}">
                      <a16:colId xmlns:a16="http://schemas.microsoft.com/office/drawing/2014/main" val="2428464539"/>
                    </a:ext>
                  </a:extLst>
                </a:gridCol>
                <a:gridCol w="814648">
                  <a:extLst>
                    <a:ext uri="{9D8B030D-6E8A-4147-A177-3AD203B41FA5}">
                      <a16:colId xmlns:a16="http://schemas.microsoft.com/office/drawing/2014/main" val="3593153543"/>
                    </a:ext>
                  </a:extLst>
                </a:gridCol>
              </a:tblGrid>
              <a:tr h="370840">
                <a:tc>
                  <a:txBody>
                    <a:bodyPr/>
                    <a:lstStyle/>
                    <a:p>
                      <a:r>
                        <a:rPr lang="es-ES" sz="1600" b="0" dirty="0"/>
                        <a:t>Balcanes</a:t>
                      </a:r>
                    </a:p>
                    <a:p>
                      <a:r>
                        <a:rPr lang="es-ES" sz="1600" b="0" dirty="0"/>
                        <a:t>R1</a:t>
                      </a:r>
                    </a:p>
                  </a:txBody>
                  <a:tcPr/>
                </a:tc>
                <a:tc>
                  <a:txBody>
                    <a:bodyPr/>
                    <a:lstStyle/>
                    <a:p>
                      <a:r>
                        <a:rPr lang="es-ES" sz="1600" b="0" dirty="0"/>
                        <a:t>Países del Este  R2</a:t>
                      </a:r>
                    </a:p>
                  </a:txBody>
                  <a:tcPr/>
                </a:tc>
                <a:tc>
                  <a:txBody>
                    <a:bodyPr/>
                    <a:lstStyle/>
                    <a:p>
                      <a:r>
                        <a:rPr lang="es-ES" sz="1600" b="0" dirty="0"/>
                        <a:t>Mediterráneo meridional R3</a:t>
                      </a:r>
                    </a:p>
                  </a:txBody>
                  <a:tcPr/>
                </a:tc>
                <a:tc>
                  <a:txBody>
                    <a:bodyPr/>
                    <a:lstStyle/>
                    <a:p>
                      <a:r>
                        <a:rPr lang="es-ES" sz="1600" b="0" dirty="0"/>
                        <a:t>Rusia</a:t>
                      </a:r>
                    </a:p>
                    <a:p>
                      <a:r>
                        <a:rPr lang="es-ES" sz="1600" b="0" dirty="0"/>
                        <a:t>R4</a:t>
                      </a:r>
                    </a:p>
                  </a:txBody>
                  <a:tcPr/>
                </a:tc>
                <a:tc>
                  <a:txBody>
                    <a:bodyPr/>
                    <a:lstStyle/>
                    <a:p>
                      <a:r>
                        <a:rPr lang="es-ES" sz="1600" b="0" dirty="0"/>
                        <a:t>Región 5</a:t>
                      </a:r>
                    </a:p>
                  </a:txBody>
                  <a:tcPr/>
                </a:tc>
                <a:extLst>
                  <a:ext uri="{0D108BD9-81ED-4DB2-BD59-A6C34878D82A}">
                    <a16:rowId xmlns:a16="http://schemas.microsoft.com/office/drawing/2014/main" val="235843251"/>
                  </a:ext>
                </a:extLst>
              </a:tr>
              <a:tr h="370840">
                <a:tc>
                  <a:txBody>
                    <a:bodyPr/>
                    <a:lstStyle/>
                    <a:p>
                      <a:r>
                        <a:rPr lang="es-ES" sz="1400" dirty="0"/>
                        <a:t>Albania</a:t>
                      </a:r>
                    </a:p>
                  </a:txBody>
                  <a:tcPr/>
                </a:tc>
                <a:tc>
                  <a:txBody>
                    <a:bodyPr/>
                    <a:lstStyle/>
                    <a:p>
                      <a:r>
                        <a:rPr lang="es-ES" sz="1400" dirty="0"/>
                        <a:t>Armenia</a:t>
                      </a:r>
                    </a:p>
                  </a:txBody>
                  <a:tcPr/>
                </a:tc>
                <a:tc>
                  <a:txBody>
                    <a:bodyPr/>
                    <a:lstStyle/>
                    <a:p>
                      <a:r>
                        <a:rPr lang="es-ES" sz="1400" dirty="0"/>
                        <a:t>Argelia  Jordania</a:t>
                      </a:r>
                    </a:p>
                  </a:txBody>
                  <a:tcPr/>
                </a:tc>
                <a:tc rowSpan="6">
                  <a:txBody>
                    <a:bodyPr/>
                    <a:lstStyle/>
                    <a:p>
                      <a:r>
                        <a:rPr lang="es-ES" sz="1400" dirty="0"/>
                        <a:t>Territorio de Rusia reconocido por el derecho internacional</a:t>
                      </a:r>
                    </a:p>
                  </a:txBody>
                  <a:tcPr/>
                </a:tc>
                <a:tc>
                  <a:txBody>
                    <a:bodyPr/>
                    <a:lstStyle/>
                    <a:p>
                      <a:r>
                        <a:rPr lang="es-ES" sz="1400" dirty="0"/>
                        <a:t>Andorra</a:t>
                      </a:r>
                    </a:p>
                  </a:txBody>
                  <a:tcPr/>
                </a:tc>
                <a:extLst>
                  <a:ext uri="{0D108BD9-81ED-4DB2-BD59-A6C34878D82A}">
                    <a16:rowId xmlns:a16="http://schemas.microsoft.com/office/drawing/2014/main" val="3469107137"/>
                  </a:ext>
                </a:extLst>
              </a:tr>
              <a:tr h="370840">
                <a:tc>
                  <a:txBody>
                    <a:bodyPr/>
                    <a:lstStyle/>
                    <a:p>
                      <a:r>
                        <a:rPr lang="es-ES" sz="1400" dirty="0"/>
                        <a:t>Bosnia-H</a:t>
                      </a:r>
                    </a:p>
                  </a:txBody>
                  <a:tcPr/>
                </a:tc>
                <a:tc>
                  <a:txBody>
                    <a:bodyPr/>
                    <a:lstStyle/>
                    <a:p>
                      <a:r>
                        <a:rPr lang="es-ES" sz="1400" dirty="0"/>
                        <a:t>Azerbaiyán</a:t>
                      </a:r>
                    </a:p>
                  </a:txBody>
                  <a:tcPr/>
                </a:tc>
                <a:tc>
                  <a:txBody>
                    <a:bodyPr/>
                    <a:lstStyle/>
                    <a:p>
                      <a:r>
                        <a:rPr lang="es-ES" sz="1400" dirty="0"/>
                        <a:t>Egipto   Siria</a:t>
                      </a:r>
                    </a:p>
                  </a:txBody>
                  <a:tcPr>
                    <a:lnR w="12700" cmpd="sng">
                      <a:noFill/>
                    </a:lnR>
                  </a:tcPr>
                </a:tc>
                <a:tc vMerge="1">
                  <a:txBody>
                    <a:bodyPr/>
                    <a:lstStyle/>
                    <a:p>
                      <a:endParaRPr lang="es-E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s-ES" sz="1400" dirty="0"/>
                        <a:t>Mónaco</a:t>
                      </a:r>
                    </a:p>
                  </a:txBody>
                  <a:tcPr>
                    <a:lnL w="12700" cmpd="sng">
                      <a:noFill/>
                    </a:lnL>
                  </a:tcPr>
                </a:tc>
                <a:extLst>
                  <a:ext uri="{0D108BD9-81ED-4DB2-BD59-A6C34878D82A}">
                    <a16:rowId xmlns:a16="http://schemas.microsoft.com/office/drawing/2014/main" val="3333292231"/>
                  </a:ext>
                </a:extLst>
              </a:tr>
              <a:tr h="370840">
                <a:tc>
                  <a:txBody>
                    <a:bodyPr/>
                    <a:lstStyle/>
                    <a:p>
                      <a:r>
                        <a:rPr lang="es-ES" sz="1400" dirty="0"/>
                        <a:t>Kosovo</a:t>
                      </a:r>
                    </a:p>
                  </a:txBody>
                  <a:tcPr/>
                </a:tc>
                <a:tc>
                  <a:txBody>
                    <a:bodyPr/>
                    <a:lstStyle/>
                    <a:p>
                      <a:r>
                        <a:rPr lang="es-ES" sz="1400" dirty="0"/>
                        <a:t>Bielorrusia</a:t>
                      </a:r>
                    </a:p>
                  </a:txBody>
                  <a:tcPr/>
                </a:tc>
                <a:tc>
                  <a:txBody>
                    <a:bodyPr/>
                    <a:lstStyle/>
                    <a:p>
                      <a:r>
                        <a:rPr lang="es-ES" sz="1400" dirty="0"/>
                        <a:t>Israel </a:t>
                      </a:r>
                      <a:r>
                        <a:rPr lang="es-ES" sz="1400" baseline="0" dirty="0"/>
                        <a:t>   </a:t>
                      </a:r>
                      <a:r>
                        <a:rPr lang="es-ES" sz="1400" dirty="0"/>
                        <a:t>Túnez</a:t>
                      </a:r>
                    </a:p>
                  </a:txBody>
                  <a:tcPr/>
                </a:tc>
                <a:tc vMerge="1">
                  <a:txBody>
                    <a:bodyPr/>
                    <a:lstStyle/>
                    <a:p>
                      <a:endParaRPr lang="es-ES" sz="1400" dirty="0"/>
                    </a:p>
                  </a:txBody>
                  <a:tcPr>
                    <a:lnT w="12700" cmpd="sng">
                      <a:noFill/>
                    </a:lnT>
                  </a:tcPr>
                </a:tc>
                <a:tc>
                  <a:txBody>
                    <a:bodyPr/>
                    <a:lstStyle/>
                    <a:p>
                      <a:r>
                        <a:rPr lang="es-ES" sz="1400" dirty="0"/>
                        <a:t>San Marino</a:t>
                      </a:r>
                    </a:p>
                  </a:txBody>
                  <a:tcPr/>
                </a:tc>
                <a:extLst>
                  <a:ext uri="{0D108BD9-81ED-4DB2-BD59-A6C34878D82A}">
                    <a16:rowId xmlns:a16="http://schemas.microsoft.com/office/drawing/2014/main" val="893926121"/>
                  </a:ext>
                </a:extLst>
              </a:tr>
              <a:tr h="370840">
                <a:tc>
                  <a:txBody>
                    <a:bodyPr/>
                    <a:lstStyle/>
                    <a:p>
                      <a:r>
                        <a:rPr lang="es-ES" sz="1400" dirty="0"/>
                        <a:t>Montenegro</a:t>
                      </a:r>
                    </a:p>
                  </a:txBody>
                  <a:tcPr/>
                </a:tc>
                <a:tc>
                  <a:txBody>
                    <a:bodyPr/>
                    <a:lstStyle/>
                    <a:p>
                      <a:r>
                        <a:rPr lang="es-ES" sz="1400" dirty="0"/>
                        <a:t>Georgia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dirty="0"/>
                        <a:t>Líbano  Palestina</a:t>
                      </a:r>
                    </a:p>
                  </a:txBody>
                  <a:tcPr/>
                </a:tc>
                <a:tc vMerge="1">
                  <a:txBody>
                    <a:bodyPr/>
                    <a:lstStyle/>
                    <a:p>
                      <a:endParaRPr lang="es-ES" sz="1400" dirty="0"/>
                    </a:p>
                  </a:txBody>
                  <a:tcPr/>
                </a:tc>
                <a:tc>
                  <a:txBody>
                    <a:bodyPr/>
                    <a:lstStyle/>
                    <a:p>
                      <a:r>
                        <a:rPr lang="es-ES" sz="1400" dirty="0"/>
                        <a:t>Ciudad</a:t>
                      </a:r>
                      <a:r>
                        <a:rPr lang="es-ES" sz="1400" baseline="0" dirty="0"/>
                        <a:t> </a:t>
                      </a:r>
                      <a:r>
                        <a:rPr lang="es-ES" sz="1400" dirty="0"/>
                        <a:t>Vaticano</a:t>
                      </a:r>
                    </a:p>
                  </a:txBody>
                  <a:tcPr/>
                </a:tc>
                <a:extLst>
                  <a:ext uri="{0D108BD9-81ED-4DB2-BD59-A6C34878D82A}">
                    <a16:rowId xmlns:a16="http://schemas.microsoft.com/office/drawing/2014/main" val="20860259"/>
                  </a:ext>
                </a:extLst>
              </a:tr>
              <a:tr h="370840">
                <a:tc>
                  <a:txBody>
                    <a:bodyPr/>
                    <a:lstStyle/>
                    <a:p>
                      <a:endParaRPr lang="es-ES" sz="1400" dirty="0"/>
                    </a:p>
                  </a:txBody>
                  <a:tcPr/>
                </a:tc>
                <a:tc>
                  <a:txBody>
                    <a:bodyPr/>
                    <a:lstStyle/>
                    <a:p>
                      <a:r>
                        <a:rPr lang="es-ES" sz="1400" dirty="0"/>
                        <a:t>Moldavia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dirty="0"/>
                        <a:t>Libia  Marruecos</a:t>
                      </a:r>
                    </a:p>
                  </a:txBody>
                  <a:tcPr/>
                </a:tc>
                <a:tc vMerge="1">
                  <a:txBody>
                    <a:bodyPr/>
                    <a:lstStyle/>
                    <a:p>
                      <a:endParaRPr lang="es-ES" sz="1400" dirty="0"/>
                    </a:p>
                  </a:txBody>
                  <a:tcPr/>
                </a:tc>
                <a:tc>
                  <a:txBody>
                    <a:bodyPr/>
                    <a:lstStyle/>
                    <a:p>
                      <a:endParaRPr lang="es-ES" sz="1400" dirty="0"/>
                    </a:p>
                  </a:txBody>
                  <a:tcPr/>
                </a:tc>
                <a:extLst>
                  <a:ext uri="{0D108BD9-81ED-4DB2-BD59-A6C34878D82A}">
                    <a16:rowId xmlns:a16="http://schemas.microsoft.com/office/drawing/2014/main" val="3871622475"/>
                  </a:ext>
                </a:extLst>
              </a:tr>
              <a:tr h="370840">
                <a:tc>
                  <a:txBody>
                    <a:bodyPr/>
                    <a:lstStyle/>
                    <a:p>
                      <a:endParaRPr lang="es-ES" sz="1400" dirty="0"/>
                    </a:p>
                  </a:txBody>
                  <a:tcPr/>
                </a:tc>
                <a:tc>
                  <a:txBody>
                    <a:bodyPr/>
                    <a:lstStyle/>
                    <a:p>
                      <a:r>
                        <a:rPr lang="es-ES" sz="1400" dirty="0"/>
                        <a:t>Ucrania</a:t>
                      </a:r>
                    </a:p>
                  </a:txBody>
                  <a:tcPr/>
                </a:tc>
                <a:tc>
                  <a:txBody>
                    <a:bodyPr/>
                    <a:lstStyle/>
                    <a:p>
                      <a:endParaRPr lang="es-ES" sz="1400" dirty="0"/>
                    </a:p>
                  </a:txBody>
                  <a:tcPr/>
                </a:tc>
                <a:tc vMerge="1">
                  <a:txBody>
                    <a:bodyPr/>
                    <a:lstStyle/>
                    <a:p>
                      <a:endParaRPr lang="es-ES" sz="1400" dirty="0"/>
                    </a:p>
                  </a:txBody>
                  <a:tcPr/>
                </a:tc>
                <a:tc>
                  <a:txBody>
                    <a:bodyPr/>
                    <a:lstStyle/>
                    <a:p>
                      <a:endParaRPr lang="es-ES" sz="1400" dirty="0"/>
                    </a:p>
                  </a:txBody>
                  <a:tcPr/>
                </a:tc>
                <a:extLst>
                  <a:ext uri="{0D108BD9-81ED-4DB2-BD59-A6C34878D82A}">
                    <a16:rowId xmlns:a16="http://schemas.microsoft.com/office/drawing/2014/main" val="2542901558"/>
                  </a:ext>
                </a:extLst>
              </a:tr>
            </a:tbl>
          </a:graphicData>
        </a:graphic>
      </p:graphicFrame>
      <p:sp>
        <p:nvSpPr>
          <p:cNvPr id="18" name="Marcador de texto 3"/>
          <p:cNvSpPr txBox="1">
            <a:spLocks/>
          </p:cNvSpPr>
          <p:nvPr/>
        </p:nvSpPr>
        <p:spPr>
          <a:xfrm>
            <a:off x="6568667" y="1410306"/>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endParaRPr lang="es-ES" dirty="0">
              <a:latin typeface="Berlin Sans FB" panose="020E0602020502020306" pitchFamily="34" charset="0"/>
            </a:endParaRPr>
          </a:p>
          <a:p>
            <a:pPr algn="ctr"/>
            <a:r>
              <a:rPr lang="es-ES" sz="1800" b="0" i="1" u="sng" dirty="0"/>
              <a:t>Países vecinos de la UE</a:t>
            </a:r>
          </a:p>
        </p:txBody>
      </p:sp>
    </p:spTree>
    <p:extLst>
      <p:ext uri="{BB962C8B-B14F-4D97-AF65-F5344CB8AC3E}">
        <p14:creationId xmlns:p14="http://schemas.microsoft.com/office/powerpoint/2010/main" val="3772605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endParaRPr lang="es-ES" dirty="0"/>
          </a:p>
        </p:txBody>
      </p:sp>
      <p:sp>
        <p:nvSpPr>
          <p:cNvPr id="8" name="Marcador de contenido 7"/>
          <p:cNvSpPr>
            <a:spLocks noGrp="1"/>
          </p:cNvSpPr>
          <p:nvPr>
            <p:ph idx="1"/>
          </p:nvPr>
        </p:nvSpPr>
        <p:spPr/>
        <p:txBody>
          <a:bodyPr/>
          <a:lstStyle/>
          <a:p>
            <a:endParaRPr lang="es-ES" dirty="0"/>
          </a:p>
        </p:txBody>
      </p:sp>
    </p:spTree>
    <p:extLst>
      <p:ext uri="{BB962C8B-B14F-4D97-AF65-F5344CB8AC3E}">
        <p14:creationId xmlns:p14="http://schemas.microsoft.com/office/powerpoint/2010/main" val="1103343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b="1" dirty="0"/>
              <a:t>ERASMUS+ : procedimiento de solicitud del programa 2021/27</a:t>
            </a:r>
            <a:endParaRPr lang="es-ES" dirty="0"/>
          </a:p>
        </p:txBody>
      </p:sp>
      <p:sp>
        <p:nvSpPr>
          <p:cNvPr id="6" name="Marcador de contenido 5"/>
          <p:cNvSpPr>
            <a:spLocks noGrp="1"/>
          </p:cNvSpPr>
          <p:nvPr>
            <p:ph sz="half" idx="2"/>
          </p:nvPr>
        </p:nvSpPr>
        <p:spPr>
          <a:xfrm>
            <a:off x="2303819" y="4020970"/>
            <a:ext cx="3448923" cy="2065570"/>
          </a:xfrm>
          <a:gradFill>
            <a:gsLst>
              <a:gs pos="0">
                <a:srgbClr val="C6E4EA"/>
              </a:gs>
              <a:gs pos="50000">
                <a:schemeClr val="accent1">
                  <a:tint val="73000"/>
                  <a:satMod val="103000"/>
                  <a:lumMod val="105000"/>
                </a:schemeClr>
              </a:gs>
              <a:gs pos="100000">
                <a:schemeClr val="accent1">
                  <a:tint val="81000"/>
                  <a:satMod val="109000"/>
                  <a:lumMod val="105000"/>
                </a:schemeClr>
              </a:gs>
            </a:gsLst>
            <a:lin ang="5400000" scaled="0"/>
          </a:gradFill>
          <a:ln>
            <a:solidFill>
              <a:schemeClr val="accent1"/>
            </a:solidFill>
          </a:ln>
        </p:spPr>
        <p:txBody>
          <a:bodyPr>
            <a:normAutofit/>
          </a:bodyPr>
          <a:lstStyle/>
          <a:p>
            <a:r>
              <a:rPr lang="es-ES" sz="1800" dirty="0">
                <a:solidFill>
                  <a:schemeClr val="dk1"/>
                </a:solidFill>
              </a:rPr>
              <a:t>Convocatoria, formularios</a:t>
            </a:r>
          </a:p>
          <a:p>
            <a:r>
              <a:rPr lang="es-ES" sz="1800" dirty="0">
                <a:solidFill>
                  <a:schemeClr val="dk1"/>
                </a:solidFill>
              </a:rPr>
              <a:t>Evaluación de calidad</a:t>
            </a:r>
          </a:p>
          <a:p>
            <a:r>
              <a:rPr lang="es-ES" sz="1800" dirty="0">
                <a:solidFill>
                  <a:schemeClr val="dk1"/>
                </a:solidFill>
              </a:rPr>
              <a:t>Convenio financiero</a:t>
            </a:r>
          </a:p>
          <a:p>
            <a:r>
              <a:rPr lang="es-ES" sz="1800" dirty="0">
                <a:solidFill>
                  <a:schemeClr val="dk1"/>
                </a:solidFill>
              </a:rPr>
              <a:t>Seguimiento</a:t>
            </a:r>
          </a:p>
          <a:p>
            <a:r>
              <a:rPr lang="es-ES" sz="1800" dirty="0">
                <a:solidFill>
                  <a:schemeClr val="dk1"/>
                </a:solidFill>
              </a:rPr>
              <a:t>Difusión de resultados</a:t>
            </a:r>
          </a:p>
        </p:txBody>
      </p:sp>
      <p:sp>
        <p:nvSpPr>
          <p:cNvPr id="11" name="Marcador de contenido 5"/>
          <p:cNvSpPr>
            <a:spLocks noGrp="1"/>
          </p:cNvSpPr>
          <p:nvPr>
            <p:ph sz="half" idx="2"/>
          </p:nvPr>
        </p:nvSpPr>
        <p:spPr>
          <a:xfrm>
            <a:off x="6612898" y="4020970"/>
            <a:ext cx="3448924" cy="2065570"/>
          </a:xfrm>
          <a:gradFill>
            <a:gsLst>
              <a:gs pos="0">
                <a:srgbClr val="C6E4EA"/>
              </a:gs>
              <a:gs pos="50000">
                <a:schemeClr val="accent1">
                  <a:tint val="73000"/>
                  <a:satMod val="103000"/>
                  <a:lumMod val="105000"/>
                </a:schemeClr>
              </a:gs>
              <a:gs pos="100000">
                <a:schemeClr val="accent1">
                  <a:tint val="81000"/>
                  <a:satMod val="109000"/>
                  <a:lumMod val="105000"/>
                </a:schemeClr>
              </a:gs>
            </a:gsLst>
            <a:lin ang="5400000" scaled="0"/>
          </a:gradFill>
          <a:ln>
            <a:solidFill>
              <a:schemeClr val="accent1"/>
            </a:solidFill>
          </a:ln>
        </p:spPr>
        <p:txBody>
          <a:bodyPr>
            <a:normAutofit/>
          </a:bodyPr>
          <a:lstStyle/>
          <a:p>
            <a:r>
              <a:rPr lang="es-ES" sz="1800" dirty="0">
                <a:solidFill>
                  <a:schemeClr val="dk1"/>
                </a:solidFill>
              </a:rPr>
              <a:t>Asesoramiento</a:t>
            </a:r>
          </a:p>
          <a:p>
            <a:r>
              <a:rPr lang="es-ES" sz="1800" dirty="0">
                <a:solidFill>
                  <a:schemeClr val="dk1"/>
                </a:solidFill>
              </a:rPr>
              <a:t>Difusión de la convocatoria</a:t>
            </a:r>
          </a:p>
          <a:p>
            <a:r>
              <a:rPr lang="es-ES" sz="1800" dirty="0">
                <a:solidFill>
                  <a:schemeClr val="dk1"/>
                </a:solidFill>
              </a:rPr>
              <a:t>Cooperación con la CE, EACEA</a:t>
            </a:r>
          </a:p>
          <a:p>
            <a:r>
              <a:rPr lang="es-ES" sz="1800" dirty="0">
                <a:solidFill>
                  <a:schemeClr val="dk1"/>
                </a:solidFill>
              </a:rPr>
              <a:t>Búsqueda de socios</a:t>
            </a:r>
          </a:p>
          <a:p>
            <a:r>
              <a:rPr lang="es-ES" sz="1800" dirty="0">
                <a:solidFill>
                  <a:schemeClr val="dk1"/>
                </a:solidFill>
              </a:rPr>
              <a:t>Difusión de resultados</a:t>
            </a:r>
          </a:p>
        </p:txBody>
      </p:sp>
      <p:sp>
        <p:nvSpPr>
          <p:cNvPr id="12" name="Marcador de contenido 5"/>
          <p:cNvSpPr>
            <a:spLocks noGrp="1"/>
          </p:cNvSpPr>
          <p:nvPr>
            <p:ph sz="half" idx="2"/>
          </p:nvPr>
        </p:nvSpPr>
        <p:spPr>
          <a:xfrm>
            <a:off x="3649211" y="2869410"/>
            <a:ext cx="5384953" cy="601370"/>
          </a:xfrm>
          <a:gradFill>
            <a:gsLst>
              <a:gs pos="0">
                <a:srgbClr val="C6E4EA"/>
              </a:gs>
              <a:gs pos="50000">
                <a:schemeClr val="accent1">
                  <a:tint val="73000"/>
                  <a:satMod val="103000"/>
                  <a:lumMod val="105000"/>
                </a:schemeClr>
              </a:gs>
              <a:gs pos="100000">
                <a:schemeClr val="accent1">
                  <a:tint val="81000"/>
                  <a:satMod val="109000"/>
                  <a:lumMod val="105000"/>
                </a:schemeClr>
              </a:gs>
            </a:gsLst>
            <a:lin ang="5400000" scaled="0"/>
          </a:gradFill>
          <a:ln>
            <a:solidFill>
              <a:schemeClr val="accent1"/>
            </a:solidFill>
          </a:ln>
        </p:spPr>
        <p:txBody>
          <a:bodyPr>
            <a:normAutofit fontScale="70000" lnSpcReduction="20000"/>
          </a:bodyPr>
          <a:lstStyle/>
          <a:p>
            <a:pPr marL="0" indent="0" algn="ctr">
              <a:buNone/>
            </a:pPr>
            <a:r>
              <a:rPr lang="es-ES" sz="2600" b="1" dirty="0">
                <a:solidFill>
                  <a:schemeClr val="dk1"/>
                </a:solidFill>
              </a:rPr>
              <a:t>SERVICIO</a:t>
            </a:r>
            <a:r>
              <a:rPr lang="es-ES" sz="2400" b="1" dirty="0">
                <a:solidFill>
                  <a:schemeClr val="dk1"/>
                </a:solidFill>
              </a:rPr>
              <a:t> ESPAÑOL PARA LA INTERNACIONALIZACIÓN DE LA EDUCACIÓN</a:t>
            </a:r>
          </a:p>
        </p:txBody>
      </p:sp>
      <p:sp>
        <p:nvSpPr>
          <p:cNvPr id="13" name="Marcador de contenido 5"/>
          <p:cNvSpPr>
            <a:spLocks noGrp="1"/>
          </p:cNvSpPr>
          <p:nvPr>
            <p:ph sz="half" idx="2"/>
          </p:nvPr>
        </p:nvSpPr>
        <p:spPr>
          <a:xfrm>
            <a:off x="1252728" y="1898948"/>
            <a:ext cx="4800600" cy="601370"/>
          </a:xfrm>
          <a:solidFill>
            <a:schemeClr val="accent1">
              <a:lumMod val="20000"/>
              <a:lumOff val="80000"/>
            </a:schemeClr>
          </a:solidFill>
          <a:ln>
            <a:solidFill>
              <a:schemeClr val="accent1"/>
            </a:solidFill>
          </a:ln>
        </p:spPr>
        <p:txBody>
          <a:bodyPr>
            <a:normAutofit fontScale="70000" lnSpcReduction="20000"/>
          </a:bodyPr>
          <a:lstStyle/>
          <a:p>
            <a:pPr marL="0" indent="0" algn="ctr">
              <a:buNone/>
            </a:pPr>
            <a:r>
              <a:rPr lang="es-ES" sz="2400" b="1" dirty="0">
                <a:solidFill>
                  <a:schemeClr val="dk1"/>
                </a:solidFill>
              </a:rPr>
              <a:t>ACCIONES GESTIONADAS POR LAS AGENCIAS NACIONALES</a:t>
            </a:r>
          </a:p>
        </p:txBody>
      </p:sp>
      <p:sp>
        <p:nvSpPr>
          <p:cNvPr id="8" name="Marcador de contenido 5">
            <a:extLst>
              <a:ext uri="{FF2B5EF4-FFF2-40B4-BE49-F238E27FC236}">
                <a16:creationId xmlns:a16="http://schemas.microsoft.com/office/drawing/2014/main" id="{3E9E53A6-4D33-40BF-A73B-58A431547EC3}"/>
              </a:ext>
            </a:extLst>
          </p:cNvPr>
          <p:cNvSpPr txBox="1">
            <a:spLocks/>
          </p:cNvSpPr>
          <p:nvPr/>
        </p:nvSpPr>
        <p:spPr>
          <a:xfrm>
            <a:off x="6633864" y="1898948"/>
            <a:ext cx="4800600" cy="601370"/>
          </a:xfrm>
          <a:prstGeom prst="rect">
            <a:avLst/>
          </a:prstGeom>
          <a:solidFill>
            <a:schemeClr val="accent1">
              <a:lumMod val="20000"/>
              <a:lumOff val="80000"/>
            </a:schemeClr>
          </a:solidFill>
          <a:ln>
            <a:solidFill>
              <a:schemeClr val="accent1"/>
            </a:solidFill>
          </a:ln>
        </p:spPr>
        <p:txBody>
          <a:bodyPr vert="horz" lIns="91440" tIns="45720" rIns="91440" bIns="45720" rtlCol="0">
            <a:normAutofit fontScale="700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s-ES" sz="2400" b="1" dirty="0">
                <a:solidFill>
                  <a:schemeClr val="dk1"/>
                </a:solidFill>
              </a:rPr>
              <a:t>ACCIONES GESTIONADAS POR LA AGENCIA EJECUTIVA</a:t>
            </a:r>
          </a:p>
        </p:txBody>
      </p:sp>
      <p:sp>
        <p:nvSpPr>
          <p:cNvPr id="10" name="Marcador de contenido 5">
            <a:extLst>
              <a:ext uri="{FF2B5EF4-FFF2-40B4-BE49-F238E27FC236}">
                <a16:creationId xmlns:a16="http://schemas.microsoft.com/office/drawing/2014/main" id="{52B9F76C-8307-40D8-82CB-99E7FFEA5FFB}"/>
              </a:ext>
            </a:extLst>
          </p:cNvPr>
          <p:cNvSpPr txBox="1">
            <a:spLocks/>
          </p:cNvSpPr>
          <p:nvPr/>
        </p:nvSpPr>
        <p:spPr>
          <a:xfrm>
            <a:off x="1270330" y="2928540"/>
            <a:ext cx="1700788" cy="542240"/>
          </a:xfrm>
          <a:prstGeom prst="rect">
            <a:avLst/>
          </a:prstGeom>
          <a:solidFill>
            <a:schemeClr val="accent1">
              <a:lumMod val="20000"/>
              <a:lumOff val="80000"/>
            </a:schemeClr>
          </a:solidFill>
          <a:ln>
            <a:solidFill>
              <a:schemeClr val="accent1"/>
            </a:solidFill>
          </a:ln>
        </p:spPr>
        <p:txBody>
          <a:bodyPr vert="horz" lIns="91440" tIns="45720" rIns="91440" bIns="45720" rtlCol="0">
            <a:normAutofit fontScale="925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s-ES" sz="1200" b="1" dirty="0">
                <a:solidFill>
                  <a:schemeClr val="dk1"/>
                </a:solidFill>
              </a:rPr>
              <a:t>GESTIÓN DESCENTRALIZADA</a:t>
            </a:r>
          </a:p>
        </p:txBody>
      </p:sp>
      <p:sp>
        <p:nvSpPr>
          <p:cNvPr id="14" name="Marcador de contenido 5">
            <a:extLst>
              <a:ext uri="{FF2B5EF4-FFF2-40B4-BE49-F238E27FC236}">
                <a16:creationId xmlns:a16="http://schemas.microsoft.com/office/drawing/2014/main" id="{3A43010A-AFA2-48E3-BFFC-ACF76BC6C176}"/>
              </a:ext>
            </a:extLst>
          </p:cNvPr>
          <p:cNvSpPr txBox="1">
            <a:spLocks/>
          </p:cNvSpPr>
          <p:nvPr/>
        </p:nvSpPr>
        <p:spPr>
          <a:xfrm>
            <a:off x="9724640" y="2929322"/>
            <a:ext cx="1700788" cy="542240"/>
          </a:xfrm>
          <a:prstGeom prst="rect">
            <a:avLst/>
          </a:prstGeom>
          <a:solidFill>
            <a:schemeClr val="accent1">
              <a:lumMod val="20000"/>
              <a:lumOff val="80000"/>
            </a:schemeClr>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s-ES" sz="1200" b="1" dirty="0">
                <a:solidFill>
                  <a:schemeClr val="dk1"/>
                </a:solidFill>
              </a:rPr>
              <a:t>GESTIÓN CENTRALIZADA</a:t>
            </a:r>
          </a:p>
        </p:txBody>
      </p:sp>
      <p:sp>
        <p:nvSpPr>
          <p:cNvPr id="23" name="Flecha: hacia abajo 22">
            <a:extLst>
              <a:ext uri="{FF2B5EF4-FFF2-40B4-BE49-F238E27FC236}">
                <a16:creationId xmlns:a16="http://schemas.microsoft.com/office/drawing/2014/main" id="{014493FA-6C23-4748-A70A-4312707A0A20}"/>
              </a:ext>
            </a:extLst>
          </p:cNvPr>
          <p:cNvSpPr/>
          <p:nvPr/>
        </p:nvSpPr>
        <p:spPr>
          <a:xfrm rot="19041945">
            <a:off x="10172356" y="2483406"/>
            <a:ext cx="417679" cy="489378"/>
          </a:xfrm>
          <a:prstGeom prst="downArrow">
            <a:avLst>
              <a:gd name="adj1" fmla="val 33371"/>
              <a:gd name="adj2" fmla="val 472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Flecha: hacia abajo 23">
            <a:extLst>
              <a:ext uri="{FF2B5EF4-FFF2-40B4-BE49-F238E27FC236}">
                <a16:creationId xmlns:a16="http://schemas.microsoft.com/office/drawing/2014/main" id="{838909A6-CCFA-42A1-B1FD-9536924CAA86}"/>
              </a:ext>
            </a:extLst>
          </p:cNvPr>
          <p:cNvSpPr/>
          <p:nvPr/>
        </p:nvSpPr>
        <p:spPr>
          <a:xfrm rot="2627691">
            <a:off x="2092623" y="2484523"/>
            <a:ext cx="417679" cy="489378"/>
          </a:xfrm>
          <a:prstGeom prst="downArrow">
            <a:avLst>
              <a:gd name="adj1" fmla="val 33371"/>
              <a:gd name="adj2" fmla="val 472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Flecha: hacia abajo 24">
            <a:extLst>
              <a:ext uri="{FF2B5EF4-FFF2-40B4-BE49-F238E27FC236}">
                <a16:creationId xmlns:a16="http://schemas.microsoft.com/office/drawing/2014/main" id="{C6A12C8C-165F-4834-A3D6-57462206A82E}"/>
              </a:ext>
            </a:extLst>
          </p:cNvPr>
          <p:cNvSpPr/>
          <p:nvPr/>
        </p:nvSpPr>
        <p:spPr>
          <a:xfrm>
            <a:off x="7657402" y="3501186"/>
            <a:ext cx="417679" cy="489378"/>
          </a:xfrm>
          <a:prstGeom prst="downArrow">
            <a:avLst>
              <a:gd name="adj1" fmla="val 33371"/>
              <a:gd name="adj2" fmla="val 472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Flecha: hacia abajo 25">
            <a:extLst>
              <a:ext uri="{FF2B5EF4-FFF2-40B4-BE49-F238E27FC236}">
                <a16:creationId xmlns:a16="http://schemas.microsoft.com/office/drawing/2014/main" id="{D9271DD1-105A-43C1-8C2A-1B45F68EC48A}"/>
              </a:ext>
            </a:extLst>
          </p:cNvPr>
          <p:cNvSpPr/>
          <p:nvPr/>
        </p:nvSpPr>
        <p:spPr>
          <a:xfrm>
            <a:off x="4603449" y="3501186"/>
            <a:ext cx="417679" cy="489378"/>
          </a:xfrm>
          <a:prstGeom prst="downArrow">
            <a:avLst>
              <a:gd name="adj1" fmla="val 33371"/>
              <a:gd name="adj2" fmla="val 472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18894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ERASMUS+ : Países participantes</a:t>
            </a:r>
            <a:endParaRPr lang="es-ES" dirty="0"/>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3666313583"/>
              </p:ext>
            </p:extLst>
          </p:nvPr>
        </p:nvGraphicFramePr>
        <p:xfrm>
          <a:off x="1137684" y="1329515"/>
          <a:ext cx="10406310" cy="5154325"/>
        </p:xfrm>
        <a:graphic>
          <a:graphicData uri="http://schemas.openxmlformats.org/drawingml/2006/table">
            <a:tbl>
              <a:tblPr firstRow="1" bandRow="1">
                <a:tableStyleId>{69CF1AB2-1976-4502-BF36-3FF5EA218861}</a:tableStyleId>
              </a:tblPr>
              <a:tblGrid>
                <a:gridCol w="1952266">
                  <a:extLst>
                    <a:ext uri="{9D8B030D-6E8A-4147-A177-3AD203B41FA5}">
                      <a16:colId xmlns:a16="http://schemas.microsoft.com/office/drawing/2014/main" val="2070144807"/>
                    </a:ext>
                  </a:extLst>
                </a:gridCol>
                <a:gridCol w="8454044">
                  <a:extLst>
                    <a:ext uri="{9D8B030D-6E8A-4147-A177-3AD203B41FA5}">
                      <a16:colId xmlns:a16="http://schemas.microsoft.com/office/drawing/2014/main" val="1459927270"/>
                    </a:ext>
                  </a:extLst>
                </a:gridCol>
              </a:tblGrid>
              <a:tr h="360305">
                <a:tc>
                  <a:txBody>
                    <a:bodyPr/>
                    <a:lstStyle/>
                    <a:p>
                      <a:r>
                        <a:rPr lang="es-ES" sz="1400" b="0" dirty="0"/>
                        <a:t>Región 6 (Asia)</a:t>
                      </a:r>
                    </a:p>
                  </a:txBody>
                  <a:tcPr/>
                </a:tc>
                <a:tc>
                  <a:txBody>
                    <a:bodyPr/>
                    <a:lstStyle/>
                    <a:p>
                      <a:r>
                        <a:rPr lang="es-ES" sz="1400" b="0" dirty="0"/>
                        <a:t>Afganistán, Bangladés, Bután, Camboya, China, Filipinas, India, Indonesia, Laos, Malasia, Maldivas, Mongolia, Myanmar/Birmania, Nepal, Pakistán, República Popular Democrática de </a:t>
                      </a:r>
                      <a:r>
                        <a:rPr lang="fi-FI" sz="1400" b="0" dirty="0"/>
                        <a:t>Corea, Sri Lanka, Tailandia y Vietnam.</a:t>
                      </a:r>
                      <a:endParaRPr lang="es-ES" sz="1400" b="0" dirty="0"/>
                    </a:p>
                  </a:txBody>
                  <a:tcPr/>
                </a:tc>
                <a:extLst>
                  <a:ext uri="{0D108BD9-81ED-4DB2-BD59-A6C34878D82A}">
                    <a16:rowId xmlns:a16="http://schemas.microsoft.com/office/drawing/2014/main" val="548868100"/>
                  </a:ext>
                </a:extLst>
              </a:tr>
              <a:tr h="360305">
                <a:tc>
                  <a:txBody>
                    <a:bodyPr/>
                    <a:lstStyle/>
                    <a:p>
                      <a:r>
                        <a:rPr lang="es-ES" sz="1400" b="0" dirty="0"/>
                        <a:t>Región</a:t>
                      </a:r>
                      <a:r>
                        <a:rPr lang="es-ES" sz="1400" b="0" baseline="0" dirty="0"/>
                        <a:t> 7 (Asia Central)</a:t>
                      </a:r>
                      <a:endParaRPr lang="es-ES" sz="1400" b="0" dirty="0"/>
                    </a:p>
                  </a:txBody>
                  <a:tcPr/>
                </a:tc>
                <a:tc>
                  <a:txBody>
                    <a:bodyPr/>
                    <a:lstStyle/>
                    <a:p>
                      <a:pPr marL="0" indent="0">
                        <a:buNone/>
                      </a:pPr>
                      <a:r>
                        <a:rPr lang="es-ES" sz="1400" dirty="0"/>
                        <a:t>Kazajistán, Kirguistán, Tayikistán, Turkmenistán y Uzbekistán.</a:t>
                      </a:r>
                      <a:endParaRPr lang="es-ES" sz="2000" dirty="0"/>
                    </a:p>
                  </a:txBody>
                  <a:tcPr/>
                </a:tc>
                <a:extLst>
                  <a:ext uri="{0D108BD9-81ED-4DB2-BD59-A6C34878D82A}">
                    <a16:rowId xmlns:a16="http://schemas.microsoft.com/office/drawing/2014/main" val="884037016"/>
                  </a:ext>
                </a:extLst>
              </a:tr>
              <a:tr h="360305">
                <a:tc>
                  <a:txBody>
                    <a:bodyPr/>
                    <a:lstStyle/>
                    <a:p>
                      <a:r>
                        <a:rPr lang="es-ES" sz="1400" b="0" dirty="0"/>
                        <a:t>Región 8 ( A. Latina)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dirty="0"/>
                        <a:t>Argentina, Bolivia, Brasil, Colombia, Costa Rica, Cuba, Ecuador, El Salvador, Guatemala, Honduras, México, Nicaragua, Panamá, Paraguay, Perú y Venezuela.</a:t>
                      </a:r>
                    </a:p>
                  </a:txBody>
                  <a:tcPr/>
                </a:tc>
                <a:extLst>
                  <a:ext uri="{0D108BD9-81ED-4DB2-BD59-A6C34878D82A}">
                    <a16:rowId xmlns:a16="http://schemas.microsoft.com/office/drawing/2014/main" val="2446529018"/>
                  </a:ext>
                </a:extLst>
              </a:tr>
              <a:tr h="360305">
                <a:tc>
                  <a:txBody>
                    <a:bodyPr/>
                    <a:lstStyle/>
                    <a:p>
                      <a:r>
                        <a:rPr lang="es-ES" sz="1400" b="0" dirty="0"/>
                        <a:t>Región 9</a:t>
                      </a:r>
                    </a:p>
                  </a:txBody>
                  <a:tcPr/>
                </a:tc>
                <a:tc>
                  <a:txBody>
                    <a:bodyPr/>
                    <a:lstStyle/>
                    <a:p>
                      <a:r>
                        <a:rPr lang="es-ES" sz="1400" dirty="0"/>
                        <a:t>Irak, Irán y Yemen.</a:t>
                      </a:r>
                      <a:endParaRPr lang="es-ES" sz="1400" b="0" dirty="0"/>
                    </a:p>
                  </a:txBody>
                  <a:tcPr/>
                </a:tc>
                <a:extLst>
                  <a:ext uri="{0D108BD9-81ED-4DB2-BD59-A6C34878D82A}">
                    <a16:rowId xmlns:a16="http://schemas.microsoft.com/office/drawing/2014/main" val="2502944416"/>
                  </a:ext>
                </a:extLst>
              </a:tr>
              <a:tr h="360305">
                <a:tc>
                  <a:txBody>
                    <a:bodyPr/>
                    <a:lstStyle/>
                    <a:p>
                      <a:r>
                        <a:rPr lang="es-ES" sz="1400" b="0" dirty="0"/>
                        <a:t>Región 10</a:t>
                      </a:r>
                    </a:p>
                  </a:txBody>
                  <a:tcPr/>
                </a:tc>
                <a:tc>
                  <a:txBody>
                    <a:bodyPr/>
                    <a:lstStyle/>
                    <a:p>
                      <a:r>
                        <a:rPr lang="es-ES" sz="1400" b="0" dirty="0"/>
                        <a:t>Sudáfrica.</a:t>
                      </a:r>
                    </a:p>
                  </a:txBody>
                  <a:tcPr/>
                </a:tc>
                <a:extLst>
                  <a:ext uri="{0D108BD9-81ED-4DB2-BD59-A6C34878D82A}">
                    <a16:rowId xmlns:a16="http://schemas.microsoft.com/office/drawing/2014/main" val="2239980208"/>
                  </a:ext>
                </a:extLst>
              </a:tr>
              <a:tr h="360305">
                <a:tc>
                  <a:txBody>
                    <a:bodyPr/>
                    <a:lstStyle/>
                    <a:p>
                      <a:r>
                        <a:rPr lang="es-ES" sz="1400" b="0" dirty="0"/>
                        <a:t>Región 11</a:t>
                      </a:r>
                    </a:p>
                  </a:txBody>
                  <a:tcPr/>
                </a:tc>
                <a:tc>
                  <a:txBody>
                    <a:bodyPr/>
                    <a:lstStyle/>
                    <a:p>
                      <a:r>
                        <a:rPr lang="es-ES" sz="1400" dirty="0"/>
                        <a:t>Angola, Antigua y Barbuda, Bahamas, Barbados, Belice, Benín, Botsuana, Burkina Faso, Burundi, Cabo Verde, Camerún, Chad, Comoras, Congo, Costa de Marfil, Dominica, Eritrea, Esuatini, Etiopía, Fiyi, Gabón, Gambia, Ghana, Granada, Guinea, Guinea-Bisáu, Guinea Ecuatorial, Guyana, Haití, Islas Cook, Islas Marshall, Islas Salomón, Jamaica, Kenia, Kiribati, Lesoto, Liberia, Madagascar, Malaui, Mali, Mauricio, Mauritania, Micronesia, Mozambique, Namibia, Nauru, Níger, Nigeria, Niue, Palaos, Papúa Nueva Guinea, República Centroafricana, República Democrática del Congo, República Dominicana, Ruanda, Samoa, San Cristóbal y Nieves, San Vicente y las Granadinas, Santa Lucia, Santo Tomé y Príncipe, Senegal, Seychelles, Sierra Leona, Somalia, Sudán, Sudán del Sur, Surinam, Tanzania, Timor Oriental, Togo, Tonga, Trinidad y Tobago, Tuvalu, Uganda, Vanuatu, Yibuti, Zambia y Zimbabue.</a:t>
                      </a:r>
                      <a:endParaRPr lang="es-ES" sz="1400" b="0" dirty="0"/>
                    </a:p>
                  </a:txBody>
                  <a:tcPr/>
                </a:tc>
                <a:extLst>
                  <a:ext uri="{0D108BD9-81ED-4DB2-BD59-A6C34878D82A}">
                    <a16:rowId xmlns:a16="http://schemas.microsoft.com/office/drawing/2014/main" val="3282645777"/>
                  </a:ext>
                </a:extLst>
              </a:tr>
              <a:tr h="360305">
                <a:tc>
                  <a:txBody>
                    <a:bodyPr/>
                    <a:lstStyle/>
                    <a:p>
                      <a:r>
                        <a:rPr lang="es-ES" sz="1400" b="0" dirty="0"/>
                        <a:t>Región 12</a:t>
                      </a:r>
                    </a:p>
                  </a:txBody>
                  <a:tcPr/>
                </a:tc>
                <a:tc>
                  <a:txBody>
                    <a:bodyPr/>
                    <a:lstStyle/>
                    <a:p>
                      <a:r>
                        <a:rPr lang="es-ES" sz="1400" dirty="0"/>
                        <a:t>Arabia Saudí, Baréin, Emiratos Árabes Unidos, Kuwait, Omán y Qatar.</a:t>
                      </a:r>
                      <a:endParaRPr lang="es-ES" sz="1400" b="0" dirty="0"/>
                    </a:p>
                  </a:txBody>
                  <a:tcPr/>
                </a:tc>
                <a:extLst>
                  <a:ext uri="{0D108BD9-81ED-4DB2-BD59-A6C34878D82A}">
                    <a16:rowId xmlns:a16="http://schemas.microsoft.com/office/drawing/2014/main" val="1841576913"/>
                  </a:ext>
                </a:extLst>
              </a:tr>
              <a:tr h="360305">
                <a:tc>
                  <a:txBody>
                    <a:bodyPr/>
                    <a:lstStyle/>
                    <a:p>
                      <a:r>
                        <a:rPr lang="es-ES" sz="1400" b="0" dirty="0"/>
                        <a:t>Región 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dirty="0"/>
                        <a:t>Australia, Brunéi, Canadá, Chile, EEUU, Hong Kong, Japón, Macao, Nueva Zelanda, Rep. de Corea, Singapur, Taiwán y Uruguay</a:t>
                      </a:r>
                      <a:r>
                        <a:rPr lang="es-ES" sz="1400" dirty="0">
                          <a:latin typeface="Berlin Sans FB" panose="020E0602020502020306" pitchFamily="34" charset="0"/>
                        </a:rPr>
                        <a:t>.</a:t>
                      </a:r>
                    </a:p>
                  </a:txBody>
                  <a:tcPr/>
                </a:tc>
                <a:extLst>
                  <a:ext uri="{0D108BD9-81ED-4DB2-BD59-A6C34878D82A}">
                    <a16:rowId xmlns:a16="http://schemas.microsoft.com/office/drawing/2014/main" val="3695003258"/>
                  </a:ext>
                </a:extLst>
              </a:tr>
              <a:tr h="360305">
                <a:tc>
                  <a:txBody>
                    <a:bodyPr/>
                    <a:lstStyle/>
                    <a:p>
                      <a:r>
                        <a:rPr lang="es-ES" sz="1400" b="0" dirty="0"/>
                        <a:t>Región 14</a:t>
                      </a:r>
                    </a:p>
                  </a:txBody>
                  <a:tcPr/>
                </a:tc>
                <a:tc>
                  <a:txBody>
                    <a:bodyPr/>
                    <a:lstStyle/>
                    <a:p>
                      <a:r>
                        <a:rPr lang="es-ES" sz="1400" dirty="0"/>
                        <a:t>Islas Feroe, Reino Unido y Suiza.</a:t>
                      </a:r>
                      <a:endParaRPr lang="es-ES" sz="1400" b="0" dirty="0"/>
                    </a:p>
                  </a:txBody>
                  <a:tcPr/>
                </a:tc>
                <a:extLst>
                  <a:ext uri="{0D108BD9-81ED-4DB2-BD59-A6C34878D82A}">
                    <a16:rowId xmlns:a16="http://schemas.microsoft.com/office/drawing/2014/main" val="1356190932"/>
                  </a:ext>
                </a:extLst>
              </a:tr>
            </a:tbl>
          </a:graphicData>
        </a:graphic>
      </p:graphicFrame>
    </p:spTree>
    <p:extLst>
      <p:ext uri="{BB962C8B-B14F-4D97-AF65-F5344CB8AC3E}">
        <p14:creationId xmlns:p14="http://schemas.microsoft.com/office/powerpoint/2010/main" val="388904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b="1" dirty="0"/>
              <a:t>ERASMUS+ : Estructura del programa</a:t>
            </a:r>
            <a:endParaRPr lang="es-ES" dirty="0"/>
          </a:p>
        </p:txBody>
      </p:sp>
      <p:sp>
        <p:nvSpPr>
          <p:cNvPr id="6" name="Marcador de contenido 5"/>
          <p:cNvSpPr>
            <a:spLocks noGrp="1"/>
          </p:cNvSpPr>
          <p:nvPr>
            <p:ph sz="half" idx="2"/>
          </p:nvPr>
        </p:nvSpPr>
        <p:spPr>
          <a:xfrm>
            <a:off x="1257300" y="1874518"/>
            <a:ext cx="3365034" cy="4602482"/>
          </a:xfrm>
          <a:gradFill>
            <a:gsLst>
              <a:gs pos="0">
                <a:srgbClr val="C6E4EA"/>
              </a:gs>
              <a:gs pos="50000">
                <a:schemeClr val="accent1">
                  <a:tint val="73000"/>
                  <a:satMod val="103000"/>
                  <a:lumMod val="105000"/>
                </a:schemeClr>
              </a:gs>
              <a:gs pos="100000">
                <a:schemeClr val="accent1">
                  <a:tint val="81000"/>
                  <a:satMod val="109000"/>
                  <a:lumMod val="105000"/>
                </a:schemeClr>
              </a:gs>
            </a:gsLst>
            <a:lin ang="5400000" scaled="0"/>
          </a:gradFill>
          <a:ln>
            <a:solidFill>
              <a:schemeClr val="accent1"/>
            </a:solidFill>
          </a:ln>
        </p:spPr>
        <p:txBody>
          <a:bodyPr>
            <a:normAutofit fontScale="70000" lnSpcReduction="20000"/>
          </a:bodyPr>
          <a:lstStyle/>
          <a:p>
            <a:r>
              <a:rPr lang="es-ES" sz="2400" b="1" dirty="0">
                <a:solidFill>
                  <a:schemeClr val="dk1"/>
                </a:solidFill>
              </a:rPr>
              <a:t>Movilidad (KA1)</a:t>
            </a:r>
          </a:p>
          <a:p>
            <a:endParaRPr lang="es-ES" sz="2400" b="1" dirty="0">
              <a:solidFill>
                <a:schemeClr val="dk1"/>
              </a:solidFill>
            </a:endParaRPr>
          </a:p>
          <a:p>
            <a:endParaRPr lang="es-ES" sz="2400" b="1" dirty="0">
              <a:solidFill>
                <a:schemeClr val="dk1"/>
              </a:solidFill>
            </a:endParaRPr>
          </a:p>
          <a:p>
            <a:pPr lvl="1"/>
            <a:r>
              <a:rPr lang="es-ES" sz="2200" dirty="0">
                <a:solidFill>
                  <a:schemeClr val="dk1"/>
                </a:solidFill>
              </a:rPr>
              <a:t>Acreditaciones en educación y formación profesionales, educación escolar y educación de personas adultas</a:t>
            </a:r>
          </a:p>
          <a:p>
            <a:pPr lvl="1"/>
            <a:r>
              <a:rPr lang="es-ES" sz="2200" dirty="0">
                <a:solidFill>
                  <a:schemeClr val="dk1"/>
                </a:solidFill>
              </a:rPr>
              <a:t>Acreditación de consorcios de movilidad de educación superior</a:t>
            </a:r>
          </a:p>
          <a:p>
            <a:pPr lvl="1"/>
            <a:r>
              <a:rPr lang="es-ES" sz="2200" dirty="0">
                <a:solidFill>
                  <a:schemeClr val="dk1"/>
                </a:solidFill>
              </a:rPr>
              <a:t>Movilidad de estudiantes y personal (todos los sectores educativos)</a:t>
            </a:r>
          </a:p>
          <a:p>
            <a:pPr lvl="1"/>
            <a:r>
              <a:rPr lang="es-ES" sz="2200" dirty="0">
                <a:solidFill>
                  <a:schemeClr val="dk1"/>
                </a:solidFill>
              </a:rPr>
              <a:t>Movilidad de estudiantes y personal de educación superior entre países del programa y asociados</a:t>
            </a:r>
          </a:p>
        </p:txBody>
      </p:sp>
      <p:sp>
        <p:nvSpPr>
          <p:cNvPr id="12" name="Marcador de contenido 5"/>
          <p:cNvSpPr>
            <a:spLocks noGrp="1"/>
          </p:cNvSpPr>
          <p:nvPr>
            <p:ph sz="half" idx="2"/>
          </p:nvPr>
        </p:nvSpPr>
        <p:spPr>
          <a:xfrm>
            <a:off x="8219383" y="3758267"/>
            <a:ext cx="2715317" cy="2718733"/>
          </a:xfrm>
          <a:gradFill>
            <a:gsLst>
              <a:gs pos="0">
                <a:srgbClr val="C6E4EA"/>
              </a:gs>
              <a:gs pos="50000">
                <a:schemeClr val="accent1">
                  <a:tint val="73000"/>
                  <a:satMod val="103000"/>
                  <a:lumMod val="105000"/>
                </a:schemeClr>
              </a:gs>
              <a:gs pos="100000">
                <a:schemeClr val="accent1">
                  <a:tint val="81000"/>
                  <a:satMod val="109000"/>
                  <a:lumMod val="105000"/>
                </a:schemeClr>
              </a:gs>
            </a:gsLst>
            <a:lin ang="5400000" scaled="0"/>
          </a:gradFill>
          <a:ln>
            <a:solidFill>
              <a:schemeClr val="accent1"/>
            </a:solidFill>
          </a:ln>
        </p:spPr>
        <p:txBody>
          <a:bodyPr>
            <a:normAutofit fontScale="55000" lnSpcReduction="20000"/>
          </a:bodyPr>
          <a:lstStyle/>
          <a:p>
            <a:r>
              <a:rPr lang="es-ES" sz="2400" b="1" dirty="0">
                <a:solidFill>
                  <a:schemeClr val="dk1"/>
                </a:solidFill>
              </a:rPr>
              <a:t>Acciones Jean Monnet</a:t>
            </a:r>
          </a:p>
          <a:p>
            <a:pPr marL="0" indent="0">
              <a:buNone/>
            </a:pPr>
            <a:endParaRPr lang="es-ES" sz="2400" b="1" dirty="0">
              <a:solidFill>
                <a:schemeClr val="dk1"/>
              </a:solidFill>
            </a:endParaRPr>
          </a:p>
          <a:p>
            <a:pPr lvl="1"/>
            <a:r>
              <a:rPr lang="es-ES" sz="2200" dirty="0">
                <a:solidFill>
                  <a:schemeClr val="dk1"/>
                </a:solidFill>
              </a:rPr>
              <a:t>En Educación Superior</a:t>
            </a:r>
          </a:p>
          <a:p>
            <a:pPr lvl="2"/>
            <a:r>
              <a:rPr lang="es-ES" sz="1800" dirty="0">
                <a:solidFill>
                  <a:schemeClr val="dk1"/>
                </a:solidFill>
              </a:rPr>
              <a:t>Módulos</a:t>
            </a:r>
          </a:p>
          <a:p>
            <a:pPr lvl="2"/>
            <a:r>
              <a:rPr lang="es-ES" sz="1800" dirty="0">
                <a:solidFill>
                  <a:schemeClr val="dk1"/>
                </a:solidFill>
              </a:rPr>
              <a:t>Cátedras</a:t>
            </a:r>
          </a:p>
          <a:p>
            <a:pPr lvl="2"/>
            <a:r>
              <a:rPr lang="es-ES" sz="1800" dirty="0">
                <a:solidFill>
                  <a:schemeClr val="dk1"/>
                </a:solidFill>
              </a:rPr>
              <a:t>Centros de excelencia</a:t>
            </a:r>
          </a:p>
          <a:p>
            <a:pPr lvl="1"/>
            <a:r>
              <a:rPr lang="es-ES" sz="2000" dirty="0">
                <a:solidFill>
                  <a:schemeClr val="dk1"/>
                </a:solidFill>
              </a:rPr>
              <a:t>En otros ámbitos de la educación y la formación</a:t>
            </a:r>
          </a:p>
          <a:p>
            <a:pPr lvl="2"/>
            <a:r>
              <a:rPr lang="es-ES" sz="2000" dirty="0">
                <a:solidFill>
                  <a:schemeClr val="dk1"/>
                </a:solidFill>
              </a:rPr>
              <a:t>Formación del profesorado</a:t>
            </a:r>
          </a:p>
          <a:p>
            <a:pPr lvl="2"/>
            <a:r>
              <a:rPr lang="es-ES" sz="2000" dirty="0">
                <a:solidFill>
                  <a:schemeClr val="dk1"/>
                </a:solidFill>
              </a:rPr>
              <a:t>Redes para centros FP y escolar</a:t>
            </a:r>
          </a:p>
        </p:txBody>
      </p:sp>
      <p:sp>
        <p:nvSpPr>
          <p:cNvPr id="7" name="Marcador de contenido 5">
            <a:extLst>
              <a:ext uri="{FF2B5EF4-FFF2-40B4-BE49-F238E27FC236}">
                <a16:creationId xmlns:a16="http://schemas.microsoft.com/office/drawing/2014/main" id="{344C8E68-AD77-471E-B319-B9778B5E6039}"/>
              </a:ext>
            </a:extLst>
          </p:cNvPr>
          <p:cNvSpPr txBox="1">
            <a:spLocks/>
          </p:cNvSpPr>
          <p:nvPr/>
        </p:nvSpPr>
        <p:spPr>
          <a:xfrm>
            <a:off x="4922510" y="1874516"/>
            <a:ext cx="2996697" cy="4602482"/>
          </a:xfrm>
          <a:prstGeom prst="rect">
            <a:avLst/>
          </a:prstGeom>
          <a:gradFill>
            <a:gsLst>
              <a:gs pos="0">
                <a:srgbClr val="C6E4EA"/>
              </a:gs>
              <a:gs pos="50000">
                <a:schemeClr val="accent1">
                  <a:tint val="73000"/>
                  <a:satMod val="103000"/>
                  <a:lumMod val="105000"/>
                </a:schemeClr>
              </a:gs>
              <a:gs pos="100000">
                <a:schemeClr val="accent1">
                  <a:tint val="81000"/>
                  <a:satMod val="109000"/>
                  <a:lumMod val="105000"/>
                </a:schemeClr>
              </a:gs>
            </a:gsLst>
            <a:lin ang="5400000" scaled="0"/>
          </a:gradFill>
          <a:ln>
            <a:solidFill>
              <a:schemeClr val="accent1"/>
            </a:solidFill>
          </a:ln>
        </p:spPr>
        <p:txBody>
          <a:bodyPr vert="horz" lIns="91440" tIns="45720" rIns="91440" bIns="45720" rtlCol="0">
            <a:normAutofit fontScale="625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s-ES" sz="2400" b="1" dirty="0">
                <a:solidFill>
                  <a:schemeClr val="dk1"/>
                </a:solidFill>
              </a:rPr>
              <a:t>Cooperación (KA2)</a:t>
            </a:r>
          </a:p>
          <a:p>
            <a:pPr lvl="1"/>
            <a:r>
              <a:rPr lang="es-ES" sz="2200" dirty="0">
                <a:solidFill>
                  <a:schemeClr val="dk1"/>
                </a:solidFill>
              </a:rPr>
              <a:t>Asociaciones para la cooperación</a:t>
            </a:r>
          </a:p>
          <a:p>
            <a:pPr lvl="2"/>
            <a:r>
              <a:rPr lang="es-ES" sz="2000" dirty="0">
                <a:solidFill>
                  <a:schemeClr val="dk1"/>
                </a:solidFill>
              </a:rPr>
              <a:t>Asociaciones a pequeña escala</a:t>
            </a:r>
          </a:p>
          <a:p>
            <a:pPr lvl="2"/>
            <a:r>
              <a:rPr lang="es-ES" sz="2000" dirty="0">
                <a:solidFill>
                  <a:schemeClr val="dk1"/>
                </a:solidFill>
              </a:rPr>
              <a:t>Asociaciones de cooperación</a:t>
            </a:r>
          </a:p>
          <a:p>
            <a:pPr lvl="1"/>
            <a:r>
              <a:rPr lang="es-ES" sz="2200" dirty="0">
                <a:solidFill>
                  <a:schemeClr val="dk1"/>
                </a:solidFill>
              </a:rPr>
              <a:t>Asociaciones de excelencia</a:t>
            </a:r>
          </a:p>
          <a:p>
            <a:pPr lvl="2"/>
            <a:r>
              <a:rPr lang="es-ES" sz="2000" dirty="0">
                <a:solidFill>
                  <a:schemeClr val="dk1"/>
                </a:solidFill>
              </a:rPr>
              <a:t>Centros de excelencia profesional</a:t>
            </a:r>
          </a:p>
          <a:p>
            <a:pPr lvl="2"/>
            <a:r>
              <a:rPr lang="es-ES" sz="2000" dirty="0">
                <a:solidFill>
                  <a:schemeClr val="dk1"/>
                </a:solidFill>
              </a:rPr>
              <a:t>Academias de profesores Erasmus+</a:t>
            </a:r>
          </a:p>
          <a:p>
            <a:pPr lvl="2"/>
            <a:r>
              <a:rPr lang="es-ES" sz="2000" dirty="0">
                <a:solidFill>
                  <a:schemeClr val="dk1"/>
                </a:solidFill>
              </a:rPr>
              <a:t>Universidades Europeas</a:t>
            </a:r>
          </a:p>
          <a:p>
            <a:pPr lvl="1"/>
            <a:r>
              <a:rPr lang="es-ES" sz="2200" dirty="0">
                <a:solidFill>
                  <a:schemeClr val="dk1"/>
                </a:solidFill>
              </a:rPr>
              <a:t>Asociaciones para la innovación</a:t>
            </a:r>
          </a:p>
          <a:p>
            <a:pPr lvl="2"/>
            <a:r>
              <a:rPr lang="es-ES" sz="2000" dirty="0">
                <a:solidFill>
                  <a:schemeClr val="dk1"/>
                </a:solidFill>
              </a:rPr>
              <a:t>Alianzas para la innovación</a:t>
            </a:r>
          </a:p>
          <a:p>
            <a:pPr lvl="2"/>
            <a:r>
              <a:rPr lang="es-ES" sz="2000" dirty="0">
                <a:solidFill>
                  <a:schemeClr val="dk1"/>
                </a:solidFill>
              </a:rPr>
              <a:t>Desarrollo de capacidades</a:t>
            </a:r>
          </a:p>
        </p:txBody>
      </p:sp>
      <p:sp>
        <p:nvSpPr>
          <p:cNvPr id="8" name="Marcador de contenido 5">
            <a:extLst>
              <a:ext uri="{FF2B5EF4-FFF2-40B4-BE49-F238E27FC236}">
                <a16:creationId xmlns:a16="http://schemas.microsoft.com/office/drawing/2014/main" id="{35D936DD-C57C-4F2F-816B-FCE8B8C34229}"/>
              </a:ext>
            </a:extLst>
          </p:cNvPr>
          <p:cNvSpPr txBox="1">
            <a:spLocks/>
          </p:cNvSpPr>
          <p:nvPr/>
        </p:nvSpPr>
        <p:spPr>
          <a:xfrm>
            <a:off x="8219383" y="1867525"/>
            <a:ext cx="2715317" cy="1561476"/>
          </a:xfrm>
          <a:prstGeom prst="rect">
            <a:avLst/>
          </a:prstGeom>
          <a:gradFill>
            <a:gsLst>
              <a:gs pos="0">
                <a:srgbClr val="C6E4EA"/>
              </a:gs>
              <a:gs pos="50000">
                <a:schemeClr val="accent1">
                  <a:tint val="73000"/>
                  <a:satMod val="103000"/>
                  <a:lumMod val="105000"/>
                </a:schemeClr>
              </a:gs>
              <a:gs pos="100000">
                <a:schemeClr val="accent1">
                  <a:tint val="81000"/>
                  <a:satMod val="109000"/>
                  <a:lumMod val="105000"/>
                </a:schemeClr>
              </a:gs>
            </a:gsLst>
            <a:lin ang="5400000" scaled="0"/>
          </a:gradFill>
          <a:ln>
            <a:solidFill>
              <a:schemeClr val="accent1"/>
            </a:solidFill>
          </a:ln>
        </p:spPr>
        <p:txBody>
          <a:bodyPr vert="horz" lIns="91440" tIns="45720" rIns="91440" bIns="45720" rtlCol="0">
            <a:normAutofit fontScale="625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s-ES" sz="2400" b="1" dirty="0">
                <a:solidFill>
                  <a:schemeClr val="dk1"/>
                </a:solidFill>
              </a:rPr>
              <a:t>Políticas (KA3)</a:t>
            </a:r>
          </a:p>
          <a:p>
            <a:endParaRPr lang="es-ES" sz="2400" b="1" dirty="0">
              <a:solidFill>
                <a:schemeClr val="dk1"/>
              </a:solidFill>
            </a:endParaRPr>
          </a:p>
          <a:p>
            <a:pPr lvl="1"/>
            <a:r>
              <a:rPr lang="es-ES" sz="2200" dirty="0">
                <a:solidFill>
                  <a:schemeClr val="dk1"/>
                </a:solidFill>
              </a:rPr>
              <a:t>Acciones para apoyar las reformas políticas en la educación</a:t>
            </a:r>
          </a:p>
          <a:p>
            <a:pPr lvl="1"/>
            <a:r>
              <a:rPr lang="es-ES" sz="2200" dirty="0">
                <a:solidFill>
                  <a:schemeClr val="dk1"/>
                </a:solidFill>
              </a:rPr>
              <a:t>Juventud Europea Unida</a:t>
            </a:r>
          </a:p>
        </p:txBody>
      </p:sp>
      <p:pic>
        <p:nvPicPr>
          <p:cNvPr id="1026" name="Picture 2" descr="Logo SEPIE | KAIRÓS S. COOP. I. S.">
            <a:extLst>
              <a:ext uri="{FF2B5EF4-FFF2-40B4-BE49-F238E27FC236}">
                <a16:creationId xmlns:a16="http://schemas.microsoft.com/office/drawing/2014/main" id="{3EA51E7E-B1FF-48F2-A746-942E3D38D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599" y="2268758"/>
            <a:ext cx="737663" cy="4115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ogo SEPIE | KAIRÓS S. COOP. I. S.">
            <a:extLst>
              <a:ext uri="{FF2B5EF4-FFF2-40B4-BE49-F238E27FC236}">
                <a16:creationId xmlns:a16="http://schemas.microsoft.com/office/drawing/2014/main" id="{E6825CE6-30E0-4213-BCDB-0E52CFF9A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810" y="2268758"/>
            <a:ext cx="549657" cy="306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Comisión Europea presenta su primera estrategia para la igualdad de las  personas LGTBI | dosmanzanas – La web de noticias LGTB">
            <a:extLst>
              <a:ext uri="{FF2B5EF4-FFF2-40B4-BE49-F238E27FC236}">
                <a16:creationId xmlns:a16="http://schemas.microsoft.com/office/drawing/2014/main" id="{65CC2077-DAF7-42FE-A36E-C9212F121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597" y="4175757"/>
            <a:ext cx="618737" cy="3452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a Comisión Europea presenta su primera estrategia para la igualdad de las  personas LGTBI | dosmanzanas – La web de noticias LGTB">
            <a:extLst>
              <a:ext uri="{FF2B5EF4-FFF2-40B4-BE49-F238E27FC236}">
                <a16:creationId xmlns:a16="http://schemas.microsoft.com/office/drawing/2014/main" id="{64D4BAE2-8488-424B-9F0D-CB6263529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597" y="5485838"/>
            <a:ext cx="618737" cy="3452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La Comisión Europea presenta su primera estrategia para la igualdad de las  personas LGTBI | dosmanzanas – La web de noticias LGTB">
            <a:extLst>
              <a:ext uri="{FF2B5EF4-FFF2-40B4-BE49-F238E27FC236}">
                <a16:creationId xmlns:a16="http://schemas.microsoft.com/office/drawing/2014/main" id="{17BF72BA-A95C-4AB2-BE84-A3631AB9D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3544" y="2148791"/>
            <a:ext cx="580466" cy="3239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La Comisión Europea presenta su primera estrategia para la igualdad de las  personas LGTBI | dosmanzanas – La web de noticias LGTB">
            <a:extLst>
              <a:ext uri="{FF2B5EF4-FFF2-40B4-BE49-F238E27FC236}">
                <a16:creationId xmlns:a16="http://schemas.microsoft.com/office/drawing/2014/main" id="{D772ECAA-3EE7-449A-A7E4-3931BE412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0038" y="4003129"/>
            <a:ext cx="542194" cy="30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99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42929" y="1073888"/>
            <a:ext cx="8187071" cy="2017655"/>
          </a:xfrm>
        </p:spPr>
        <p:txBody>
          <a:bodyPr>
            <a:noAutofit/>
          </a:bodyPr>
          <a:lstStyle/>
          <a:p>
            <a:r>
              <a:rPr lang="es-ES" sz="6000" dirty="0"/>
              <a:t>Acción clave 1:</a:t>
            </a:r>
          </a:p>
        </p:txBody>
      </p:sp>
      <p:sp>
        <p:nvSpPr>
          <p:cNvPr id="3" name="Marcador de texto 2"/>
          <p:cNvSpPr>
            <a:spLocks noGrp="1"/>
          </p:cNvSpPr>
          <p:nvPr>
            <p:ph type="body" idx="1"/>
          </p:nvPr>
        </p:nvSpPr>
        <p:spPr>
          <a:xfrm>
            <a:off x="3164553" y="3592238"/>
            <a:ext cx="7017488" cy="951135"/>
          </a:xfrm>
        </p:spPr>
        <p:txBody>
          <a:bodyPr/>
          <a:lstStyle/>
          <a:p>
            <a:r>
              <a:rPr lang="es-ES" dirty="0"/>
              <a:t>Movilidad educativa de las personas</a:t>
            </a:r>
          </a:p>
          <a:p>
            <a:endParaRPr lang="es-ES" dirty="0"/>
          </a:p>
        </p:txBody>
      </p:sp>
    </p:spTree>
    <p:extLst>
      <p:ext uri="{BB962C8B-B14F-4D97-AF65-F5344CB8AC3E}">
        <p14:creationId xmlns:p14="http://schemas.microsoft.com/office/powerpoint/2010/main" val="125937285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TM10001106[[fn=Distintivo]]</Template>
  <TotalTime>3397</TotalTime>
  <Words>5555</Words>
  <Application>Microsoft Office PowerPoint</Application>
  <PresentationFormat>Panorámica</PresentationFormat>
  <Paragraphs>498</Paragraphs>
  <Slides>50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50</vt:i4>
      </vt:variant>
    </vt:vector>
  </HeadingPairs>
  <TitlesOfParts>
    <vt:vector size="57" baseType="lpstr">
      <vt:lpstr>Arial</vt:lpstr>
      <vt:lpstr>Berlin Sans FB</vt:lpstr>
      <vt:lpstr>Bradley Hand ITC</vt:lpstr>
      <vt:lpstr>Gill Sans MT</vt:lpstr>
      <vt:lpstr>Impact</vt:lpstr>
      <vt:lpstr>Wingdings</vt:lpstr>
      <vt:lpstr>Badge</vt:lpstr>
      <vt:lpstr>Erasmus+ 2021-2027</vt:lpstr>
      <vt:lpstr>ERASMUS+ : EU programme for education, training, youth and sport 2021-2027 </vt:lpstr>
      <vt:lpstr>ERASMUS+ : Estructura del programa</vt:lpstr>
      <vt:lpstr>ERASMUS+ : novedades del programa</vt:lpstr>
      <vt:lpstr>ERASMUS+ : Países participantes</vt:lpstr>
      <vt:lpstr>ERASMUS+ : procedimiento de solicitud del programa 2021/27</vt:lpstr>
      <vt:lpstr>ERASMUS+ : Países participantes</vt:lpstr>
      <vt:lpstr>ERASMUS+ : Estructura del programa</vt:lpstr>
      <vt:lpstr>Acción clave 1:</vt:lpstr>
      <vt:lpstr>Key Action 1: movilidad educativa de las personas</vt:lpstr>
      <vt:lpstr>Key Action 1: movilidad educativa de las personas</vt:lpstr>
      <vt:lpstr>Key Action 1: movilidad educativa de las personas</vt:lpstr>
      <vt:lpstr>Key Action 1: movilidad educativa de las personas</vt:lpstr>
      <vt:lpstr>Key Action 1: movilidad educativa de las personas</vt:lpstr>
      <vt:lpstr>Key Action 1: movilidad educativa de las personas</vt:lpstr>
      <vt:lpstr>Key Action 1: movilidad educativa de las personas</vt:lpstr>
      <vt:lpstr>Key Action 1: movilidad educativa de las personas</vt:lpstr>
      <vt:lpstr>Key Action 1: movilidad educativa de las personas</vt:lpstr>
      <vt:lpstr>Acción clave 2:</vt:lpstr>
      <vt:lpstr>Key Action 2: cooperación entre organizaciones e instituciones</vt:lpstr>
      <vt:lpstr>Asociaciones para la cooperación</vt:lpstr>
      <vt:lpstr>Asociaciones para la cooperación</vt:lpstr>
      <vt:lpstr>Asociaciones para la cooperación</vt:lpstr>
      <vt:lpstr>Asociaciones para la cooperación</vt:lpstr>
      <vt:lpstr>Asociaciones para la cooperación</vt:lpstr>
      <vt:lpstr>Asociaciones para la cooperación</vt:lpstr>
      <vt:lpstr>Asociaciones para la cooperación</vt:lpstr>
      <vt:lpstr>Asociaciones para la cooperación</vt:lpstr>
      <vt:lpstr>Asociaciones para la cooperación</vt:lpstr>
      <vt:lpstr>Asociaciones de excelencIa</vt:lpstr>
      <vt:lpstr>Asociaciones de excelencIa</vt:lpstr>
      <vt:lpstr>Asociaciones de excelencIa</vt:lpstr>
      <vt:lpstr>Asociaciones de excelencIa</vt:lpstr>
      <vt:lpstr>Asociaciones de excelencIa</vt:lpstr>
      <vt:lpstr>Asociaciones de excelencIa</vt:lpstr>
      <vt:lpstr>Asociaciones para la innovación </vt:lpstr>
      <vt:lpstr>Acontecimientos deportivos europeos sin ánimo de lucro </vt:lpstr>
      <vt:lpstr>Acontecimientos deportivos europeos sin ánimo de lucro </vt:lpstr>
      <vt:lpstr>Acción clave 3:</vt:lpstr>
      <vt:lpstr>Key action 3: Respaldo al desarrollo de políticas y a la cooperación</vt:lpstr>
      <vt:lpstr>Key action 3: Respaldo al desarrollo de políticas y a la cooperación</vt:lpstr>
      <vt:lpstr>Key action 3: Respaldo al desarrollo de políticas y a la cooperación</vt:lpstr>
      <vt:lpstr>Acciones JEAN MONNET:</vt:lpstr>
      <vt:lpstr>Acciones jean monnet</vt:lpstr>
      <vt:lpstr>Acciones jean monnet</vt:lpstr>
      <vt:lpstr>Acciones jean monnet</vt:lpstr>
      <vt:lpstr>Acciones jean monnet</vt:lpstr>
      <vt:lpstr>Acciones jean monnet</vt:lpstr>
      <vt:lpstr>Acciones jean monnet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Erasmus+ 2021-2027</dc:title>
  <dc:creator>borrar</dc:creator>
  <cp:lastModifiedBy>Simon Ruiz Gomez</cp:lastModifiedBy>
  <cp:revision>172</cp:revision>
  <dcterms:created xsi:type="dcterms:W3CDTF">2021-04-09T06:46:47Z</dcterms:created>
  <dcterms:modified xsi:type="dcterms:W3CDTF">2021-05-04T08:58:56Z</dcterms:modified>
</cp:coreProperties>
</file>