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61" r:id="rId3"/>
    <p:sldId id="262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306" r:id="rId12"/>
    <p:sldId id="308" r:id="rId13"/>
    <p:sldId id="309" r:id="rId14"/>
    <p:sldId id="276" r:id="rId15"/>
    <p:sldId id="277" r:id="rId16"/>
    <p:sldId id="278" r:id="rId17"/>
    <p:sldId id="305" r:id="rId18"/>
    <p:sldId id="256" r:id="rId19"/>
    <p:sldId id="257" r:id="rId20"/>
    <p:sldId id="258" r:id="rId21"/>
    <p:sldId id="259" r:id="rId22"/>
    <p:sldId id="260" r:id="rId23"/>
    <p:sldId id="307" r:id="rId24"/>
    <p:sldId id="280" r:id="rId25"/>
    <p:sldId id="282" r:id="rId26"/>
    <p:sldId id="284" r:id="rId27"/>
    <p:sldId id="283" r:id="rId28"/>
    <p:sldId id="286" r:id="rId29"/>
    <p:sldId id="288" r:id="rId30"/>
    <p:sldId id="289" r:id="rId31"/>
    <p:sldId id="290" r:id="rId32"/>
    <p:sldId id="294" r:id="rId33"/>
    <p:sldId id="304" r:id="rId34"/>
    <p:sldId id="296" r:id="rId35"/>
    <p:sldId id="298" r:id="rId36"/>
    <p:sldId id="299" r:id="rId37"/>
    <p:sldId id="314" r:id="rId38"/>
    <p:sldId id="310" r:id="rId39"/>
    <p:sldId id="312" r:id="rId40"/>
    <p:sldId id="313" r:id="rId41"/>
    <p:sldId id="311" r:id="rId42"/>
    <p:sldId id="300" r:id="rId43"/>
    <p:sldId id="301" r:id="rId4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348C"/>
    <a:srgbClr val="71DAFF"/>
    <a:srgbClr val="326195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283" autoAdjust="0"/>
  </p:normalViewPr>
  <p:slideViewPr>
    <p:cSldViewPr snapToGrid="0">
      <p:cViewPr>
        <p:scale>
          <a:sx n="110" d="100"/>
          <a:sy n="110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53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74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957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99921" y="2403096"/>
            <a:ext cx="8392159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7375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047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11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98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98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92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7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44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60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13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DC65-40DA-4CEB-B85C-89A42A0BF62D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61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DC65-40DA-4CEB-B85C-89A42A0BF62D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D41C3-0370-477C-901E-925A0AB73C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80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hyperlink" Target="https://www.aei.gob.es/aplicaciones-intere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ecd.org/science/inno/38235147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encia.gob.es/gesdamdoc-servlet/?uuid=e1f1deb1-7321-4dd9-b8ca-f97ece358d1c&amp;workspace=dam&amp;formato=pdf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ei.gob.es/convocatorias/buscador-convocatorias/proyectos-generacion-conocimiento-2022/convocator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proyectosygrupos@ual.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vidiual@ual.es" TargetMode="External"/><Relationship Id="rId2" Type="http://schemas.openxmlformats.org/officeDocument/2006/relationships/hyperlink" Target="mailto:proyectosygrupos@ual.e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ei.gob.es/convocatorias/buscador-convocatorias/proyectos-generacion-conocimiento-actuaciones-formacion-0" TargetMode="External"/><Relationship Id="rId4" Type="http://schemas.openxmlformats.org/officeDocument/2006/relationships/hyperlink" Target="https://www.aei.gob.es/convocatorias/buscador-convocatorias/proyectos-generacion-conocimiento-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083" y="5047515"/>
            <a:ext cx="1401510" cy="119419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255" y="5047515"/>
            <a:ext cx="2519674" cy="119419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02" y="5047515"/>
            <a:ext cx="2080472" cy="1194198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441287" y="1786071"/>
            <a:ext cx="9049996" cy="25853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CONVOCATORIA PROYECTOS GENERACIÓN DEL CONOCIMIENTO 2025.</a:t>
            </a:r>
          </a:p>
          <a:p>
            <a:pPr algn="ctr"/>
            <a:endParaRPr lang="es-ES" sz="2400" b="1" dirty="0">
              <a:solidFill>
                <a:schemeClr val="bg1"/>
              </a:solidFill>
            </a:endParaRPr>
          </a:p>
          <a:p>
            <a:pPr algn="ctr"/>
            <a:r>
              <a:rPr lang="es-ES" sz="2400" b="1" dirty="0">
                <a:solidFill>
                  <a:schemeClr val="bg1"/>
                </a:solidFill>
              </a:rPr>
              <a:t>PRESENTACIÓN DE SOLICITUDES Y GESTIÓN ADMINISTRATIVA</a:t>
            </a:r>
          </a:p>
          <a:p>
            <a:pPr algn="ctr"/>
            <a:endParaRPr lang="es-ES" sz="2400" b="1" dirty="0">
              <a:solidFill>
                <a:schemeClr val="bg1"/>
              </a:solidFill>
            </a:endParaRPr>
          </a:p>
          <a:p>
            <a:pPr algn="ctr"/>
            <a:r>
              <a:rPr lang="es-ES" sz="2400" b="1" dirty="0">
                <a:solidFill>
                  <a:schemeClr val="bg1"/>
                </a:solidFill>
              </a:rPr>
              <a:t>SESIÓN INFORMATIVA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</a:rPr>
              <a:t>27 DE NOVIEMBRE DE 2025</a:t>
            </a:r>
          </a:p>
          <a:p>
            <a:pPr algn="ctr"/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662194" y="450359"/>
            <a:ext cx="542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45348C"/>
                </a:solidFill>
              </a:rPr>
              <a:t>SERVICIO DE GESTIÓN DE LA INVESTIGACIÓN</a:t>
            </a:r>
          </a:p>
          <a:p>
            <a:pPr algn="ctr"/>
            <a:r>
              <a:rPr lang="es-ES" sz="2000" b="1" dirty="0">
                <a:solidFill>
                  <a:srgbClr val="45348C"/>
                </a:solidFill>
              </a:rPr>
              <a:t>VICERRECTORADO DE POLÍTICA CIENTÍFICA</a:t>
            </a:r>
          </a:p>
          <a:p>
            <a:pPr algn="ctr"/>
            <a:r>
              <a:rPr lang="es-ES" sz="2000" b="1" dirty="0">
                <a:solidFill>
                  <a:srgbClr val="45348C"/>
                </a:solidFill>
              </a:rPr>
              <a:t>UNIVERSIDAD DEL ALMERÍA</a:t>
            </a:r>
          </a:p>
        </p:txBody>
      </p:sp>
    </p:spTree>
    <p:extLst>
      <p:ext uri="{BB962C8B-B14F-4D97-AF65-F5344CB8AC3E}">
        <p14:creationId xmlns:p14="http://schemas.microsoft.com/office/powerpoint/2010/main" val="200863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670" y="778450"/>
            <a:ext cx="10236306" cy="6079549"/>
            <a:chOff x="667448" y="1496795"/>
            <a:chExt cx="7809230" cy="4407535"/>
          </a:xfrm>
        </p:grpSpPr>
        <p:sp>
          <p:nvSpPr>
            <p:cNvPr id="3" name="object 3"/>
            <p:cNvSpPr/>
            <p:nvPr/>
          </p:nvSpPr>
          <p:spPr>
            <a:xfrm>
              <a:off x="6948677" y="1558290"/>
              <a:ext cx="0" cy="237490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0"/>
                  </a:moveTo>
                  <a:lnTo>
                    <a:pt x="0" y="237489"/>
                  </a:lnTo>
                </a:path>
              </a:pathLst>
            </a:custGeom>
            <a:ln w="28956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7448" y="1496795"/>
              <a:ext cx="7809230" cy="4407535"/>
            </a:xfrm>
            <a:custGeom>
              <a:avLst/>
              <a:gdLst/>
              <a:ahLst/>
              <a:cxnLst/>
              <a:rect l="l" t="t" r="r" b="b"/>
              <a:pathLst>
                <a:path w="7809230" h="4407535">
                  <a:moveTo>
                    <a:pt x="0" y="4407408"/>
                  </a:moveTo>
                  <a:lnTo>
                    <a:pt x="7808976" y="4407408"/>
                  </a:lnTo>
                  <a:lnTo>
                    <a:pt x="7808976" y="0"/>
                  </a:lnTo>
                  <a:lnTo>
                    <a:pt x="0" y="0"/>
                  </a:lnTo>
                  <a:lnTo>
                    <a:pt x="0" y="4407408"/>
                  </a:lnTo>
                  <a:close/>
                </a:path>
              </a:pathLst>
            </a:custGeom>
            <a:ln w="25908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50734" y="1190855"/>
            <a:ext cx="10253369" cy="5076000"/>
          </a:xfrm>
          <a:prstGeom prst="rect">
            <a:avLst/>
          </a:prstGeom>
          <a:solidFill>
            <a:srgbClr val="71DAFF">
              <a:alpha val="91765"/>
            </a:srgbClr>
          </a:solidFill>
        </p:spPr>
        <p:txBody>
          <a:bodyPr vert="horz" wrap="square" lIns="0" tIns="33020" rIns="0" bIns="0" rtlCol="0">
            <a:spAutoFit/>
          </a:bodyPr>
          <a:lstStyle/>
          <a:p>
            <a:pPr marL="12700" marR="6985" algn="just">
              <a:lnSpc>
                <a:spcPts val="1300"/>
              </a:lnSpc>
              <a:spcBef>
                <a:spcPts val="260"/>
              </a:spcBef>
            </a:pPr>
            <a:endParaRPr lang="es-ES" dirty="0">
              <a:solidFill>
                <a:srgbClr val="17375E"/>
              </a:solidFill>
              <a:latin typeface="Calibri"/>
              <a:cs typeface="Calibri"/>
            </a:endParaRPr>
          </a:p>
          <a:p>
            <a:pPr marL="12700" marR="6985" algn="just">
              <a:lnSpc>
                <a:spcPts val="1300"/>
              </a:lnSpc>
              <a:spcBef>
                <a:spcPts val="260"/>
              </a:spcBef>
            </a:pP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compone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aquellas</a:t>
            </a:r>
            <a:r>
              <a:rPr spc="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personas</a:t>
            </a:r>
            <a:r>
              <a:rPr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participan</a:t>
            </a:r>
            <a:r>
              <a:rPr spc="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ejecución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proyecto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investigación</a:t>
            </a:r>
            <a:r>
              <a:rPr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cumplen</a:t>
            </a:r>
            <a:r>
              <a:rPr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alguno </a:t>
            </a:r>
            <a:r>
              <a:rPr spc="-2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requisitos</a:t>
            </a:r>
            <a:r>
              <a:rPr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ser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IP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formar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parte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equipo</a:t>
            </a:r>
            <a:r>
              <a:rPr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investigación.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dirty="0">
              <a:latin typeface="Calibri"/>
              <a:cs typeface="Calibri"/>
            </a:endParaRPr>
          </a:p>
          <a:p>
            <a:pPr marL="1040130" indent="-113664">
              <a:spcBef>
                <a:spcPts val="5"/>
              </a:spcBef>
              <a:buChar char="*"/>
              <a:tabLst>
                <a:tab pos="1040765" algn="l"/>
              </a:tabLst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Personal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cumpla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las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condiciones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vinculación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(sin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vinculación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con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vinculación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inferior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rgbClr val="17375E"/>
                </a:solidFill>
                <a:latin typeface="Calibri"/>
                <a:cs typeface="Calibri"/>
              </a:rPr>
              <a:t>vigencia</a:t>
            </a:r>
            <a:r>
              <a:rPr lang="es-ES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proyecto).</a:t>
            </a:r>
            <a:endParaRPr dirty="0">
              <a:latin typeface="Calibri"/>
              <a:cs typeface="Calibri"/>
            </a:endParaRPr>
          </a:p>
          <a:p>
            <a:pPr marL="1038225" indent="-111760">
              <a:buChar char="*"/>
              <a:tabLst>
                <a:tab pos="1038860" algn="l"/>
              </a:tabLst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Personal</a:t>
            </a:r>
            <a:r>
              <a:rPr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Predoctoral</a:t>
            </a:r>
            <a:r>
              <a:rPr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Formación</a:t>
            </a:r>
            <a:endParaRPr dirty="0">
              <a:latin typeface="Calibri"/>
              <a:cs typeface="Calibri"/>
            </a:endParaRPr>
          </a:p>
          <a:p>
            <a:pPr marL="1038225" indent="-111760">
              <a:buChar char="*"/>
              <a:tabLst>
                <a:tab pos="1038860" algn="l"/>
              </a:tabLst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Personal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Técnico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apoyo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a la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investigación.</a:t>
            </a:r>
            <a:endParaRPr dirty="0">
              <a:latin typeface="Calibri"/>
              <a:cs typeface="Calibri"/>
            </a:endParaRPr>
          </a:p>
          <a:p>
            <a:pPr marL="1038225" indent="-111760">
              <a:buChar char="*"/>
              <a:tabLst>
                <a:tab pos="1038860" algn="l"/>
              </a:tabLst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Personal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Investigador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perteneciente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entidades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investigación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sin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residencia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fiscal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España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(Art.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9.3.d)</a:t>
            </a:r>
            <a:endParaRPr dirty="0">
              <a:latin typeface="Calibri"/>
              <a:cs typeface="Calibri"/>
            </a:endParaRPr>
          </a:p>
          <a:p>
            <a:pPr marL="926465">
              <a:buClr>
                <a:srgbClr val="17375E"/>
              </a:buClr>
              <a:tabLst>
                <a:tab pos="1038860" algn="l"/>
              </a:tabLst>
            </a:pPr>
            <a:endParaRPr dirty="0">
              <a:latin typeface="Calibri"/>
              <a:cs typeface="Calibri"/>
            </a:endParaRPr>
          </a:p>
          <a:p>
            <a:pPr marL="12700" marR="5080" algn="just">
              <a:lnSpc>
                <a:spcPts val="1300"/>
              </a:lnSpc>
            </a:pP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deberán figurar en el equipo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trabajo aquellas personas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que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tengan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una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relación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funcionarial,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estatutaria, laboral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o </a:t>
            </a:r>
            <a:r>
              <a:rPr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cualquier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otro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vinculo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profesional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 con</a:t>
            </a:r>
            <a:r>
              <a:rPr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entidad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solicitante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 o</a:t>
            </a:r>
            <a:r>
              <a:rPr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con</a:t>
            </a:r>
            <a:r>
              <a:rPr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otra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entidad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 que</a:t>
            </a:r>
            <a:r>
              <a:rPr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cumpla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 los</a:t>
            </a:r>
            <a:r>
              <a:rPr b="1" spc="2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requisitos</a:t>
            </a:r>
            <a:r>
              <a:rPr b="1" spc="2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b="1" spc="2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convocatoria</a:t>
            </a:r>
            <a:r>
              <a:rPr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formar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parte</a:t>
            </a:r>
            <a:r>
              <a:rPr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equipo</a:t>
            </a:r>
            <a:r>
              <a:rPr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investigación.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dirty="0">
              <a:latin typeface="Calibri"/>
              <a:cs typeface="Calibri"/>
            </a:endParaRPr>
          </a:p>
          <a:p>
            <a:pPr marL="29908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Estos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investigadores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deberán</a:t>
            </a:r>
            <a:r>
              <a:rPr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quedar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registradas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aplicación</a:t>
            </a:r>
            <a:r>
              <a:rPr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 marL="299085" marR="571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Además</a:t>
            </a:r>
            <a:r>
              <a:rPr spc="1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pc="1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describirán</a:t>
            </a:r>
            <a:r>
              <a:rPr spc="1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b="1" spc="19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b="1" spc="1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b="1" spc="1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científico-técnica</a:t>
            </a:r>
            <a:r>
              <a:rPr b="1" spc="18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las</a:t>
            </a:r>
            <a:r>
              <a:rPr spc="1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actividades</a:t>
            </a:r>
            <a:r>
              <a:rPr b="1" spc="1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b="1" spc="1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vayan</a:t>
            </a:r>
            <a:r>
              <a:rPr b="1" spc="1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b="1" spc="1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realizar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pc="1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pudiéndose</a:t>
            </a:r>
            <a:r>
              <a:rPr spc="19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imputar</a:t>
            </a:r>
            <a:r>
              <a:rPr spc="1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al 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proyecto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gastos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subvencionables</a:t>
            </a:r>
            <a:r>
              <a:rPr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derivados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las mismas.</a:t>
            </a:r>
            <a:endParaRPr dirty="0">
              <a:latin typeface="Calibri"/>
              <a:cs typeface="Calibri"/>
            </a:endParaRPr>
          </a:p>
          <a:p>
            <a:pPr marL="29908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componentes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del equipo</a:t>
            </a:r>
            <a:r>
              <a:rPr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trabajo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podrán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figurar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como</a:t>
            </a:r>
            <a:r>
              <a:rPr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responsables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objetivos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tareas</a:t>
            </a: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proyecto.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743456" y="153949"/>
            <a:ext cx="8760460" cy="721360"/>
            <a:chOff x="219456" y="153949"/>
            <a:chExt cx="8760460" cy="72136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30111"/>
              <a:ext cx="8759952" cy="4785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788" y="153949"/>
              <a:ext cx="8019288" cy="720826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33670" y="109655"/>
            <a:ext cx="10270433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marL="553085" algn="ctr">
              <a:lnSpc>
                <a:spcPct val="100000"/>
              </a:lnSpc>
              <a:spcBef>
                <a:spcPts val="60"/>
              </a:spcBef>
            </a:pPr>
            <a:r>
              <a:rPr lang="es-ES" spc="-5" dirty="0">
                <a:solidFill>
                  <a:srgbClr val="EBF0DE"/>
                </a:solidFill>
              </a:rPr>
              <a:t>EQUIPO DE TRABAJO</a:t>
            </a:r>
            <a:endParaRPr spc="-15" dirty="0">
              <a:solidFill>
                <a:srgbClr val="EBF0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0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45A89F2-82AA-1B8B-2411-A0F305D81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557" y="1364618"/>
            <a:ext cx="10034886" cy="50479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7" name="object 16">
            <a:extLst>
              <a:ext uri="{FF2B5EF4-FFF2-40B4-BE49-F238E27FC236}">
                <a16:creationId xmlns:a16="http://schemas.microsoft.com/office/drawing/2014/main" id="{12A2C98B-573B-81D5-5FF8-8B870A3B4C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3670" y="-44233"/>
            <a:ext cx="10270433" cy="992579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marL="553085" algn="ctr">
              <a:lnSpc>
                <a:spcPct val="100000"/>
              </a:lnSpc>
              <a:spcBef>
                <a:spcPts val="60"/>
              </a:spcBef>
            </a:pPr>
            <a:r>
              <a:rPr lang="es-ES" sz="3200" b="1" spc="-5" dirty="0">
                <a:solidFill>
                  <a:srgbClr val="EBF0DE"/>
                </a:solidFill>
              </a:rPr>
              <a:t>PERSONAL INVESTIGADOR PREDOCTORAL ASOCIADO AL PROYECTO</a:t>
            </a:r>
            <a:endParaRPr sz="3200" b="1" spc="-15" dirty="0">
              <a:solidFill>
                <a:srgbClr val="EBF0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10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2F60D5-C74E-DC94-F5C3-E55367D65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187" y="0"/>
            <a:ext cx="10266554" cy="134733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BE93C5-8AA5-A661-4583-4D8961765B70}"/>
              </a:ext>
            </a:extLst>
          </p:cNvPr>
          <p:cNvSpPr txBox="1"/>
          <p:nvPr/>
        </p:nvSpPr>
        <p:spPr>
          <a:xfrm>
            <a:off x="1196187" y="1420238"/>
            <a:ext cx="10266554" cy="551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marR="226060" indent="-285750" algn="just">
              <a:lnSpc>
                <a:spcPct val="86900"/>
              </a:lnSpc>
              <a:spcBef>
                <a:spcPts val="380"/>
              </a:spcBef>
              <a:buFont typeface="Wingdings" panose="05000000000000000000" pitchFamily="2" charset="2"/>
              <a:buChar char="q"/>
            </a:pPr>
            <a:r>
              <a:rPr lang="es-ES" sz="2200" spc="-35" dirty="0">
                <a:solidFill>
                  <a:srgbClr val="2C2C2C"/>
                </a:solidFill>
                <a:latin typeface="Trebuchet MS"/>
                <a:cs typeface="Trebuchet MS"/>
              </a:rPr>
              <a:t>Duración</a:t>
            </a:r>
            <a:r>
              <a:rPr lang="es-ES" sz="2200" spc="-45" dirty="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lang="es-ES" sz="2200" spc="-135" dirty="0">
                <a:solidFill>
                  <a:srgbClr val="2C2C2C"/>
                </a:solidFill>
                <a:latin typeface="Trebuchet MS"/>
                <a:cs typeface="Trebuchet MS"/>
              </a:rPr>
              <a:t>máxima</a:t>
            </a:r>
            <a:r>
              <a:rPr lang="es-ES" sz="2200" spc="-35" dirty="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lang="es-ES" sz="2200" spc="-125" dirty="0">
                <a:solidFill>
                  <a:srgbClr val="2C2C2C"/>
                </a:solidFill>
                <a:latin typeface="Trebuchet MS"/>
                <a:cs typeface="Trebuchet MS"/>
              </a:rPr>
              <a:t>de</a:t>
            </a:r>
            <a:r>
              <a:rPr lang="es-ES" sz="2200" spc="-20" dirty="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lang="es-ES" sz="2200" dirty="0">
                <a:solidFill>
                  <a:srgbClr val="FFFF00"/>
                </a:solidFill>
                <a:highlight>
                  <a:srgbClr val="0000FF"/>
                </a:highlight>
                <a:latin typeface="Trebuchet MS"/>
                <a:cs typeface="Trebuchet MS"/>
              </a:rPr>
              <a:t>4</a:t>
            </a:r>
            <a:r>
              <a:rPr lang="es-ES" sz="2200" spc="-45" dirty="0">
                <a:solidFill>
                  <a:srgbClr val="FFFF00"/>
                </a:solidFill>
                <a:highlight>
                  <a:srgbClr val="0000FF"/>
                </a:highlight>
                <a:latin typeface="Trebuchet MS"/>
                <a:cs typeface="Trebuchet MS"/>
              </a:rPr>
              <a:t> </a:t>
            </a:r>
            <a:r>
              <a:rPr lang="es-ES" sz="2200" spc="-125" dirty="0">
                <a:solidFill>
                  <a:srgbClr val="FFFF00"/>
                </a:solidFill>
                <a:highlight>
                  <a:srgbClr val="0000FF"/>
                </a:highlight>
                <a:latin typeface="Trebuchet MS"/>
                <a:cs typeface="Trebuchet MS"/>
              </a:rPr>
              <a:t>años</a:t>
            </a:r>
            <a:r>
              <a:rPr lang="es-ES" sz="2200" spc="-125" dirty="0">
                <a:solidFill>
                  <a:srgbClr val="FFFF00"/>
                </a:solidFill>
                <a:latin typeface="Trebuchet MS"/>
                <a:cs typeface="Trebuchet MS"/>
              </a:rPr>
              <a:t>.</a:t>
            </a:r>
            <a:r>
              <a:rPr lang="es-ES" sz="2200" spc="-22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lang="es-ES" sz="2200" spc="-75" dirty="0">
                <a:solidFill>
                  <a:srgbClr val="001F5F"/>
                </a:solidFill>
                <a:latin typeface="Trebuchet MS"/>
                <a:cs typeface="Trebuchet MS"/>
              </a:rPr>
              <a:t>Se</a:t>
            </a:r>
            <a:r>
              <a:rPr lang="es-ES" sz="22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25" dirty="0">
                <a:solidFill>
                  <a:srgbClr val="001F5F"/>
                </a:solidFill>
                <a:latin typeface="Trebuchet MS"/>
                <a:cs typeface="Trebuchet MS"/>
              </a:rPr>
              <a:t>incluye</a:t>
            </a:r>
            <a:r>
              <a:rPr lang="es-ES" sz="2200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90" dirty="0">
                <a:solidFill>
                  <a:srgbClr val="001F5F"/>
                </a:solidFill>
                <a:latin typeface="Trebuchet MS"/>
                <a:cs typeface="Trebuchet MS"/>
              </a:rPr>
              <a:t>un</a:t>
            </a:r>
            <a:r>
              <a:rPr lang="es-ES" sz="2200" spc="-3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50" dirty="0">
                <a:solidFill>
                  <a:srgbClr val="001F5F"/>
                </a:solidFill>
                <a:latin typeface="Trebuchet MS"/>
                <a:cs typeface="Trebuchet MS"/>
              </a:rPr>
              <a:t>período</a:t>
            </a:r>
            <a:r>
              <a:rPr lang="es-ES" sz="22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14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lang="es-ES" sz="2200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95" dirty="0">
                <a:solidFill>
                  <a:srgbClr val="001F5F"/>
                </a:solidFill>
                <a:latin typeface="Trebuchet MS"/>
                <a:cs typeface="Trebuchet MS"/>
              </a:rPr>
              <a:t>orientación</a:t>
            </a:r>
            <a:r>
              <a:rPr lang="es-ES" sz="2200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70" dirty="0">
                <a:solidFill>
                  <a:srgbClr val="001F5F"/>
                </a:solidFill>
                <a:latin typeface="Trebuchet MS"/>
                <a:cs typeface="Trebuchet MS"/>
              </a:rPr>
              <a:t>postdoctoral</a:t>
            </a:r>
            <a:r>
              <a:rPr lang="es-ES" sz="22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0" dirty="0">
                <a:solidFill>
                  <a:srgbClr val="001F5F"/>
                </a:solidFill>
                <a:latin typeface="Trebuchet MS"/>
                <a:cs typeface="Trebuchet MS"/>
              </a:rPr>
              <a:t>(POP)</a:t>
            </a:r>
            <a:r>
              <a:rPr lang="es-ES" sz="22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35" dirty="0">
                <a:solidFill>
                  <a:srgbClr val="001F5F"/>
                </a:solidFill>
                <a:latin typeface="Trebuchet MS"/>
                <a:cs typeface="Trebuchet MS"/>
              </a:rPr>
              <a:t>una</a:t>
            </a:r>
            <a:r>
              <a:rPr lang="es-ES" sz="2200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25" dirty="0">
                <a:solidFill>
                  <a:srgbClr val="001F5F"/>
                </a:solidFill>
                <a:latin typeface="Trebuchet MS"/>
                <a:cs typeface="Trebuchet MS"/>
              </a:rPr>
              <a:t>vez </a:t>
            </a:r>
            <a:r>
              <a:rPr lang="es-ES" sz="2200" spc="-80" dirty="0">
                <a:solidFill>
                  <a:srgbClr val="001F5F"/>
                </a:solidFill>
                <a:latin typeface="Trebuchet MS"/>
                <a:cs typeface="Trebuchet MS"/>
              </a:rPr>
              <a:t>obtenido</a:t>
            </a:r>
            <a:r>
              <a:rPr lang="es-ES" sz="22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40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lang="es-ES" sz="22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00" dirty="0">
                <a:solidFill>
                  <a:srgbClr val="001F5F"/>
                </a:solidFill>
                <a:latin typeface="Trebuchet MS"/>
                <a:cs typeface="Trebuchet MS"/>
              </a:rPr>
              <a:t>título</a:t>
            </a:r>
            <a:r>
              <a:rPr lang="es-ES" sz="22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14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lang="es-ES" sz="22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40" dirty="0">
                <a:solidFill>
                  <a:srgbClr val="001F5F"/>
                </a:solidFill>
                <a:latin typeface="Trebuchet MS"/>
                <a:cs typeface="Trebuchet MS"/>
              </a:rPr>
              <a:t>doctor/a,</a:t>
            </a:r>
            <a:r>
              <a:rPr lang="es-ES" sz="2200" spc="-2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05" dirty="0">
                <a:solidFill>
                  <a:srgbClr val="001F5F"/>
                </a:solidFill>
                <a:latin typeface="Trebuchet MS"/>
                <a:cs typeface="Trebuchet MS"/>
              </a:rPr>
              <a:t>siempre</a:t>
            </a:r>
            <a:r>
              <a:rPr lang="es-ES" sz="22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10" dirty="0">
                <a:solidFill>
                  <a:srgbClr val="001F5F"/>
                </a:solidFill>
                <a:latin typeface="Trebuchet MS"/>
                <a:cs typeface="Trebuchet MS"/>
              </a:rPr>
              <a:t>que</a:t>
            </a:r>
            <a:r>
              <a:rPr lang="es-ES" sz="22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7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lang="es-ES" sz="22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85" dirty="0">
                <a:solidFill>
                  <a:srgbClr val="001F5F"/>
                </a:solidFill>
                <a:latin typeface="Trebuchet MS"/>
                <a:cs typeface="Trebuchet MS"/>
              </a:rPr>
              <a:t>obtención</a:t>
            </a:r>
            <a:r>
              <a:rPr lang="es-ES" sz="22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30" dirty="0">
                <a:solidFill>
                  <a:srgbClr val="001F5F"/>
                </a:solidFill>
                <a:latin typeface="Trebuchet MS"/>
                <a:cs typeface="Trebuchet MS"/>
              </a:rPr>
              <a:t>del</a:t>
            </a:r>
            <a:r>
              <a:rPr lang="es-ES" sz="22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00" dirty="0">
                <a:solidFill>
                  <a:srgbClr val="001F5F"/>
                </a:solidFill>
                <a:latin typeface="Trebuchet MS"/>
                <a:cs typeface="Trebuchet MS"/>
              </a:rPr>
              <a:t>título</a:t>
            </a:r>
            <a:r>
              <a:rPr lang="es-ES" sz="22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90" dirty="0">
                <a:solidFill>
                  <a:srgbClr val="001F5F"/>
                </a:solidFill>
                <a:latin typeface="Trebuchet MS"/>
                <a:cs typeface="Trebuchet MS"/>
              </a:rPr>
              <a:t>se</a:t>
            </a:r>
            <a:r>
              <a:rPr lang="es-ES" sz="22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95" dirty="0">
                <a:solidFill>
                  <a:srgbClr val="001F5F"/>
                </a:solidFill>
                <a:latin typeface="Trebuchet MS"/>
                <a:cs typeface="Trebuchet MS"/>
              </a:rPr>
              <a:t>produzca</a:t>
            </a:r>
            <a:r>
              <a:rPr lang="es-ES" sz="220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10" dirty="0">
                <a:solidFill>
                  <a:srgbClr val="001F5F"/>
                </a:solidFill>
                <a:latin typeface="Trebuchet MS"/>
                <a:cs typeface="Trebuchet MS"/>
              </a:rPr>
              <a:t>durante</a:t>
            </a:r>
            <a:r>
              <a:rPr lang="es-ES" sz="22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40" dirty="0">
                <a:solidFill>
                  <a:srgbClr val="001F5F"/>
                </a:solidFill>
                <a:latin typeface="Trebuchet MS"/>
                <a:cs typeface="Trebuchet MS"/>
              </a:rPr>
              <a:t>el</a:t>
            </a:r>
            <a:r>
              <a:rPr lang="es-ES" sz="2200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0" dirty="0">
                <a:solidFill>
                  <a:srgbClr val="001F5F"/>
                </a:solidFill>
                <a:latin typeface="Trebuchet MS"/>
                <a:cs typeface="Trebuchet MS"/>
              </a:rPr>
              <a:t>período </a:t>
            </a:r>
            <a:r>
              <a:rPr lang="es-ES" sz="2200" spc="-114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lang="es-ES" sz="22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20" dirty="0">
                <a:solidFill>
                  <a:srgbClr val="001F5F"/>
                </a:solidFill>
                <a:latin typeface="Trebuchet MS"/>
                <a:cs typeface="Trebuchet MS"/>
              </a:rPr>
              <a:t>ejecución</a:t>
            </a:r>
            <a:r>
              <a:rPr lang="es-ES" sz="22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14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lang="es-ES" sz="2200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70" dirty="0">
                <a:solidFill>
                  <a:srgbClr val="001F5F"/>
                </a:solidFill>
                <a:latin typeface="Trebuchet MS"/>
                <a:cs typeface="Trebuchet MS"/>
              </a:rPr>
              <a:t>la</a:t>
            </a:r>
            <a:r>
              <a:rPr lang="es-ES" sz="22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35" dirty="0">
                <a:solidFill>
                  <a:srgbClr val="001F5F"/>
                </a:solidFill>
                <a:latin typeface="Trebuchet MS"/>
                <a:cs typeface="Trebuchet MS"/>
              </a:rPr>
              <a:t>actuación,</a:t>
            </a:r>
            <a:r>
              <a:rPr lang="es-ES" sz="2200" spc="-2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45" dirty="0">
                <a:solidFill>
                  <a:srgbClr val="001F5F"/>
                </a:solidFill>
                <a:latin typeface="Trebuchet MS"/>
                <a:cs typeface="Trebuchet MS"/>
              </a:rPr>
              <a:t>con</a:t>
            </a:r>
            <a:r>
              <a:rPr lang="es-ES" sz="2200" spc="-3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35" dirty="0">
                <a:solidFill>
                  <a:srgbClr val="001F5F"/>
                </a:solidFill>
                <a:latin typeface="Trebuchet MS"/>
                <a:cs typeface="Trebuchet MS"/>
              </a:rPr>
              <a:t>una</a:t>
            </a:r>
            <a:r>
              <a:rPr lang="es-ES" sz="22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90" dirty="0">
                <a:solidFill>
                  <a:srgbClr val="001F5F"/>
                </a:solidFill>
                <a:latin typeface="Trebuchet MS"/>
                <a:cs typeface="Trebuchet MS"/>
              </a:rPr>
              <a:t>duración</a:t>
            </a:r>
            <a:r>
              <a:rPr lang="es-ES" sz="22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30" dirty="0">
                <a:solidFill>
                  <a:srgbClr val="001F5F"/>
                </a:solidFill>
                <a:latin typeface="Trebuchet MS"/>
                <a:cs typeface="Trebuchet MS"/>
              </a:rPr>
              <a:t>máxima</a:t>
            </a:r>
            <a:r>
              <a:rPr lang="es-ES" sz="22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20" dirty="0">
                <a:solidFill>
                  <a:srgbClr val="001F5F"/>
                </a:solidFill>
                <a:latin typeface="Trebuchet MS"/>
                <a:cs typeface="Trebuchet MS"/>
              </a:rPr>
              <a:t>de</a:t>
            </a:r>
            <a:r>
              <a:rPr lang="es-ES" sz="2200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75" dirty="0">
                <a:solidFill>
                  <a:srgbClr val="001F5F"/>
                </a:solidFill>
                <a:latin typeface="Trebuchet MS"/>
                <a:cs typeface="Trebuchet MS"/>
              </a:rPr>
              <a:t>doce</a:t>
            </a:r>
            <a:r>
              <a:rPr lang="es-ES" sz="22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es-ES" sz="2200" spc="-10" dirty="0">
                <a:solidFill>
                  <a:srgbClr val="001F5F"/>
                </a:solidFill>
                <a:latin typeface="Trebuchet MS"/>
                <a:cs typeface="Trebuchet MS"/>
              </a:rPr>
              <a:t>meses</a:t>
            </a:r>
          </a:p>
          <a:p>
            <a:pPr marL="298450" marR="226060" indent="-285750" algn="just">
              <a:lnSpc>
                <a:spcPct val="86900"/>
              </a:lnSpc>
              <a:spcBef>
                <a:spcPts val="380"/>
              </a:spcBef>
              <a:buFont typeface="Wingdings" panose="05000000000000000000" pitchFamily="2" charset="2"/>
              <a:buChar char="q"/>
            </a:pPr>
            <a:endParaRPr lang="es-ES" sz="2200" spc="-10" dirty="0">
              <a:solidFill>
                <a:srgbClr val="001F5F"/>
              </a:solidFill>
              <a:latin typeface="Trebuchet MS"/>
              <a:cs typeface="Trebuchet MS"/>
            </a:endParaRPr>
          </a:p>
          <a:p>
            <a:pPr marL="298450" marR="226060" indent="-285750" algn="just">
              <a:lnSpc>
                <a:spcPct val="86900"/>
              </a:lnSpc>
              <a:spcBef>
                <a:spcPts val="380"/>
              </a:spcBef>
              <a:buFont typeface="Wingdings" panose="05000000000000000000" pitchFamily="2" charset="2"/>
              <a:buChar char="q"/>
            </a:pPr>
            <a:r>
              <a:rPr lang="es-ES" sz="2200" spc="-10" dirty="0">
                <a:solidFill>
                  <a:srgbClr val="001F5F"/>
                </a:solidFill>
                <a:latin typeface="Trebuchet MS"/>
                <a:cs typeface="Trebuchet MS"/>
              </a:rPr>
              <a:t>El periodo de ejecución se inicia con la incorporación del personal investigador contratado a su puesto de trabajo en la entidad contratante</a:t>
            </a:r>
          </a:p>
          <a:p>
            <a:pPr marL="298450" marR="226060" indent="-285750" algn="just">
              <a:lnSpc>
                <a:spcPct val="86900"/>
              </a:lnSpc>
              <a:spcBef>
                <a:spcPts val="380"/>
              </a:spcBef>
              <a:buFont typeface="Wingdings" panose="05000000000000000000" pitchFamily="2" charset="2"/>
              <a:buChar char="q"/>
            </a:pPr>
            <a:endParaRPr lang="es-ES" sz="2200" spc="-10" dirty="0">
              <a:solidFill>
                <a:srgbClr val="001F5F"/>
              </a:solidFill>
              <a:latin typeface="Trebuchet MS"/>
              <a:cs typeface="Trebuchet MS"/>
            </a:endParaRPr>
          </a:p>
          <a:p>
            <a:pPr marL="298450" marR="226060" indent="-285750" algn="just">
              <a:lnSpc>
                <a:spcPct val="86900"/>
              </a:lnSpc>
              <a:spcBef>
                <a:spcPts val="380"/>
              </a:spcBef>
              <a:buFont typeface="Wingdings" panose="05000000000000000000" pitchFamily="2" charset="2"/>
              <a:buChar char="q"/>
            </a:pPr>
            <a:r>
              <a:rPr lang="es-ES" sz="2200" spc="-10" dirty="0">
                <a:solidFill>
                  <a:srgbClr val="001F5F"/>
                </a:solidFill>
                <a:latin typeface="Trebuchet MS"/>
                <a:cs typeface="Trebuchet MS"/>
              </a:rPr>
              <a:t>El proceso de evaluación y selección corresponderá a la entidad beneficiaria</a:t>
            </a:r>
          </a:p>
          <a:p>
            <a:pPr marL="12700" marR="226060" algn="just">
              <a:lnSpc>
                <a:spcPct val="86900"/>
              </a:lnSpc>
              <a:spcBef>
                <a:spcPts val="380"/>
              </a:spcBef>
            </a:pPr>
            <a:endParaRPr lang="es-ES" sz="2200" spc="-10" dirty="0">
              <a:solidFill>
                <a:srgbClr val="001F5F"/>
              </a:solidFill>
              <a:latin typeface="Trebuchet MS"/>
              <a:cs typeface="Trebuchet MS"/>
            </a:endParaRPr>
          </a:p>
          <a:p>
            <a:pPr marL="298450" marR="226060" indent="-285750" algn="just">
              <a:lnSpc>
                <a:spcPct val="86900"/>
              </a:lnSpc>
              <a:spcBef>
                <a:spcPts val="380"/>
              </a:spcBef>
              <a:buFont typeface="Wingdings" panose="05000000000000000000" pitchFamily="2" charset="2"/>
              <a:buChar char="q"/>
            </a:pPr>
            <a:r>
              <a:rPr lang="es-ES" sz="2200" spc="-10" dirty="0">
                <a:solidFill>
                  <a:srgbClr val="001F5F"/>
                </a:solidFill>
                <a:latin typeface="Trebuchet MS"/>
                <a:cs typeface="Trebuchet MS"/>
              </a:rPr>
              <a:t>La convocatoria o proceso para la cobertura del puesto deberá publicarse en el portal EURAXESS de la Comisión Europea (https://euraxess.ec.europa.eu/). El incumplimiento de dicha obligación será causa del reintegro parcial del 2 % de la cuantía individual total de la ayuda predoctoral.</a:t>
            </a:r>
          </a:p>
          <a:p>
            <a:pPr marL="12700" marR="226060" algn="just">
              <a:lnSpc>
                <a:spcPct val="86900"/>
              </a:lnSpc>
              <a:spcBef>
                <a:spcPts val="380"/>
              </a:spcBef>
            </a:pPr>
            <a:endParaRPr lang="es-ES" sz="2200" spc="-10" dirty="0">
              <a:solidFill>
                <a:srgbClr val="001F5F"/>
              </a:solidFill>
              <a:latin typeface="Trebuchet MS"/>
              <a:cs typeface="Trebuchet MS"/>
            </a:endParaRPr>
          </a:p>
          <a:p>
            <a:pPr marL="298450" marR="226060" indent="-285750" algn="just">
              <a:lnSpc>
                <a:spcPct val="86900"/>
              </a:lnSpc>
              <a:spcBef>
                <a:spcPts val="380"/>
              </a:spcBef>
              <a:buFont typeface="Wingdings" panose="05000000000000000000" pitchFamily="2" charset="2"/>
              <a:buChar char="q"/>
            </a:pPr>
            <a:endParaRPr lang="es-ES" sz="2200" spc="-10" dirty="0">
              <a:solidFill>
                <a:srgbClr val="001F5F"/>
              </a:solidFill>
              <a:latin typeface="Trebuchet MS"/>
              <a:cs typeface="Trebuchet M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3BD1C50-8C0D-7630-1F16-56DECFF41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59" y="6240944"/>
            <a:ext cx="11211516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D31FB-1E2B-7514-781F-F5FFB196A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802674-1FC3-A2E0-A6AA-C94AA85D9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187" y="0"/>
            <a:ext cx="10266554" cy="134733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8A90F2-666D-CA8F-09AB-55CE8B9EAFE2}"/>
              </a:ext>
            </a:extLst>
          </p:cNvPr>
          <p:cNvSpPr txBox="1"/>
          <p:nvPr/>
        </p:nvSpPr>
        <p:spPr>
          <a:xfrm>
            <a:off x="1196187" y="1420238"/>
            <a:ext cx="10266554" cy="559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marR="226060" indent="-285750" algn="just">
              <a:lnSpc>
                <a:spcPct val="86900"/>
              </a:lnSpc>
              <a:spcBef>
                <a:spcPts val="380"/>
              </a:spcBef>
              <a:buFont typeface="Wingdings" panose="05000000000000000000" pitchFamily="2" charset="2"/>
              <a:buChar char="q"/>
            </a:pPr>
            <a:r>
              <a:rPr lang="es-ES" sz="2000" spc="-10" dirty="0">
                <a:solidFill>
                  <a:srgbClr val="001F5F"/>
                </a:solidFill>
                <a:latin typeface="Trebuchet MS"/>
              </a:rPr>
              <a:t>Si durante los dos primeros años de la ejecución de la ayuda se produjera la extinción del contrato o el desistimiento de este por parte de la persona contratada, la entidad beneficiaria podrá evaluar, seleccionar y contratar a otra persona.</a:t>
            </a:r>
          </a:p>
          <a:p>
            <a:pPr marL="12700" marR="226060" algn="just">
              <a:lnSpc>
                <a:spcPct val="86900"/>
              </a:lnSpc>
              <a:spcBef>
                <a:spcPts val="380"/>
              </a:spcBef>
            </a:pPr>
            <a:endParaRPr lang="es-ES" sz="2000" spc="-10" dirty="0">
              <a:solidFill>
                <a:srgbClr val="001F5F"/>
              </a:solidFill>
              <a:latin typeface="Trebuchet MS"/>
              <a:cs typeface="Trebuchet MS"/>
            </a:endParaRPr>
          </a:p>
          <a:p>
            <a:pPr marL="298450" marR="226060" indent="-285750" algn="just">
              <a:lnSpc>
                <a:spcPct val="86900"/>
              </a:lnSpc>
              <a:spcBef>
                <a:spcPts val="380"/>
              </a:spcBef>
              <a:buFont typeface="Wingdings" panose="05000000000000000000" pitchFamily="2" charset="2"/>
              <a:buChar char="q"/>
            </a:pPr>
            <a:r>
              <a:rPr lang="es-ES" sz="2000" spc="-10" dirty="0">
                <a:solidFill>
                  <a:srgbClr val="001F5F"/>
                </a:solidFill>
                <a:latin typeface="Trebuchet MS"/>
                <a:cs typeface="Trebuchet MS"/>
              </a:rPr>
              <a:t>El período que transcurra entre la extinción o desistimiento del contrato y la incorporación de una nueva persona </a:t>
            </a:r>
            <a:r>
              <a:rPr lang="es-ES" sz="2000" b="1" spc="-10" dirty="0">
                <a:solidFill>
                  <a:srgbClr val="FF0000"/>
                </a:solidFill>
                <a:latin typeface="Trebuchet MS"/>
                <a:cs typeface="Trebuchet MS"/>
              </a:rPr>
              <a:t>no podrá ser superior a 3 meses</a:t>
            </a:r>
          </a:p>
          <a:p>
            <a:pPr marL="298450" marR="226060" indent="-285750" algn="just">
              <a:lnSpc>
                <a:spcPct val="86900"/>
              </a:lnSpc>
              <a:spcBef>
                <a:spcPts val="380"/>
              </a:spcBef>
              <a:buFont typeface="Wingdings" panose="05000000000000000000" pitchFamily="2" charset="2"/>
              <a:buChar char="q"/>
            </a:pPr>
            <a:endParaRPr lang="es-ES" sz="2000" spc="-10" dirty="0">
              <a:solidFill>
                <a:srgbClr val="001F5F"/>
              </a:solidFill>
              <a:latin typeface="Trebuchet MS"/>
              <a:cs typeface="Trebuchet MS"/>
            </a:endParaRPr>
          </a:p>
          <a:p>
            <a:pPr marL="298450" marR="226060" indent="-285750" algn="just">
              <a:lnSpc>
                <a:spcPct val="86900"/>
              </a:lnSpc>
              <a:spcBef>
                <a:spcPts val="380"/>
              </a:spcBef>
              <a:buFont typeface="Wingdings" panose="05000000000000000000" pitchFamily="2" charset="2"/>
              <a:buChar char="q"/>
            </a:pPr>
            <a:r>
              <a:rPr lang="es-ES" sz="2000" spc="-10" dirty="0">
                <a:solidFill>
                  <a:srgbClr val="001F5F"/>
                </a:solidFill>
                <a:latin typeface="Trebuchet MS"/>
                <a:cs typeface="Trebuchet MS"/>
              </a:rPr>
              <a:t>El proceso de evaluación y selección corresponderá a la entidad beneficiaria</a:t>
            </a:r>
          </a:p>
          <a:p>
            <a:pPr marL="12700" marR="226060" algn="just">
              <a:lnSpc>
                <a:spcPct val="86900"/>
              </a:lnSpc>
              <a:spcBef>
                <a:spcPts val="380"/>
              </a:spcBef>
            </a:pPr>
            <a:endParaRPr lang="es-ES" sz="2000" spc="-10" dirty="0">
              <a:solidFill>
                <a:srgbClr val="001F5F"/>
              </a:solidFill>
              <a:latin typeface="Trebuchet MS"/>
              <a:cs typeface="Trebuchet MS"/>
            </a:endParaRPr>
          </a:p>
          <a:p>
            <a:pPr marL="298450" marR="226060" indent="-285750" algn="just">
              <a:lnSpc>
                <a:spcPct val="86900"/>
              </a:lnSpc>
              <a:spcBef>
                <a:spcPts val="380"/>
              </a:spcBef>
              <a:buFont typeface="Wingdings" panose="05000000000000000000" pitchFamily="2" charset="2"/>
              <a:buChar char="q"/>
            </a:pPr>
            <a:r>
              <a:rPr lang="es-ES" sz="2000" spc="-10" dirty="0">
                <a:solidFill>
                  <a:srgbClr val="001F5F"/>
                </a:solidFill>
                <a:latin typeface="Trebuchet MS"/>
                <a:cs typeface="Trebuchet MS"/>
              </a:rPr>
              <a:t>Independientemente de que se puedan contratar en el marco de la actuación a diferentes personas, el periodo de ejecución de la actuación </a:t>
            </a:r>
            <a:r>
              <a:rPr lang="es-ES" sz="2000" b="1" spc="-10" dirty="0">
                <a:solidFill>
                  <a:srgbClr val="FF0000"/>
                </a:solidFill>
                <a:latin typeface="Trebuchet MS"/>
                <a:cs typeface="Trebuchet MS"/>
              </a:rPr>
              <a:t>finalizará a los cuatro años</a:t>
            </a:r>
            <a:r>
              <a:rPr lang="es-ES" sz="2000" spc="-10" dirty="0">
                <a:solidFill>
                  <a:srgbClr val="001F5F"/>
                </a:solidFill>
                <a:latin typeface="Trebuchet MS"/>
                <a:cs typeface="Trebuchet MS"/>
              </a:rPr>
              <a:t>, a contar desde la fecha de incorporación de la primera persona contratada, y la cuantía de la ayuda no será modificada, sin perjuicio de lo dispuesto en materia de interrupciones y prórrogas del plazo de ejecución de la actuación</a:t>
            </a:r>
          </a:p>
          <a:p>
            <a:pPr marL="298450" marR="226060" indent="-285750" algn="just">
              <a:lnSpc>
                <a:spcPct val="86900"/>
              </a:lnSpc>
              <a:spcBef>
                <a:spcPts val="380"/>
              </a:spcBef>
              <a:buFont typeface="Wingdings" panose="05000000000000000000" pitchFamily="2" charset="2"/>
              <a:buChar char="q"/>
            </a:pPr>
            <a:r>
              <a:rPr lang="es-ES" sz="2000" spc="-10" dirty="0">
                <a:solidFill>
                  <a:srgbClr val="001F5F"/>
                </a:solidFill>
                <a:latin typeface="Trebuchet MS"/>
                <a:cs typeface="Trebuchet MS"/>
              </a:rPr>
              <a:t>Solamente serán imputables a cada ayuda predoctoral concedida los contratos de un </a:t>
            </a:r>
            <a:r>
              <a:rPr lang="es-ES" sz="2000" b="1" spc="-10" dirty="0">
                <a:solidFill>
                  <a:srgbClr val="FF0000"/>
                </a:solidFill>
                <a:latin typeface="Trebuchet MS"/>
                <a:cs typeface="Trebuchet MS"/>
              </a:rPr>
              <a:t>máximo de dos personas</a:t>
            </a:r>
            <a:r>
              <a:rPr lang="es-ES" sz="2000" spc="-10" dirty="0">
                <a:solidFill>
                  <a:srgbClr val="001F5F"/>
                </a:solidFill>
                <a:latin typeface="Trebuchet MS"/>
                <a:cs typeface="Trebuchet MS"/>
              </a:rPr>
              <a:t>, y la contratación de una segunda persona únicamente podrá realizarse durante los dos primeros años de ejecución de la ayuda.</a:t>
            </a:r>
          </a:p>
          <a:p>
            <a:pPr marL="12700" marR="226060" algn="just">
              <a:lnSpc>
                <a:spcPct val="86900"/>
              </a:lnSpc>
              <a:spcBef>
                <a:spcPts val="380"/>
              </a:spcBef>
            </a:pPr>
            <a:endParaRPr lang="es-ES" sz="2000" spc="-10" dirty="0">
              <a:solidFill>
                <a:srgbClr val="001F5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2384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906447"/>
              </p:ext>
            </p:extLst>
          </p:nvPr>
        </p:nvGraphicFramePr>
        <p:xfrm>
          <a:off x="702363" y="1138695"/>
          <a:ext cx="10840280" cy="5105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2912">
                  <a:extLst>
                    <a:ext uri="{9D8B030D-6E8A-4147-A177-3AD203B41FA5}">
                      <a16:colId xmlns:a16="http://schemas.microsoft.com/office/drawing/2014/main" val="1445018690"/>
                    </a:ext>
                  </a:extLst>
                </a:gridCol>
                <a:gridCol w="6480699">
                  <a:extLst>
                    <a:ext uri="{9D8B030D-6E8A-4147-A177-3AD203B41FA5}">
                      <a16:colId xmlns:a16="http://schemas.microsoft.com/office/drawing/2014/main" val="3769093700"/>
                    </a:ext>
                  </a:extLst>
                </a:gridCol>
                <a:gridCol w="3056669">
                  <a:extLst>
                    <a:ext uri="{9D8B030D-6E8A-4147-A177-3AD203B41FA5}">
                      <a16:colId xmlns:a16="http://schemas.microsoft.com/office/drawing/2014/main" val="3659008304"/>
                    </a:ext>
                  </a:extLst>
                </a:gridCol>
              </a:tblGrid>
              <a:tr h="269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>
                          <a:effectLst/>
                        </a:rPr>
                        <a:t>Año conv.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Modalidad de la actuación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Órgano convocante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1235999"/>
                  </a:ext>
                </a:extLst>
              </a:tr>
              <a:tr h="6830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PID 2022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Proyectos Generación del Conocimiento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Agencia Estatal de Investigación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2355989"/>
                  </a:ext>
                </a:extLst>
              </a:tr>
              <a:tr h="64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PID 2023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Proyectos Generación del Conocimiento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Agencia Estatal de Investigación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2626391"/>
                  </a:ext>
                </a:extLst>
              </a:tr>
              <a:tr h="515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PID 2024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Proyectos Generación del Conocimiento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Agencia Estatal de Investigación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4789232"/>
                  </a:ext>
                </a:extLst>
              </a:tr>
              <a:tr h="632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PI 2023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effectLst/>
                        </a:rPr>
                        <a:t>Acción Estratégica en Salud. Proyectos de I+D+i en salud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Instituto de Salud Carlos III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2369982"/>
                  </a:ext>
                </a:extLst>
              </a:tr>
              <a:tr h="665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PI 2024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Acción Estratégica en Salud. Proyectos de I+D+i en salud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Instituto de Salud Carlos III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884994"/>
                  </a:ext>
                </a:extLst>
              </a:tr>
              <a:tr h="692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PI 2025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effectLst/>
                        </a:rPr>
                        <a:t>Acción Estratégica en Salud. Proyectos de I+D+i en salud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es-ES" sz="1800" dirty="0">
                          <a:effectLst/>
                        </a:rPr>
                        <a:t>Instituto de Salud Carlos III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382572"/>
                  </a:ext>
                </a:extLst>
              </a:tr>
            </a:tbl>
          </a:graphicData>
        </a:graphic>
      </p:graphicFrame>
      <p:sp>
        <p:nvSpPr>
          <p:cNvPr id="3" name="object 16"/>
          <p:cNvSpPr txBox="1">
            <a:spLocks/>
          </p:cNvSpPr>
          <p:nvPr/>
        </p:nvSpPr>
        <p:spPr>
          <a:xfrm>
            <a:off x="702363" y="109655"/>
            <a:ext cx="10840279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53085" algn="ctr">
              <a:lnSpc>
                <a:spcPct val="100000"/>
              </a:lnSpc>
              <a:spcBef>
                <a:spcPts val="60"/>
              </a:spcBef>
            </a:pPr>
            <a:r>
              <a:rPr lang="es-ES" spc="-5" dirty="0">
                <a:solidFill>
                  <a:srgbClr val="EBF0DE"/>
                </a:solidFill>
              </a:rPr>
              <a:t>ANEXO V. CONVOCATORIAS INCOMPATIBLES</a:t>
            </a:r>
            <a:endParaRPr lang="es-ES" spc="-15" dirty="0">
              <a:solidFill>
                <a:srgbClr val="EBF0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3456" y="153949"/>
            <a:ext cx="8760460" cy="721360"/>
            <a:chOff x="219456" y="153949"/>
            <a:chExt cx="8760460" cy="721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30111"/>
              <a:ext cx="8759952" cy="4785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564" y="153949"/>
              <a:ext cx="7792211" cy="72082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9442" y="109655"/>
            <a:ext cx="10084905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marL="665480" algn="ctr">
              <a:lnSpc>
                <a:spcPct val="100000"/>
              </a:lnSpc>
              <a:spcBef>
                <a:spcPts val="60"/>
              </a:spcBef>
            </a:pPr>
            <a:r>
              <a:rPr lang="es-ES" b="1" spc="-5" dirty="0">
                <a:solidFill>
                  <a:srgbClr val="FFFFFF"/>
                </a:solidFill>
              </a:rPr>
              <a:t>OTRO REQUISITOS</a:t>
            </a:r>
            <a:endParaRPr b="1" spc="-5" dirty="0">
              <a:solidFill>
                <a:srgbClr val="FFFFFF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79442" y="1178052"/>
            <a:ext cx="10084905" cy="5151120"/>
            <a:chOff x="262127" y="1178052"/>
            <a:chExt cx="8679180" cy="5151120"/>
          </a:xfrm>
        </p:grpSpPr>
        <p:sp>
          <p:nvSpPr>
            <p:cNvPr id="7" name="object 7"/>
            <p:cNvSpPr/>
            <p:nvPr/>
          </p:nvSpPr>
          <p:spPr>
            <a:xfrm>
              <a:off x="281177" y="1197102"/>
              <a:ext cx="8641080" cy="5113020"/>
            </a:xfrm>
            <a:custGeom>
              <a:avLst/>
              <a:gdLst/>
              <a:ahLst/>
              <a:cxnLst/>
              <a:rect l="l" t="t" r="r" b="b"/>
              <a:pathLst>
                <a:path w="8641080" h="5113020">
                  <a:moveTo>
                    <a:pt x="8641080" y="0"/>
                  </a:moveTo>
                  <a:lnTo>
                    <a:pt x="0" y="0"/>
                  </a:lnTo>
                  <a:lnTo>
                    <a:pt x="0" y="5113020"/>
                  </a:lnTo>
                  <a:lnTo>
                    <a:pt x="8641080" y="5113020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1177" y="1197102"/>
              <a:ext cx="8641080" cy="5113020"/>
            </a:xfrm>
            <a:custGeom>
              <a:avLst/>
              <a:gdLst/>
              <a:ahLst/>
              <a:cxnLst/>
              <a:rect l="l" t="t" r="r" b="b"/>
              <a:pathLst>
                <a:path w="8641080" h="5113020">
                  <a:moveTo>
                    <a:pt x="0" y="5113020"/>
                  </a:moveTo>
                  <a:lnTo>
                    <a:pt x="8641080" y="5113020"/>
                  </a:lnTo>
                  <a:lnTo>
                    <a:pt x="8641080" y="0"/>
                  </a:lnTo>
                  <a:lnTo>
                    <a:pt x="0" y="0"/>
                  </a:lnTo>
                  <a:lnTo>
                    <a:pt x="0" y="5113020"/>
                  </a:lnTo>
                  <a:close/>
                </a:path>
              </a:pathLst>
            </a:custGeom>
            <a:ln w="25908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1177" y="1197102"/>
              <a:ext cx="8641080" cy="5113020"/>
            </a:xfrm>
            <a:custGeom>
              <a:avLst/>
              <a:gdLst/>
              <a:ahLst/>
              <a:cxnLst/>
              <a:rect l="l" t="t" r="r" b="b"/>
              <a:pathLst>
                <a:path w="8641080" h="5113020">
                  <a:moveTo>
                    <a:pt x="0" y="5113020"/>
                  </a:moveTo>
                  <a:lnTo>
                    <a:pt x="8641080" y="5113020"/>
                  </a:lnTo>
                  <a:lnTo>
                    <a:pt x="8641080" y="0"/>
                  </a:lnTo>
                  <a:lnTo>
                    <a:pt x="0" y="0"/>
                  </a:lnTo>
                  <a:lnTo>
                    <a:pt x="0" y="5113020"/>
                  </a:lnTo>
                  <a:close/>
                </a:path>
              </a:pathLst>
            </a:custGeom>
            <a:ln w="3810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79442" y="1111303"/>
            <a:ext cx="10084905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sz="2000" b="1"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AUTORIZACIÓN</a:t>
            </a:r>
            <a:r>
              <a:rPr sz="20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para</a:t>
            </a:r>
            <a:r>
              <a:rPr sz="2000" b="1" u="heavy" spc="-2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participar</a:t>
            </a:r>
            <a:r>
              <a:rPr sz="2000" b="1" u="heavy" spc="-3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en</a:t>
            </a:r>
            <a:r>
              <a:rPr sz="2000" b="1" u="heavy" spc="-2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proyectos</a:t>
            </a:r>
            <a:r>
              <a:rPr sz="2000" b="1" u="heavy" spc="-4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sz="2000"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otras</a:t>
            </a:r>
            <a:r>
              <a:rPr sz="2000" b="1" u="heavy" spc="-2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entidades: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spcBef>
                <a:spcPts val="5"/>
              </a:spcBef>
            </a:pPr>
            <a:r>
              <a:rPr sz="2000" spc="-25" dirty="0">
                <a:solidFill>
                  <a:srgbClr val="17375E"/>
                </a:solidFill>
                <a:latin typeface="Calibri"/>
                <a:cs typeface="Calibri"/>
              </a:rPr>
              <a:t>Para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el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personal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que no 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tenga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vinculación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durante toda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vida del 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proyecto,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seguirán los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criterios</a:t>
            </a:r>
            <a:r>
              <a:rPr sz="20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indicados</a:t>
            </a:r>
            <a:r>
              <a:rPr sz="20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20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apartados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anteriores.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2000" dirty="0">
              <a:latin typeface="Calibri"/>
              <a:cs typeface="Calibri"/>
            </a:endParaRPr>
          </a:p>
          <a:p>
            <a:pPr marL="12700" algn="just"/>
            <a:r>
              <a:rPr sz="20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PERSONAL</a:t>
            </a:r>
            <a:r>
              <a:rPr sz="2000" b="1" u="heavy" spc="-2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sz="2000" b="1" u="heavy" spc="-2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OTRAS </a:t>
            </a:r>
            <a:r>
              <a:rPr sz="20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ENTIDADES:</a:t>
            </a:r>
            <a:endParaRPr sz="2000" dirty="0">
              <a:latin typeface="Calibri"/>
              <a:cs typeface="Calibri"/>
            </a:endParaRPr>
          </a:p>
          <a:p>
            <a:pPr marL="12700" marR="6985" algn="just"/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Los miembros 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otras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entidades españolas deberán aportar autorización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de su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entidad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en 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los términos establecidos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en el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art. 8.2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b) y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art.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9.1 b) de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convocatoria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en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relación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requisitos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vinculación.</a:t>
            </a:r>
            <a:endParaRPr sz="2000" dirty="0">
              <a:latin typeface="Calibri"/>
              <a:cs typeface="Calibri"/>
            </a:endParaRPr>
          </a:p>
          <a:p>
            <a:pPr marL="12700" algn="just"/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2000" spc="1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autorización</a:t>
            </a:r>
            <a:r>
              <a:rPr sz="2000" spc="1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debe</a:t>
            </a:r>
            <a:r>
              <a:rPr sz="2000" u="heavy" spc="1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indicar</a:t>
            </a:r>
            <a:r>
              <a:rPr sz="2000" u="heavy" spc="12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claramente</a:t>
            </a:r>
            <a:r>
              <a:rPr sz="2000" spc="1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2000" spc="1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2000" b="1" spc="1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entidad</a:t>
            </a:r>
            <a:r>
              <a:rPr sz="2000" b="1" spc="1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2000" b="1" spc="1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compromete</a:t>
            </a:r>
            <a:r>
              <a:rPr sz="2000" b="1" spc="1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r>
              <a:rPr sz="2000" b="1" spc="1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mantenimiento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spcBef>
                <a:spcPts val="5"/>
              </a:spcBef>
            </a:pP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vinculación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20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si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lo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indica</a:t>
            </a:r>
            <a:r>
              <a:rPr sz="2000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da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por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válida.</a:t>
            </a:r>
            <a:endParaRPr sz="20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5080" algn="just"/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tramitarán proyectos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que no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cuenten, antes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cerrar la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solicitud,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con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todas las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autorizaciones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miembros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externos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del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equipo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investigación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(el</a:t>
            </a:r>
            <a:r>
              <a:rPr sz="2000" b="1" spc="3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equipo</a:t>
            </a:r>
            <a:r>
              <a:rPr sz="2000" b="1" spc="3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trabajo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no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requiere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ser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autorizado). En caso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de no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disponer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de ellas,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deberán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lang="es-ES" sz="2000" b="1" spc="-5" dirty="0">
                <a:solidFill>
                  <a:srgbClr val="FF0000"/>
                </a:solidFill>
                <a:latin typeface="Calibri"/>
                <a:cs typeface="Calibri"/>
              </a:rPr>
              <a:t>excluir del </a:t>
            </a:r>
            <a:r>
              <a:rPr sz="2000" b="1" spc="-10" dirty="0" err="1">
                <a:solidFill>
                  <a:srgbClr val="FF0000"/>
                </a:solidFill>
                <a:latin typeface="Calibri"/>
                <a:cs typeface="Calibri"/>
              </a:rPr>
              <a:t>proyecto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dichos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investigadores.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4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770947" y="2881612"/>
            <a:ext cx="75127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s-ES" sz="4000" b="1" spc="-40" dirty="0">
                <a:latin typeface="Calibri"/>
                <a:cs typeface="Calibri"/>
              </a:rPr>
              <a:t>CRITERIOS DE VALORACIÓN</a:t>
            </a:r>
            <a:endParaRPr lang="es-ES" sz="4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61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038EFC9-D79C-C376-3DBB-ECB92B366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73" y="1362312"/>
            <a:ext cx="9388654" cy="527349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96E1BB2-1C16-5790-B1BE-0E0B6CA6E335}"/>
              </a:ext>
            </a:extLst>
          </p:cNvPr>
          <p:cNvSpPr txBox="1"/>
          <p:nvPr/>
        </p:nvSpPr>
        <p:spPr>
          <a:xfrm>
            <a:off x="2984440" y="498949"/>
            <a:ext cx="603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CRITERIOS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305177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/>
          <p:cNvSpPr txBox="1">
            <a:spLocks/>
          </p:cNvSpPr>
          <p:nvPr/>
        </p:nvSpPr>
        <p:spPr>
          <a:xfrm>
            <a:off x="1756410" y="232826"/>
            <a:ext cx="8679180" cy="56233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825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5"/>
              </a:spcBef>
            </a:pPr>
            <a:r>
              <a:rPr lang="es-ES" sz="3600" b="1" spc="-5" dirty="0">
                <a:solidFill>
                  <a:srgbClr val="FFFFFF"/>
                </a:solidFill>
              </a:rPr>
              <a:t>CRITERIOS</a:t>
            </a:r>
            <a:r>
              <a:rPr lang="es-ES" sz="3600" b="1" spc="-10" dirty="0">
                <a:solidFill>
                  <a:srgbClr val="FFFFFF"/>
                </a:solidFill>
              </a:rPr>
              <a:t> </a:t>
            </a:r>
            <a:r>
              <a:rPr lang="es-ES" sz="3600" b="1" spc="-5" dirty="0">
                <a:solidFill>
                  <a:srgbClr val="FFFFFF"/>
                </a:solidFill>
              </a:rPr>
              <a:t>DE </a:t>
            </a:r>
            <a:r>
              <a:rPr lang="es-ES" sz="3600" b="1" spc="-25" dirty="0">
                <a:solidFill>
                  <a:srgbClr val="FFFFFF"/>
                </a:solidFill>
              </a:rPr>
              <a:t>EVALUACIÓN</a:t>
            </a:r>
          </a:p>
        </p:txBody>
      </p:sp>
      <p:sp>
        <p:nvSpPr>
          <p:cNvPr id="8" name="object 2"/>
          <p:cNvSpPr txBox="1"/>
          <p:nvPr/>
        </p:nvSpPr>
        <p:spPr>
          <a:xfrm>
            <a:off x="1756409" y="1209575"/>
            <a:ext cx="8679181" cy="46224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6350" indent="-34290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</a:tabLst>
            </a:pP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Calidad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 y</a:t>
            </a:r>
            <a:r>
              <a:rPr sz="20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viabilidad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 de</a:t>
            </a:r>
            <a:r>
              <a:rPr sz="20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la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propuesta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(40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puntos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Orientada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y</a:t>
            </a:r>
            <a:r>
              <a:rPr sz="20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50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 no </a:t>
            </a:r>
            <a:r>
              <a:rPr sz="20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Orientada)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75F92"/>
              </a:buClr>
              <a:buFont typeface="Calibri"/>
              <a:buAutoNum type="arabicPeriod"/>
            </a:pPr>
            <a:endParaRPr sz="1950" dirty="0">
              <a:latin typeface="Calibri"/>
              <a:cs typeface="Calibri"/>
            </a:endParaRPr>
          </a:p>
          <a:p>
            <a:pPr marL="394970" lvl="1" indent="-382905" algn="just">
              <a:lnSpc>
                <a:spcPct val="100000"/>
              </a:lnSpc>
              <a:buAutoNum type="arabicPeriod"/>
              <a:tabLst>
                <a:tab pos="395605" algn="l"/>
              </a:tabLst>
            </a:pP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Calidad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(25</a:t>
            </a:r>
            <a:r>
              <a:rPr sz="2000" b="1" spc="-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puntos</a:t>
            </a:r>
            <a:r>
              <a:rPr sz="20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en</a:t>
            </a:r>
            <a:r>
              <a:rPr sz="20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Orientada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y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30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en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no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Orientada)</a:t>
            </a:r>
            <a:endParaRPr sz="2000" dirty="0">
              <a:latin typeface="Calibri"/>
              <a:cs typeface="Calibri"/>
            </a:endParaRPr>
          </a:p>
          <a:p>
            <a:pPr marL="68580" algn="just">
              <a:lnSpc>
                <a:spcPct val="100000"/>
              </a:lnSpc>
              <a:spcBef>
                <a:spcPts val="5"/>
              </a:spcBef>
            </a:pPr>
            <a:r>
              <a:rPr sz="2000" u="heavy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En</a:t>
            </a:r>
            <a:r>
              <a:rPr sz="2000" u="heavy" spc="-2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Orientada</a:t>
            </a:r>
            <a:r>
              <a:rPr sz="2000" spc="-10" dirty="0">
                <a:solidFill>
                  <a:srgbClr val="375F92"/>
                </a:solid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299085" marR="10795" indent="-287020" algn="just">
              <a:lnSpc>
                <a:spcPct val="100000"/>
              </a:lnSpc>
              <a:buClr>
                <a:srgbClr val="4F81BC"/>
              </a:buClr>
              <a:buFont typeface="Wingdings"/>
              <a:buChar char=""/>
              <a:tabLst>
                <a:tab pos="357505" algn="l"/>
              </a:tabLst>
            </a:pPr>
            <a:r>
              <a:rPr dirty="0"/>
              <a:t>	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idoneidad de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propuesta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las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características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finalidad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la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convocatoria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y/o</a:t>
            </a:r>
            <a:r>
              <a:rPr sz="20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modalidad</a:t>
            </a:r>
          </a:p>
          <a:p>
            <a:pPr marL="299085" marR="5080" indent="-287020" algn="just">
              <a:lnSpc>
                <a:spcPct val="100000"/>
              </a:lnSpc>
              <a:buClr>
                <a:srgbClr val="4F81BC"/>
              </a:buClr>
              <a:buFont typeface="Wingdings"/>
              <a:buChar char=""/>
              <a:tabLst>
                <a:tab pos="357505" algn="l"/>
              </a:tabLst>
            </a:pPr>
            <a:r>
              <a:rPr i="1" dirty="0">
                <a:solidFill>
                  <a:srgbClr val="FF0000"/>
                </a:solidFill>
              </a:rPr>
              <a:t>	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 calidad científica, tecnológica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innovadora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propuesta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en términos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relevancia,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claridad,</a:t>
            </a:r>
            <a:r>
              <a:rPr sz="2000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novedad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hipótesis</a:t>
            </a:r>
            <a:r>
              <a:rPr sz="2000" i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partida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marR="8255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la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novedad,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adecuación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y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contribución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objetivos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planteados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a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resolución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problemas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concretos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vinculados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a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prioridad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temática</a:t>
            </a:r>
            <a:r>
              <a:rPr sz="2000" i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seleccionada.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marR="10160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Cuando sea pertinente se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carácter inter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multidisciplinar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propuesta.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marR="1016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i="1" spc="-25" dirty="0">
                <a:solidFill>
                  <a:srgbClr val="FF0000"/>
                </a:solidFill>
                <a:latin typeface="Calibri"/>
                <a:cs typeface="Calibri"/>
              </a:rPr>
              <a:t>Para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 caso de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proyectos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presentados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forma coordinada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valorará,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asimismo,</a:t>
            </a:r>
            <a:r>
              <a:rPr sz="2000" i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justificación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valor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añadido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coordinación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1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1756410" y="1315303"/>
            <a:ext cx="8679180" cy="48917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8255" indent="-3429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1.</a:t>
            </a:r>
            <a:r>
              <a:rPr sz="20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Calidad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y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viabilidad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de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la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propuesta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(40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puntos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en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Orientada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y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50 en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no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Orientada)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1.2</a:t>
            </a:r>
            <a:r>
              <a:rPr sz="20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Viabilidad</a:t>
            </a:r>
            <a:r>
              <a:rPr sz="2000" b="1" spc="44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(15</a:t>
            </a:r>
            <a:r>
              <a:rPr sz="20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puntos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en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Orientada</a:t>
            </a:r>
            <a:r>
              <a:rPr sz="2000" b="1" spc="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y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20</a:t>
            </a:r>
            <a:r>
              <a:rPr sz="20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en</a:t>
            </a:r>
            <a:r>
              <a:rPr sz="2000" b="1" spc="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75F92"/>
                </a:solidFill>
                <a:latin typeface="Calibri"/>
                <a:cs typeface="Calibri"/>
              </a:rPr>
              <a:t>no</a:t>
            </a:r>
            <a:r>
              <a:rPr sz="2000" b="1" spc="-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375F92"/>
                </a:solidFill>
                <a:latin typeface="Calibri"/>
                <a:cs typeface="Calibri"/>
              </a:rPr>
              <a:t>Orientada)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u="heavy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En</a:t>
            </a:r>
            <a:r>
              <a:rPr sz="2000" u="heavy" spc="-4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no</a:t>
            </a:r>
            <a:r>
              <a:rPr sz="2000" u="heavy" spc="-2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Orientada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299085" marR="762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la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definición,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novedad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idoneidad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4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spc="4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metodología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propuesta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adecuación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plan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trabajo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cronograma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consecución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objetivos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propuestos.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4965" marR="635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calidad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impacto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resultados</a:t>
            </a:r>
            <a:r>
              <a:rPr sz="2000" i="1" spc="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previos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obtenidos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relacionados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con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temática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propuesta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permitan </a:t>
            </a:r>
            <a:r>
              <a:rPr sz="2000" i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avalar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viabilidad</a:t>
            </a:r>
            <a:r>
              <a:rPr sz="2000" i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misma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4965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adecuación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distribución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actividades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entre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los 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distintos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miembros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equipo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investigación,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la</a:t>
            </a:r>
            <a:r>
              <a:rPr sz="2000" i="1" spc="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identificación</a:t>
            </a:r>
            <a:r>
              <a:rPr sz="2000" i="1" spc="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puntos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críticos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y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planes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contingencia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y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recursos</a:t>
            </a:r>
            <a:r>
              <a:rPr sz="2000" i="1" spc="4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humanos, </a:t>
            </a:r>
            <a:r>
              <a:rPr sz="2000" i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materiales</a:t>
            </a:r>
            <a:r>
              <a:rPr sz="2000" i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equipamiento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disponibles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llevar</a:t>
            </a:r>
            <a:r>
              <a:rPr sz="2000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cabo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propuesta.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object 6"/>
          <p:cNvSpPr txBox="1">
            <a:spLocks/>
          </p:cNvSpPr>
          <p:nvPr/>
        </p:nvSpPr>
        <p:spPr>
          <a:xfrm>
            <a:off x="1756410" y="232826"/>
            <a:ext cx="8679180" cy="56233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825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5"/>
              </a:spcBef>
            </a:pPr>
            <a:r>
              <a:rPr lang="es-ES" sz="3600" b="1" spc="-5" dirty="0">
                <a:solidFill>
                  <a:srgbClr val="FFFFFF"/>
                </a:solidFill>
              </a:rPr>
              <a:t>CRITERIOS</a:t>
            </a:r>
            <a:r>
              <a:rPr lang="es-ES" sz="3600" b="1" spc="-10" dirty="0">
                <a:solidFill>
                  <a:srgbClr val="FFFFFF"/>
                </a:solidFill>
              </a:rPr>
              <a:t> </a:t>
            </a:r>
            <a:r>
              <a:rPr lang="es-ES" sz="3600" b="1" spc="-5" dirty="0">
                <a:solidFill>
                  <a:srgbClr val="FFFFFF"/>
                </a:solidFill>
              </a:rPr>
              <a:t>DE </a:t>
            </a:r>
            <a:r>
              <a:rPr lang="es-ES" sz="3600" b="1" spc="-25" dirty="0">
                <a:solidFill>
                  <a:srgbClr val="FFFFFF"/>
                </a:solidFill>
              </a:rPr>
              <a:t>EVALUACIÓN</a:t>
            </a:r>
          </a:p>
        </p:txBody>
      </p:sp>
    </p:spTree>
    <p:extLst>
      <p:ext uri="{BB962C8B-B14F-4D97-AF65-F5344CB8AC3E}">
        <p14:creationId xmlns:p14="http://schemas.microsoft.com/office/powerpoint/2010/main" val="26534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746012" y="2458923"/>
            <a:ext cx="66744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" sz="3600" b="1" spc="-25" dirty="0">
                <a:latin typeface="Calibri"/>
                <a:cs typeface="Calibri"/>
              </a:rPr>
              <a:t>MODALIDAD</a:t>
            </a:r>
            <a:r>
              <a:rPr lang="es-ES" sz="3600" b="1" spc="35" dirty="0">
                <a:latin typeface="Calibri"/>
                <a:cs typeface="Calibri"/>
              </a:rPr>
              <a:t> </a:t>
            </a:r>
            <a:r>
              <a:rPr lang="es-ES" sz="3600" dirty="0">
                <a:latin typeface="Calibri"/>
                <a:cs typeface="Calibri"/>
              </a:rPr>
              <a:t>Y</a:t>
            </a:r>
            <a:r>
              <a:rPr lang="es-ES" sz="3600" spc="-15" dirty="0">
                <a:latin typeface="Calibri"/>
                <a:cs typeface="Calibri"/>
              </a:rPr>
              <a:t> </a:t>
            </a:r>
            <a:r>
              <a:rPr lang="es-ES" sz="3600" b="1" spc="-5" dirty="0">
                <a:latin typeface="Calibri"/>
                <a:cs typeface="Calibri"/>
              </a:rPr>
              <a:t>TIPO</a:t>
            </a:r>
            <a:r>
              <a:rPr lang="es-ES" sz="3600" b="1" spc="5" dirty="0">
                <a:latin typeface="Calibri"/>
                <a:cs typeface="Calibri"/>
              </a:rPr>
              <a:t> </a:t>
            </a:r>
            <a:r>
              <a:rPr lang="es-ES" sz="3600" b="1" spc="-5" dirty="0">
                <a:latin typeface="Calibri"/>
                <a:cs typeface="Calibri"/>
              </a:rPr>
              <a:t>DE </a:t>
            </a:r>
            <a:r>
              <a:rPr lang="es-ES" sz="3600" b="1" spc="-35" dirty="0">
                <a:latin typeface="Calibri"/>
                <a:cs typeface="Calibri"/>
              </a:rPr>
              <a:t>PROYECTOS</a:t>
            </a:r>
            <a:endParaRPr lang="es-ES" sz="36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20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/>
          </p:cNvSpPr>
          <p:nvPr/>
        </p:nvSpPr>
        <p:spPr>
          <a:xfrm>
            <a:off x="1756410" y="232826"/>
            <a:ext cx="8679180" cy="56233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825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5"/>
              </a:spcBef>
            </a:pPr>
            <a:r>
              <a:rPr lang="es-ES" sz="3600" b="1" spc="-5" dirty="0">
                <a:solidFill>
                  <a:srgbClr val="FFFFFF"/>
                </a:solidFill>
              </a:rPr>
              <a:t>CRITERIOS</a:t>
            </a:r>
            <a:r>
              <a:rPr lang="es-ES" sz="3600" b="1" spc="-10" dirty="0">
                <a:solidFill>
                  <a:srgbClr val="FFFFFF"/>
                </a:solidFill>
              </a:rPr>
              <a:t> </a:t>
            </a:r>
            <a:r>
              <a:rPr lang="es-ES" sz="3600" b="1" spc="-5" dirty="0">
                <a:solidFill>
                  <a:srgbClr val="FFFFFF"/>
                </a:solidFill>
              </a:rPr>
              <a:t>DE </a:t>
            </a:r>
            <a:r>
              <a:rPr lang="es-ES" sz="3600" b="1" spc="-25" dirty="0">
                <a:solidFill>
                  <a:srgbClr val="FFFFFF"/>
                </a:solidFill>
              </a:rPr>
              <a:t>EVALUACIÓN</a:t>
            </a:r>
          </a:p>
        </p:txBody>
      </p:sp>
      <p:sp>
        <p:nvSpPr>
          <p:cNvPr id="5" name="object 2"/>
          <p:cNvSpPr txBox="1"/>
          <p:nvPr/>
        </p:nvSpPr>
        <p:spPr>
          <a:xfrm>
            <a:off x="1756410" y="1465128"/>
            <a:ext cx="8679179" cy="4726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75F92"/>
                </a:solidFill>
                <a:latin typeface="Calibri"/>
                <a:cs typeface="Calibri"/>
              </a:rPr>
              <a:t>2.</a:t>
            </a:r>
            <a:r>
              <a:rPr sz="24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lang="es-ES" sz="2400" b="1" spc="-10" dirty="0">
                <a:solidFill>
                  <a:srgbClr val="375F92"/>
                </a:solidFill>
                <a:latin typeface="Calibri"/>
                <a:cs typeface="Calibri"/>
              </a:rPr>
              <a:t>Calidad y trayectoria de los componentes del Equipo de Investigación</a:t>
            </a:r>
            <a:r>
              <a:rPr sz="2400" b="1" spc="-5" dirty="0">
                <a:solidFill>
                  <a:srgbClr val="375F92"/>
                </a:solidFill>
                <a:latin typeface="Calibri"/>
                <a:cs typeface="Calibri"/>
              </a:rPr>
              <a:t>(30</a:t>
            </a:r>
            <a:r>
              <a:rPr sz="24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375F92"/>
                </a:solidFill>
                <a:latin typeface="Calibri"/>
                <a:cs typeface="Calibri"/>
              </a:rPr>
              <a:t>puntos</a:t>
            </a:r>
            <a:r>
              <a:rPr sz="2400" b="1" spc="2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en</a:t>
            </a:r>
            <a:r>
              <a:rPr sz="2400" b="1" spc="-1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75F92"/>
                </a:solidFill>
                <a:latin typeface="Calibri"/>
                <a:cs typeface="Calibri"/>
              </a:rPr>
              <a:t>ambas</a:t>
            </a:r>
            <a:r>
              <a:rPr sz="2400" b="1" spc="-2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75F92"/>
                </a:solidFill>
                <a:latin typeface="Calibri"/>
                <a:cs typeface="Calibri"/>
              </a:rPr>
              <a:t>modalidades)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 dirty="0">
              <a:latin typeface="Calibri"/>
              <a:cs typeface="Calibri"/>
            </a:endParaRPr>
          </a:p>
          <a:p>
            <a:pPr marL="299085" marR="571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Calidad</a:t>
            </a:r>
            <a:r>
              <a:rPr sz="2000" i="1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las</a:t>
            </a:r>
            <a:r>
              <a:rPr sz="2000" i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contribuciones</a:t>
            </a:r>
            <a:r>
              <a:rPr sz="2000" i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científico-técnicas</a:t>
            </a:r>
            <a:r>
              <a:rPr sz="2000" i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otros</a:t>
            </a:r>
            <a:r>
              <a:rPr sz="2000" i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resultados</a:t>
            </a:r>
            <a:r>
              <a:rPr sz="2000" i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del </a:t>
            </a:r>
            <a:r>
              <a:rPr sz="2000" i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25" dirty="0">
                <a:solidFill>
                  <a:srgbClr val="FF0000"/>
                </a:solidFill>
                <a:latin typeface="Calibri"/>
                <a:cs typeface="Calibri"/>
              </a:rPr>
              <a:t>IP/co-IP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miembros</a:t>
            </a:r>
            <a:r>
              <a:rPr sz="2000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Equipo</a:t>
            </a:r>
            <a:r>
              <a:rPr sz="2000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investigación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Dirección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participación</a:t>
            </a:r>
            <a:r>
              <a:rPr sz="2000" i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proyectos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públicos</a:t>
            </a:r>
            <a:r>
              <a:rPr sz="20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 I+D+i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nacionales</a:t>
            </a: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experiencia</a:t>
            </a:r>
            <a:r>
              <a:rPr sz="2000" i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transferencia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tecnología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marR="635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  <a:tab pos="3881120" algn="l"/>
              </a:tabLst>
            </a:pP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Grado</a:t>
            </a:r>
            <a:r>
              <a:rPr sz="2000" i="1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eficiencia</a:t>
            </a:r>
            <a:r>
              <a:rPr sz="2000" i="1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000" i="1" spc="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gestión	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utilización</a:t>
            </a:r>
            <a:r>
              <a:rPr sz="2000" i="1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recursos</a:t>
            </a:r>
            <a:r>
              <a:rPr sz="2000" i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económicos</a:t>
            </a:r>
            <a:r>
              <a:rPr sz="2000" i="1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2000" i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proyectos</a:t>
            </a:r>
            <a:r>
              <a:rPr sz="20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curso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o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anteriores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Capacidad</a:t>
            </a:r>
            <a:r>
              <a:rPr sz="20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formativa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equipo</a:t>
            </a:r>
          </a:p>
          <a:p>
            <a:pPr marL="299085" marR="5715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internacionalización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componentes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del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equipo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términos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liderazgo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participación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consorcios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y/o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organizaciones </a:t>
            </a:r>
            <a:r>
              <a:rPr sz="2000" i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científicas</a:t>
            </a:r>
            <a:r>
              <a:rPr sz="2000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internacionales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000" i="1" spc="5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</a:t>
            </a:r>
            <a:r>
              <a:rPr sz="2000" i="1" spc="5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spc="5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idoneidad</a:t>
            </a:r>
            <a:r>
              <a:rPr sz="2000" i="1" spc="5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5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spc="5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especialización</a:t>
            </a:r>
            <a:r>
              <a:rPr sz="2000" i="1" spc="5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5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conocimientos</a:t>
            </a:r>
            <a:r>
              <a:rPr sz="2000" i="1" spc="5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5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algn="just">
              <a:lnSpc>
                <a:spcPct val="100000"/>
              </a:lnSpc>
            </a:pP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componentes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proyecto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las</a:t>
            </a:r>
            <a:r>
              <a:rPr sz="2000" i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actividades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la</a:t>
            </a:r>
            <a:r>
              <a:rPr sz="2000" i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propuesta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4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 txBox="1">
            <a:spLocks/>
          </p:cNvSpPr>
          <p:nvPr/>
        </p:nvSpPr>
        <p:spPr>
          <a:xfrm>
            <a:off x="1756410" y="232826"/>
            <a:ext cx="8679180" cy="56233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825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5"/>
              </a:spcBef>
            </a:pPr>
            <a:r>
              <a:rPr lang="es-ES" sz="3600" b="1" spc="-5" dirty="0">
                <a:solidFill>
                  <a:srgbClr val="FFFFFF"/>
                </a:solidFill>
              </a:rPr>
              <a:t>CRITERIOS</a:t>
            </a:r>
            <a:r>
              <a:rPr lang="es-ES" sz="3600" b="1" spc="-10" dirty="0">
                <a:solidFill>
                  <a:srgbClr val="FFFFFF"/>
                </a:solidFill>
              </a:rPr>
              <a:t> </a:t>
            </a:r>
            <a:r>
              <a:rPr lang="es-ES" sz="3600" b="1" spc="-5" dirty="0">
                <a:solidFill>
                  <a:srgbClr val="FFFFFF"/>
                </a:solidFill>
              </a:rPr>
              <a:t>DE </a:t>
            </a:r>
            <a:r>
              <a:rPr lang="es-ES" sz="3600" b="1" spc="-25" dirty="0">
                <a:solidFill>
                  <a:srgbClr val="FFFFFF"/>
                </a:solidFill>
              </a:rPr>
              <a:t>EVALUACIÓN</a:t>
            </a:r>
          </a:p>
        </p:txBody>
      </p:sp>
      <p:sp>
        <p:nvSpPr>
          <p:cNvPr id="5" name="object 2"/>
          <p:cNvSpPr txBox="1"/>
          <p:nvPr/>
        </p:nvSpPr>
        <p:spPr>
          <a:xfrm>
            <a:off x="1756410" y="1126116"/>
            <a:ext cx="8679180" cy="5368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3.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Impacto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científico,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económico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y</a:t>
            </a:r>
            <a:r>
              <a:rPr sz="2400" b="1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social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esperado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los </a:t>
            </a:r>
            <a:r>
              <a:rPr sz="2400" b="1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resultados</a:t>
            </a:r>
            <a:r>
              <a:rPr sz="2400" b="1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(10</a:t>
            </a:r>
            <a:r>
              <a:rPr sz="2400" b="1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1F487C"/>
                </a:solidFill>
                <a:latin typeface="Calibri"/>
                <a:cs typeface="Calibri"/>
              </a:rPr>
              <a:t>puntos</a:t>
            </a:r>
            <a:r>
              <a:rPr sz="2400" b="1" spc="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en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 no</a:t>
            </a:r>
            <a:r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 Orientada</a:t>
            </a:r>
            <a:r>
              <a:rPr sz="2400" b="1" spc="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y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 20</a:t>
            </a:r>
            <a:r>
              <a:rPr sz="24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en</a:t>
            </a:r>
            <a:r>
              <a:rPr sz="2400" b="1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487C"/>
                </a:solidFill>
                <a:latin typeface="Calibri"/>
                <a:cs typeface="Calibri"/>
              </a:rPr>
              <a:t>Orientada)</a:t>
            </a:r>
            <a:endParaRPr sz="2400" dirty="0">
              <a:latin typeface="Calibri"/>
              <a:cs typeface="Calibri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valorara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 impacto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científico, técnico,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social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económico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esperado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resultados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impulsar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avances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significativos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en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generación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conocimiento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científico técnico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(en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la modalidad </a:t>
            </a:r>
            <a:r>
              <a:rPr sz="2000" b="1" i="1" spc="-10" dirty="0">
                <a:solidFill>
                  <a:srgbClr val="FF0000"/>
                </a:solidFill>
                <a:latin typeface="Calibri"/>
                <a:cs typeface="Calibri"/>
              </a:rPr>
              <a:t>Orientada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el </a:t>
            </a:r>
            <a:r>
              <a:rPr sz="2000" b="1" i="1" spc="-10" dirty="0">
                <a:solidFill>
                  <a:srgbClr val="FF0000"/>
                </a:solidFill>
                <a:latin typeface="Calibri"/>
                <a:cs typeface="Calibri"/>
              </a:rPr>
              <a:t>ámbito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prioridad</a:t>
            </a:r>
            <a:r>
              <a:rPr sz="20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Calibri"/>
                <a:cs typeface="Calibri"/>
              </a:rPr>
              <a:t>temática</a:t>
            </a:r>
            <a:r>
              <a:rPr sz="20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seleccionado)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el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plan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comunicación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científica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resultados</a:t>
            </a:r>
            <a:r>
              <a:rPr sz="2000" i="1" spc="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términos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publicaciones, presentaciones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comunicaciones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congresos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2000" i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otros </a:t>
            </a:r>
            <a:r>
              <a:rPr sz="2000" i="1" spc="-20" dirty="0">
                <a:solidFill>
                  <a:srgbClr val="FF0000"/>
                </a:solidFill>
                <a:latin typeface="Calibri"/>
                <a:cs typeface="Calibri"/>
              </a:rPr>
              <a:t>foros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principalmente internacionales incluyendo aspectos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 acceso 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abierto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modalidad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b="1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Calibri"/>
                <a:cs typeface="Calibri"/>
              </a:rPr>
              <a:t>Orientada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plan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trasferencia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valorización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resultados;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participación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usuarios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finales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en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propuesta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 impacto social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económico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las actividades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previstas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 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el </a:t>
            </a:r>
            <a:r>
              <a:rPr sz="2000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plan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alcance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divulgación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resultados</a:t>
            </a:r>
            <a:r>
              <a:rPr sz="2000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sociedad.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 caso en que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resulte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pertinente, se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podrá valorar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plan de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gestión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datos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investigación;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inclusión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dimensión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género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contenido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investigación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impacto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asociado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ámbito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discapacidad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otras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áreas</a:t>
            </a:r>
            <a:r>
              <a:rPr sz="20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inclusión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social.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 txBox="1">
            <a:spLocks/>
          </p:cNvSpPr>
          <p:nvPr/>
        </p:nvSpPr>
        <p:spPr>
          <a:xfrm>
            <a:off x="1756410" y="232826"/>
            <a:ext cx="8679180" cy="56233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825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5"/>
              </a:spcBef>
            </a:pPr>
            <a:r>
              <a:rPr lang="es-ES" sz="3600" b="1" spc="-5" dirty="0">
                <a:solidFill>
                  <a:srgbClr val="FFFFFF"/>
                </a:solidFill>
              </a:rPr>
              <a:t>CRITERIOS</a:t>
            </a:r>
            <a:r>
              <a:rPr lang="es-ES" sz="3600" b="1" spc="-10" dirty="0">
                <a:solidFill>
                  <a:srgbClr val="FFFFFF"/>
                </a:solidFill>
              </a:rPr>
              <a:t> </a:t>
            </a:r>
            <a:r>
              <a:rPr lang="es-ES" sz="3600" b="1" spc="-5" dirty="0">
                <a:solidFill>
                  <a:srgbClr val="FFFFFF"/>
                </a:solidFill>
              </a:rPr>
              <a:t>DE </a:t>
            </a:r>
            <a:r>
              <a:rPr lang="es-ES" sz="3600" b="1" spc="-25" dirty="0">
                <a:solidFill>
                  <a:srgbClr val="FFFFFF"/>
                </a:solidFill>
              </a:rPr>
              <a:t>EVALUACIÓN</a:t>
            </a:r>
          </a:p>
        </p:txBody>
      </p:sp>
      <p:sp>
        <p:nvSpPr>
          <p:cNvPr id="3" name="object 2"/>
          <p:cNvSpPr txBox="1"/>
          <p:nvPr/>
        </p:nvSpPr>
        <p:spPr>
          <a:xfrm>
            <a:off x="1756411" y="1259833"/>
            <a:ext cx="8679180" cy="1675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4. Adecuación</a:t>
            </a:r>
            <a:r>
              <a:rPr sz="24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del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1F487C"/>
                </a:solidFill>
                <a:latin typeface="Calibri"/>
                <a:cs typeface="Calibri"/>
              </a:rPr>
              <a:t>presupuesto</a:t>
            </a:r>
            <a:r>
              <a:rPr sz="2400" b="1" spc="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(10</a:t>
            </a:r>
            <a:r>
              <a:rPr sz="2400" b="1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1F487C"/>
                </a:solidFill>
                <a:latin typeface="Calibri"/>
                <a:cs typeface="Calibri"/>
              </a:rPr>
              <a:t>puntos</a:t>
            </a:r>
            <a:r>
              <a:rPr sz="2400" b="1" spc="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487C"/>
                </a:solidFill>
                <a:latin typeface="Calibri"/>
                <a:cs typeface="Calibri"/>
              </a:rPr>
              <a:t>ambas </a:t>
            </a:r>
            <a:r>
              <a:rPr sz="2400" b="1" spc="-5" dirty="0">
                <a:solidFill>
                  <a:srgbClr val="1F487C"/>
                </a:solidFill>
                <a:latin typeface="Calibri"/>
                <a:cs typeface="Calibri"/>
              </a:rPr>
              <a:t>modalidades)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 dirty="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valorará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claridad,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justificación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y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adecuación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presupuesto </a:t>
            </a:r>
            <a:r>
              <a:rPr sz="2000" i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solicitado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en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relación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con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objetivos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alcanzar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y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las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actividades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libri"/>
                <a:cs typeface="Calibri"/>
              </a:rPr>
              <a:t>desarrollar</a:t>
            </a:r>
            <a:r>
              <a:rPr sz="2000" i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20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el ámbito</a:t>
            </a:r>
            <a:r>
              <a:rPr sz="2000" i="1" dirty="0">
                <a:solidFill>
                  <a:srgbClr val="FF0000"/>
                </a:solidFill>
                <a:latin typeface="Calibri"/>
                <a:cs typeface="Calibri"/>
              </a:rPr>
              <a:t> del</a:t>
            </a:r>
            <a:r>
              <a:rPr sz="20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FF0000"/>
                </a:solidFill>
                <a:latin typeface="Calibri"/>
                <a:cs typeface="Calibri"/>
              </a:rPr>
              <a:t>proyecto</a:t>
            </a:r>
            <a:endParaRPr sz="2000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3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34E2B-C63D-AE43-A35A-33835CBF7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6DE636E-87C6-5CB7-B471-ED62427A4082}"/>
              </a:ext>
            </a:extLst>
          </p:cNvPr>
          <p:cNvSpPr txBox="1">
            <a:spLocks/>
          </p:cNvSpPr>
          <p:nvPr/>
        </p:nvSpPr>
        <p:spPr>
          <a:xfrm>
            <a:off x="2770947" y="2881612"/>
            <a:ext cx="75127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s-ES" sz="4000" b="1" spc="-40" dirty="0">
                <a:latin typeface="Calibri"/>
                <a:cs typeface="Calibri"/>
              </a:rPr>
              <a:t>TRAMITACIÓN</a:t>
            </a:r>
            <a:r>
              <a:rPr lang="es-ES" sz="4000" b="1" spc="-15" dirty="0">
                <a:latin typeface="Calibri"/>
                <a:cs typeface="Calibri"/>
              </a:rPr>
              <a:t> </a:t>
            </a:r>
            <a:r>
              <a:rPr lang="es-ES" sz="4000" b="1" spc="-5" dirty="0">
                <a:latin typeface="Calibri"/>
                <a:cs typeface="Calibri"/>
              </a:rPr>
              <a:t>DE</a:t>
            </a:r>
            <a:r>
              <a:rPr lang="es-ES" sz="4000" b="1" spc="-15" dirty="0">
                <a:latin typeface="Calibri"/>
                <a:cs typeface="Calibri"/>
              </a:rPr>
              <a:t> </a:t>
            </a:r>
            <a:r>
              <a:rPr lang="es-ES" sz="4000" b="1" spc="-5" dirty="0">
                <a:latin typeface="Calibri"/>
                <a:cs typeface="Calibri"/>
              </a:rPr>
              <a:t>LAS</a:t>
            </a:r>
            <a:r>
              <a:rPr lang="es-ES" sz="4000" b="1" spc="-15" dirty="0">
                <a:latin typeface="Calibri"/>
                <a:cs typeface="Calibri"/>
              </a:rPr>
              <a:t> </a:t>
            </a:r>
            <a:r>
              <a:rPr lang="es-ES" sz="4000" b="1" spc="-5" dirty="0">
                <a:latin typeface="Calibri"/>
                <a:cs typeface="Calibri"/>
              </a:rPr>
              <a:t>SOLICITUDES</a:t>
            </a:r>
            <a:endParaRPr lang="es-ES" sz="4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73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34896" y="1400556"/>
            <a:ext cx="8667115" cy="2868295"/>
            <a:chOff x="310895" y="1400555"/>
            <a:chExt cx="8667115" cy="2868295"/>
          </a:xfrm>
        </p:grpSpPr>
        <p:sp>
          <p:nvSpPr>
            <p:cNvPr id="3" name="object 3"/>
            <p:cNvSpPr/>
            <p:nvPr/>
          </p:nvSpPr>
          <p:spPr>
            <a:xfrm>
              <a:off x="323849" y="1413509"/>
              <a:ext cx="8641080" cy="993775"/>
            </a:xfrm>
            <a:custGeom>
              <a:avLst/>
              <a:gdLst/>
              <a:ahLst/>
              <a:cxnLst/>
              <a:rect l="l" t="t" r="r" b="b"/>
              <a:pathLst>
                <a:path w="8641080" h="993775">
                  <a:moveTo>
                    <a:pt x="8475472" y="0"/>
                  </a:moveTo>
                  <a:lnTo>
                    <a:pt x="165608" y="0"/>
                  </a:lnTo>
                  <a:lnTo>
                    <a:pt x="121581" y="5917"/>
                  </a:lnTo>
                  <a:lnTo>
                    <a:pt x="82021" y="22615"/>
                  </a:lnTo>
                  <a:lnTo>
                    <a:pt x="48504" y="48513"/>
                  </a:lnTo>
                  <a:lnTo>
                    <a:pt x="22609" y="82032"/>
                  </a:lnTo>
                  <a:lnTo>
                    <a:pt x="5915" y="121590"/>
                  </a:lnTo>
                  <a:lnTo>
                    <a:pt x="0" y="165607"/>
                  </a:lnTo>
                  <a:lnTo>
                    <a:pt x="0" y="828039"/>
                  </a:lnTo>
                  <a:lnTo>
                    <a:pt x="5915" y="872057"/>
                  </a:lnTo>
                  <a:lnTo>
                    <a:pt x="22609" y="911615"/>
                  </a:lnTo>
                  <a:lnTo>
                    <a:pt x="48504" y="945133"/>
                  </a:lnTo>
                  <a:lnTo>
                    <a:pt x="82021" y="971032"/>
                  </a:lnTo>
                  <a:lnTo>
                    <a:pt x="121581" y="987730"/>
                  </a:lnTo>
                  <a:lnTo>
                    <a:pt x="165608" y="993648"/>
                  </a:lnTo>
                  <a:lnTo>
                    <a:pt x="8475472" y="993648"/>
                  </a:lnTo>
                  <a:lnTo>
                    <a:pt x="8519489" y="987730"/>
                  </a:lnTo>
                  <a:lnTo>
                    <a:pt x="8559047" y="971032"/>
                  </a:lnTo>
                  <a:lnTo>
                    <a:pt x="8592566" y="945134"/>
                  </a:lnTo>
                  <a:lnTo>
                    <a:pt x="8618464" y="911615"/>
                  </a:lnTo>
                  <a:lnTo>
                    <a:pt x="8635162" y="872057"/>
                  </a:lnTo>
                  <a:lnTo>
                    <a:pt x="8641080" y="828039"/>
                  </a:lnTo>
                  <a:lnTo>
                    <a:pt x="8641080" y="165607"/>
                  </a:lnTo>
                  <a:lnTo>
                    <a:pt x="8635162" y="121590"/>
                  </a:lnTo>
                  <a:lnTo>
                    <a:pt x="8618464" y="82032"/>
                  </a:lnTo>
                  <a:lnTo>
                    <a:pt x="8592566" y="48514"/>
                  </a:lnTo>
                  <a:lnTo>
                    <a:pt x="8559047" y="22615"/>
                  </a:lnTo>
                  <a:lnTo>
                    <a:pt x="8519489" y="5917"/>
                  </a:lnTo>
                  <a:lnTo>
                    <a:pt x="8475472" y="0"/>
                  </a:lnTo>
                  <a:close/>
                </a:path>
              </a:pathLst>
            </a:custGeom>
            <a:solidFill>
              <a:srgbClr val="7AA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3849" y="1413509"/>
              <a:ext cx="8641080" cy="993775"/>
            </a:xfrm>
            <a:custGeom>
              <a:avLst/>
              <a:gdLst/>
              <a:ahLst/>
              <a:cxnLst/>
              <a:rect l="l" t="t" r="r" b="b"/>
              <a:pathLst>
                <a:path w="8641080" h="993775">
                  <a:moveTo>
                    <a:pt x="0" y="165607"/>
                  </a:moveTo>
                  <a:lnTo>
                    <a:pt x="5915" y="121590"/>
                  </a:lnTo>
                  <a:lnTo>
                    <a:pt x="22609" y="82032"/>
                  </a:lnTo>
                  <a:lnTo>
                    <a:pt x="48504" y="48513"/>
                  </a:lnTo>
                  <a:lnTo>
                    <a:pt x="82021" y="22615"/>
                  </a:lnTo>
                  <a:lnTo>
                    <a:pt x="121581" y="5917"/>
                  </a:lnTo>
                  <a:lnTo>
                    <a:pt x="165608" y="0"/>
                  </a:lnTo>
                  <a:lnTo>
                    <a:pt x="8475472" y="0"/>
                  </a:lnTo>
                  <a:lnTo>
                    <a:pt x="8519489" y="5917"/>
                  </a:lnTo>
                  <a:lnTo>
                    <a:pt x="8559047" y="22615"/>
                  </a:lnTo>
                  <a:lnTo>
                    <a:pt x="8592566" y="48514"/>
                  </a:lnTo>
                  <a:lnTo>
                    <a:pt x="8618464" y="82032"/>
                  </a:lnTo>
                  <a:lnTo>
                    <a:pt x="8635162" y="121590"/>
                  </a:lnTo>
                  <a:lnTo>
                    <a:pt x="8641080" y="165607"/>
                  </a:lnTo>
                  <a:lnTo>
                    <a:pt x="8641080" y="828039"/>
                  </a:lnTo>
                  <a:lnTo>
                    <a:pt x="8635162" y="872057"/>
                  </a:lnTo>
                  <a:lnTo>
                    <a:pt x="8618464" y="911615"/>
                  </a:lnTo>
                  <a:lnTo>
                    <a:pt x="8592566" y="945134"/>
                  </a:lnTo>
                  <a:lnTo>
                    <a:pt x="8559047" y="971032"/>
                  </a:lnTo>
                  <a:lnTo>
                    <a:pt x="8519489" y="987730"/>
                  </a:lnTo>
                  <a:lnTo>
                    <a:pt x="8475472" y="993648"/>
                  </a:lnTo>
                  <a:lnTo>
                    <a:pt x="165608" y="993648"/>
                  </a:lnTo>
                  <a:lnTo>
                    <a:pt x="121581" y="987730"/>
                  </a:lnTo>
                  <a:lnTo>
                    <a:pt x="82021" y="971032"/>
                  </a:lnTo>
                  <a:lnTo>
                    <a:pt x="48504" y="945133"/>
                  </a:lnTo>
                  <a:lnTo>
                    <a:pt x="22609" y="911615"/>
                  </a:lnTo>
                  <a:lnTo>
                    <a:pt x="5915" y="872057"/>
                  </a:lnTo>
                  <a:lnTo>
                    <a:pt x="0" y="828039"/>
                  </a:lnTo>
                  <a:lnTo>
                    <a:pt x="0" y="16560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849" y="2475738"/>
              <a:ext cx="8641080" cy="1780539"/>
            </a:xfrm>
            <a:custGeom>
              <a:avLst/>
              <a:gdLst/>
              <a:ahLst/>
              <a:cxnLst/>
              <a:rect l="l" t="t" r="r" b="b"/>
              <a:pathLst>
                <a:path w="8641080" h="1780539">
                  <a:moveTo>
                    <a:pt x="8344408" y="0"/>
                  </a:moveTo>
                  <a:lnTo>
                    <a:pt x="296672" y="0"/>
                  </a:lnTo>
                  <a:lnTo>
                    <a:pt x="248551" y="3883"/>
                  </a:lnTo>
                  <a:lnTo>
                    <a:pt x="202902" y="15126"/>
                  </a:lnTo>
                  <a:lnTo>
                    <a:pt x="160336" y="33117"/>
                  </a:lnTo>
                  <a:lnTo>
                    <a:pt x="121463" y="57245"/>
                  </a:lnTo>
                  <a:lnTo>
                    <a:pt x="86894" y="86899"/>
                  </a:lnTo>
                  <a:lnTo>
                    <a:pt x="57241" y="121468"/>
                  </a:lnTo>
                  <a:lnTo>
                    <a:pt x="33114" y="160341"/>
                  </a:lnTo>
                  <a:lnTo>
                    <a:pt x="15124" y="202907"/>
                  </a:lnTo>
                  <a:lnTo>
                    <a:pt x="3883" y="248554"/>
                  </a:lnTo>
                  <a:lnTo>
                    <a:pt x="0" y="296672"/>
                  </a:lnTo>
                  <a:lnTo>
                    <a:pt x="0" y="1483360"/>
                  </a:lnTo>
                  <a:lnTo>
                    <a:pt x="3883" y="1531477"/>
                  </a:lnTo>
                  <a:lnTo>
                    <a:pt x="15124" y="1577124"/>
                  </a:lnTo>
                  <a:lnTo>
                    <a:pt x="33114" y="1619690"/>
                  </a:lnTo>
                  <a:lnTo>
                    <a:pt x="57241" y="1658563"/>
                  </a:lnTo>
                  <a:lnTo>
                    <a:pt x="86894" y="1693132"/>
                  </a:lnTo>
                  <a:lnTo>
                    <a:pt x="121463" y="1722786"/>
                  </a:lnTo>
                  <a:lnTo>
                    <a:pt x="160336" y="1746914"/>
                  </a:lnTo>
                  <a:lnTo>
                    <a:pt x="202902" y="1764905"/>
                  </a:lnTo>
                  <a:lnTo>
                    <a:pt x="248551" y="1776148"/>
                  </a:lnTo>
                  <a:lnTo>
                    <a:pt x="296672" y="1780032"/>
                  </a:lnTo>
                  <a:lnTo>
                    <a:pt x="8344408" y="1780032"/>
                  </a:lnTo>
                  <a:lnTo>
                    <a:pt x="8392525" y="1776148"/>
                  </a:lnTo>
                  <a:lnTo>
                    <a:pt x="8438172" y="1764905"/>
                  </a:lnTo>
                  <a:lnTo>
                    <a:pt x="8480738" y="1746914"/>
                  </a:lnTo>
                  <a:lnTo>
                    <a:pt x="8519611" y="1722786"/>
                  </a:lnTo>
                  <a:lnTo>
                    <a:pt x="8554180" y="1693132"/>
                  </a:lnTo>
                  <a:lnTo>
                    <a:pt x="8583834" y="1658563"/>
                  </a:lnTo>
                  <a:lnTo>
                    <a:pt x="8607962" y="1619690"/>
                  </a:lnTo>
                  <a:lnTo>
                    <a:pt x="8625953" y="1577124"/>
                  </a:lnTo>
                  <a:lnTo>
                    <a:pt x="8637196" y="1531477"/>
                  </a:lnTo>
                  <a:lnTo>
                    <a:pt x="8641080" y="1483360"/>
                  </a:lnTo>
                  <a:lnTo>
                    <a:pt x="8641080" y="296672"/>
                  </a:lnTo>
                  <a:lnTo>
                    <a:pt x="8637196" y="248554"/>
                  </a:lnTo>
                  <a:lnTo>
                    <a:pt x="8625953" y="202907"/>
                  </a:lnTo>
                  <a:lnTo>
                    <a:pt x="8607962" y="160341"/>
                  </a:lnTo>
                  <a:lnTo>
                    <a:pt x="8583834" y="121468"/>
                  </a:lnTo>
                  <a:lnTo>
                    <a:pt x="8554180" y="86899"/>
                  </a:lnTo>
                  <a:lnTo>
                    <a:pt x="8519611" y="57245"/>
                  </a:lnTo>
                  <a:lnTo>
                    <a:pt x="8480738" y="33117"/>
                  </a:lnTo>
                  <a:lnTo>
                    <a:pt x="8438172" y="15126"/>
                  </a:lnTo>
                  <a:lnTo>
                    <a:pt x="8392525" y="3883"/>
                  </a:lnTo>
                  <a:lnTo>
                    <a:pt x="8344408" y="0"/>
                  </a:lnTo>
                  <a:close/>
                </a:path>
              </a:pathLst>
            </a:custGeom>
            <a:solidFill>
              <a:srgbClr val="A6C5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49" y="2475738"/>
              <a:ext cx="8641080" cy="1780539"/>
            </a:xfrm>
            <a:custGeom>
              <a:avLst/>
              <a:gdLst/>
              <a:ahLst/>
              <a:cxnLst/>
              <a:rect l="l" t="t" r="r" b="b"/>
              <a:pathLst>
                <a:path w="8641080" h="1780539">
                  <a:moveTo>
                    <a:pt x="0" y="296672"/>
                  </a:moveTo>
                  <a:lnTo>
                    <a:pt x="3883" y="248554"/>
                  </a:lnTo>
                  <a:lnTo>
                    <a:pt x="15124" y="202907"/>
                  </a:lnTo>
                  <a:lnTo>
                    <a:pt x="33114" y="160341"/>
                  </a:lnTo>
                  <a:lnTo>
                    <a:pt x="57241" y="121468"/>
                  </a:lnTo>
                  <a:lnTo>
                    <a:pt x="86894" y="86899"/>
                  </a:lnTo>
                  <a:lnTo>
                    <a:pt x="121463" y="57245"/>
                  </a:lnTo>
                  <a:lnTo>
                    <a:pt x="160336" y="33117"/>
                  </a:lnTo>
                  <a:lnTo>
                    <a:pt x="202902" y="15126"/>
                  </a:lnTo>
                  <a:lnTo>
                    <a:pt x="248551" y="3883"/>
                  </a:lnTo>
                  <a:lnTo>
                    <a:pt x="296672" y="0"/>
                  </a:lnTo>
                  <a:lnTo>
                    <a:pt x="8344408" y="0"/>
                  </a:lnTo>
                  <a:lnTo>
                    <a:pt x="8392525" y="3883"/>
                  </a:lnTo>
                  <a:lnTo>
                    <a:pt x="8438172" y="15126"/>
                  </a:lnTo>
                  <a:lnTo>
                    <a:pt x="8480738" y="33117"/>
                  </a:lnTo>
                  <a:lnTo>
                    <a:pt x="8519611" y="57245"/>
                  </a:lnTo>
                  <a:lnTo>
                    <a:pt x="8554180" y="86899"/>
                  </a:lnTo>
                  <a:lnTo>
                    <a:pt x="8583834" y="121468"/>
                  </a:lnTo>
                  <a:lnTo>
                    <a:pt x="8607962" y="160341"/>
                  </a:lnTo>
                  <a:lnTo>
                    <a:pt x="8625953" y="202907"/>
                  </a:lnTo>
                  <a:lnTo>
                    <a:pt x="8637196" y="248554"/>
                  </a:lnTo>
                  <a:lnTo>
                    <a:pt x="8641080" y="296672"/>
                  </a:lnTo>
                  <a:lnTo>
                    <a:pt x="8641080" y="1483360"/>
                  </a:lnTo>
                  <a:lnTo>
                    <a:pt x="8637196" y="1531477"/>
                  </a:lnTo>
                  <a:lnTo>
                    <a:pt x="8625953" y="1577124"/>
                  </a:lnTo>
                  <a:lnTo>
                    <a:pt x="8607962" y="1619690"/>
                  </a:lnTo>
                  <a:lnTo>
                    <a:pt x="8583834" y="1658563"/>
                  </a:lnTo>
                  <a:lnTo>
                    <a:pt x="8554180" y="1693132"/>
                  </a:lnTo>
                  <a:lnTo>
                    <a:pt x="8519611" y="1722786"/>
                  </a:lnTo>
                  <a:lnTo>
                    <a:pt x="8480738" y="1746914"/>
                  </a:lnTo>
                  <a:lnTo>
                    <a:pt x="8438172" y="1764905"/>
                  </a:lnTo>
                  <a:lnTo>
                    <a:pt x="8392525" y="1776148"/>
                  </a:lnTo>
                  <a:lnTo>
                    <a:pt x="8344408" y="1780032"/>
                  </a:lnTo>
                  <a:lnTo>
                    <a:pt x="296672" y="1780032"/>
                  </a:lnTo>
                  <a:lnTo>
                    <a:pt x="248551" y="1776148"/>
                  </a:lnTo>
                  <a:lnTo>
                    <a:pt x="202902" y="1764905"/>
                  </a:lnTo>
                  <a:lnTo>
                    <a:pt x="160336" y="1746914"/>
                  </a:lnTo>
                  <a:lnTo>
                    <a:pt x="121463" y="1722786"/>
                  </a:lnTo>
                  <a:lnTo>
                    <a:pt x="86894" y="1693132"/>
                  </a:lnTo>
                  <a:lnTo>
                    <a:pt x="57241" y="1658563"/>
                  </a:lnTo>
                  <a:lnTo>
                    <a:pt x="33114" y="1619690"/>
                  </a:lnTo>
                  <a:lnTo>
                    <a:pt x="15124" y="1577124"/>
                  </a:lnTo>
                  <a:lnTo>
                    <a:pt x="3883" y="1531477"/>
                  </a:lnTo>
                  <a:lnTo>
                    <a:pt x="0" y="1483360"/>
                  </a:lnTo>
                  <a:lnTo>
                    <a:pt x="0" y="29667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834896" y="4326636"/>
            <a:ext cx="8667115" cy="1807845"/>
            <a:chOff x="310895" y="4326635"/>
            <a:chExt cx="8667115" cy="1807845"/>
          </a:xfrm>
        </p:grpSpPr>
        <p:sp>
          <p:nvSpPr>
            <p:cNvPr id="8" name="object 8"/>
            <p:cNvSpPr/>
            <p:nvPr/>
          </p:nvSpPr>
          <p:spPr>
            <a:xfrm>
              <a:off x="323849" y="4339589"/>
              <a:ext cx="8641080" cy="1781810"/>
            </a:xfrm>
            <a:custGeom>
              <a:avLst/>
              <a:gdLst/>
              <a:ahLst/>
              <a:cxnLst/>
              <a:rect l="l" t="t" r="r" b="b"/>
              <a:pathLst>
                <a:path w="8641080" h="1781810">
                  <a:moveTo>
                    <a:pt x="8344154" y="0"/>
                  </a:moveTo>
                  <a:lnTo>
                    <a:pt x="296926" y="0"/>
                  </a:lnTo>
                  <a:lnTo>
                    <a:pt x="248764" y="3887"/>
                  </a:lnTo>
                  <a:lnTo>
                    <a:pt x="203076" y="15140"/>
                  </a:lnTo>
                  <a:lnTo>
                    <a:pt x="160473" y="33148"/>
                  </a:lnTo>
                  <a:lnTo>
                    <a:pt x="121567" y="57298"/>
                  </a:lnTo>
                  <a:lnTo>
                    <a:pt x="86969" y="86979"/>
                  </a:lnTo>
                  <a:lnTo>
                    <a:pt x="57291" y="121578"/>
                  </a:lnTo>
                  <a:lnTo>
                    <a:pt x="33143" y="160484"/>
                  </a:lnTo>
                  <a:lnTo>
                    <a:pt x="15137" y="203086"/>
                  </a:lnTo>
                  <a:lnTo>
                    <a:pt x="3886" y="248770"/>
                  </a:lnTo>
                  <a:lnTo>
                    <a:pt x="0" y="296926"/>
                  </a:lnTo>
                  <a:lnTo>
                    <a:pt x="0" y="1484630"/>
                  </a:lnTo>
                  <a:lnTo>
                    <a:pt x="3886" y="1532791"/>
                  </a:lnTo>
                  <a:lnTo>
                    <a:pt x="15137" y="1578479"/>
                  </a:lnTo>
                  <a:lnTo>
                    <a:pt x="33143" y="1621082"/>
                  </a:lnTo>
                  <a:lnTo>
                    <a:pt x="57291" y="1659988"/>
                  </a:lnTo>
                  <a:lnTo>
                    <a:pt x="86969" y="1694586"/>
                  </a:lnTo>
                  <a:lnTo>
                    <a:pt x="121567" y="1724264"/>
                  </a:lnTo>
                  <a:lnTo>
                    <a:pt x="160473" y="1748412"/>
                  </a:lnTo>
                  <a:lnTo>
                    <a:pt x="203076" y="1766418"/>
                  </a:lnTo>
                  <a:lnTo>
                    <a:pt x="248764" y="1777669"/>
                  </a:lnTo>
                  <a:lnTo>
                    <a:pt x="296926" y="1781556"/>
                  </a:lnTo>
                  <a:lnTo>
                    <a:pt x="8344154" y="1781556"/>
                  </a:lnTo>
                  <a:lnTo>
                    <a:pt x="8392309" y="1777669"/>
                  </a:lnTo>
                  <a:lnTo>
                    <a:pt x="8437993" y="1766418"/>
                  </a:lnTo>
                  <a:lnTo>
                    <a:pt x="8480595" y="1748412"/>
                  </a:lnTo>
                  <a:lnTo>
                    <a:pt x="8519501" y="1724264"/>
                  </a:lnTo>
                  <a:lnTo>
                    <a:pt x="8554100" y="1694586"/>
                  </a:lnTo>
                  <a:lnTo>
                    <a:pt x="8583781" y="1659988"/>
                  </a:lnTo>
                  <a:lnTo>
                    <a:pt x="8607931" y="1621082"/>
                  </a:lnTo>
                  <a:lnTo>
                    <a:pt x="8625939" y="1578479"/>
                  </a:lnTo>
                  <a:lnTo>
                    <a:pt x="8637192" y="1532791"/>
                  </a:lnTo>
                  <a:lnTo>
                    <a:pt x="8641080" y="1484630"/>
                  </a:lnTo>
                  <a:lnTo>
                    <a:pt x="8641080" y="296926"/>
                  </a:lnTo>
                  <a:lnTo>
                    <a:pt x="8637192" y="248770"/>
                  </a:lnTo>
                  <a:lnTo>
                    <a:pt x="8625939" y="203086"/>
                  </a:lnTo>
                  <a:lnTo>
                    <a:pt x="8607931" y="160484"/>
                  </a:lnTo>
                  <a:lnTo>
                    <a:pt x="8583781" y="121578"/>
                  </a:lnTo>
                  <a:lnTo>
                    <a:pt x="8554100" y="86979"/>
                  </a:lnTo>
                  <a:lnTo>
                    <a:pt x="8519501" y="57298"/>
                  </a:lnTo>
                  <a:lnTo>
                    <a:pt x="8480595" y="33148"/>
                  </a:lnTo>
                  <a:lnTo>
                    <a:pt x="8437993" y="15140"/>
                  </a:lnTo>
                  <a:lnTo>
                    <a:pt x="8392309" y="3887"/>
                  </a:lnTo>
                  <a:lnTo>
                    <a:pt x="8344154" y="0"/>
                  </a:lnTo>
                  <a:close/>
                </a:path>
              </a:pathLst>
            </a:custGeom>
            <a:solidFill>
              <a:srgbClr val="7AA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849" y="4339589"/>
              <a:ext cx="8641080" cy="1781810"/>
            </a:xfrm>
            <a:custGeom>
              <a:avLst/>
              <a:gdLst/>
              <a:ahLst/>
              <a:cxnLst/>
              <a:rect l="l" t="t" r="r" b="b"/>
              <a:pathLst>
                <a:path w="8641080" h="1781810">
                  <a:moveTo>
                    <a:pt x="0" y="296926"/>
                  </a:moveTo>
                  <a:lnTo>
                    <a:pt x="3886" y="248770"/>
                  </a:lnTo>
                  <a:lnTo>
                    <a:pt x="15137" y="203086"/>
                  </a:lnTo>
                  <a:lnTo>
                    <a:pt x="33143" y="160484"/>
                  </a:lnTo>
                  <a:lnTo>
                    <a:pt x="57291" y="121578"/>
                  </a:lnTo>
                  <a:lnTo>
                    <a:pt x="86969" y="86979"/>
                  </a:lnTo>
                  <a:lnTo>
                    <a:pt x="121567" y="57298"/>
                  </a:lnTo>
                  <a:lnTo>
                    <a:pt x="160473" y="33148"/>
                  </a:lnTo>
                  <a:lnTo>
                    <a:pt x="203076" y="15140"/>
                  </a:lnTo>
                  <a:lnTo>
                    <a:pt x="248764" y="3887"/>
                  </a:lnTo>
                  <a:lnTo>
                    <a:pt x="296926" y="0"/>
                  </a:lnTo>
                  <a:lnTo>
                    <a:pt x="8344154" y="0"/>
                  </a:lnTo>
                  <a:lnTo>
                    <a:pt x="8392309" y="3887"/>
                  </a:lnTo>
                  <a:lnTo>
                    <a:pt x="8437993" y="15140"/>
                  </a:lnTo>
                  <a:lnTo>
                    <a:pt x="8480595" y="33148"/>
                  </a:lnTo>
                  <a:lnTo>
                    <a:pt x="8519501" y="57298"/>
                  </a:lnTo>
                  <a:lnTo>
                    <a:pt x="8554100" y="86979"/>
                  </a:lnTo>
                  <a:lnTo>
                    <a:pt x="8583781" y="121578"/>
                  </a:lnTo>
                  <a:lnTo>
                    <a:pt x="8607931" y="160484"/>
                  </a:lnTo>
                  <a:lnTo>
                    <a:pt x="8625939" y="203086"/>
                  </a:lnTo>
                  <a:lnTo>
                    <a:pt x="8637192" y="248770"/>
                  </a:lnTo>
                  <a:lnTo>
                    <a:pt x="8641080" y="296926"/>
                  </a:lnTo>
                  <a:lnTo>
                    <a:pt x="8641080" y="1484630"/>
                  </a:lnTo>
                  <a:lnTo>
                    <a:pt x="8637192" y="1532791"/>
                  </a:lnTo>
                  <a:lnTo>
                    <a:pt x="8625939" y="1578479"/>
                  </a:lnTo>
                  <a:lnTo>
                    <a:pt x="8607931" y="1621082"/>
                  </a:lnTo>
                  <a:lnTo>
                    <a:pt x="8583781" y="1659988"/>
                  </a:lnTo>
                  <a:lnTo>
                    <a:pt x="8554100" y="1694586"/>
                  </a:lnTo>
                  <a:lnTo>
                    <a:pt x="8519501" y="1724264"/>
                  </a:lnTo>
                  <a:lnTo>
                    <a:pt x="8480595" y="1748412"/>
                  </a:lnTo>
                  <a:lnTo>
                    <a:pt x="8437993" y="1766418"/>
                  </a:lnTo>
                  <a:lnTo>
                    <a:pt x="8392309" y="1777669"/>
                  </a:lnTo>
                  <a:lnTo>
                    <a:pt x="8344154" y="1781556"/>
                  </a:lnTo>
                  <a:lnTo>
                    <a:pt x="296926" y="1781556"/>
                  </a:lnTo>
                  <a:lnTo>
                    <a:pt x="248764" y="1777669"/>
                  </a:lnTo>
                  <a:lnTo>
                    <a:pt x="203076" y="1766418"/>
                  </a:lnTo>
                  <a:lnTo>
                    <a:pt x="160473" y="1748412"/>
                  </a:lnTo>
                  <a:lnTo>
                    <a:pt x="121567" y="1724264"/>
                  </a:lnTo>
                  <a:lnTo>
                    <a:pt x="86969" y="1694586"/>
                  </a:lnTo>
                  <a:lnTo>
                    <a:pt x="57291" y="1659988"/>
                  </a:lnTo>
                  <a:lnTo>
                    <a:pt x="33143" y="1621082"/>
                  </a:lnTo>
                  <a:lnTo>
                    <a:pt x="15137" y="1578479"/>
                  </a:lnTo>
                  <a:lnTo>
                    <a:pt x="3886" y="1532791"/>
                  </a:lnTo>
                  <a:lnTo>
                    <a:pt x="0" y="1484630"/>
                  </a:lnTo>
                  <a:lnTo>
                    <a:pt x="0" y="29692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990141" y="1642617"/>
            <a:ext cx="7077709" cy="426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plazo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solicitud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17375E"/>
                </a:solidFill>
                <a:latin typeface="Calibri"/>
                <a:cs typeface="Calibri"/>
              </a:rPr>
              <a:t>ÚNICO</a:t>
            </a:r>
            <a:endParaRPr sz="2800" dirty="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3450" dirty="0">
              <a:latin typeface="Calibri"/>
              <a:cs typeface="Calibri"/>
            </a:endParaRPr>
          </a:p>
          <a:p>
            <a:pPr marL="54610">
              <a:spcBef>
                <a:spcPts val="5"/>
              </a:spcBef>
            </a:pP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2900" b="1" dirty="0">
                <a:solidFill>
                  <a:srgbClr val="17375E"/>
                </a:solidFill>
                <a:latin typeface="Calibri"/>
                <a:cs typeface="Calibri"/>
              </a:rPr>
              <a:t>20 de noviembre de 2025</a:t>
            </a:r>
            <a:endParaRPr sz="2900" dirty="0">
              <a:latin typeface="Calibri"/>
              <a:cs typeface="Calibri"/>
            </a:endParaRPr>
          </a:p>
          <a:p>
            <a:pPr marL="54610" marR="73025">
              <a:lnSpc>
                <a:spcPts val="3190"/>
              </a:lnSpc>
              <a:spcBef>
                <a:spcPts val="1280"/>
              </a:spcBef>
            </a:pP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lang="es-ES" sz="2900" b="1" dirty="0">
                <a:solidFill>
                  <a:srgbClr val="17375E"/>
                </a:solidFill>
                <a:latin typeface="Calibri"/>
                <a:cs typeface="Calibri"/>
              </a:rPr>
              <a:t>16</a:t>
            </a:r>
            <a:r>
              <a:rPr sz="2900" b="1" dirty="0">
                <a:solidFill>
                  <a:srgbClr val="17375E"/>
                </a:solidFill>
                <a:latin typeface="Calibri"/>
                <a:cs typeface="Calibri"/>
              </a:rPr>
              <a:t> de </a:t>
            </a:r>
            <a:r>
              <a:rPr lang="es-ES" sz="2900" b="1" spc="-10" dirty="0">
                <a:solidFill>
                  <a:srgbClr val="17375E"/>
                </a:solidFill>
                <a:latin typeface="Calibri"/>
                <a:cs typeface="Calibri"/>
              </a:rPr>
              <a:t>diciembre</a:t>
            </a:r>
            <a:r>
              <a:rPr sz="2900"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s-ES" sz="29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 a las </a:t>
            </a:r>
            <a:r>
              <a:rPr sz="2900" b="1" dirty="0">
                <a:solidFill>
                  <a:srgbClr val="FFFFFF"/>
                </a:solidFill>
                <a:latin typeface="Calibri"/>
                <a:cs typeface="Calibri"/>
              </a:rPr>
              <a:t>14:00 </a:t>
            </a:r>
            <a:r>
              <a:rPr sz="2900" b="1" spc="-15" dirty="0">
                <a:solidFill>
                  <a:srgbClr val="FFFFFF"/>
                </a:solidFill>
                <a:latin typeface="Calibri"/>
                <a:cs typeface="Calibri"/>
              </a:rPr>
              <a:t>horas </a:t>
            </a:r>
            <a:r>
              <a:rPr sz="2900" spc="-15" dirty="0">
                <a:solidFill>
                  <a:srgbClr val="FFFFFF"/>
                </a:solidFill>
                <a:latin typeface="Calibri"/>
                <a:cs typeface="Calibri"/>
              </a:rPr>
              <a:t>(hora </a:t>
            </a:r>
            <a:r>
              <a:rPr sz="2900" spc="-6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alibri"/>
                <a:cs typeface="Calibri"/>
              </a:rPr>
              <a:t>peninsular</a:t>
            </a:r>
            <a:r>
              <a:rPr sz="29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FFFFFF"/>
                </a:solidFill>
                <a:latin typeface="Calibri"/>
                <a:cs typeface="Calibri"/>
              </a:rPr>
              <a:t>española)</a:t>
            </a:r>
            <a:endParaRPr sz="2900" dirty="0">
              <a:latin typeface="Calibri"/>
              <a:cs typeface="Calibri"/>
            </a:endParaRPr>
          </a:p>
          <a:p>
            <a:pPr>
              <a:spcBef>
                <a:spcPts val="55"/>
              </a:spcBef>
            </a:pPr>
            <a:endParaRPr sz="3150" dirty="0">
              <a:latin typeface="Calibri"/>
              <a:cs typeface="Calibri"/>
            </a:endParaRPr>
          </a:p>
          <a:p>
            <a:pPr marL="54610" marR="5080">
              <a:lnSpc>
                <a:spcPts val="3180"/>
              </a:lnSpc>
            </a:pPr>
            <a:r>
              <a:rPr sz="2900" b="1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900" b="1" spc="-10" dirty="0">
                <a:solidFill>
                  <a:srgbClr val="FF0000"/>
                </a:solidFill>
                <a:latin typeface="Calibri"/>
                <a:cs typeface="Calibri"/>
              </a:rPr>
              <a:t>PLAZO </a:t>
            </a:r>
            <a:r>
              <a:rPr sz="2900" b="1" dirty="0">
                <a:solidFill>
                  <a:srgbClr val="FF0000"/>
                </a:solidFill>
                <a:latin typeface="Calibri"/>
                <a:cs typeface="Calibri"/>
              </a:rPr>
              <a:t>INTERNO </a:t>
            </a:r>
            <a:r>
              <a:rPr sz="2900" b="1" spc="-1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900" b="1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900" b="1" spc="-10" dirty="0">
                <a:solidFill>
                  <a:srgbClr val="FFFFFF"/>
                </a:solidFill>
                <a:latin typeface="Calibri"/>
                <a:cs typeface="Calibri"/>
              </a:rPr>
              <a:t>presentación </a:t>
            </a:r>
            <a:r>
              <a:rPr sz="2900" b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900" b="1" spc="-5" dirty="0" err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9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-6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-15" dirty="0" err="1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r>
              <a:rPr sz="2900" b="1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900" dirty="0">
              <a:latin typeface="Calibri"/>
              <a:cs typeface="Calibri"/>
            </a:endParaRPr>
          </a:p>
          <a:p>
            <a:pPr marL="1995170">
              <a:spcBef>
                <a:spcPts val="894"/>
              </a:spcBef>
            </a:pPr>
            <a:r>
              <a:rPr lang="es-ES" sz="2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12 de diciembre de 2025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4461" y="213817"/>
            <a:ext cx="378460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400" b="1" spc="-5" dirty="0">
                <a:solidFill>
                  <a:srgbClr val="17375E"/>
                </a:solidFill>
                <a:latin typeface="Arial"/>
                <a:cs typeface="Arial"/>
              </a:rPr>
              <a:t>PROCESO</a:t>
            </a:r>
            <a:r>
              <a:rPr sz="24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7375E"/>
                </a:solidFill>
                <a:latin typeface="Arial"/>
                <a:cs typeface="Arial"/>
              </a:rPr>
              <a:t>DE</a:t>
            </a:r>
            <a:r>
              <a:rPr sz="2400" b="1" spc="-1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7375E"/>
                </a:solidFill>
                <a:latin typeface="Arial"/>
                <a:cs typeface="Arial"/>
              </a:rPr>
              <a:t>SOLICITUD</a:t>
            </a:r>
            <a:endParaRPr sz="2400">
              <a:latin typeface="Arial"/>
              <a:cs typeface="Arial"/>
            </a:endParaRPr>
          </a:p>
          <a:p>
            <a:pPr algn="ctr">
              <a:spcBef>
                <a:spcPts val="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PLAZOS</a:t>
            </a:r>
            <a:endParaRPr sz="20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7547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2635" y="143281"/>
              <a:ext cx="3592067" cy="72082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5948" y="98987"/>
            <a:ext cx="9925877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s-ES" spc="-5" dirty="0">
                <a:solidFill>
                  <a:srgbClr val="FFFFFF"/>
                </a:solidFill>
              </a:rPr>
              <a:t>SUGERENCIAS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9729" y="1647172"/>
            <a:ext cx="9925877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5" dirty="0" err="1">
                <a:solidFill>
                  <a:srgbClr val="17375E"/>
                </a:solidFill>
                <a:latin typeface="Calibri"/>
                <a:cs typeface="Calibri"/>
              </a:rPr>
              <a:t>Puede</a:t>
            </a:r>
            <a:r>
              <a:rPr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consultar</a:t>
            </a:r>
            <a:r>
              <a:rPr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documento</a:t>
            </a:r>
            <a:r>
              <a:rPr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“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Preguntas</a:t>
            </a:r>
            <a:r>
              <a:rPr b="1"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Frecuentes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”</a:t>
            </a:r>
            <a:r>
              <a:rPr spc="2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pc="2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aclarar</a:t>
            </a:r>
            <a:r>
              <a:rPr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dudas</a:t>
            </a:r>
            <a:r>
              <a:rPr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decida</a:t>
            </a:r>
            <a:r>
              <a:rPr b="1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pc="-3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modalidad</a:t>
            </a:r>
            <a:r>
              <a:rPr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más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adecuada: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“Investigación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Orientada”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“Investigación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Orientada”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Char char="•"/>
            </a:pPr>
            <a:endParaRPr dirty="0">
              <a:latin typeface="Calibri"/>
              <a:cs typeface="Calibri"/>
            </a:endParaRPr>
          </a:p>
          <a:p>
            <a:pPr marL="299085" indent="-287020"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RECOPILE</a:t>
            </a:r>
            <a:r>
              <a:rPr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rgbClr val="17375E"/>
                </a:solidFill>
                <a:latin typeface="Calibri"/>
                <a:cs typeface="Calibri"/>
              </a:rPr>
              <a:t>TODA</a:t>
            </a:r>
            <a:r>
              <a:rPr b="1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INFORMACIÓN</a:t>
            </a:r>
            <a:r>
              <a:rPr b="1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NECESARIA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ANTES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CERRAR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Char char="•"/>
            </a:pPr>
            <a:endParaRPr dirty="0">
              <a:latin typeface="Calibri"/>
              <a:cs typeface="Calibri"/>
            </a:endParaRPr>
          </a:p>
          <a:p>
            <a:pPr marL="299085" marR="6350" indent="-287020"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PROCURE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b="1"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RESPONDA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TODOS</a:t>
            </a:r>
            <a:r>
              <a:rPr b="1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b="1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ITEMS</a:t>
            </a:r>
            <a:r>
              <a:rPr b="1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b="1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b="1" spc="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CRITERIOS</a:t>
            </a:r>
            <a:r>
              <a:rPr b="1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b="1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17375E"/>
                </a:solidFill>
                <a:latin typeface="Calibri"/>
                <a:cs typeface="Calibri"/>
              </a:rPr>
              <a:t>EVALUACIÓN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, </a:t>
            </a:r>
            <a:r>
              <a:rPr spc="-3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ESPECIALMENTE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b="1" spc="-30" dirty="0">
                <a:solidFill>
                  <a:srgbClr val="17375E"/>
                </a:solidFill>
                <a:latin typeface="Calibri"/>
                <a:cs typeface="Calibri"/>
              </a:rPr>
              <a:t>IMPACTO</a:t>
            </a:r>
            <a:r>
              <a:rPr b="1"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SI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ELIGE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MODALIDAD</a:t>
            </a:r>
            <a:r>
              <a:rPr b="1" spc="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INVESTIGACION</a:t>
            </a:r>
            <a:r>
              <a:rPr b="1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17375E"/>
                </a:solidFill>
                <a:latin typeface="Calibri"/>
                <a:cs typeface="Calibri"/>
              </a:rPr>
              <a:t>ORIENTADA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Char char="•"/>
            </a:pPr>
            <a:endParaRPr dirty="0">
              <a:latin typeface="Calibri"/>
              <a:cs typeface="Calibri"/>
            </a:endParaRPr>
          </a:p>
          <a:p>
            <a:pPr marL="29908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REVISE</a:t>
            </a:r>
            <a:r>
              <a:rPr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TODOS</a:t>
            </a:r>
            <a:r>
              <a:rPr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DOCUMENTOS</a:t>
            </a:r>
            <a:r>
              <a:rPr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APORTADOS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ANTES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CERRAR</a:t>
            </a:r>
            <a:r>
              <a:rPr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SOLICITUD,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ESPECIALMENTE</a:t>
            </a:r>
            <a:endParaRPr dirty="0">
              <a:latin typeface="Calibri"/>
              <a:cs typeface="Calibri"/>
            </a:endParaRPr>
          </a:p>
          <a:p>
            <a:pPr marL="299085"/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MEMORIA</a:t>
            </a:r>
            <a:r>
              <a:rPr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CIENTÍFICO-TÉCNICA</a:t>
            </a:r>
            <a:r>
              <a:rPr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Y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u="heavy" spc="-3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CVA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INVESTIGADORES</a:t>
            </a:r>
            <a:r>
              <a:rPr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PRINCIPALES:</a:t>
            </a:r>
            <a:endParaRPr dirty="0">
              <a:latin typeface="Calibri"/>
              <a:cs typeface="Calibri"/>
            </a:endParaRPr>
          </a:p>
          <a:p>
            <a:pPr marL="299085" marR="6985" indent="-287020"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Recuerde</a:t>
            </a:r>
            <a:r>
              <a:rPr spc="1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1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algunos</a:t>
            </a:r>
            <a:r>
              <a:rPr spc="1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estos</a:t>
            </a:r>
            <a:r>
              <a:rPr spc="1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documentos,</a:t>
            </a:r>
            <a:r>
              <a:rPr spc="1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1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concreto</a:t>
            </a:r>
            <a:r>
              <a:rPr spc="1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1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científico</a:t>
            </a:r>
            <a:r>
              <a:rPr spc="1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técnica</a:t>
            </a:r>
            <a:r>
              <a:rPr spc="1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pc="1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pc="1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30" dirty="0">
                <a:solidFill>
                  <a:srgbClr val="17375E"/>
                </a:solidFill>
                <a:latin typeface="Calibri"/>
                <a:cs typeface="Calibri"/>
              </a:rPr>
              <a:t>CVA </a:t>
            </a:r>
            <a:r>
              <a:rPr spc="-3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pc="-70" dirty="0">
                <a:solidFill>
                  <a:srgbClr val="17375E"/>
                </a:solidFill>
                <a:latin typeface="Calibri"/>
                <a:cs typeface="Calibri"/>
              </a:rPr>
              <a:t>IP,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NO SON</a:t>
            </a:r>
            <a:r>
              <a:rPr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SUBSANABLES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Char char="•"/>
            </a:pPr>
            <a:endParaRPr dirty="0">
              <a:latin typeface="Calibri"/>
              <a:cs typeface="Calibri"/>
            </a:endParaRPr>
          </a:p>
          <a:p>
            <a:pPr marL="29908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RECUERDE</a:t>
            </a:r>
            <a:r>
              <a:rPr spc="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b="1" spc="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CIENTÍFICO-TÉCNICA</a:t>
            </a:r>
            <a:r>
              <a:rPr lang="es-ES" b="1" spc="-10" dirty="0">
                <a:solidFill>
                  <a:srgbClr val="17375E"/>
                </a:solidFill>
                <a:latin typeface="Calibri"/>
                <a:cs typeface="Calibri"/>
              </a:rPr>
              <a:t> Y EL PRESUPUESTO</a:t>
            </a:r>
            <a:r>
              <a:rPr b="1" spc="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DEBE</a:t>
            </a:r>
            <a:r>
              <a:rPr lang="es-ES" dirty="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PRESENTARSE</a:t>
            </a:r>
            <a:r>
              <a:rPr spc="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INGLÉS</a:t>
            </a:r>
            <a:r>
              <a:rPr b="1" spc="7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SI</a:t>
            </a:r>
            <a:r>
              <a:rPr spc="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SOLICITA</a:t>
            </a:r>
            <a:r>
              <a:rPr spc="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UN</a:t>
            </a:r>
            <a:r>
              <a:rPr lang="es-ES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PRESUPUESTO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COSTES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DIRECTOS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IGUAL</a:t>
            </a:r>
            <a:r>
              <a:rPr b="1"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SUPERIOR</a:t>
            </a:r>
            <a:r>
              <a:rPr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100.000€</a:t>
            </a:r>
            <a:r>
              <a:rPr lang="es-ES" b="1" spc="-10" dirty="0">
                <a:solidFill>
                  <a:srgbClr val="17375E"/>
                </a:solidFill>
                <a:latin typeface="Calibri"/>
                <a:cs typeface="Calibri"/>
              </a:rPr>
              <a:t>. </a:t>
            </a:r>
            <a:r>
              <a:rPr lang="es-ES" spc="-10" dirty="0">
                <a:solidFill>
                  <a:srgbClr val="17375E"/>
                </a:solidFill>
                <a:latin typeface="Calibri"/>
                <a:cs typeface="Calibri"/>
              </a:rPr>
              <a:t>AUNQUE SE RECOMIENDA PRESENTAR LA SOLICITUD INDEPENDIENTEMENTE DEL IMPORTE DEL PRESUPUESTO.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3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8365" y="252903"/>
            <a:ext cx="8641080" cy="1368372"/>
            <a:chOff x="475312" y="-141553"/>
            <a:chExt cx="8641080" cy="1368372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7844" y="140220"/>
              <a:ext cx="7121652" cy="10865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5312" y="-141553"/>
              <a:ext cx="8641080" cy="864235"/>
            </a:xfrm>
            <a:custGeom>
              <a:avLst/>
              <a:gdLst/>
              <a:ahLst/>
              <a:cxnLst/>
              <a:rect l="l" t="t" r="r" b="b"/>
              <a:pathLst>
                <a:path w="8641080" h="864235">
                  <a:moveTo>
                    <a:pt x="8641080" y="0"/>
                  </a:moveTo>
                  <a:lnTo>
                    <a:pt x="0" y="0"/>
                  </a:lnTo>
                  <a:lnTo>
                    <a:pt x="0" y="864107"/>
                  </a:lnTo>
                  <a:lnTo>
                    <a:pt x="8641080" y="864107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 anchor="ctr"/>
            <a:lstStyle/>
            <a:p>
              <a:pPr algn="ctr"/>
              <a:r>
                <a:rPr lang="es-ES" sz="3600" dirty="0">
                  <a:solidFill>
                    <a:schemeClr val="bg1"/>
                  </a:solidFill>
                </a:rPr>
                <a:t>PROCESO DE TRAMITACIÓN</a:t>
              </a:r>
              <a:endParaRPr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658365" y="1770862"/>
            <a:ext cx="4165600" cy="2763520"/>
            <a:chOff x="383984" y="1184084"/>
            <a:chExt cx="4165600" cy="2763520"/>
          </a:xfrm>
        </p:grpSpPr>
        <p:sp>
          <p:nvSpPr>
            <p:cNvPr id="10" name="object 10"/>
            <p:cNvSpPr/>
            <p:nvPr/>
          </p:nvSpPr>
          <p:spPr>
            <a:xfrm>
              <a:off x="397002" y="1197102"/>
              <a:ext cx="4139565" cy="2737485"/>
            </a:xfrm>
            <a:custGeom>
              <a:avLst/>
              <a:gdLst/>
              <a:ahLst/>
              <a:cxnLst/>
              <a:rect l="l" t="t" r="r" b="b"/>
              <a:pathLst>
                <a:path w="4139565" h="2737485">
                  <a:moveTo>
                    <a:pt x="4139184" y="0"/>
                  </a:moveTo>
                  <a:lnTo>
                    <a:pt x="0" y="0"/>
                  </a:lnTo>
                  <a:lnTo>
                    <a:pt x="0" y="2737104"/>
                  </a:lnTo>
                  <a:lnTo>
                    <a:pt x="4139184" y="2737104"/>
                  </a:lnTo>
                  <a:lnTo>
                    <a:pt x="4139184" y="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7002" y="1197102"/>
              <a:ext cx="4139565" cy="2737485"/>
            </a:xfrm>
            <a:custGeom>
              <a:avLst/>
              <a:gdLst/>
              <a:ahLst/>
              <a:cxnLst/>
              <a:rect l="l" t="t" r="r" b="b"/>
              <a:pathLst>
                <a:path w="4139565" h="2737485">
                  <a:moveTo>
                    <a:pt x="0" y="2737104"/>
                  </a:moveTo>
                  <a:lnTo>
                    <a:pt x="4139184" y="2737104"/>
                  </a:lnTo>
                  <a:lnTo>
                    <a:pt x="4139184" y="0"/>
                  </a:lnTo>
                  <a:lnTo>
                    <a:pt x="0" y="0"/>
                  </a:lnTo>
                  <a:lnTo>
                    <a:pt x="0" y="2737104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11070" y="1911505"/>
            <a:ext cx="3551554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05" algn="ctr">
              <a:spcBef>
                <a:spcPts val="100"/>
              </a:spcBef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TRÁMITES</a:t>
            </a:r>
            <a:endParaRPr dirty="0">
              <a:latin typeface="Calibri"/>
              <a:cs typeface="Calibri"/>
            </a:endParaRPr>
          </a:p>
          <a:p>
            <a:pPr marR="5080" algn="ctr">
              <a:spcBef>
                <a:spcPts val="5"/>
              </a:spcBef>
            </a:pP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AGENCIA</a:t>
            </a:r>
            <a:r>
              <a:rPr b="1"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ESTATAL</a:t>
            </a:r>
            <a:r>
              <a:rPr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INVESTIGACIÓN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82456" y="2668527"/>
            <a:ext cx="34486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Formulario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electrónico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Científico-Técnica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pc="-30" dirty="0">
                <a:solidFill>
                  <a:srgbClr val="17375E"/>
                </a:solidFill>
                <a:latin typeface="Calibri"/>
                <a:cs typeface="Calibri"/>
              </a:rPr>
              <a:t>CVA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Documentación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específica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151248" y="1783880"/>
            <a:ext cx="4165600" cy="2763520"/>
            <a:chOff x="4770056" y="1184084"/>
            <a:chExt cx="4165600" cy="2763520"/>
          </a:xfrm>
        </p:grpSpPr>
        <p:sp>
          <p:nvSpPr>
            <p:cNvPr id="15" name="object 15"/>
            <p:cNvSpPr/>
            <p:nvPr/>
          </p:nvSpPr>
          <p:spPr>
            <a:xfrm>
              <a:off x="4783074" y="1197102"/>
              <a:ext cx="4139565" cy="2737485"/>
            </a:xfrm>
            <a:custGeom>
              <a:avLst/>
              <a:gdLst/>
              <a:ahLst/>
              <a:cxnLst/>
              <a:rect l="l" t="t" r="r" b="b"/>
              <a:pathLst>
                <a:path w="4139565" h="2737485">
                  <a:moveTo>
                    <a:pt x="4139183" y="0"/>
                  </a:moveTo>
                  <a:lnTo>
                    <a:pt x="0" y="0"/>
                  </a:lnTo>
                  <a:lnTo>
                    <a:pt x="0" y="2737104"/>
                  </a:lnTo>
                  <a:lnTo>
                    <a:pt x="4139183" y="2737104"/>
                  </a:lnTo>
                  <a:lnTo>
                    <a:pt x="4139183" y="0"/>
                  </a:lnTo>
                  <a:close/>
                </a:path>
              </a:pathLst>
            </a:custGeom>
            <a:solidFill>
              <a:srgbClr val="00AFE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83074" y="1197102"/>
              <a:ext cx="4139565" cy="2737485"/>
            </a:xfrm>
            <a:custGeom>
              <a:avLst/>
              <a:gdLst/>
              <a:ahLst/>
              <a:cxnLst/>
              <a:rect l="l" t="t" r="r" b="b"/>
              <a:pathLst>
                <a:path w="4139565" h="2737485">
                  <a:moveTo>
                    <a:pt x="0" y="2737104"/>
                  </a:moveTo>
                  <a:lnTo>
                    <a:pt x="4139183" y="2737104"/>
                  </a:lnTo>
                  <a:lnTo>
                    <a:pt x="4139183" y="0"/>
                  </a:lnTo>
                  <a:lnTo>
                    <a:pt x="0" y="0"/>
                  </a:lnTo>
                  <a:lnTo>
                    <a:pt x="0" y="2737104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16398" y="1884936"/>
            <a:ext cx="40352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0" algn="ctr">
              <a:spcBef>
                <a:spcPts val="100"/>
              </a:spcBef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TRÁMITES</a:t>
            </a:r>
            <a:endParaRPr dirty="0">
              <a:latin typeface="Calibri"/>
              <a:cs typeface="Calibri"/>
            </a:endParaRPr>
          </a:p>
          <a:p>
            <a:pPr marR="5080" algn="ctr">
              <a:spcBef>
                <a:spcPts val="5"/>
              </a:spcBef>
            </a:pP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VICERRECTORADO</a:t>
            </a:r>
            <a:r>
              <a:rPr b="1" u="heavy" spc="-2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b="1"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lang="es-ES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POLÍTICA CIENTÍFICA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04483" y="2468847"/>
            <a:ext cx="2842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Revisión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documentación: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04483" y="2935023"/>
            <a:ext cx="39014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generada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AEI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5"/>
              </a:spcBef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Fichero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FIRMAS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OTROS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documentos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según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caso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específico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11070" y="1128726"/>
            <a:ext cx="245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2764" y="1019556"/>
            <a:ext cx="842010" cy="102184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404483" y="1130631"/>
            <a:ext cx="245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07794" y="5276922"/>
            <a:ext cx="8525510" cy="1201611"/>
          </a:xfrm>
          <a:prstGeom prst="rect">
            <a:avLst/>
          </a:prstGeom>
          <a:solidFill>
            <a:srgbClr val="00AF50"/>
          </a:solidFill>
          <a:ln w="25907">
            <a:solidFill>
              <a:srgbClr val="FF0000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vez completados</a:t>
            </a:r>
            <a:r>
              <a:rPr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dos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trámites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se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procederá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dirty="0">
              <a:latin typeface="Calibri"/>
              <a:cs typeface="Calibri"/>
            </a:endParaRPr>
          </a:p>
          <a:p>
            <a:pPr algn="ctr">
              <a:spcBef>
                <a:spcPts val="990"/>
              </a:spcBef>
            </a:pP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FIRMA</a:t>
            </a:r>
            <a:r>
              <a:rPr sz="20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LA</a:t>
            </a:r>
            <a:r>
              <a:rPr sz="20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SOLICITUD</a:t>
            </a:r>
            <a:r>
              <a:rPr sz="20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POR </a:t>
            </a:r>
            <a:r>
              <a:rPr sz="2000" b="1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PARTE</a:t>
            </a:r>
            <a:r>
              <a:rPr sz="20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DEL</a:t>
            </a:r>
            <a:r>
              <a:rPr sz="20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REPRESENTANTE</a:t>
            </a:r>
            <a:r>
              <a:rPr sz="2000" b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LEGAL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LA </a:t>
            </a:r>
            <a:r>
              <a:rPr lang="es-ES"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UAL</a:t>
            </a:r>
            <a:endParaRPr sz="2000" dirty="0">
              <a:latin typeface="Calibri"/>
              <a:cs typeface="Calibri"/>
            </a:endParaRPr>
          </a:p>
          <a:p>
            <a:pPr algn="ctr">
              <a:spcBef>
                <a:spcPts val="1015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dará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 por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finalizado</a:t>
            </a:r>
            <a:r>
              <a:rPr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trámite</a:t>
            </a:r>
            <a:r>
              <a:rPr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solicitud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89113" y="2623930"/>
            <a:ext cx="10681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TRAMITACIÓN ELECTRÓNICA EN LA AGENCIA ESTATAL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41725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86127" y="98986"/>
            <a:ext cx="9279438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AMI</a:t>
            </a:r>
            <a:r>
              <a:rPr spc="-18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Ó</a:t>
            </a:r>
            <a:r>
              <a:rPr spc="-5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83765" y="627793"/>
            <a:ext cx="8484870" cy="1779332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R="50800" algn="ctr">
              <a:spcBef>
                <a:spcPts val="994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REGISTRO</a:t>
            </a:r>
            <a:r>
              <a:rPr sz="2000" spc="-2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UNIFICADO</a:t>
            </a:r>
            <a:r>
              <a:rPr sz="2000" spc="-3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DE </a:t>
            </a:r>
            <a:r>
              <a:rPr sz="2000" spc="-15" dirty="0">
                <a:solidFill>
                  <a:srgbClr val="17375E"/>
                </a:solidFill>
                <a:latin typeface="Arial MT"/>
                <a:cs typeface="Arial MT"/>
              </a:rPr>
              <a:t>SOLICITANTES</a:t>
            </a:r>
            <a:r>
              <a:rPr sz="2000" spc="-1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b="1" spc="5" dirty="0">
                <a:solidFill>
                  <a:srgbClr val="17375E"/>
                </a:solidFill>
                <a:latin typeface="Arial"/>
                <a:cs typeface="Arial"/>
              </a:rPr>
              <a:t>(RUS)</a:t>
            </a:r>
            <a:endParaRPr sz="2000" dirty="0">
              <a:latin typeface="Arial"/>
              <a:cs typeface="Arial"/>
            </a:endParaRPr>
          </a:p>
          <a:p>
            <a:pPr marL="299085" marR="5080" indent="-287020">
              <a:spcBef>
                <a:spcPts val="7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 el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caso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de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proyectos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presenten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con dos </a:t>
            </a:r>
            <a:r>
              <a:rPr sz="1600" spc="-70" dirty="0">
                <a:solidFill>
                  <a:srgbClr val="17375E"/>
                </a:solidFill>
                <a:latin typeface="Calibri"/>
                <a:cs typeface="Calibri"/>
              </a:rPr>
              <a:t>IP,</a:t>
            </a:r>
            <a:r>
              <a:rPr sz="1600" spc="-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ambos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DEBERÁN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17375E"/>
                </a:solidFill>
                <a:latin typeface="Calibri"/>
                <a:cs typeface="Calibri"/>
              </a:rPr>
              <a:t>ESTAR</a:t>
            </a:r>
            <a:r>
              <a:rPr sz="16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DADOS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 DE </a:t>
            </a:r>
            <a:r>
              <a:rPr sz="1600" b="1" spc="-65" dirty="0">
                <a:solidFill>
                  <a:srgbClr val="17375E"/>
                </a:solidFill>
                <a:latin typeface="Calibri"/>
                <a:cs typeface="Calibri"/>
              </a:rPr>
              <a:t>ALTA</a:t>
            </a:r>
            <a:r>
              <a:rPr sz="1600" b="1" spc="-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EN </a:t>
            </a:r>
            <a:r>
              <a:rPr sz="1600" b="1" spc="-3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RUS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  <a:buClr>
                <a:srgbClr val="17375E"/>
              </a:buClr>
              <a:buFont typeface="Arial MT"/>
              <a:buChar char="•"/>
            </a:pPr>
            <a:endParaRPr sz="1550" dirty="0">
              <a:latin typeface="Calibri"/>
              <a:cs typeface="Calibri"/>
            </a:endParaRPr>
          </a:p>
          <a:p>
            <a:pPr marL="299085" indent="-287020"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formulario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lo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presentará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el/la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IP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actúe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como</a:t>
            </a:r>
            <a:r>
              <a:rPr sz="1600"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interlocutor/a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con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Agencia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endParaRPr sz="1600" dirty="0">
              <a:latin typeface="Calibri"/>
              <a:cs typeface="Calibri"/>
            </a:endParaRPr>
          </a:p>
          <a:p>
            <a:pPr marL="299085"/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efectos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17375E"/>
                </a:solidFill>
                <a:latin typeface="Calibri"/>
                <a:cs typeface="Calibri"/>
              </a:rPr>
              <a:t>comunicaciones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r>
              <a:rPr lang="es-ES" sz="16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es-ES" u="sng" dirty="0">
                <a:hlinkClick r:id="rId4"/>
              </a:rPr>
              <a:t>https://www.aei.gob.es/aplicaciones-interes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270449" y="3302431"/>
            <a:ext cx="3475349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Los datos de la persona de contacto responsable de la gestión de estas ayudas en la entidad son:</a:t>
            </a:r>
          </a:p>
          <a:p>
            <a:endParaRPr lang="es-ES" b="1" dirty="0"/>
          </a:p>
          <a:p>
            <a:r>
              <a:rPr lang="es-ES" b="1" dirty="0"/>
              <a:t>Nombre:</a:t>
            </a:r>
            <a:r>
              <a:rPr lang="es-ES" dirty="0"/>
              <a:t> Enrique </a:t>
            </a:r>
            <a:r>
              <a:rPr lang="es-ES" dirty="0" err="1"/>
              <a:t>Padial</a:t>
            </a:r>
            <a:r>
              <a:rPr lang="es-ES" dirty="0"/>
              <a:t> Romero</a:t>
            </a:r>
          </a:p>
          <a:p>
            <a:r>
              <a:rPr lang="es-ES" b="1" dirty="0"/>
              <a:t>Teléfono</a:t>
            </a:r>
            <a:r>
              <a:rPr lang="es-ES" dirty="0"/>
              <a:t>: 950214674</a:t>
            </a:r>
          </a:p>
          <a:p>
            <a:r>
              <a:rPr lang="es-ES" b="1" dirty="0"/>
              <a:t>Correo electrónico</a:t>
            </a:r>
            <a:r>
              <a:rPr lang="es-ES" dirty="0"/>
              <a:t>: epadial@ual.es</a:t>
            </a:r>
          </a:p>
          <a:p>
            <a:r>
              <a:rPr lang="es-ES" b="1" dirty="0"/>
              <a:t>Cargo</a:t>
            </a:r>
            <a:r>
              <a:rPr lang="es-ES" dirty="0"/>
              <a:t>: Jefe de Servicio de Gestión de la Investigación</a:t>
            </a:r>
          </a:p>
          <a:p>
            <a:endParaRPr lang="es-ES" dirty="0"/>
          </a:p>
        </p:txBody>
      </p:sp>
      <p:pic>
        <p:nvPicPr>
          <p:cNvPr id="10" name="Imagen 9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B2D7AC02-4B54-FC13-10EE-4BC22B3FB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57" y="2631962"/>
            <a:ext cx="6952125" cy="363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2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25485" y="98986"/>
            <a:ext cx="9973558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AMI</a:t>
            </a:r>
            <a:r>
              <a:rPr spc="-18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Ó</a:t>
            </a:r>
            <a:r>
              <a:rPr spc="-5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225485" y="1500228"/>
            <a:ext cx="99735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_ </a:t>
            </a:r>
            <a:r>
              <a:rPr lang="es-ES" sz="2000" b="1" dirty="0"/>
              <a:t>SELECCIONAR:</a:t>
            </a:r>
            <a:endParaRPr lang="es-ES" sz="2000" dirty="0"/>
          </a:p>
          <a:p>
            <a:r>
              <a:rPr lang="es-ES" sz="2000" u="heavy" dirty="0"/>
              <a:t>MODALIDAD</a:t>
            </a:r>
            <a:r>
              <a:rPr lang="es-ES" sz="2000" dirty="0"/>
              <a:t> de los Proyectos a la que concurre</a:t>
            </a:r>
          </a:p>
          <a:p>
            <a:r>
              <a:rPr lang="es-ES" sz="2000" dirty="0"/>
              <a:t>(Investigación Orientada o NO Orientada)</a:t>
            </a:r>
          </a:p>
          <a:p>
            <a:r>
              <a:rPr lang="es-ES" sz="2000" u="heavy" dirty="0"/>
              <a:t>TIPO</a:t>
            </a:r>
            <a:r>
              <a:rPr lang="es-ES" sz="2000" dirty="0"/>
              <a:t> de Proyecto que solicita (A o B para modalidad NO  Orientada / A,B o RTA)</a:t>
            </a:r>
          </a:p>
          <a:p>
            <a:r>
              <a:rPr lang="es-ES" sz="2000" u="heavy" dirty="0"/>
              <a:t>Si elige modalidad Orientada</a:t>
            </a:r>
            <a:r>
              <a:rPr lang="es-ES" sz="2000" dirty="0"/>
              <a:t>, aparece un desplegable para</a:t>
            </a:r>
          </a:p>
          <a:p>
            <a:r>
              <a:rPr lang="es-ES" sz="2000" dirty="0"/>
              <a:t>elegir una de las 8 </a:t>
            </a:r>
            <a:r>
              <a:rPr lang="es-ES" sz="2000" b="1" dirty="0"/>
              <a:t>PRIORIDADES TEMÁTICAS</a:t>
            </a:r>
            <a:r>
              <a:rPr lang="es-ES" sz="2000" dirty="0"/>
              <a:t>.</a:t>
            </a:r>
          </a:p>
          <a:p>
            <a:r>
              <a:rPr lang="es-ES" sz="2000" dirty="0"/>
              <a:t>A continuación Seleccionar el </a:t>
            </a:r>
            <a:r>
              <a:rPr lang="es-ES" sz="2000" b="1" dirty="0"/>
              <a:t>ÁREA TEMÁTICA PRINCIPAL  </a:t>
            </a:r>
            <a:r>
              <a:rPr lang="es-ES" sz="2000" dirty="0"/>
              <a:t>La descripción de las Áreas temáticas podrá encontrarla en las  páginas web de la Agencia. Es obligatorio rellenar un área temática  principal y opcional el seleccionar un área temática secundaria.</a:t>
            </a:r>
          </a:p>
          <a:p>
            <a:r>
              <a:rPr lang="es-ES" sz="2000" dirty="0"/>
              <a:t>El “</a:t>
            </a:r>
            <a:r>
              <a:rPr lang="es-ES" sz="2000" b="1" dirty="0"/>
              <a:t>Código FORD</a:t>
            </a:r>
            <a:r>
              <a:rPr lang="es-ES" sz="2000" dirty="0"/>
              <a:t>” recoge el área asociada al proyecto solicitado,  según la clasificación de áreas de conocimiento dada por el  estándar internacional de Áreas de Ciencia y Tecnología de la OCDE  (FOS 07/FORD 15), recogida en el Manual de </a:t>
            </a:r>
            <a:r>
              <a:rPr lang="es-ES" sz="2000" dirty="0" err="1"/>
              <a:t>Frascati</a:t>
            </a:r>
            <a:r>
              <a:rPr lang="es-ES" sz="2000" dirty="0"/>
              <a:t>. Los códigos  FORD pueden consultarse en el siguiente enlace:  </a:t>
            </a:r>
            <a:r>
              <a:rPr lang="es-ES" sz="2000" u="sng" dirty="0">
                <a:hlinkClick r:id="rId2"/>
              </a:rPr>
              <a:t>https://www.oecd.org/science/inno/38235147.pdf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374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4"/>
          <p:cNvSpPr txBox="1">
            <a:spLocks/>
          </p:cNvSpPr>
          <p:nvPr/>
        </p:nvSpPr>
        <p:spPr>
          <a:xfrm>
            <a:off x="1628914" y="209188"/>
            <a:ext cx="8679180" cy="500137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s-ES" sz="3200" spc="-5" dirty="0">
                <a:solidFill>
                  <a:srgbClr val="FFFFFF"/>
                </a:solidFill>
              </a:rPr>
              <a:t>MODALIDAD</a:t>
            </a:r>
            <a:r>
              <a:rPr lang="es-ES" sz="3200" spc="-50" dirty="0">
                <a:solidFill>
                  <a:srgbClr val="FFFFFF"/>
                </a:solidFill>
              </a:rPr>
              <a:t> </a:t>
            </a:r>
            <a:r>
              <a:rPr lang="es-ES" sz="3200" dirty="0">
                <a:solidFill>
                  <a:srgbClr val="FFFFFF"/>
                </a:solidFill>
              </a:rPr>
              <a:t>Y</a:t>
            </a:r>
            <a:r>
              <a:rPr lang="es-ES" sz="3200" spc="-105" dirty="0">
                <a:solidFill>
                  <a:srgbClr val="FFFFFF"/>
                </a:solidFill>
              </a:rPr>
              <a:t> </a:t>
            </a:r>
            <a:r>
              <a:rPr lang="es-ES" sz="3200" dirty="0">
                <a:solidFill>
                  <a:srgbClr val="FFFFFF"/>
                </a:solidFill>
              </a:rPr>
              <a:t>TIPOS</a:t>
            </a:r>
            <a:r>
              <a:rPr lang="es-ES" sz="3200" spc="-20" dirty="0">
                <a:solidFill>
                  <a:srgbClr val="FFFFFF"/>
                </a:solidFill>
              </a:rPr>
              <a:t> </a:t>
            </a:r>
            <a:r>
              <a:rPr lang="es-ES" sz="3200" spc="-5" dirty="0">
                <a:solidFill>
                  <a:srgbClr val="FFFFFF"/>
                </a:solidFill>
              </a:rPr>
              <a:t>DE</a:t>
            </a:r>
            <a:r>
              <a:rPr lang="es-ES" sz="3200" spc="-20" dirty="0">
                <a:solidFill>
                  <a:srgbClr val="FFFFFF"/>
                </a:solidFill>
              </a:rPr>
              <a:t> </a:t>
            </a:r>
            <a:r>
              <a:rPr lang="es-ES" sz="3200" spc="-10" dirty="0">
                <a:solidFill>
                  <a:srgbClr val="FFFFFF"/>
                </a:solidFill>
              </a:rPr>
              <a:t>PROYECTOS</a:t>
            </a:r>
          </a:p>
        </p:txBody>
      </p:sp>
      <p:sp>
        <p:nvSpPr>
          <p:cNvPr id="3" name="object 10"/>
          <p:cNvSpPr txBox="1"/>
          <p:nvPr/>
        </p:nvSpPr>
        <p:spPr>
          <a:xfrm>
            <a:off x="1520952" y="969263"/>
            <a:ext cx="4137660" cy="1874520"/>
          </a:xfrm>
          <a:prstGeom prst="rect">
            <a:avLst/>
          </a:prstGeom>
          <a:solidFill>
            <a:srgbClr val="E36C09">
              <a:alpha val="50195"/>
            </a:srgbClr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ts val="2000"/>
              </a:lnSpc>
              <a:spcBef>
                <a:spcPts val="5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Investigación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2720"/>
              </a:lnSpc>
            </a:pPr>
            <a:r>
              <a:rPr sz="2400" b="1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2400" b="1" spc="-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17375E"/>
                </a:solidFill>
                <a:latin typeface="Calibri"/>
                <a:cs typeface="Calibri"/>
              </a:rPr>
              <a:t>ORIENTADA</a:t>
            </a:r>
            <a:endParaRPr sz="2400" dirty="0">
              <a:latin typeface="Calibri"/>
              <a:cs typeface="Calibri"/>
            </a:endParaRPr>
          </a:p>
          <a:p>
            <a:pPr marL="23495" marR="15875" algn="just">
              <a:lnSpc>
                <a:spcPts val="1190"/>
              </a:lnSpc>
              <a:spcBef>
                <a:spcPts val="1110"/>
              </a:spcBef>
            </a:pPr>
            <a:r>
              <a:rPr sz="1100" spc="-5" dirty="0">
                <a:latin typeface="Calibri"/>
                <a:cs typeface="Calibri"/>
              </a:rPr>
              <a:t>Proyectos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sin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orientación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temática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previamente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definida,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que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están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motivados por </a:t>
            </a:r>
            <a:r>
              <a:rPr sz="1100" spc="-10" dirty="0">
                <a:latin typeface="Calibri"/>
                <a:cs typeface="Calibri"/>
              </a:rPr>
              <a:t>la </a:t>
            </a:r>
            <a:r>
              <a:rPr sz="1100" spc="-5" dirty="0">
                <a:latin typeface="Calibri"/>
                <a:cs typeface="Calibri"/>
              </a:rPr>
              <a:t>curiosidad científica </a:t>
            </a:r>
            <a:r>
              <a:rPr sz="1100" dirty="0">
                <a:latin typeface="Calibri"/>
                <a:cs typeface="Calibri"/>
              </a:rPr>
              <a:t>y </a:t>
            </a:r>
            <a:r>
              <a:rPr sz="1100" spc="-5" dirty="0">
                <a:latin typeface="Calibri"/>
                <a:cs typeface="Calibri"/>
              </a:rPr>
              <a:t>tienen </a:t>
            </a:r>
            <a:r>
              <a:rPr sz="1100" spc="-10" dirty="0">
                <a:latin typeface="Calibri"/>
                <a:cs typeface="Calibri"/>
              </a:rPr>
              <a:t>como </a:t>
            </a:r>
            <a:r>
              <a:rPr sz="1100" spc="-5" dirty="0">
                <a:latin typeface="Calibri"/>
                <a:cs typeface="Calibri"/>
              </a:rPr>
              <a:t>objetivo primordial </a:t>
            </a:r>
            <a:r>
              <a:rPr sz="1100" dirty="0">
                <a:latin typeface="Calibri"/>
                <a:cs typeface="Calibri"/>
              </a:rPr>
              <a:t> el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avance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del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conocimiento,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independientemente</a:t>
            </a:r>
            <a:r>
              <a:rPr sz="1100" dirty="0">
                <a:latin typeface="Calibri"/>
                <a:cs typeface="Calibri"/>
              </a:rPr>
              <a:t> del</a:t>
            </a:r>
            <a:r>
              <a:rPr sz="1100" spc="2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horizonte </a:t>
            </a:r>
            <a:r>
              <a:rPr sz="1100" dirty="0">
                <a:latin typeface="Calibri"/>
                <a:cs typeface="Calibri"/>
              </a:rPr>
              <a:t> temporal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el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ámbito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 </a:t>
            </a:r>
            <a:r>
              <a:rPr sz="1100" dirty="0">
                <a:latin typeface="Calibri"/>
                <a:cs typeface="Calibri"/>
              </a:rPr>
              <a:t>aplicación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del mismo</a:t>
            </a:r>
          </a:p>
        </p:txBody>
      </p:sp>
      <p:sp>
        <p:nvSpPr>
          <p:cNvPr id="7" name="object 14"/>
          <p:cNvSpPr/>
          <p:nvPr/>
        </p:nvSpPr>
        <p:spPr>
          <a:xfrm>
            <a:off x="1511553" y="3013726"/>
            <a:ext cx="4162425" cy="3784210"/>
          </a:xfrm>
          <a:custGeom>
            <a:avLst/>
            <a:gdLst/>
            <a:ahLst/>
            <a:cxnLst/>
            <a:rect l="l" t="t" r="r" b="b"/>
            <a:pathLst>
              <a:path w="4162425" h="3493134">
                <a:moveTo>
                  <a:pt x="4162044" y="0"/>
                </a:moveTo>
                <a:lnTo>
                  <a:pt x="0" y="0"/>
                </a:lnTo>
                <a:lnTo>
                  <a:pt x="0" y="3493008"/>
                </a:lnTo>
                <a:lnTo>
                  <a:pt x="4162044" y="3493008"/>
                </a:lnTo>
                <a:lnTo>
                  <a:pt x="4162044" y="0"/>
                </a:lnTo>
                <a:close/>
              </a:path>
            </a:pathLst>
          </a:custGeom>
          <a:solidFill>
            <a:srgbClr val="FFC0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 txBox="1"/>
          <p:nvPr/>
        </p:nvSpPr>
        <p:spPr>
          <a:xfrm>
            <a:off x="7810639" y="1247598"/>
            <a:ext cx="2497455" cy="528955"/>
          </a:xfrm>
          <a:prstGeom prst="rect">
            <a:avLst/>
          </a:prstGeom>
          <a:solidFill>
            <a:srgbClr val="5F497A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45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Tipo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1395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Jóvenes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investigadores/as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7810639" y="2085608"/>
            <a:ext cx="2497455" cy="528955"/>
          </a:xfrm>
          <a:prstGeom prst="rect">
            <a:avLst/>
          </a:prstGeom>
          <a:solidFill>
            <a:srgbClr val="00AF5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2335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Tipo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endParaRPr sz="2000" dirty="0">
              <a:latin typeface="Calibri"/>
              <a:cs typeface="Calibri"/>
            </a:endParaRPr>
          </a:p>
          <a:p>
            <a:pPr marL="7620" algn="ctr">
              <a:lnSpc>
                <a:spcPts val="1395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Investigadores/as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consolidados/as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6"/>
          <p:cNvSpPr txBox="1"/>
          <p:nvPr/>
        </p:nvSpPr>
        <p:spPr>
          <a:xfrm>
            <a:off x="2352801" y="3269996"/>
            <a:ext cx="2479675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Investigación</a:t>
            </a:r>
            <a:endParaRPr sz="1800" dirty="0">
              <a:latin typeface="Calibri"/>
              <a:cs typeface="Calibri"/>
            </a:endParaRPr>
          </a:p>
          <a:p>
            <a:pPr marL="635" algn="ctr">
              <a:lnSpc>
                <a:spcPts val="2720"/>
              </a:lnSpc>
            </a:pPr>
            <a:r>
              <a:rPr sz="2400" b="1" spc="-35" dirty="0">
                <a:solidFill>
                  <a:srgbClr val="17375E"/>
                </a:solidFill>
                <a:latin typeface="Calibri"/>
                <a:cs typeface="Calibri"/>
              </a:rPr>
              <a:t>ORIENTADA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7"/>
          <p:cNvSpPr txBox="1"/>
          <p:nvPr/>
        </p:nvSpPr>
        <p:spPr>
          <a:xfrm>
            <a:off x="1511553" y="3990847"/>
            <a:ext cx="4166870" cy="34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55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Se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trata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proyectos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que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están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orientados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la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resolución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problemas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sz="1100" spc="-5" dirty="0">
                <a:latin typeface="Calibri"/>
                <a:cs typeface="Calibri"/>
              </a:rPr>
              <a:t>concretos</a:t>
            </a:r>
            <a:r>
              <a:rPr sz="1100" spc="3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39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vinculados</a:t>
            </a:r>
            <a:r>
              <a:rPr sz="1100" spc="3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9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las</a:t>
            </a:r>
            <a:r>
              <a:rPr sz="1100" spc="38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prioridades</a:t>
            </a:r>
            <a:r>
              <a:rPr sz="1100" spc="3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temáticas</a:t>
            </a:r>
            <a:r>
              <a:rPr sz="1100" spc="39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asociadas</a:t>
            </a:r>
            <a:r>
              <a:rPr sz="1100" spc="4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8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los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3" name="object 18"/>
          <p:cNvSpPr txBox="1"/>
          <p:nvPr/>
        </p:nvSpPr>
        <p:spPr>
          <a:xfrm>
            <a:off x="1511553" y="4292853"/>
            <a:ext cx="352297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desafíos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mundiales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competitividad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industrial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la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sociedad.</a:t>
            </a:r>
          </a:p>
        </p:txBody>
      </p:sp>
      <p:sp>
        <p:nvSpPr>
          <p:cNvPr id="14" name="object 20"/>
          <p:cNvSpPr txBox="1"/>
          <p:nvPr/>
        </p:nvSpPr>
        <p:spPr>
          <a:xfrm>
            <a:off x="1628914" y="4597019"/>
            <a:ext cx="2141220" cy="34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55"/>
              </a:lnSpc>
              <a:spcBef>
                <a:spcPts val="100"/>
              </a:spcBef>
            </a:pPr>
            <a:r>
              <a:rPr sz="1100" b="1" spc="-5" dirty="0">
                <a:solidFill>
                  <a:srgbClr val="17375E"/>
                </a:solidFill>
                <a:latin typeface="Calibri"/>
                <a:cs typeface="Calibri"/>
              </a:rPr>
              <a:t>PRIORIDADES</a:t>
            </a:r>
            <a:r>
              <a:rPr sz="1100" b="1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17375E"/>
                </a:solidFill>
                <a:latin typeface="Calibri"/>
                <a:cs typeface="Calibri"/>
              </a:rPr>
              <a:t>TEMÁTICAS</a:t>
            </a:r>
            <a:r>
              <a:rPr sz="1100" b="1" spc="-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(Anexo</a:t>
            </a:r>
            <a:r>
              <a:rPr sz="11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III)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sz="1100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Documento</a:t>
            </a:r>
            <a:r>
              <a:rPr sz="1100" spc="-5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100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PEICTI</a:t>
            </a:r>
            <a:r>
              <a:rPr sz="1100" spc="-3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10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2021-2023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5" name="object 21"/>
          <p:cNvSpPr txBox="1"/>
          <p:nvPr/>
        </p:nvSpPr>
        <p:spPr>
          <a:xfrm>
            <a:off x="1628902" y="4934605"/>
            <a:ext cx="3921760" cy="1863331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1_</a:t>
            </a:r>
            <a:r>
              <a:rPr sz="1100" spc="1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Salud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2_</a:t>
            </a:r>
            <a:r>
              <a:rPr sz="1100" spc="2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Cultura,</a:t>
            </a:r>
            <a:r>
              <a:rPr sz="11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creatividad</a:t>
            </a:r>
            <a:r>
              <a:rPr sz="110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y sociedad</a:t>
            </a:r>
            <a:r>
              <a:rPr sz="110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inclusiva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3_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 err="1">
                <a:solidFill>
                  <a:srgbClr val="17375E"/>
                </a:solidFill>
                <a:latin typeface="Calibri"/>
                <a:cs typeface="Calibri"/>
              </a:rPr>
              <a:t>Seguridad</a:t>
            </a:r>
            <a:r>
              <a:rPr sz="11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z="11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sociedad</a:t>
            </a:r>
            <a:endParaRPr sz="1100" dirty="0">
              <a:latin typeface="Calibri"/>
              <a:cs typeface="Calibri"/>
            </a:endParaRPr>
          </a:p>
          <a:p>
            <a:pPr marL="12700" marR="1301750">
              <a:lnSpc>
                <a:spcPct val="124500"/>
              </a:lnSpc>
              <a:spcBef>
                <a:spcPts val="10"/>
              </a:spcBef>
            </a:pP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4_ </a:t>
            </a:r>
            <a:r>
              <a:rPr lang="es-ES" sz="1100" spc="-5" dirty="0">
                <a:solidFill>
                  <a:srgbClr val="17375E"/>
                </a:solidFill>
                <a:latin typeface="Calibri"/>
                <a:cs typeface="Calibri"/>
              </a:rPr>
              <a:t>Digitalización y telecomunicaciones</a:t>
            </a:r>
          </a:p>
          <a:p>
            <a:pPr marL="12700" marR="1301750">
              <a:lnSpc>
                <a:spcPct val="124500"/>
              </a:lnSpc>
              <a:spcBef>
                <a:spcPts val="10"/>
              </a:spcBef>
            </a:pP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5_ </a:t>
            </a:r>
            <a:r>
              <a:rPr lang="es-ES" sz="1100" spc="-5" dirty="0">
                <a:solidFill>
                  <a:srgbClr val="17375E"/>
                </a:solidFill>
                <a:latin typeface="Calibri"/>
                <a:cs typeface="Calibri"/>
              </a:rPr>
              <a:t>Industria</a:t>
            </a:r>
          </a:p>
          <a:p>
            <a:pPr marL="12700" marR="1301750">
              <a:lnSpc>
                <a:spcPct val="124500"/>
              </a:lnSpc>
              <a:spcBef>
                <a:spcPts val="10"/>
              </a:spcBef>
            </a:pPr>
            <a:r>
              <a:rPr lang="es-ES" sz="1100" spc="-5" dirty="0">
                <a:solidFill>
                  <a:srgbClr val="17375E"/>
                </a:solidFill>
                <a:latin typeface="Calibri"/>
                <a:cs typeface="Calibri"/>
              </a:rPr>
              <a:t>6- Espacio y Defensa</a:t>
            </a:r>
          </a:p>
          <a:p>
            <a:pPr marL="12700" marR="1301750">
              <a:lnSpc>
                <a:spcPct val="124500"/>
              </a:lnSpc>
              <a:spcBef>
                <a:spcPts val="10"/>
              </a:spcBef>
            </a:pPr>
            <a:r>
              <a:rPr lang="es-ES" sz="1100" spc="-5" dirty="0">
                <a:solidFill>
                  <a:srgbClr val="17375E"/>
                </a:solidFill>
                <a:latin typeface="Calibri"/>
                <a:cs typeface="Calibri"/>
              </a:rPr>
              <a:t>7_Energía y Movilidad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lang="es-ES" sz="1100" dirty="0">
                <a:solidFill>
                  <a:srgbClr val="17375E"/>
                </a:solidFill>
                <a:latin typeface="Calibri"/>
                <a:cs typeface="Calibri"/>
              </a:rPr>
              <a:t>8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_</a:t>
            </a:r>
            <a:r>
              <a:rPr sz="11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Alimentación,</a:t>
            </a:r>
            <a:r>
              <a:rPr sz="11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bioeconomía,</a:t>
            </a:r>
            <a:r>
              <a:rPr sz="11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 err="1">
                <a:solidFill>
                  <a:srgbClr val="17375E"/>
                </a:solidFill>
                <a:latin typeface="Calibri"/>
                <a:cs typeface="Calibri"/>
              </a:rPr>
              <a:t>recursos</a:t>
            </a:r>
            <a:r>
              <a:rPr sz="11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naturales</a:t>
            </a:r>
            <a:r>
              <a:rPr lang="es-ES" sz="1100" dirty="0">
                <a:solidFill>
                  <a:srgbClr val="17375E"/>
                </a:solidFill>
                <a:latin typeface="Calibri"/>
                <a:cs typeface="Calibri"/>
              </a:rPr>
              <a:t>, agricultura, clima</a:t>
            </a:r>
            <a:r>
              <a:rPr sz="11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1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medio</a:t>
            </a:r>
            <a:r>
              <a:rPr sz="11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7375E"/>
                </a:solidFill>
                <a:latin typeface="Calibri"/>
                <a:cs typeface="Calibri"/>
              </a:rPr>
              <a:t>ambiente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5823452" y="1487530"/>
            <a:ext cx="1855110" cy="928411"/>
          </a:xfrm>
          <a:custGeom>
            <a:avLst/>
            <a:gdLst/>
            <a:ahLst/>
            <a:cxnLst/>
            <a:rect l="l" t="t" r="r" b="b"/>
            <a:pathLst>
              <a:path w="753110" h="704214">
                <a:moveTo>
                  <a:pt x="0" y="271272"/>
                </a:moveTo>
                <a:lnTo>
                  <a:pt x="376427" y="271272"/>
                </a:lnTo>
                <a:lnTo>
                  <a:pt x="376427" y="704088"/>
                </a:lnTo>
                <a:lnTo>
                  <a:pt x="752855" y="704088"/>
                </a:lnTo>
              </a:path>
              <a:path w="753110" h="704214">
                <a:moveTo>
                  <a:pt x="0" y="271272"/>
                </a:moveTo>
                <a:lnTo>
                  <a:pt x="376427" y="271272"/>
                </a:lnTo>
                <a:lnTo>
                  <a:pt x="376427" y="0"/>
                </a:lnTo>
                <a:lnTo>
                  <a:pt x="752855" y="0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 txBox="1"/>
          <p:nvPr/>
        </p:nvSpPr>
        <p:spPr>
          <a:xfrm>
            <a:off x="7810639" y="3727215"/>
            <a:ext cx="2497455" cy="528955"/>
          </a:xfrm>
          <a:prstGeom prst="rect">
            <a:avLst/>
          </a:prstGeom>
          <a:solidFill>
            <a:srgbClr val="5F497A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45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Tipo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1395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Jóvenes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investigadores/as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2"/>
          <p:cNvSpPr txBox="1"/>
          <p:nvPr/>
        </p:nvSpPr>
        <p:spPr>
          <a:xfrm>
            <a:off x="7810638" y="4630658"/>
            <a:ext cx="2497455" cy="528955"/>
          </a:xfrm>
          <a:prstGeom prst="rect">
            <a:avLst/>
          </a:prstGeom>
          <a:solidFill>
            <a:srgbClr val="00AF5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2335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Tipo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endParaRPr sz="2000" dirty="0">
              <a:latin typeface="Calibri"/>
              <a:cs typeface="Calibri"/>
            </a:endParaRPr>
          </a:p>
          <a:p>
            <a:pPr marL="7620" algn="ctr">
              <a:lnSpc>
                <a:spcPts val="1395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Investigadores/as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consolidados/as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object 4"/>
          <p:cNvSpPr/>
          <p:nvPr/>
        </p:nvSpPr>
        <p:spPr>
          <a:xfrm>
            <a:off x="5699869" y="4013413"/>
            <a:ext cx="1855110" cy="928411"/>
          </a:xfrm>
          <a:custGeom>
            <a:avLst/>
            <a:gdLst/>
            <a:ahLst/>
            <a:cxnLst/>
            <a:rect l="l" t="t" r="r" b="b"/>
            <a:pathLst>
              <a:path w="753110" h="704214">
                <a:moveTo>
                  <a:pt x="0" y="271272"/>
                </a:moveTo>
                <a:lnTo>
                  <a:pt x="376427" y="271272"/>
                </a:lnTo>
                <a:lnTo>
                  <a:pt x="376427" y="704088"/>
                </a:lnTo>
                <a:lnTo>
                  <a:pt x="752855" y="704088"/>
                </a:lnTo>
              </a:path>
              <a:path w="753110" h="704214">
                <a:moveTo>
                  <a:pt x="0" y="271272"/>
                </a:moveTo>
                <a:lnTo>
                  <a:pt x="376427" y="271272"/>
                </a:lnTo>
                <a:lnTo>
                  <a:pt x="376427" y="0"/>
                </a:lnTo>
                <a:lnTo>
                  <a:pt x="752855" y="0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44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1464" y="783789"/>
            <a:ext cx="8870315" cy="44691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algn="ctr">
              <a:spcBef>
                <a:spcPts val="108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SOLICITUD</a:t>
            </a:r>
            <a:r>
              <a:rPr sz="20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TELEMÁTICA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6619" y="2050441"/>
            <a:ext cx="6976904" cy="1898597"/>
          </a:xfrm>
          <a:prstGeom prst="rect">
            <a:avLst/>
          </a:prstGeom>
          <a:solidFill>
            <a:srgbClr val="7AABB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180975" rIns="0" bIns="0" rtlCol="0">
            <a:spAutoFit/>
          </a:bodyPr>
          <a:lstStyle/>
          <a:p>
            <a:pPr marL="70485" algn="just">
              <a:spcBef>
                <a:spcPts val="1425"/>
              </a:spcBef>
            </a:pP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PROYECTOS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COORDINADOS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550" dirty="0">
              <a:latin typeface="Calibri"/>
              <a:cs typeface="Calibri"/>
            </a:endParaRPr>
          </a:p>
          <a:p>
            <a:pPr marL="70485" marR="64135" algn="just"/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Al seleccionar como “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Forma de ejecución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”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la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opción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“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Coordinado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”,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una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vez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guardado,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quedará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bloqueado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el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tipo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proyecto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seleccionado</a:t>
            </a:r>
            <a:r>
              <a:rPr sz="1600" spc="3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(se 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verá</a:t>
            </a:r>
            <a:r>
              <a:rPr sz="1600" spc="3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 gris). En el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caso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sea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un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proyecto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coordinado,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recomienda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cumplimentar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todos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campos del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subproyecto coordinador antes </a:t>
            </a:r>
            <a:r>
              <a:rPr sz="1600" spc="-3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enviar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resto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IP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código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“Identificador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proyecto”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genera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automáticamente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aplicación.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58476" y="4342688"/>
            <a:ext cx="5803880" cy="1578610"/>
          </a:xfrm>
          <a:custGeom>
            <a:avLst/>
            <a:gdLst/>
            <a:ahLst/>
            <a:cxnLst/>
            <a:rect l="l" t="t" r="r" b="b"/>
            <a:pathLst>
              <a:path w="4829809" h="1578609">
                <a:moveTo>
                  <a:pt x="4829556" y="0"/>
                </a:moveTo>
                <a:lnTo>
                  <a:pt x="0" y="0"/>
                </a:lnTo>
                <a:lnTo>
                  <a:pt x="0" y="1578101"/>
                </a:lnTo>
                <a:lnTo>
                  <a:pt x="4829556" y="1578101"/>
                </a:lnTo>
                <a:lnTo>
                  <a:pt x="4829556" y="0"/>
                </a:lnTo>
                <a:close/>
              </a:path>
            </a:pathLst>
          </a:custGeom>
          <a:solidFill>
            <a:srgbClr val="7AABB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786127" y="98986"/>
            <a:ext cx="8679180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AMI</a:t>
            </a:r>
            <a:r>
              <a:rPr spc="-18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Ó</a:t>
            </a:r>
            <a:r>
              <a:rPr spc="-5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060116" y="5131993"/>
            <a:ext cx="4800600" cy="1215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66675" algn="just">
              <a:spcBef>
                <a:spcPts val="95"/>
              </a:spcBef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la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pregunta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si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la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entidad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tiene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un</a:t>
            </a:r>
            <a:r>
              <a:rPr sz="1600" spc="3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Plan</a:t>
            </a:r>
            <a:r>
              <a:rPr sz="1600" b="1" spc="3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Igualdad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?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SI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y se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adjunta</a:t>
            </a:r>
            <a:r>
              <a:rPr sz="1600" spc="3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 enlace al Plan de Igualdad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la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lang="es-ES" sz="1600" spc="-5" dirty="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550" dirty="0">
              <a:latin typeface="Calibri"/>
              <a:cs typeface="Calibri"/>
            </a:endParaRPr>
          </a:p>
          <a:p>
            <a:pPr marL="76200">
              <a:spcBef>
                <a:spcPts val="5"/>
              </a:spcBef>
            </a:pPr>
            <a:r>
              <a:rPr lang="es-ES"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</a:rPr>
              <a:t>https://www.igualdad.ual.es/index.php/plan-de-igualdad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6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297" y="806408"/>
            <a:ext cx="8870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SOLICITUD</a:t>
            </a:r>
            <a:r>
              <a:rPr sz="20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TELEMÁTICA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5203" y="1328790"/>
            <a:ext cx="8612505" cy="304571"/>
          </a:xfrm>
          <a:prstGeom prst="rect">
            <a:avLst/>
          </a:prstGeom>
          <a:solidFill>
            <a:srgbClr val="7AABB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71755" algn="ctr">
              <a:spcBef>
                <a:spcPts val="215"/>
              </a:spcBef>
            </a:pP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INVESTIGADORES</a:t>
            </a:r>
            <a:r>
              <a:rPr lang="es-ES" b="1" spc="-1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IP1</a:t>
            </a:r>
            <a:r>
              <a:rPr lang="es-ES" spc="-5" dirty="0">
                <a:solidFill>
                  <a:srgbClr val="001F5F"/>
                </a:solidFill>
                <a:latin typeface="Calibri"/>
                <a:cs typeface="Calibri"/>
              </a:rPr>
              <a:t> Y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IP2</a:t>
            </a:r>
            <a:r>
              <a:rPr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EQUIPO</a:t>
            </a:r>
            <a:r>
              <a:rPr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INVESTIGACIÓN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1635" y="1633361"/>
            <a:ext cx="11078818" cy="4924425"/>
            <a:chOff x="268224" y="1615439"/>
            <a:chExt cx="8638540" cy="4924425"/>
          </a:xfrm>
        </p:grpSpPr>
        <p:sp>
          <p:nvSpPr>
            <p:cNvPr id="5" name="object 5"/>
            <p:cNvSpPr/>
            <p:nvPr/>
          </p:nvSpPr>
          <p:spPr>
            <a:xfrm>
              <a:off x="281178" y="1628393"/>
              <a:ext cx="8612505" cy="4898390"/>
            </a:xfrm>
            <a:custGeom>
              <a:avLst/>
              <a:gdLst/>
              <a:ahLst/>
              <a:cxnLst/>
              <a:rect l="l" t="t" r="r" b="b"/>
              <a:pathLst>
                <a:path w="8612505" h="4898390">
                  <a:moveTo>
                    <a:pt x="8612124" y="0"/>
                  </a:moveTo>
                  <a:lnTo>
                    <a:pt x="0" y="0"/>
                  </a:lnTo>
                  <a:lnTo>
                    <a:pt x="0" y="4898136"/>
                  </a:lnTo>
                  <a:lnTo>
                    <a:pt x="8612124" y="4898136"/>
                  </a:lnTo>
                  <a:lnTo>
                    <a:pt x="8612124" y="0"/>
                  </a:lnTo>
                  <a:close/>
                </a:path>
              </a:pathLst>
            </a:custGeom>
            <a:solidFill>
              <a:srgbClr val="7AABB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" name="object 6"/>
            <p:cNvSpPr/>
            <p:nvPr/>
          </p:nvSpPr>
          <p:spPr>
            <a:xfrm>
              <a:off x="281178" y="1628393"/>
              <a:ext cx="8612505" cy="4898390"/>
            </a:xfrm>
            <a:custGeom>
              <a:avLst/>
              <a:gdLst/>
              <a:ahLst/>
              <a:cxnLst/>
              <a:rect l="l" t="t" r="r" b="b"/>
              <a:pathLst>
                <a:path w="8612505" h="4898390">
                  <a:moveTo>
                    <a:pt x="0" y="4898136"/>
                  </a:moveTo>
                  <a:lnTo>
                    <a:pt x="8612124" y="4898136"/>
                  </a:lnTo>
                  <a:lnTo>
                    <a:pt x="8612124" y="0"/>
                  </a:lnTo>
                  <a:lnTo>
                    <a:pt x="0" y="0"/>
                  </a:lnTo>
                  <a:lnTo>
                    <a:pt x="0" y="48981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80661" y="1903223"/>
            <a:ext cx="10694504" cy="44454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spcBef>
                <a:spcPts val="105"/>
              </a:spcBef>
              <a:buFont typeface="Wingdings"/>
              <a:buChar char=""/>
              <a:tabLst>
                <a:tab pos="2997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este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apartado,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el/la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IP</a:t>
            </a:r>
            <a:r>
              <a:rPr sz="1600" b="1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actuación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introducirá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sus</a:t>
            </a:r>
            <a:r>
              <a:rPr sz="16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40" dirty="0">
                <a:solidFill>
                  <a:srgbClr val="17375E"/>
                </a:solidFill>
                <a:latin typeface="Calibri"/>
                <a:cs typeface="Calibri"/>
              </a:rPr>
              <a:t>DATOS</a:t>
            </a:r>
            <a:r>
              <a:rPr sz="1600" b="1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PERSONALES</a:t>
            </a:r>
            <a:r>
              <a:rPr sz="1600" b="1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b="1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ACADÉMICOS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así</a:t>
            </a:r>
            <a:r>
              <a:rPr sz="1600"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como</a:t>
            </a:r>
            <a:r>
              <a:rPr sz="16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z="1600" spc="-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del/de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IP2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(en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caso 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que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exista), 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personas que componen el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equipo de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investigación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(que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cumplan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requisitos indicados en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los artículos 6 y 7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resolución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convocatoria)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y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 componen el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equipo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 trabajo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Char char=""/>
            </a:pPr>
            <a:endParaRPr sz="1600" dirty="0">
              <a:latin typeface="Calibri"/>
              <a:cs typeface="Calibri"/>
            </a:endParaRPr>
          </a:p>
          <a:p>
            <a:pPr marL="299085" indent="-287020"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1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pregunta</a:t>
            </a:r>
            <a:r>
              <a:rPr sz="16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¿La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entidad</a:t>
            </a:r>
            <a:r>
              <a:rPr sz="1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un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centro</a:t>
            </a: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tecnológico…..?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INDICAR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NO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40"/>
              </a:spcBef>
              <a:buChar char=""/>
            </a:pPr>
            <a:endParaRPr sz="1600" dirty="0">
              <a:latin typeface="Calibri"/>
              <a:cs typeface="Calibri"/>
            </a:endParaRPr>
          </a:p>
          <a:p>
            <a:pPr marL="299085" marR="6350" indent="-287020" algn="just">
              <a:buFont typeface="Wingdings"/>
              <a:buChar char=""/>
              <a:tabLst>
                <a:tab pos="299720" algn="l"/>
              </a:tabLst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código ORCID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utilizará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para recuperar 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bases de datos bibliométricas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publicaciones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asociadas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al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investigador.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códigos relacionados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con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bases de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datos </a:t>
            </a:r>
            <a:r>
              <a:rPr sz="1600" b="1" spc="-20" dirty="0">
                <a:solidFill>
                  <a:srgbClr val="17375E"/>
                </a:solidFill>
                <a:latin typeface="Calibri"/>
                <a:cs typeface="Calibri"/>
              </a:rPr>
              <a:t>WoS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o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SCOPUS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no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son obligatorios,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por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cual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no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debe seleccionar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nada en la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pregunta “Indique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base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datos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ha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utilizado”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 caso</a:t>
            </a:r>
            <a:r>
              <a:rPr sz="1600"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que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no desee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aportar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estos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códigos.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  <a:buChar char=""/>
            </a:pPr>
            <a:endParaRPr sz="1600" dirty="0">
              <a:latin typeface="Calibri"/>
              <a:cs typeface="Calibri"/>
            </a:endParaRPr>
          </a:p>
          <a:p>
            <a:pPr marL="299085" indent="-287020"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1600" spc="1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podrán</a:t>
            </a:r>
            <a:r>
              <a:rPr sz="1600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introducir</a:t>
            </a:r>
            <a:r>
              <a:rPr sz="1600" spc="204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tantas</a:t>
            </a:r>
            <a:r>
              <a:rPr sz="1600" spc="204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personas</a:t>
            </a:r>
            <a:r>
              <a:rPr sz="1600" spc="1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componen</a:t>
            </a:r>
            <a:r>
              <a:rPr sz="1600" spc="2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equipo</a:t>
            </a:r>
            <a:r>
              <a:rPr sz="1600" spc="2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2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investigación</a:t>
            </a:r>
            <a:r>
              <a:rPr sz="1600" spc="2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como</a:t>
            </a:r>
            <a:r>
              <a:rPr sz="1600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1600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requiera,</a:t>
            </a:r>
            <a:r>
              <a:rPr sz="1600" spc="2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siempre</a:t>
            </a:r>
            <a:r>
              <a:rPr sz="1600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endParaRPr sz="1600" dirty="0">
              <a:latin typeface="Calibri"/>
              <a:cs typeface="Calibri"/>
            </a:endParaRPr>
          </a:p>
          <a:p>
            <a:pPr marL="299085"/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cuando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cumplan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los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requisitos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establecidos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la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convocatoria.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1600" dirty="0">
              <a:latin typeface="Calibri"/>
              <a:cs typeface="Calibri"/>
            </a:endParaRPr>
          </a:p>
          <a:p>
            <a:pPr marL="299085" marR="5080" indent="-287020" algn="just">
              <a:buFont typeface="Wingdings"/>
              <a:buChar char=""/>
              <a:tabLst>
                <a:tab pos="299720" algn="l"/>
              </a:tabLst>
            </a:pP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Deberá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incluir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una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reseña (8.000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caracteres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como máximo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) de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cada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una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personas que componen el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EQUIPO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INVESTIGACIÓN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 por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recomienda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que se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solicite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esta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información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 los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participantes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cuanto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antes.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incluirá también un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listado 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de las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10 aportaciones más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relevantes,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en forma de publicaciones en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revistas,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libros, congresos,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actividades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transferencia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y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explotación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resultados,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proyectos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en los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 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ha 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participado.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Además,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 deberá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introducir</a:t>
            </a: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código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ORCID.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05203" y="59244"/>
            <a:ext cx="8679180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AMI</a:t>
            </a:r>
            <a:r>
              <a:rPr spc="-18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Ó</a:t>
            </a:r>
            <a:r>
              <a:rPr spc="-5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3661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3093" y="889719"/>
            <a:ext cx="8870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SOLICITUD</a:t>
            </a:r>
            <a:r>
              <a:rPr sz="2000" spc="-50" dirty="0">
                <a:solidFill>
                  <a:srgbClr val="17375E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17375E"/>
                </a:solidFill>
                <a:latin typeface="Arial MT"/>
                <a:cs typeface="Arial MT"/>
              </a:rPr>
              <a:t>TELEMÁTICA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9443" y="2010282"/>
            <a:ext cx="10336696" cy="29104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spcBef>
                <a:spcPts val="95"/>
              </a:spcBef>
              <a:buFont typeface="Wingdings"/>
              <a:buChar char=""/>
              <a:tabLst>
                <a:tab pos="355600" algn="l"/>
              </a:tabLst>
            </a:pPr>
            <a:r>
              <a:rPr b="1" spc="-15" dirty="0">
                <a:solidFill>
                  <a:srgbClr val="17375E"/>
                </a:solidFill>
                <a:latin typeface="Calibri"/>
                <a:cs typeface="Calibri"/>
              </a:rPr>
              <a:t>GASTOS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 PERSONAL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debe indicar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el perfil de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la persona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 se desea </a:t>
            </a:r>
            <a:r>
              <a:rPr spc="-30" dirty="0">
                <a:solidFill>
                  <a:srgbClr val="17375E"/>
                </a:solidFill>
                <a:latin typeface="Calibri"/>
                <a:cs typeface="Calibri"/>
              </a:rPr>
              <a:t>contratar,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indicando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así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mismo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las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tareas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 las que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estará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involucrada,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duración prevista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del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contrato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y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necesidad del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mismo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considerando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composición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equipo 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investigación</a:t>
            </a:r>
            <a:r>
              <a:rPr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y/o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trabajo.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dirty="0">
              <a:latin typeface="Calibri"/>
              <a:cs typeface="Calibri"/>
            </a:endParaRPr>
          </a:p>
          <a:p>
            <a:pPr marL="12700" marR="5715"/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Se</a:t>
            </a:r>
            <a:r>
              <a:rPr b="1" u="heavy" spc="1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recuerda</a:t>
            </a:r>
            <a:r>
              <a:rPr b="1" u="heavy" spc="19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que</a:t>
            </a:r>
            <a:r>
              <a:rPr b="1" u="heavy" spc="1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el</a:t>
            </a:r>
            <a:r>
              <a:rPr b="1" u="heavy" spc="1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personal</a:t>
            </a:r>
            <a:r>
              <a:rPr b="1" u="heavy" spc="1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solicitado</a:t>
            </a:r>
            <a:r>
              <a:rPr b="1" u="heavy" spc="18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en</a:t>
            </a:r>
            <a:r>
              <a:rPr b="1" u="heavy" spc="1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este</a:t>
            </a:r>
            <a:r>
              <a:rPr b="1" u="heavy" spc="1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apartado</a:t>
            </a:r>
            <a:r>
              <a:rPr b="1" u="heavy" spc="1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no</a:t>
            </a:r>
            <a:r>
              <a:rPr b="1" u="heavy" spc="1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podrá</a:t>
            </a:r>
            <a:r>
              <a:rPr b="1" u="heavy" spc="18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ser</a:t>
            </a:r>
            <a:r>
              <a:rPr b="1" u="heavy" spc="1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responsable</a:t>
            </a:r>
            <a:r>
              <a:rPr b="1" u="heavy" spc="18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b="1" u="heavy" spc="1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las</a:t>
            </a:r>
            <a:r>
              <a:rPr b="1" u="heavy" spc="1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tareas</a:t>
            </a:r>
            <a:r>
              <a:rPr b="1" u="heavy" spc="1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del </a:t>
            </a:r>
            <a:r>
              <a:rPr b="1" spc="-3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proyecto.</a:t>
            </a:r>
            <a:endParaRPr dirty="0">
              <a:latin typeface="Calibri"/>
              <a:cs typeface="Calibri"/>
            </a:endParaRPr>
          </a:p>
          <a:p>
            <a:pPr marL="12700">
              <a:spcBef>
                <a:spcPts val="994"/>
              </a:spcBef>
            </a:pP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La</a:t>
            </a:r>
            <a:r>
              <a:rPr b="1" u="heavy" spc="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carencia</a:t>
            </a:r>
            <a:r>
              <a:rPr b="1" u="heavy" spc="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b="1" u="heavy" spc="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investigadores</a:t>
            </a:r>
            <a:r>
              <a:rPr b="1" u="heavy" spc="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en</a:t>
            </a:r>
            <a:r>
              <a:rPr b="1" u="heavy" spc="8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el</a:t>
            </a:r>
            <a:r>
              <a:rPr b="1" u="heavy" spc="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Equipo</a:t>
            </a:r>
            <a:r>
              <a:rPr b="1" u="heavy" spc="9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b="1" u="heavy" spc="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Investigación</a:t>
            </a:r>
            <a:r>
              <a:rPr b="1" u="heavy" spc="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no</a:t>
            </a:r>
            <a:r>
              <a:rPr b="1" u="heavy" spc="9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se</a:t>
            </a:r>
            <a:r>
              <a:rPr b="1" u="heavy" spc="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puede</a:t>
            </a:r>
            <a:r>
              <a:rPr b="1" u="heavy" spc="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suplir</a:t>
            </a:r>
            <a:r>
              <a:rPr b="1" u="heavy" spc="8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con</a:t>
            </a:r>
            <a:r>
              <a:rPr b="1" u="heavy" spc="7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la</a:t>
            </a:r>
            <a:r>
              <a:rPr b="1" u="heavy" spc="9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contratación</a:t>
            </a:r>
            <a:r>
              <a:rPr b="1" u="heavy" spc="7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endParaRPr dirty="0">
              <a:latin typeface="Calibri"/>
              <a:cs typeface="Calibri"/>
            </a:endParaRPr>
          </a:p>
          <a:p>
            <a:pPr marL="12700"/>
            <a:r>
              <a:rPr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personal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2344" y="1331206"/>
            <a:ext cx="8612505" cy="335348"/>
          </a:xfrm>
          <a:prstGeom prst="rect">
            <a:avLst/>
          </a:prstGeom>
          <a:solidFill>
            <a:srgbClr val="7AABB0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71755" algn="ctr">
              <a:spcBef>
                <a:spcPts val="215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PRESUPUESTO</a:t>
            </a:r>
            <a:r>
              <a:rPr lang="es-ES" b="1" spc="-10" dirty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01F5F"/>
                </a:solidFill>
                <a:latin typeface="Calibri"/>
                <a:cs typeface="Calibri"/>
              </a:rPr>
              <a:t>GASTOS</a:t>
            </a:r>
            <a:r>
              <a:rPr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pc="-10" dirty="0">
                <a:solidFill>
                  <a:srgbClr val="001F5F"/>
                </a:solidFill>
                <a:latin typeface="Calibri"/>
                <a:cs typeface="Calibri"/>
              </a:rPr>
              <a:t>PERSONAL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97496" y="98986"/>
            <a:ext cx="9899373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AMI</a:t>
            </a:r>
            <a:r>
              <a:rPr spc="-18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Ó</a:t>
            </a:r>
            <a:r>
              <a:rPr spc="-5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5143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88663-D0F2-0C71-1F4A-1DEA95BB8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E4D4FF12-BCD8-D235-9D38-CA6528B5F005}"/>
              </a:ext>
            </a:extLst>
          </p:cNvPr>
          <p:cNvSpPr/>
          <p:nvPr/>
        </p:nvSpPr>
        <p:spPr>
          <a:xfrm>
            <a:off x="795130" y="825583"/>
            <a:ext cx="11025808" cy="5694858"/>
          </a:xfrm>
          <a:custGeom>
            <a:avLst/>
            <a:gdLst/>
            <a:ahLst/>
            <a:cxnLst/>
            <a:rect l="l" t="t" r="r" b="b"/>
            <a:pathLst>
              <a:path w="5006340" h="5111750">
                <a:moveTo>
                  <a:pt x="5006340" y="0"/>
                </a:moveTo>
                <a:lnTo>
                  <a:pt x="0" y="0"/>
                </a:lnTo>
                <a:lnTo>
                  <a:pt x="0" y="5111496"/>
                </a:lnTo>
                <a:lnTo>
                  <a:pt x="5006340" y="5111496"/>
                </a:lnTo>
                <a:lnTo>
                  <a:pt x="5006340" y="0"/>
                </a:lnTo>
                <a:close/>
              </a:path>
            </a:pathLst>
          </a:custGeom>
          <a:solidFill>
            <a:srgbClr val="71DA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E1DD4E10-2787-6FFE-7CBC-638253EFA28E}"/>
              </a:ext>
            </a:extLst>
          </p:cNvPr>
          <p:cNvSpPr txBox="1"/>
          <p:nvPr/>
        </p:nvSpPr>
        <p:spPr>
          <a:xfrm>
            <a:off x="1283856" y="2206677"/>
            <a:ext cx="9862454" cy="3795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Ø"/>
              <a:tabLst>
                <a:tab pos="299720" algn="l"/>
              </a:tabLst>
            </a:pPr>
            <a:r>
              <a:rPr lang="es-ES" sz="2400" spc="-10" dirty="0">
                <a:solidFill>
                  <a:srgbClr val="001F5F"/>
                </a:solidFill>
                <a:latin typeface="Calibri"/>
                <a:cs typeface="Calibri"/>
              </a:rPr>
              <a:t>ELEMENTOS IMPORTANTES A TENER EN CUENTA EN SU ELABORACIÓN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lang="es-ES" sz="24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299720" algn="l"/>
              </a:tabLst>
            </a:pPr>
            <a:endParaRPr lang="es-ES" sz="2400" spc="-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756285" lvl="1" indent="-287020">
              <a:spcBef>
                <a:spcPts val="95"/>
              </a:spcBef>
              <a:buFont typeface="Wingdings"/>
              <a:buChar char=""/>
              <a:tabLst>
                <a:tab pos="299720" algn="l"/>
              </a:tabLst>
            </a:pPr>
            <a:r>
              <a:rPr lang="es-ES" sz="2400" b="1" spc="-5" dirty="0">
                <a:solidFill>
                  <a:srgbClr val="001F5F"/>
                </a:solidFill>
                <a:latin typeface="Calibri"/>
                <a:cs typeface="Calibri"/>
              </a:rPr>
              <a:t>JUSTIFICACIÓN Y NOVEDAD DE LA PROPUESTA</a:t>
            </a:r>
          </a:p>
          <a:p>
            <a:pPr marL="756285" lvl="1" indent="-287020">
              <a:spcBef>
                <a:spcPts val="95"/>
              </a:spcBef>
              <a:buFont typeface="Wingdings"/>
              <a:buChar char=""/>
              <a:tabLst>
                <a:tab pos="299720" algn="l"/>
              </a:tabLst>
            </a:pPr>
            <a:r>
              <a:rPr lang="es-ES" sz="2400" b="1" spc="-5" dirty="0">
                <a:solidFill>
                  <a:srgbClr val="001F5F"/>
                </a:solidFill>
                <a:latin typeface="Calibri"/>
                <a:cs typeface="Calibri"/>
              </a:rPr>
              <a:t>OBJETIVOS, METODOLOGÍA Y PLAN DE TRABAJO</a:t>
            </a:r>
          </a:p>
          <a:p>
            <a:pPr marL="756285" lvl="1" indent="-287020">
              <a:spcBef>
                <a:spcPts val="95"/>
              </a:spcBef>
              <a:buFont typeface="Wingdings"/>
              <a:buChar char=""/>
              <a:tabLst>
                <a:tab pos="299720" algn="l"/>
              </a:tabLst>
            </a:pPr>
            <a:r>
              <a:rPr lang="es-ES" sz="2400" b="1" spc="-5" dirty="0">
                <a:solidFill>
                  <a:srgbClr val="001F5F"/>
                </a:solidFill>
                <a:latin typeface="Calibri"/>
                <a:cs typeface="Calibri"/>
              </a:rPr>
              <a:t>IMPACTO ESPERADO DE LOS RESULTADOS</a:t>
            </a:r>
          </a:p>
          <a:p>
            <a:pPr marL="756285" lvl="1" indent="-287020">
              <a:spcBef>
                <a:spcPts val="95"/>
              </a:spcBef>
              <a:buFont typeface="Wingdings"/>
              <a:buChar char=""/>
              <a:tabLst>
                <a:tab pos="299720" algn="l"/>
              </a:tabLst>
            </a:pPr>
            <a:r>
              <a:rPr lang="es-ES" sz="2400" b="1" spc="-5" dirty="0">
                <a:solidFill>
                  <a:srgbClr val="001F5F"/>
                </a:solidFill>
                <a:latin typeface="Calibri"/>
                <a:cs typeface="Calibri"/>
              </a:rPr>
              <a:t>JUSTIFICACIÓN DEL PRESUPUESTO SOLICITADO</a:t>
            </a:r>
          </a:p>
          <a:p>
            <a:pPr marL="756285" lvl="1" indent="-287020">
              <a:spcBef>
                <a:spcPts val="95"/>
              </a:spcBef>
              <a:buFont typeface="Wingdings"/>
              <a:buChar char=""/>
              <a:tabLst>
                <a:tab pos="299720" algn="l"/>
              </a:tabLst>
            </a:pPr>
            <a:r>
              <a:rPr lang="es-ES" sz="2400" b="1" spc="-5" dirty="0">
                <a:solidFill>
                  <a:srgbClr val="001F5F"/>
                </a:solidFill>
                <a:latin typeface="Calibri"/>
                <a:cs typeface="Calibri"/>
              </a:rPr>
              <a:t>CAPACIDAD FORMATIVA EN EL CASO EN QUE SE SOLICITE AYUDA PARA LA FORMACIÓN DE PERSONAL PREDOCTORAL</a:t>
            </a:r>
          </a:p>
          <a:p>
            <a:pPr marL="756285" lvl="1" indent="-287020">
              <a:spcBef>
                <a:spcPts val="95"/>
              </a:spcBef>
              <a:buFont typeface="Wingdings"/>
              <a:buChar char=""/>
              <a:tabLst>
                <a:tab pos="299720" algn="l"/>
              </a:tabLst>
            </a:pPr>
            <a:r>
              <a:rPr lang="es-ES" sz="2400" b="1" spc="-5" dirty="0">
                <a:solidFill>
                  <a:srgbClr val="001F5F"/>
                </a:solidFill>
                <a:latin typeface="Calibri"/>
                <a:cs typeface="Calibri"/>
              </a:rPr>
              <a:t>CONDICIONES ESPECÍFICAS PARA LA EJECUCIÓN DEL PROYECTO ( EN EL CASO DE QUE SE LO REQUIERA)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6110B132-F0A0-0815-D81B-08F70E0689FB}"/>
              </a:ext>
            </a:extLst>
          </p:cNvPr>
          <p:cNvSpPr txBox="1">
            <a:spLocks/>
          </p:cNvSpPr>
          <p:nvPr/>
        </p:nvSpPr>
        <p:spPr>
          <a:xfrm>
            <a:off x="795130" y="140780"/>
            <a:ext cx="11025808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s-ES" dirty="0">
                <a:solidFill>
                  <a:srgbClr val="FFFFFF"/>
                </a:solidFill>
              </a:rPr>
              <a:t>T</a:t>
            </a:r>
            <a:r>
              <a:rPr lang="es-ES" spc="-10" dirty="0">
                <a:solidFill>
                  <a:srgbClr val="FFFFFF"/>
                </a:solidFill>
              </a:rPr>
              <a:t>R</a:t>
            </a:r>
            <a:r>
              <a:rPr lang="es-ES" dirty="0">
                <a:solidFill>
                  <a:srgbClr val="FFFFFF"/>
                </a:solidFill>
              </a:rPr>
              <a:t>AMI</a:t>
            </a:r>
            <a:r>
              <a:rPr lang="es-ES" spc="-180" dirty="0">
                <a:solidFill>
                  <a:srgbClr val="FFFFFF"/>
                </a:solidFill>
              </a:rPr>
              <a:t>T</a:t>
            </a:r>
            <a:r>
              <a:rPr lang="es-ES" spc="-5" dirty="0">
                <a:solidFill>
                  <a:srgbClr val="FFFFFF"/>
                </a:solidFill>
              </a:rPr>
              <a:t>A</a:t>
            </a:r>
            <a:r>
              <a:rPr lang="es-ES" spc="-15" dirty="0">
                <a:solidFill>
                  <a:srgbClr val="FFFFFF"/>
                </a:solidFill>
              </a:rPr>
              <a:t>C</a:t>
            </a:r>
            <a:r>
              <a:rPr lang="es-ES" dirty="0">
                <a:solidFill>
                  <a:srgbClr val="FFFFFF"/>
                </a:solidFill>
              </a:rPr>
              <a:t>I</a:t>
            </a:r>
            <a:r>
              <a:rPr lang="es-ES" spc="5" dirty="0">
                <a:solidFill>
                  <a:srgbClr val="FFFFFF"/>
                </a:solidFill>
              </a:rPr>
              <a:t>Ó</a:t>
            </a:r>
            <a:r>
              <a:rPr lang="es-ES" spc="-5" dirty="0">
                <a:solidFill>
                  <a:srgbClr val="FFFFFF"/>
                </a:solidFill>
              </a:rPr>
              <a:t>N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spc="-5" dirty="0">
                <a:solidFill>
                  <a:srgbClr val="FFFFFF"/>
                </a:solidFill>
              </a:rPr>
              <a:t>E</a:t>
            </a:r>
            <a:r>
              <a:rPr lang="es-ES" spc="-15" dirty="0">
                <a:solidFill>
                  <a:srgbClr val="FFFFFF"/>
                </a:solidFill>
              </a:rPr>
              <a:t>L</a:t>
            </a:r>
            <a:r>
              <a:rPr lang="es-ES" spc="-5" dirty="0">
                <a:solidFill>
                  <a:srgbClr val="FFFFFF"/>
                </a:solidFill>
              </a:rPr>
              <a:t>E</a:t>
            </a:r>
            <a:r>
              <a:rPr lang="es-ES" spc="-15" dirty="0">
                <a:solidFill>
                  <a:srgbClr val="FFFFFF"/>
                </a:solidFill>
              </a:rPr>
              <a:t>C</a:t>
            </a:r>
            <a:r>
              <a:rPr lang="es-ES" dirty="0">
                <a:solidFill>
                  <a:srgbClr val="FFFFFF"/>
                </a:solidFill>
              </a:rPr>
              <a:t>T</a:t>
            </a:r>
            <a:r>
              <a:rPr lang="es-ES" spc="-10" dirty="0">
                <a:solidFill>
                  <a:srgbClr val="FFFFFF"/>
                </a:solidFill>
              </a:rPr>
              <a:t>R</a:t>
            </a:r>
            <a:r>
              <a:rPr lang="es-ES" dirty="0">
                <a:solidFill>
                  <a:srgbClr val="FFFFFF"/>
                </a:solidFill>
              </a:rPr>
              <a:t>ÓNICA</a:t>
            </a:r>
            <a:r>
              <a:rPr lang="es-ES" spc="-110" dirty="0">
                <a:solidFill>
                  <a:srgbClr val="FFFFFF"/>
                </a:solidFill>
              </a:rPr>
              <a:t> </a:t>
            </a:r>
            <a:r>
              <a:rPr lang="es-ES" spc="-5" dirty="0">
                <a:solidFill>
                  <a:srgbClr val="FFFFFF"/>
                </a:solidFill>
              </a:rPr>
              <a:t>EN</a:t>
            </a:r>
            <a:r>
              <a:rPr lang="es-ES" spc="-10" dirty="0">
                <a:solidFill>
                  <a:srgbClr val="FFFFFF"/>
                </a:solidFill>
              </a:rPr>
              <a:t> </a:t>
            </a:r>
            <a:r>
              <a:rPr lang="es-ES" spc="-5" dirty="0">
                <a:solidFill>
                  <a:srgbClr val="FFFFFF"/>
                </a:solidFill>
              </a:rPr>
              <a:t>LA</a:t>
            </a:r>
            <a:r>
              <a:rPr lang="es-ES" spc="-265" dirty="0">
                <a:solidFill>
                  <a:srgbClr val="FFFFFF"/>
                </a:solidFill>
              </a:rPr>
              <a:t> </a:t>
            </a:r>
            <a:r>
              <a:rPr lang="es-ES" dirty="0">
                <a:solidFill>
                  <a:srgbClr val="FFFFFF"/>
                </a:solidFill>
              </a:rPr>
              <a:t>A</a:t>
            </a:r>
            <a:r>
              <a:rPr lang="es-ES" spc="-10" dirty="0">
                <a:solidFill>
                  <a:srgbClr val="FFFFFF"/>
                </a:solidFill>
              </a:rPr>
              <a:t>E</a:t>
            </a:r>
            <a:r>
              <a:rPr lang="es-ES"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F0882AFF-1977-7768-5CFC-A5B6987A5042}"/>
              </a:ext>
            </a:extLst>
          </p:cNvPr>
          <p:cNvSpPr txBox="1"/>
          <p:nvPr/>
        </p:nvSpPr>
        <p:spPr>
          <a:xfrm>
            <a:off x="1776095" y="1510386"/>
            <a:ext cx="8639810" cy="444352"/>
          </a:xfrm>
          <a:prstGeom prst="rect">
            <a:avLst/>
          </a:prstGeom>
          <a:solidFill>
            <a:srgbClr val="46976B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476884" indent="-287020" algn="ctr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477520" algn="l"/>
              </a:tabLst>
            </a:pPr>
            <a:r>
              <a:rPr sz="2800" b="1" spc="-5" dirty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sz="28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7375E"/>
                </a:solidFill>
                <a:latin typeface="Calibri"/>
                <a:cs typeface="Calibri"/>
              </a:rPr>
              <a:t>CIENTÍFICO-TÉCNICA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61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95130" y="825583"/>
            <a:ext cx="11025808" cy="4890053"/>
          </a:xfrm>
          <a:custGeom>
            <a:avLst/>
            <a:gdLst/>
            <a:ahLst/>
            <a:cxnLst/>
            <a:rect l="l" t="t" r="r" b="b"/>
            <a:pathLst>
              <a:path w="5006340" h="5111750">
                <a:moveTo>
                  <a:pt x="5006340" y="0"/>
                </a:moveTo>
                <a:lnTo>
                  <a:pt x="0" y="0"/>
                </a:lnTo>
                <a:lnTo>
                  <a:pt x="0" y="5111496"/>
                </a:lnTo>
                <a:lnTo>
                  <a:pt x="5006340" y="5111496"/>
                </a:lnTo>
                <a:lnTo>
                  <a:pt x="5006340" y="0"/>
                </a:lnTo>
                <a:close/>
              </a:path>
            </a:pathLst>
          </a:custGeom>
          <a:solidFill>
            <a:srgbClr val="46976B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 txBox="1"/>
          <p:nvPr/>
        </p:nvSpPr>
        <p:spPr>
          <a:xfrm>
            <a:off x="2095074" y="2206677"/>
            <a:ext cx="905123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299720" algn="l"/>
              </a:tabLst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EXTENSIÓN</a:t>
            </a:r>
            <a:r>
              <a:rPr sz="16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MÁXIMA:</a:t>
            </a:r>
            <a:endParaRPr sz="1600" dirty="0">
              <a:latin typeface="Calibri"/>
              <a:cs typeface="Calibri"/>
            </a:endParaRPr>
          </a:p>
          <a:p>
            <a:pPr marL="927100" marR="210820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  <a:r>
              <a:rPr sz="1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páginas</a:t>
            </a:r>
            <a:r>
              <a:rPr sz="1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proyectos</a:t>
            </a:r>
            <a:r>
              <a:rPr sz="16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individuales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35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paginas</a:t>
            </a:r>
            <a:r>
              <a:rPr sz="1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proyectos</a:t>
            </a:r>
            <a:r>
              <a:rPr sz="16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coordinados</a:t>
            </a:r>
            <a:endParaRPr sz="1600" dirty="0">
              <a:latin typeface="Calibri"/>
              <a:cs typeface="Calibri"/>
            </a:endParaRPr>
          </a:p>
          <a:p>
            <a:pPr marL="334010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Recomendable</a:t>
            </a:r>
            <a:r>
              <a:rPr sz="16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letra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Times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Roman,</a:t>
            </a:r>
            <a:r>
              <a:rPr sz="16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Calibri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6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Arial</a:t>
            </a:r>
            <a:endParaRPr sz="1600" dirty="0">
              <a:latin typeface="Calibri"/>
              <a:cs typeface="Calibri"/>
            </a:endParaRPr>
          </a:p>
          <a:p>
            <a:pPr marL="334010">
              <a:lnSpc>
                <a:spcPct val="100000"/>
              </a:lnSpc>
            </a:pP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Tamaño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mínimo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11</a:t>
            </a:r>
            <a:r>
              <a:rPr sz="1600" spc="3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puntos.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2095074" y="3473703"/>
            <a:ext cx="894275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299720" algn="l"/>
              </a:tabLst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Proyectos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con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PRESUPUESTO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IGUAL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 O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SUPERIOR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100.000€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(Sin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incluir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Costes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Indirectos)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deberán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presentar</a:t>
            </a:r>
            <a:r>
              <a:rPr sz="16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MEMORIA</a:t>
            </a:r>
            <a:r>
              <a:rPr sz="16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INGLES.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2095074" y="4248286"/>
            <a:ext cx="905123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299720" algn="l"/>
              </a:tabLst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MEMORIA ÚNICA 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PARA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PROYECTOS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COORDINADOS,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en </a:t>
            </a:r>
            <a:r>
              <a:rPr sz="1600" spc="-3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1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se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deberá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incluir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una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justificación</a:t>
            </a:r>
            <a:r>
              <a:rPr sz="1600" spc="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600" spc="3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 </a:t>
            </a:r>
            <a:r>
              <a:rPr sz="1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necesidad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coordinación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participación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cada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uno de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los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subproyectos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y el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valor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añadido que supone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la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coordinación</a:t>
            </a:r>
            <a:r>
              <a:rPr sz="16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frente</a:t>
            </a:r>
            <a:r>
              <a:rPr sz="16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un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proyecto</a:t>
            </a:r>
            <a:r>
              <a:rPr sz="16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individual.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0" name="object 15"/>
          <p:cNvSpPr txBox="1">
            <a:spLocks/>
          </p:cNvSpPr>
          <p:nvPr/>
        </p:nvSpPr>
        <p:spPr>
          <a:xfrm>
            <a:off x="795130" y="140780"/>
            <a:ext cx="11025808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s-ES" dirty="0">
                <a:solidFill>
                  <a:srgbClr val="FFFFFF"/>
                </a:solidFill>
              </a:rPr>
              <a:t>T</a:t>
            </a:r>
            <a:r>
              <a:rPr lang="es-ES" spc="-10" dirty="0">
                <a:solidFill>
                  <a:srgbClr val="FFFFFF"/>
                </a:solidFill>
              </a:rPr>
              <a:t>R</a:t>
            </a:r>
            <a:r>
              <a:rPr lang="es-ES" dirty="0">
                <a:solidFill>
                  <a:srgbClr val="FFFFFF"/>
                </a:solidFill>
              </a:rPr>
              <a:t>AMI</a:t>
            </a:r>
            <a:r>
              <a:rPr lang="es-ES" spc="-180" dirty="0">
                <a:solidFill>
                  <a:srgbClr val="FFFFFF"/>
                </a:solidFill>
              </a:rPr>
              <a:t>T</a:t>
            </a:r>
            <a:r>
              <a:rPr lang="es-ES" spc="-5" dirty="0">
                <a:solidFill>
                  <a:srgbClr val="FFFFFF"/>
                </a:solidFill>
              </a:rPr>
              <a:t>A</a:t>
            </a:r>
            <a:r>
              <a:rPr lang="es-ES" spc="-15" dirty="0">
                <a:solidFill>
                  <a:srgbClr val="FFFFFF"/>
                </a:solidFill>
              </a:rPr>
              <a:t>C</a:t>
            </a:r>
            <a:r>
              <a:rPr lang="es-ES" dirty="0">
                <a:solidFill>
                  <a:srgbClr val="FFFFFF"/>
                </a:solidFill>
              </a:rPr>
              <a:t>I</a:t>
            </a:r>
            <a:r>
              <a:rPr lang="es-ES" spc="5" dirty="0">
                <a:solidFill>
                  <a:srgbClr val="FFFFFF"/>
                </a:solidFill>
              </a:rPr>
              <a:t>Ó</a:t>
            </a:r>
            <a:r>
              <a:rPr lang="es-ES" spc="-5" dirty="0">
                <a:solidFill>
                  <a:srgbClr val="FFFFFF"/>
                </a:solidFill>
              </a:rPr>
              <a:t>N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spc="-5" dirty="0">
                <a:solidFill>
                  <a:srgbClr val="FFFFFF"/>
                </a:solidFill>
              </a:rPr>
              <a:t>E</a:t>
            </a:r>
            <a:r>
              <a:rPr lang="es-ES" spc="-15" dirty="0">
                <a:solidFill>
                  <a:srgbClr val="FFFFFF"/>
                </a:solidFill>
              </a:rPr>
              <a:t>L</a:t>
            </a:r>
            <a:r>
              <a:rPr lang="es-ES" spc="-5" dirty="0">
                <a:solidFill>
                  <a:srgbClr val="FFFFFF"/>
                </a:solidFill>
              </a:rPr>
              <a:t>E</a:t>
            </a:r>
            <a:r>
              <a:rPr lang="es-ES" spc="-15" dirty="0">
                <a:solidFill>
                  <a:srgbClr val="FFFFFF"/>
                </a:solidFill>
              </a:rPr>
              <a:t>C</a:t>
            </a:r>
            <a:r>
              <a:rPr lang="es-ES" dirty="0">
                <a:solidFill>
                  <a:srgbClr val="FFFFFF"/>
                </a:solidFill>
              </a:rPr>
              <a:t>T</a:t>
            </a:r>
            <a:r>
              <a:rPr lang="es-ES" spc="-10" dirty="0">
                <a:solidFill>
                  <a:srgbClr val="FFFFFF"/>
                </a:solidFill>
              </a:rPr>
              <a:t>R</a:t>
            </a:r>
            <a:r>
              <a:rPr lang="es-ES" dirty="0">
                <a:solidFill>
                  <a:srgbClr val="FFFFFF"/>
                </a:solidFill>
              </a:rPr>
              <a:t>ÓNICA</a:t>
            </a:r>
            <a:r>
              <a:rPr lang="es-ES" spc="-110" dirty="0">
                <a:solidFill>
                  <a:srgbClr val="FFFFFF"/>
                </a:solidFill>
              </a:rPr>
              <a:t> </a:t>
            </a:r>
            <a:r>
              <a:rPr lang="es-ES" spc="-5" dirty="0">
                <a:solidFill>
                  <a:srgbClr val="FFFFFF"/>
                </a:solidFill>
              </a:rPr>
              <a:t>EN</a:t>
            </a:r>
            <a:r>
              <a:rPr lang="es-ES" spc="-10" dirty="0">
                <a:solidFill>
                  <a:srgbClr val="FFFFFF"/>
                </a:solidFill>
              </a:rPr>
              <a:t> </a:t>
            </a:r>
            <a:r>
              <a:rPr lang="es-ES" spc="-5" dirty="0">
                <a:solidFill>
                  <a:srgbClr val="FFFFFF"/>
                </a:solidFill>
              </a:rPr>
              <a:t>LA</a:t>
            </a:r>
            <a:r>
              <a:rPr lang="es-ES" spc="-265" dirty="0">
                <a:solidFill>
                  <a:srgbClr val="FFFFFF"/>
                </a:solidFill>
              </a:rPr>
              <a:t> </a:t>
            </a:r>
            <a:r>
              <a:rPr lang="es-ES" dirty="0">
                <a:solidFill>
                  <a:srgbClr val="FFFFFF"/>
                </a:solidFill>
              </a:rPr>
              <a:t>A</a:t>
            </a:r>
            <a:r>
              <a:rPr lang="es-ES" spc="-10" dirty="0">
                <a:solidFill>
                  <a:srgbClr val="FFFFFF"/>
                </a:solidFill>
              </a:rPr>
              <a:t>E</a:t>
            </a:r>
            <a:r>
              <a:rPr lang="es-ES"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11" name="object 2"/>
          <p:cNvSpPr txBox="1"/>
          <p:nvPr/>
        </p:nvSpPr>
        <p:spPr>
          <a:xfrm>
            <a:off x="2398020" y="1440619"/>
            <a:ext cx="8639810" cy="360045"/>
          </a:xfrm>
          <a:prstGeom prst="rect">
            <a:avLst/>
          </a:prstGeom>
          <a:solidFill>
            <a:srgbClr val="46976B">
              <a:alpha val="50195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476884" indent="-28702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477520" algn="l"/>
              </a:tabLst>
            </a:pPr>
            <a:r>
              <a:rPr sz="1800" b="1" spc="-5" dirty="0">
                <a:solidFill>
                  <a:srgbClr val="17375E"/>
                </a:solidFill>
                <a:latin typeface="Calibri"/>
                <a:cs typeface="Calibri"/>
              </a:rPr>
              <a:t>MEMORIA</a:t>
            </a:r>
            <a:r>
              <a:rPr sz="18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375E"/>
                </a:solidFill>
                <a:latin typeface="Calibri"/>
                <a:cs typeface="Calibri"/>
              </a:rPr>
              <a:t>CIENTÍFICO-TÉCNICA</a:t>
            </a:r>
            <a:r>
              <a:rPr sz="1800"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proyecto</a:t>
            </a:r>
            <a:r>
              <a:rPr sz="1800" spc="4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(Anexo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VII)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3"/>
          <p:cNvSpPr txBox="1"/>
          <p:nvPr/>
        </p:nvSpPr>
        <p:spPr>
          <a:xfrm>
            <a:off x="795130" y="5222374"/>
            <a:ext cx="11025808" cy="1356140"/>
          </a:xfrm>
          <a:prstGeom prst="rect">
            <a:avLst/>
          </a:prstGeom>
          <a:solidFill>
            <a:srgbClr val="E6B8B8">
              <a:alpha val="39999"/>
            </a:srgbClr>
          </a:solidFill>
        </p:spPr>
        <p:txBody>
          <a:bodyPr vert="horz" wrap="square" lIns="0" tIns="444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NOTA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IMPORTANTE</a:t>
            </a:r>
            <a:endParaRPr sz="2400" dirty="0">
              <a:latin typeface="Calibri"/>
              <a:cs typeface="Calibri"/>
            </a:endParaRPr>
          </a:p>
          <a:p>
            <a:pPr marL="91440" marR="81915">
              <a:lnSpc>
                <a:spcPct val="100000"/>
              </a:lnSpc>
              <a:spcBef>
                <a:spcPts val="1930"/>
              </a:spcBef>
            </a:pP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1600" spc="1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u="heavy" spc="-3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CVA</a:t>
            </a:r>
            <a:r>
              <a:rPr sz="1600" b="1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del/</a:t>
            </a:r>
            <a:r>
              <a:rPr sz="1600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1600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1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IP</a:t>
            </a:r>
            <a:r>
              <a:rPr sz="1600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600" spc="1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1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MEMORIA</a:t>
            </a:r>
            <a:r>
              <a:rPr sz="1600" b="1" u="heavy" spc="18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CIENTÍFICO-TÉCNICA</a:t>
            </a:r>
            <a:r>
              <a:rPr sz="1600" b="1" spc="16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son</a:t>
            </a:r>
            <a:r>
              <a:rPr sz="1600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parte</a:t>
            </a:r>
            <a:r>
              <a:rPr sz="1600" b="1" u="heavy" spc="16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integrante</a:t>
            </a:r>
            <a:r>
              <a:rPr sz="1600" b="1" u="heavy" spc="16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sz="1600" b="1" u="heavy" spc="15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la</a:t>
            </a:r>
            <a:r>
              <a:rPr sz="1600" b="1" u="heavy" spc="16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solicitud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1600" spc="16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por</a:t>
            </a:r>
            <a:r>
              <a:rPr sz="1600" spc="1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lo </a:t>
            </a:r>
            <a:r>
              <a:rPr sz="1600" spc="-3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sz="1600"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podrán</a:t>
            </a:r>
            <a:r>
              <a:rPr sz="1600" b="1" spc="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modificarse</a:t>
            </a:r>
            <a:r>
              <a:rPr sz="1600" b="1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una</a:t>
            </a:r>
            <a:r>
              <a:rPr sz="1600" b="1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vez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firmada</a:t>
            </a:r>
            <a:r>
              <a:rPr sz="1600" b="1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la solicitud</a:t>
            </a:r>
            <a:r>
              <a:rPr sz="16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por</a:t>
            </a:r>
            <a:r>
              <a:rPr sz="1600" b="1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parte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z="16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7375E"/>
                </a:solidFill>
                <a:latin typeface="Calibri"/>
                <a:cs typeface="Calibri"/>
              </a:rPr>
              <a:t>Representante</a:t>
            </a:r>
            <a:r>
              <a:rPr sz="1600" b="1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Legal.</a:t>
            </a:r>
            <a:endParaRPr sz="1600" dirty="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600" spc="-20" dirty="0">
                <a:solidFill>
                  <a:srgbClr val="17375E"/>
                </a:solidFill>
                <a:latin typeface="Calibri"/>
                <a:cs typeface="Calibri"/>
              </a:rPr>
              <a:t>Por</a:t>
            </a:r>
            <a:r>
              <a:rPr sz="16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ello</a:t>
            </a:r>
            <a:r>
              <a:rPr sz="16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asegúrese</a:t>
            </a:r>
            <a:r>
              <a:rPr sz="1600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16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ficheros</a:t>
            </a:r>
            <a:r>
              <a:rPr sz="1600"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cargados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375E"/>
                </a:solidFill>
                <a:latin typeface="Calibri"/>
                <a:cs typeface="Calibri"/>
              </a:rPr>
              <a:t>son</a:t>
            </a:r>
            <a:r>
              <a:rPr sz="16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z="16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correctos</a:t>
            </a:r>
            <a:r>
              <a:rPr sz="1600" spc="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para</a:t>
            </a:r>
            <a:r>
              <a:rPr sz="16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participar en</a:t>
            </a:r>
            <a:r>
              <a:rPr sz="1600"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16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375E"/>
                </a:solidFill>
                <a:latin typeface="Calibri"/>
                <a:cs typeface="Calibri"/>
              </a:rPr>
              <a:t>convocatoria.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5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0442" y="996942"/>
            <a:ext cx="10361141" cy="5735162"/>
            <a:chOff x="220216" y="950214"/>
            <a:chExt cx="8765022" cy="6002126"/>
          </a:xfrm>
        </p:grpSpPr>
        <p:sp>
          <p:nvSpPr>
            <p:cNvPr id="4" name="object 4"/>
            <p:cNvSpPr/>
            <p:nvPr/>
          </p:nvSpPr>
          <p:spPr>
            <a:xfrm>
              <a:off x="220217" y="950214"/>
              <a:ext cx="8673465" cy="680085"/>
            </a:xfrm>
            <a:custGeom>
              <a:avLst/>
              <a:gdLst/>
              <a:ahLst/>
              <a:cxnLst/>
              <a:rect l="l" t="t" r="r" b="b"/>
              <a:pathLst>
                <a:path w="8673465" h="680085">
                  <a:moveTo>
                    <a:pt x="0" y="113284"/>
                  </a:moveTo>
                  <a:lnTo>
                    <a:pt x="21589" y="77459"/>
                  </a:lnTo>
                  <a:lnTo>
                    <a:pt x="81707" y="46360"/>
                  </a:lnTo>
                  <a:lnTo>
                    <a:pt x="124034" y="33162"/>
                  </a:lnTo>
                  <a:lnTo>
                    <a:pt x="173378" y="21844"/>
                  </a:lnTo>
                  <a:lnTo>
                    <a:pt x="228867" y="12635"/>
                  </a:lnTo>
                  <a:lnTo>
                    <a:pt x="289628" y="5770"/>
                  </a:lnTo>
                  <a:lnTo>
                    <a:pt x="354790" y="1481"/>
                  </a:lnTo>
                  <a:lnTo>
                    <a:pt x="423481" y="0"/>
                  </a:lnTo>
                  <a:lnTo>
                    <a:pt x="8249665" y="0"/>
                  </a:lnTo>
                  <a:lnTo>
                    <a:pt x="8318336" y="1481"/>
                  </a:lnTo>
                  <a:lnTo>
                    <a:pt x="8383483" y="5770"/>
                  </a:lnTo>
                  <a:lnTo>
                    <a:pt x="8444233" y="12635"/>
                  </a:lnTo>
                  <a:lnTo>
                    <a:pt x="8499713" y="21844"/>
                  </a:lnTo>
                  <a:lnTo>
                    <a:pt x="8549052" y="33162"/>
                  </a:lnTo>
                  <a:lnTo>
                    <a:pt x="8591377" y="46360"/>
                  </a:lnTo>
                  <a:lnTo>
                    <a:pt x="8651493" y="77459"/>
                  </a:lnTo>
                  <a:lnTo>
                    <a:pt x="8673084" y="113284"/>
                  </a:lnTo>
                  <a:lnTo>
                    <a:pt x="8673084" y="566420"/>
                  </a:lnTo>
                  <a:lnTo>
                    <a:pt x="8651493" y="602244"/>
                  </a:lnTo>
                  <a:lnTo>
                    <a:pt x="8591377" y="633343"/>
                  </a:lnTo>
                  <a:lnTo>
                    <a:pt x="8549052" y="646541"/>
                  </a:lnTo>
                  <a:lnTo>
                    <a:pt x="8499713" y="657860"/>
                  </a:lnTo>
                  <a:lnTo>
                    <a:pt x="8444233" y="667068"/>
                  </a:lnTo>
                  <a:lnTo>
                    <a:pt x="8383483" y="673933"/>
                  </a:lnTo>
                  <a:lnTo>
                    <a:pt x="8318336" y="678222"/>
                  </a:lnTo>
                  <a:lnTo>
                    <a:pt x="8249665" y="679703"/>
                  </a:lnTo>
                  <a:lnTo>
                    <a:pt x="423481" y="679703"/>
                  </a:lnTo>
                  <a:lnTo>
                    <a:pt x="354790" y="678222"/>
                  </a:lnTo>
                  <a:lnTo>
                    <a:pt x="289628" y="673933"/>
                  </a:lnTo>
                  <a:lnTo>
                    <a:pt x="228867" y="667068"/>
                  </a:lnTo>
                  <a:lnTo>
                    <a:pt x="173378" y="657860"/>
                  </a:lnTo>
                  <a:lnTo>
                    <a:pt x="124034" y="646541"/>
                  </a:lnTo>
                  <a:lnTo>
                    <a:pt x="81707" y="633343"/>
                  </a:lnTo>
                  <a:lnTo>
                    <a:pt x="21589" y="602244"/>
                  </a:lnTo>
                  <a:lnTo>
                    <a:pt x="0" y="566420"/>
                  </a:lnTo>
                  <a:lnTo>
                    <a:pt x="0" y="11328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216" y="1629918"/>
              <a:ext cx="8765022" cy="5322422"/>
            </a:xfrm>
            <a:custGeom>
              <a:avLst/>
              <a:gdLst/>
              <a:ahLst/>
              <a:cxnLst/>
              <a:rect l="l" t="t" r="r" b="b"/>
              <a:pathLst>
                <a:path w="8639810" h="5184775">
                  <a:moveTo>
                    <a:pt x="8639556" y="0"/>
                  </a:moveTo>
                  <a:lnTo>
                    <a:pt x="0" y="0"/>
                  </a:lnTo>
                  <a:lnTo>
                    <a:pt x="0" y="5184648"/>
                  </a:lnTo>
                  <a:lnTo>
                    <a:pt x="8639556" y="5184648"/>
                  </a:lnTo>
                  <a:lnTo>
                    <a:pt x="8639556" y="0"/>
                  </a:lnTo>
                  <a:close/>
                </a:path>
              </a:pathLst>
            </a:custGeom>
            <a:solidFill>
              <a:srgbClr val="FFC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0217" y="1629918"/>
              <a:ext cx="8639810" cy="5184775"/>
            </a:xfrm>
            <a:custGeom>
              <a:avLst/>
              <a:gdLst/>
              <a:ahLst/>
              <a:cxnLst/>
              <a:rect l="l" t="t" r="r" b="b"/>
              <a:pathLst>
                <a:path w="8639810" h="5184775">
                  <a:moveTo>
                    <a:pt x="0" y="5184648"/>
                  </a:moveTo>
                  <a:lnTo>
                    <a:pt x="8639556" y="5184648"/>
                  </a:lnTo>
                  <a:lnTo>
                    <a:pt x="8639556" y="0"/>
                  </a:lnTo>
                  <a:lnTo>
                    <a:pt x="0" y="0"/>
                  </a:lnTo>
                  <a:lnTo>
                    <a:pt x="0" y="518464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10441" y="726067"/>
            <a:ext cx="10361142" cy="615489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R="24130" algn="ctr">
              <a:spcBef>
                <a:spcPts val="475"/>
              </a:spcBef>
            </a:pPr>
            <a:r>
              <a:rPr sz="1600" b="1" spc="-10" dirty="0">
                <a:solidFill>
                  <a:srgbClr val="17375E"/>
                </a:solidFill>
                <a:latin typeface="Calibri"/>
                <a:cs typeface="Calibri"/>
              </a:rPr>
              <a:t>“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CURRICULUM</a:t>
            </a:r>
            <a:r>
              <a:rPr b="1"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30" dirty="0">
                <a:solidFill>
                  <a:srgbClr val="17375E"/>
                </a:solidFill>
                <a:latin typeface="Calibri"/>
                <a:cs typeface="Calibri"/>
              </a:rPr>
              <a:t>VITAE”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ABREVIADO </a:t>
            </a:r>
            <a:r>
              <a:rPr b="1" spc="-20" dirty="0">
                <a:solidFill>
                  <a:srgbClr val="17375E"/>
                </a:solidFill>
                <a:latin typeface="Calibri"/>
                <a:cs typeface="Calibri"/>
              </a:rPr>
              <a:t>(CVA)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modelo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normalizado</a:t>
            </a:r>
            <a:endParaRPr dirty="0">
              <a:latin typeface="Calibri"/>
              <a:cs typeface="Calibri"/>
            </a:endParaRPr>
          </a:p>
          <a:p>
            <a:pPr marR="24765" algn="ctr">
              <a:spcBef>
                <a:spcPts val="585"/>
              </a:spcBef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recomienda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leer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atentamente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las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INSTRUCCIONES</a:t>
            </a:r>
            <a:r>
              <a:rPr spc="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u="heavy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para</a:t>
            </a:r>
            <a:r>
              <a:rPr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u="heavy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cumplimentar</a:t>
            </a:r>
            <a:r>
              <a:rPr u="heavy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u="heavy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el</a:t>
            </a:r>
            <a:r>
              <a:rPr u="heavy" spc="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u="heavy" spc="-3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CVA</a:t>
            </a:r>
            <a:endParaRPr dirty="0">
              <a:latin typeface="Calibri"/>
              <a:cs typeface="Calibri"/>
            </a:endParaRPr>
          </a:p>
          <a:p>
            <a:pPr marL="344170" indent="-287020">
              <a:spcBef>
                <a:spcPts val="1030"/>
              </a:spcBef>
              <a:buFont typeface="Wingdings"/>
              <a:buChar char=""/>
              <a:tabLst>
                <a:tab pos="344805" algn="l"/>
              </a:tabLst>
            </a:pP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Únicamente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lo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presentarán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el/los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IP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 del</a:t>
            </a:r>
            <a:r>
              <a:rPr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proyecto</a:t>
            </a:r>
            <a:r>
              <a:rPr spc="5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como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un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documento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adjunto.</a:t>
            </a:r>
            <a:endParaRPr dirty="0">
              <a:latin typeface="Calibri"/>
              <a:cs typeface="Calibri"/>
            </a:endParaRPr>
          </a:p>
          <a:p>
            <a:pPr marL="57785" marR="115570"/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incorporara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un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resumen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CV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los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investigadores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forman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parte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del</a:t>
            </a:r>
            <a:r>
              <a:rPr spc="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equipo</a:t>
            </a:r>
            <a:r>
              <a:rPr spc="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pc="-3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investigación</a:t>
            </a:r>
            <a:r>
              <a:rPr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(reseña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8000</a:t>
            </a:r>
            <a:r>
              <a:rPr spc="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caracteres,</a:t>
            </a:r>
            <a:r>
              <a:rPr spc="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incluyendo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espacios)</a:t>
            </a:r>
            <a:endParaRPr dirty="0">
              <a:latin typeface="Calibri"/>
              <a:cs typeface="Calibri"/>
            </a:endParaRPr>
          </a:p>
          <a:p>
            <a:pPr marL="344170" indent="-287020">
              <a:spcBef>
                <a:spcPts val="994"/>
              </a:spcBef>
              <a:buFont typeface="Wingdings"/>
              <a:buChar char=""/>
              <a:tabLst>
                <a:tab pos="344805" algn="l"/>
              </a:tabLst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pc="2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acepta</a:t>
            </a:r>
            <a:r>
              <a:rPr spc="3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modelo</a:t>
            </a:r>
            <a:r>
              <a:rPr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normalizado</a:t>
            </a:r>
            <a:r>
              <a:rPr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disponible</a:t>
            </a:r>
            <a:r>
              <a:rPr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página</a:t>
            </a:r>
            <a:r>
              <a:rPr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2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Agencia</a:t>
            </a:r>
            <a:r>
              <a:rPr spc="30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pc="3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pc="2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pc="3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genera</a:t>
            </a:r>
            <a:endParaRPr dirty="0">
              <a:latin typeface="Calibri"/>
              <a:cs typeface="Calibri"/>
            </a:endParaRPr>
          </a:p>
          <a:p>
            <a:pPr marL="344170"/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automáticamente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desde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aplicación</a:t>
            </a:r>
            <a:r>
              <a:rPr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FECYT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utilizando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opción</a:t>
            </a:r>
            <a:r>
              <a:rPr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generación</a:t>
            </a:r>
            <a:r>
              <a:rPr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pc="-30" dirty="0">
                <a:solidFill>
                  <a:srgbClr val="17375E"/>
                </a:solidFill>
                <a:latin typeface="Calibri"/>
                <a:cs typeface="Calibri"/>
              </a:rPr>
              <a:t>CVA</a:t>
            </a:r>
            <a:endParaRPr dirty="0">
              <a:latin typeface="Calibri"/>
              <a:cs typeface="Calibri"/>
            </a:endParaRPr>
          </a:p>
          <a:p>
            <a:pPr marL="57785"/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ENLACE</a:t>
            </a:r>
            <a:r>
              <a:rPr u="heavy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Modelo</a:t>
            </a:r>
            <a:r>
              <a:rPr u="heavy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de</a:t>
            </a:r>
            <a:r>
              <a:rPr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CVA</a:t>
            </a:r>
            <a:r>
              <a:rPr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</a:t>
            </a:r>
            <a:r>
              <a:rPr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Instrucciones</a:t>
            </a:r>
            <a:endParaRPr dirty="0">
              <a:latin typeface="Calibri"/>
              <a:cs typeface="Calibri"/>
            </a:endParaRPr>
          </a:p>
          <a:p>
            <a:pPr marL="344170" marR="116839" indent="-287020" algn="just">
              <a:spcBef>
                <a:spcPts val="1010"/>
              </a:spcBef>
              <a:buFont typeface="Wingdings"/>
              <a:buChar char=""/>
              <a:tabLst>
                <a:tab pos="344805" algn="l"/>
              </a:tabLst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pc="-15" dirty="0">
                <a:solidFill>
                  <a:srgbClr val="17375E"/>
                </a:solidFill>
                <a:latin typeface="Calibri"/>
                <a:cs typeface="Calibri"/>
              </a:rPr>
              <a:t>presentará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en 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ESPAÑOL,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aunque SE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RECOMIENDA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EN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INGLÉS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, </a:t>
            </a:r>
            <a:r>
              <a:rPr spc="-10" dirty="0">
                <a:solidFill>
                  <a:srgbClr val="17375E"/>
                </a:solidFill>
                <a:latin typeface="Calibri"/>
                <a:cs typeface="Calibri"/>
              </a:rPr>
              <a:t>con </a:t>
            </a: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una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EXTENSIÓN 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MÁXIMA 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17375E"/>
                </a:solidFill>
                <a:latin typeface="Calibri"/>
                <a:cs typeface="Calibri"/>
              </a:rPr>
              <a:t>4</a:t>
            </a:r>
            <a:r>
              <a:rPr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b="1" spc="-20" dirty="0">
                <a:solidFill>
                  <a:srgbClr val="17375E"/>
                </a:solidFill>
                <a:latin typeface="Calibri"/>
                <a:cs typeface="Calibri"/>
              </a:rPr>
              <a:t>PÁGINAS</a:t>
            </a:r>
            <a:r>
              <a:rPr spc="-20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 marL="344170" marR="113664" indent="-287020" algn="just">
              <a:spcBef>
                <a:spcPts val="994"/>
              </a:spcBef>
              <a:buFont typeface="Wingdings"/>
              <a:buChar char=""/>
              <a:tabLst>
                <a:tab pos="344805" algn="l"/>
              </a:tabLst>
            </a:pPr>
            <a:r>
              <a:rPr lang="es-ES" spc="-5" dirty="0">
                <a:solidFill>
                  <a:srgbClr val="17375E"/>
                </a:solidFill>
                <a:latin typeface="Calibri"/>
                <a:cs typeface="Calibri"/>
              </a:rPr>
              <a:t>En el apartado C: Se incluirán:</a:t>
            </a:r>
          </a:p>
          <a:p>
            <a:pPr marL="801370" marR="113664" lvl="1" indent="-287020" algn="just">
              <a:spcBef>
                <a:spcPts val="994"/>
              </a:spcBef>
              <a:buFont typeface="Wingdings"/>
              <a:buChar char=""/>
              <a:tabLst>
                <a:tab pos="344805" algn="l"/>
              </a:tabLst>
            </a:pPr>
            <a:r>
              <a:rPr lang="es-ES" spc="-5" dirty="0">
                <a:solidFill>
                  <a:srgbClr val="17375E"/>
                </a:solidFill>
                <a:latin typeface="Calibri"/>
                <a:cs typeface="Calibri"/>
              </a:rPr>
              <a:t>Detalle los méritos más relevantes ordenados por la tipología que mejor se adapte a la temática del proyecto. Los méritos aportados deben describirse de una forma concreta y detallada, evitando ambigüedades.</a:t>
            </a:r>
          </a:p>
          <a:p>
            <a:pPr marL="801370" marR="113664" lvl="1" indent="-287020" algn="just">
              <a:spcBef>
                <a:spcPts val="994"/>
              </a:spcBef>
              <a:buFont typeface="Wingdings"/>
              <a:buChar char=""/>
              <a:tabLst>
                <a:tab pos="344805" algn="l"/>
              </a:tabLst>
            </a:pPr>
            <a:r>
              <a:rPr lang="es-ES" dirty="0">
                <a:latin typeface="Calibri"/>
                <a:cs typeface="Calibri"/>
              </a:rPr>
              <a:t>Se podrán incluir aportaciones obtenidos en cualquier momento de la trayectoria científica, a fecha de cierre del plazo de presentación de solicitudes.</a:t>
            </a:r>
          </a:p>
          <a:p>
            <a:pPr marL="801370" marR="113664" lvl="1" indent="-287020" algn="just">
              <a:spcBef>
                <a:spcPts val="994"/>
              </a:spcBef>
              <a:buFont typeface="Wingdings"/>
              <a:buChar char=""/>
              <a:tabLst>
                <a:tab pos="344805" algn="l"/>
              </a:tabLst>
            </a:pPr>
            <a:r>
              <a:rPr lang="es-ES" dirty="0">
                <a:latin typeface="Calibri"/>
                <a:cs typeface="Calibri"/>
              </a:rPr>
              <a:t>Se incluirán como máximo las 10 aportaciones más relevantes en cada uno de los apartados</a:t>
            </a:r>
          </a:p>
          <a:p>
            <a:pPr marL="801370" marR="113664" lvl="1" indent="-287020" algn="just">
              <a:spcBef>
                <a:spcPts val="994"/>
              </a:spcBef>
              <a:buFont typeface="Wingdings"/>
              <a:buChar char=""/>
              <a:tabLst>
                <a:tab pos="344805" algn="l"/>
              </a:tabLst>
            </a:pPr>
            <a:endParaRPr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300" y="143281"/>
              <a:ext cx="6682740" cy="720826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95130" y="98986"/>
            <a:ext cx="10376453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AMI</a:t>
            </a:r>
            <a:r>
              <a:rPr spc="-180" dirty="0">
                <a:solidFill>
                  <a:srgbClr val="FFFFFF"/>
                </a:solidFill>
              </a:rPr>
              <a:t>T</a:t>
            </a:r>
            <a:r>
              <a:rPr spc="-5" dirty="0">
                <a:solidFill>
                  <a:srgbClr val="FFFFFF"/>
                </a:solidFill>
              </a:rPr>
              <a:t>A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I</a:t>
            </a:r>
            <a:r>
              <a:rPr spc="5" dirty="0">
                <a:solidFill>
                  <a:srgbClr val="FFFFFF"/>
                </a:solidFill>
              </a:rPr>
              <a:t>Ó</a:t>
            </a:r>
            <a:r>
              <a:rPr spc="-5" dirty="0">
                <a:solidFill>
                  <a:srgbClr val="FFFFFF"/>
                </a:solidFill>
              </a:rPr>
              <a:t>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L</a:t>
            </a:r>
            <a:r>
              <a:rPr spc="-5" dirty="0">
                <a:solidFill>
                  <a:srgbClr val="FFFFFF"/>
                </a:solidFill>
              </a:rPr>
              <a:t>E</a:t>
            </a:r>
            <a:r>
              <a:rPr spc="-15" dirty="0">
                <a:solidFill>
                  <a:srgbClr val="FFFFFF"/>
                </a:solidFill>
              </a:rPr>
              <a:t>C</a:t>
            </a:r>
            <a:r>
              <a:rPr dirty="0">
                <a:solidFill>
                  <a:srgbClr val="FFFFFF"/>
                </a:solidFill>
              </a:rPr>
              <a:t>T</a:t>
            </a:r>
            <a:r>
              <a:rPr spc="-10" dirty="0">
                <a:solidFill>
                  <a:srgbClr val="FFFFFF"/>
                </a:solidFill>
              </a:rPr>
              <a:t>R</a:t>
            </a:r>
            <a:r>
              <a:rPr dirty="0">
                <a:solidFill>
                  <a:srgbClr val="FFFFFF"/>
                </a:solidFill>
              </a:rPr>
              <a:t>ÓNICA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LA</a:t>
            </a:r>
            <a:r>
              <a:rPr spc="-2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10" dirty="0">
                <a:solidFill>
                  <a:srgbClr val="FFFFFF"/>
                </a:solidFill>
              </a:rPr>
              <a:t>E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4013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8182" y="1362139"/>
            <a:ext cx="10508974" cy="1829435"/>
            <a:chOff x="205613" y="751205"/>
            <a:chExt cx="8669020" cy="1829435"/>
          </a:xfrm>
        </p:grpSpPr>
        <p:sp>
          <p:nvSpPr>
            <p:cNvPr id="3" name="object 3"/>
            <p:cNvSpPr/>
            <p:nvPr/>
          </p:nvSpPr>
          <p:spPr>
            <a:xfrm>
              <a:off x="220218" y="765810"/>
              <a:ext cx="8639810" cy="1800225"/>
            </a:xfrm>
            <a:custGeom>
              <a:avLst/>
              <a:gdLst/>
              <a:ahLst/>
              <a:cxnLst/>
              <a:rect l="l" t="t" r="r" b="b"/>
              <a:pathLst>
                <a:path w="8639810" h="1800225">
                  <a:moveTo>
                    <a:pt x="8217661" y="0"/>
                  </a:moveTo>
                  <a:lnTo>
                    <a:pt x="421843" y="0"/>
                  </a:lnTo>
                  <a:lnTo>
                    <a:pt x="364600" y="2739"/>
                  </a:lnTo>
                  <a:lnTo>
                    <a:pt x="309699" y="10719"/>
                  </a:lnTo>
                  <a:lnTo>
                    <a:pt x="257641" y="23582"/>
                  </a:lnTo>
                  <a:lnTo>
                    <a:pt x="208929" y="40969"/>
                  </a:lnTo>
                  <a:lnTo>
                    <a:pt x="164065" y="62522"/>
                  </a:lnTo>
                  <a:lnTo>
                    <a:pt x="123553" y="87883"/>
                  </a:lnTo>
                  <a:lnTo>
                    <a:pt x="87895" y="116695"/>
                  </a:lnTo>
                  <a:lnTo>
                    <a:pt x="57593" y="148599"/>
                  </a:lnTo>
                  <a:lnTo>
                    <a:pt x="33149" y="183237"/>
                  </a:lnTo>
                  <a:lnTo>
                    <a:pt x="15068" y="220250"/>
                  </a:lnTo>
                  <a:lnTo>
                    <a:pt x="3850" y="259282"/>
                  </a:lnTo>
                  <a:lnTo>
                    <a:pt x="0" y="299974"/>
                  </a:lnTo>
                  <a:lnTo>
                    <a:pt x="0" y="1499869"/>
                  </a:lnTo>
                  <a:lnTo>
                    <a:pt x="3850" y="1540561"/>
                  </a:lnTo>
                  <a:lnTo>
                    <a:pt x="15068" y="1579593"/>
                  </a:lnTo>
                  <a:lnTo>
                    <a:pt x="33149" y="1616606"/>
                  </a:lnTo>
                  <a:lnTo>
                    <a:pt x="57593" y="1651244"/>
                  </a:lnTo>
                  <a:lnTo>
                    <a:pt x="87895" y="1683148"/>
                  </a:lnTo>
                  <a:lnTo>
                    <a:pt x="123553" y="1711960"/>
                  </a:lnTo>
                  <a:lnTo>
                    <a:pt x="164065" y="1737321"/>
                  </a:lnTo>
                  <a:lnTo>
                    <a:pt x="208929" y="1758874"/>
                  </a:lnTo>
                  <a:lnTo>
                    <a:pt x="257641" y="1776261"/>
                  </a:lnTo>
                  <a:lnTo>
                    <a:pt x="309699" y="1789124"/>
                  </a:lnTo>
                  <a:lnTo>
                    <a:pt x="364600" y="1797104"/>
                  </a:lnTo>
                  <a:lnTo>
                    <a:pt x="421843" y="1799843"/>
                  </a:lnTo>
                  <a:lnTo>
                    <a:pt x="8217661" y="1799843"/>
                  </a:lnTo>
                  <a:lnTo>
                    <a:pt x="8274918" y="1797104"/>
                  </a:lnTo>
                  <a:lnTo>
                    <a:pt x="8329831" y="1789124"/>
                  </a:lnTo>
                  <a:lnTo>
                    <a:pt x="8381898" y="1776261"/>
                  </a:lnTo>
                  <a:lnTo>
                    <a:pt x="8430617" y="1758874"/>
                  </a:lnTo>
                  <a:lnTo>
                    <a:pt x="8475485" y="1737321"/>
                  </a:lnTo>
                  <a:lnTo>
                    <a:pt x="8516000" y="1711959"/>
                  </a:lnTo>
                  <a:lnTo>
                    <a:pt x="8551661" y="1683148"/>
                  </a:lnTo>
                  <a:lnTo>
                    <a:pt x="8581963" y="1651244"/>
                  </a:lnTo>
                  <a:lnTo>
                    <a:pt x="8606407" y="1616606"/>
                  </a:lnTo>
                  <a:lnTo>
                    <a:pt x="8624488" y="1579593"/>
                  </a:lnTo>
                  <a:lnTo>
                    <a:pt x="8635705" y="1540561"/>
                  </a:lnTo>
                  <a:lnTo>
                    <a:pt x="8639556" y="1499869"/>
                  </a:lnTo>
                  <a:lnTo>
                    <a:pt x="8639556" y="299974"/>
                  </a:lnTo>
                  <a:lnTo>
                    <a:pt x="8635705" y="259282"/>
                  </a:lnTo>
                  <a:lnTo>
                    <a:pt x="8624488" y="220250"/>
                  </a:lnTo>
                  <a:lnTo>
                    <a:pt x="8606407" y="183237"/>
                  </a:lnTo>
                  <a:lnTo>
                    <a:pt x="8581963" y="148599"/>
                  </a:lnTo>
                  <a:lnTo>
                    <a:pt x="8551661" y="116695"/>
                  </a:lnTo>
                  <a:lnTo>
                    <a:pt x="8516000" y="87883"/>
                  </a:lnTo>
                  <a:lnTo>
                    <a:pt x="8475485" y="62522"/>
                  </a:lnTo>
                  <a:lnTo>
                    <a:pt x="8430617" y="40969"/>
                  </a:lnTo>
                  <a:lnTo>
                    <a:pt x="8381898" y="23582"/>
                  </a:lnTo>
                  <a:lnTo>
                    <a:pt x="8329831" y="10719"/>
                  </a:lnTo>
                  <a:lnTo>
                    <a:pt x="8274918" y="2739"/>
                  </a:lnTo>
                  <a:lnTo>
                    <a:pt x="8217661" y="0"/>
                  </a:lnTo>
                  <a:close/>
                </a:path>
              </a:pathLst>
            </a:custGeom>
            <a:solidFill>
              <a:srgbClr val="0070C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218" y="765810"/>
              <a:ext cx="8639810" cy="1800225"/>
            </a:xfrm>
            <a:custGeom>
              <a:avLst/>
              <a:gdLst/>
              <a:ahLst/>
              <a:cxnLst/>
              <a:rect l="l" t="t" r="r" b="b"/>
              <a:pathLst>
                <a:path w="8639810" h="1800225">
                  <a:moveTo>
                    <a:pt x="0" y="299974"/>
                  </a:moveTo>
                  <a:lnTo>
                    <a:pt x="3850" y="259282"/>
                  </a:lnTo>
                  <a:lnTo>
                    <a:pt x="15068" y="220250"/>
                  </a:lnTo>
                  <a:lnTo>
                    <a:pt x="33149" y="183237"/>
                  </a:lnTo>
                  <a:lnTo>
                    <a:pt x="57593" y="148599"/>
                  </a:lnTo>
                  <a:lnTo>
                    <a:pt x="87895" y="116695"/>
                  </a:lnTo>
                  <a:lnTo>
                    <a:pt x="123553" y="87883"/>
                  </a:lnTo>
                  <a:lnTo>
                    <a:pt x="164065" y="62522"/>
                  </a:lnTo>
                  <a:lnTo>
                    <a:pt x="208929" y="40969"/>
                  </a:lnTo>
                  <a:lnTo>
                    <a:pt x="257641" y="23582"/>
                  </a:lnTo>
                  <a:lnTo>
                    <a:pt x="309699" y="10719"/>
                  </a:lnTo>
                  <a:lnTo>
                    <a:pt x="364600" y="2739"/>
                  </a:lnTo>
                  <a:lnTo>
                    <a:pt x="421843" y="0"/>
                  </a:lnTo>
                  <a:lnTo>
                    <a:pt x="8217661" y="0"/>
                  </a:lnTo>
                  <a:lnTo>
                    <a:pt x="8274918" y="2739"/>
                  </a:lnTo>
                  <a:lnTo>
                    <a:pt x="8329831" y="10719"/>
                  </a:lnTo>
                  <a:lnTo>
                    <a:pt x="8381898" y="23582"/>
                  </a:lnTo>
                  <a:lnTo>
                    <a:pt x="8430617" y="40969"/>
                  </a:lnTo>
                  <a:lnTo>
                    <a:pt x="8475485" y="62522"/>
                  </a:lnTo>
                  <a:lnTo>
                    <a:pt x="8516000" y="87883"/>
                  </a:lnTo>
                  <a:lnTo>
                    <a:pt x="8551661" y="116695"/>
                  </a:lnTo>
                  <a:lnTo>
                    <a:pt x="8581963" y="148599"/>
                  </a:lnTo>
                  <a:lnTo>
                    <a:pt x="8606407" y="183237"/>
                  </a:lnTo>
                  <a:lnTo>
                    <a:pt x="8624488" y="220250"/>
                  </a:lnTo>
                  <a:lnTo>
                    <a:pt x="8635705" y="259282"/>
                  </a:lnTo>
                  <a:lnTo>
                    <a:pt x="8639556" y="299974"/>
                  </a:lnTo>
                  <a:lnTo>
                    <a:pt x="8639556" y="1499869"/>
                  </a:lnTo>
                  <a:lnTo>
                    <a:pt x="8635705" y="1540561"/>
                  </a:lnTo>
                  <a:lnTo>
                    <a:pt x="8624488" y="1579593"/>
                  </a:lnTo>
                  <a:lnTo>
                    <a:pt x="8606407" y="1616606"/>
                  </a:lnTo>
                  <a:lnTo>
                    <a:pt x="8581963" y="1651244"/>
                  </a:lnTo>
                  <a:lnTo>
                    <a:pt x="8551661" y="1683148"/>
                  </a:lnTo>
                  <a:lnTo>
                    <a:pt x="8516000" y="1711959"/>
                  </a:lnTo>
                  <a:lnTo>
                    <a:pt x="8475485" y="1737321"/>
                  </a:lnTo>
                  <a:lnTo>
                    <a:pt x="8430617" y="1758874"/>
                  </a:lnTo>
                  <a:lnTo>
                    <a:pt x="8381898" y="1776261"/>
                  </a:lnTo>
                  <a:lnTo>
                    <a:pt x="8329831" y="1789124"/>
                  </a:lnTo>
                  <a:lnTo>
                    <a:pt x="8274918" y="1797104"/>
                  </a:lnTo>
                  <a:lnTo>
                    <a:pt x="8217661" y="1799843"/>
                  </a:lnTo>
                  <a:lnTo>
                    <a:pt x="421843" y="1799843"/>
                  </a:lnTo>
                  <a:lnTo>
                    <a:pt x="364600" y="1797104"/>
                  </a:lnTo>
                  <a:lnTo>
                    <a:pt x="309699" y="1789124"/>
                  </a:lnTo>
                  <a:lnTo>
                    <a:pt x="257641" y="1776261"/>
                  </a:lnTo>
                  <a:lnTo>
                    <a:pt x="208929" y="1758874"/>
                  </a:lnTo>
                  <a:lnTo>
                    <a:pt x="164065" y="1737321"/>
                  </a:lnTo>
                  <a:lnTo>
                    <a:pt x="123553" y="1711960"/>
                  </a:lnTo>
                  <a:lnTo>
                    <a:pt x="87895" y="1683148"/>
                  </a:lnTo>
                  <a:lnTo>
                    <a:pt x="57593" y="1651244"/>
                  </a:lnTo>
                  <a:lnTo>
                    <a:pt x="33149" y="1616606"/>
                  </a:lnTo>
                  <a:lnTo>
                    <a:pt x="15068" y="1579593"/>
                  </a:lnTo>
                  <a:lnTo>
                    <a:pt x="3850" y="1540561"/>
                  </a:lnTo>
                  <a:lnTo>
                    <a:pt x="0" y="1499869"/>
                  </a:lnTo>
                  <a:lnTo>
                    <a:pt x="0" y="299974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02820" y="1327016"/>
            <a:ext cx="10491269" cy="1642757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498475">
              <a:spcBef>
                <a:spcPts val="1110"/>
              </a:spcBef>
            </a:pPr>
            <a:r>
              <a:rPr sz="2000" b="1" u="heavy" spc="-10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DOCUMENTOS</a:t>
            </a:r>
            <a:r>
              <a:rPr sz="2000" b="1" u="heavy" spc="425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lang="es-ES" sz="2000" b="1" u="heavy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 APORTAR AL </a:t>
            </a:r>
            <a:r>
              <a:rPr lang="es-ES" sz="2000" b="1" u="heavy" spc="-10" dirty="0"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SERVICIO DE GESTIÓN DE LA INVESTIGACIÓN</a:t>
            </a:r>
            <a:endParaRPr sz="2000" b="1" dirty="0">
              <a:latin typeface="Calibri"/>
              <a:cs typeface="Calibri"/>
            </a:endParaRPr>
          </a:p>
          <a:p>
            <a:pPr marL="12700" marR="1157605">
              <a:lnSpc>
                <a:spcPct val="125000"/>
              </a:lnSpc>
              <a:spcBef>
                <a:spcPts val="290"/>
              </a:spcBef>
            </a:pPr>
            <a:r>
              <a:rPr lang="es-ES" b="1" spc="-5" dirty="0">
                <a:solidFill>
                  <a:srgbClr val="17375E"/>
                </a:solidFill>
                <a:latin typeface="Calibri"/>
                <a:cs typeface="Calibri"/>
              </a:rPr>
              <a:t>CON ANTERIORIDAD </a:t>
            </a:r>
            <a:r>
              <a:rPr b="1" u="sng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A </a:t>
            </a:r>
            <a:r>
              <a:rPr b="1" u="sng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LA</a:t>
            </a:r>
            <a:r>
              <a:rPr b="1" u="sng" spc="-1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FIRMA</a:t>
            </a:r>
            <a:r>
              <a:rPr b="1" u="sng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DE</a:t>
            </a:r>
            <a:r>
              <a:rPr b="1" u="sng" spc="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LA</a:t>
            </a:r>
            <a:r>
              <a:rPr b="1" u="sng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SOLICITUD</a:t>
            </a:r>
            <a:r>
              <a:rPr b="1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es-ES" b="1" spc="-5" dirty="0">
                <a:solidFill>
                  <a:srgbClr val="17375E"/>
                </a:solidFill>
                <a:latin typeface="Calibri"/>
                <a:cs typeface="Calibri"/>
              </a:rPr>
              <a:t>POR PARTE DEL VICERRECTORADO DE POLÍTICA CIENTÍFICA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, </a:t>
            </a:r>
            <a:r>
              <a:rPr b="1" spc="-3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es-ES" b="1" spc="-10" dirty="0">
                <a:solidFill>
                  <a:srgbClr val="17375E"/>
                </a:solidFill>
                <a:latin typeface="Calibri"/>
                <a:cs typeface="Calibri"/>
              </a:rPr>
              <a:t>SERÁ </a:t>
            </a:r>
            <a:r>
              <a:rPr b="1" u="sng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REQUISITO</a:t>
            </a:r>
            <a:r>
              <a:rPr b="1" u="sng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libri"/>
                <a:cs typeface="Calibri"/>
              </a:rPr>
              <a:t> IMPRESCINDIBLE</a:t>
            </a:r>
            <a:r>
              <a:rPr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es-ES" b="1" spc="-5" dirty="0">
                <a:solidFill>
                  <a:srgbClr val="17375E"/>
                </a:solidFill>
                <a:latin typeface="Calibri"/>
                <a:cs typeface="Calibri"/>
              </a:rPr>
              <a:t>APORTAR LA SIGUIENTE DOCUMENTACIÓN</a:t>
            </a:r>
            <a:r>
              <a:rPr lang="es-ES" spc="-5" dirty="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 marL="12700" marR="5080">
              <a:lnSpc>
                <a:spcPts val="1510"/>
              </a:lnSpc>
              <a:spcBef>
                <a:spcPts val="615"/>
              </a:spcBef>
            </a:pPr>
            <a:r>
              <a:rPr spc="-10" dirty="0" err="1">
                <a:solidFill>
                  <a:srgbClr val="17375E"/>
                </a:solidFill>
                <a:latin typeface="Calibri"/>
                <a:cs typeface="Calibri"/>
              </a:rPr>
              <a:t>Deberá</a:t>
            </a:r>
            <a:r>
              <a:rPr lang="es-ES" spc="-10" dirty="0">
                <a:solidFill>
                  <a:srgbClr val="17375E"/>
                </a:solidFill>
                <a:latin typeface="Calibri"/>
                <a:cs typeface="Calibri"/>
              </a:rPr>
              <a:t>n remitirse por correo electrónico a </a:t>
            </a:r>
            <a:r>
              <a:rPr lang="es-ES" spc="-10" dirty="0">
                <a:solidFill>
                  <a:srgbClr val="17375E"/>
                </a:solidFill>
                <a:latin typeface="Calibri"/>
                <a:cs typeface="Calibri"/>
                <a:hlinkClick r:id="rId2"/>
              </a:rPr>
              <a:t>proyectosygrupos@ual.es</a:t>
            </a:r>
            <a:r>
              <a:rPr lang="es-ES" spc="-10" dirty="0">
                <a:solidFill>
                  <a:srgbClr val="17375E"/>
                </a:solidFill>
                <a:latin typeface="Calibri"/>
                <a:cs typeface="Calibri"/>
              </a:rPr>
              <a:t> o presencialmente en el Servicio de Gestión de la Investigación.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43456" y="143281"/>
            <a:ext cx="8760460" cy="721360"/>
            <a:chOff x="219456" y="143281"/>
            <a:chExt cx="8760460" cy="72136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219443"/>
              <a:ext cx="8759952" cy="4785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5003" y="143281"/>
              <a:ext cx="6847332" cy="720826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85115" y="110283"/>
            <a:ext cx="10508974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pc="-20" dirty="0">
                <a:solidFill>
                  <a:srgbClr val="FFFFFF"/>
                </a:solidFill>
              </a:rPr>
              <a:t>TRAMITACIÓN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EN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EL</a:t>
            </a:r>
            <a:r>
              <a:rPr spc="-90" dirty="0">
                <a:solidFill>
                  <a:srgbClr val="FFFFFF"/>
                </a:solidFill>
              </a:rPr>
              <a:t> </a:t>
            </a:r>
            <a:r>
              <a:rPr lang="es-ES" spc="-10" dirty="0">
                <a:solidFill>
                  <a:srgbClr val="FFFFFF"/>
                </a:solidFill>
              </a:rPr>
              <a:t>SGI</a:t>
            </a:r>
            <a:endParaRPr spc="-10" dirty="0">
              <a:solidFill>
                <a:srgbClr val="FFFFFF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02820" y="3556716"/>
            <a:ext cx="10491269" cy="341632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spc="-5" dirty="0">
                <a:solidFill>
                  <a:schemeClr val="bg1"/>
                </a:solidFill>
                <a:cs typeface="Calibri"/>
              </a:rPr>
              <a:t>SOLICITUD</a:t>
            </a:r>
            <a:r>
              <a:rPr lang="es-ES" sz="2400" spc="-15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2400" spc="-5" dirty="0">
                <a:solidFill>
                  <a:schemeClr val="bg1"/>
                </a:solidFill>
                <a:cs typeface="Calibri"/>
              </a:rPr>
              <a:t>DEL</a:t>
            </a:r>
            <a:r>
              <a:rPr lang="es-ES" sz="2400" spc="-10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2400" spc="-15" dirty="0">
                <a:solidFill>
                  <a:schemeClr val="bg1"/>
                </a:solidFill>
                <a:cs typeface="Calibri"/>
              </a:rPr>
              <a:t>PROYECTO</a:t>
            </a:r>
            <a:r>
              <a:rPr lang="es-ES" sz="2400" spc="-5" dirty="0">
                <a:solidFill>
                  <a:schemeClr val="bg1"/>
                </a:solidFill>
                <a:cs typeface="Calibri"/>
              </a:rPr>
              <a:t> GENERADA EN LA AEI Y FIRMADA POR TODOS LOS COMPONENTES DEL EQUIPO DE INVESTIGACIÓN Y DE TRABAJO EN FORMATO PDF.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spc="-5" dirty="0">
                <a:solidFill>
                  <a:schemeClr val="bg1"/>
                </a:solidFill>
                <a:cs typeface="Calibri"/>
              </a:rPr>
              <a:t>AUTORIZACIONES PARA PARTICIPAR DE LOS MIEMBROS DEL EQUIPO DE INVESTIGACIÓN DE OTRAS ENTIDADES.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spc="-5" dirty="0">
                <a:solidFill>
                  <a:schemeClr val="bg1"/>
                </a:solidFill>
                <a:cs typeface="Calibri"/>
              </a:rPr>
              <a:t>JUSTIFICANTE</a:t>
            </a:r>
            <a:r>
              <a:rPr lang="es-ES" sz="2400" spc="15" dirty="0">
                <a:solidFill>
                  <a:schemeClr val="bg1"/>
                </a:solidFill>
                <a:cs typeface="Calibri"/>
              </a:rPr>
              <a:t> </a:t>
            </a:r>
            <a:r>
              <a:rPr lang="es-ES" sz="2400" dirty="0">
                <a:solidFill>
                  <a:schemeClr val="bg1"/>
                </a:solidFill>
                <a:cs typeface="Calibri"/>
              </a:rPr>
              <a:t>DE SOLICITUD AL COMITÉ DE ÉTICA (CUANDO PROCEDA)</a:t>
            </a:r>
            <a:r>
              <a:rPr lang="es-ES" sz="2400" spc="-5" dirty="0">
                <a:solidFill>
                  <a:schemeClr val="bg1"/>
                </a:solidFill>
                <a:cs typeface="Calibri"/>
              </a:rPr>
              <a:t>.</a:t>
            </a:r>
            <a:endParaRPr lang="es-ES" sz="2400" dirty="0">
              <a:solidFill>
                <a:schemeClr val="bg1"/>
              </a:solidFill>
              <a:cs typeface="Calibri"/>
            </a:endParaRPr>
          </a:p>
          <a:p>
            <a:endParaRPr lang="es-ES" sz="2400" dirty="0">
              <a:solidFill>
                <a:schemeClr val="bg1"/>
              </a:solidFill>
            </a:endParaRPr>
          </a:p>
          <a:p>
            <a:pPr algn="ctr"/>
            <a:r>
              <a:rPr lang="es-ES"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PLAZO</a:t>
            </a:r>
            <a:r>
              <a:rPr lang="es-ES" sz="2400" b="1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 </a:t>
            </a:r>
            <a:r>
              <a:rPr lang="es-ES"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LÍMITE</a:t>
            </a:r>
            <a:r>
              <a:rPr lang="es-ES" sz="2400" b="1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 </a:t>
            </a:r>
            <a:r>
              <a:rPr lang="es-ES"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INTERNO: </a:t>
            </a:r>
            <a:r>
              <a:rPr lang="es-ES"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12</a:t>
            </a:r>
            <a:r>
              <a:rPr lang="es-ES" sz="24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 </a:t>
            </a:r>
            <a:r>
              <a:rPr lang="es-ES"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de</a:t>
            </a:r>
            <a:r>
              <a:rPr lang="es-ES"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 </a:t>
            </a:r>
            <a:r>
              <a:rPr lang="es-ES" sz="24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cs typeface="Calibri"/>
              </a:rPr>
              <a:t>diciembre</a:t>
            </a:r>
            <a:endParaRPr lang="es-ES" sz="2400" dirty="0">
              <a:cs typeface="Calibri"/>
            </a:endParaRPr>
          </a:p>
          <a:p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2DCF9-751E-60BA-D13F-A99F30D2E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F1B302D-5F08-333F-4E38-B012BC7E0561}"/>
              </a:ext>
            </a:extLst>
          </p:cNvPr>
          <p:cNvSpPr txBox="1"/>
          <p:nvPr/>
        </p:nvSpPr>
        <p:spPr>
          <a:xfrm>
            <a:off x="689113" y="2623930"/>
            <a:ext cx="1068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CONCEPTOS FINANCIABLES</a:t>
            </a:r>
          </a:p>
        </p:txBody>
      </p:sp>
    </p:spTree>
    <p:extLst>
      <p:ext uri="{BB962C8B-B14F-4D97-AF65-F5344CB8AC3E}">
        <p14:creationId xmlns:p14="http://schemas.microsoft.com/office/powerpoint/2010/main" val="44043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1">
            <a:extLst>
              <a:ext uri="{FF2B5EF4-FFF2-40B4-BE49-F238E27FC236}">
                <a16:creationId xmlns:a16="http://schemas.microsoft.com/office/drawing/2014/main" id="{7022CDF9-8648-3F2F-3586-C37F03D53A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5203" y="59244"/>
            <a:ext cx="8679180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s-ES" dirty="0">
                <a:solidFill>
                  <a:srgbClr val="FFFFFF"/>
                </a:solidFill>
              </a:rPr>
              <a:t>CONCEPTOS FINANCIABLES I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4DB14EF7-A37D-D0F2-EA4E-7F31F7F0760E}"/>
              </a:ext>
            </a:extLst>
          </p:cNvPr>
          <p:cNvSpPr txBox="1"/>
          <p:nvPr/>
        </p:nvSpPr>
        <p:spPr>
          <a:xfrm>
            <a:off x="447141" y="1519359"/>
            <a:ext cx="5183505" cy="5338641"/>
          </a:xfrm>
          <a:prstGeom prst="rect">
            <a:avLst/>
          </a:prstGeom>
          <a:solidFill>
            <a:srgbClr val="DAE2F4">
              <a:alpha val="19999"/>
            </a:srgbClr>
          </a:solidFill>
        </p:spPr>
        <p:txBody>
          <a:bodyPr vert="horz" wrap="square" lIns="0" tIns="39370" rIns="0" bIns="0" rtlCol="0">
            <a:spAutoFit/>
          </a:bodyPr>
          <a:lstStyle/>
          <a:p>
            <a:pPr marL="320040" marR="138430" indent="-228600" algn="just">
              <a:lnSpc>
                <a:spcPct val="100000"/>
              </a:lnSpc>
              <a:spcBef>
                <a:spcPts val="310"/>
              </a:spcBef>
              <a:buClr>
                <a:srgbClr val="FF0000"/>
              </a:buClr>
              <a:buFont typeface="Wingdings"/>
              <a:buChar char=""/>
              <a:tabLst>
                <a:tab pos="320040" algn="l"/>
              </a:tabLst>
            </a:pP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Costes</a:t>
            </a:r>
            <a:r>
              <a:rPr sz="2400" b="1" u="sng" spc="-6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de</a:t>
            </a:r>
            <a:r>
              <a:rPr sz="2400" b="1" u="sng" spc="-2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personal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:</a:t>
            </a:r>
            <a:r>
              <a:rPr sz="2400" spc="-6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contratación</a:t>
            </a:r>
            <a:r>
              <a:rPr sz="2400" spc="-8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0A3D91"/>
                </a:solidFill>
                <a:latin typeface="Arial MT"/>
                <a:cs typeface="Arial MT"/>
              </a:rPr>
              <a:t>de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personal</a:t>
            </a:r>
            <a:r>
              <a:rPr sz="2400" spc="-6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que</a:t>
            </a:r>
            <a:r>
              <a:rPr sz="2400" spc="-3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deberá</a:t>
            </a:r>
            <a:r>
              <a:rPr sz="2400" spc="-4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estar</a:t>
            </a:r>
            <a:r>
              <a:rPr sz="2400" spc="-4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dedicado</a:t>
            </a:r>
            <a:r>
              <a:rPr sz="2400" spc="-4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0A3D91"/>
                </a:solidFill>
                <a:latin typeface="Arial MT"/>
                <a:cs typeface="Arial MT"/>
              </a:rPr>
              <a:t>al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proyecto.</a:t>
            </a:r>
            <a:r>
              <a:rPr sz="2400" spc="-5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Dentro</a:t>
            </a:r>
            <a:r>
              <a:rPr sz="2400" spc="-3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de</a:t>
            </a:r>
            <a:r>
              <a:rPr sz="2400" spc="-2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este</a:t>
            </a:r>
            <a:r>
              <a:rPr sz="2400" spc="-3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gasto,</a:t>
            </a:r>
            <a:r>
              <a:rPr sz="2400" spc="-5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0A3D91"/>
                </a:solidFill>
                <a:latin typeface="Arial MT"/>
                <a:cs typeface="Arial MT"/>
              </a:rPr>
              <a:t>será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financiable</a:t>
            </a:r>
            <a:r>
              <a:rPr sz="2400" spc="-3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el</a:t>
            </a:r>
            <a:r>
              <a:rPr sz="2400" spc="-2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coste</a:t>
            </a:r>
            <a:r>
              <a:rPr sz="2400" spc="-5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en</a:t>
            </a:r>
            <a:r>
              <a:rPr sz="2400" spc="-3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el</a:t>
            </a:r>
            <a:r>
              <a:rPr sz="2400" spc="-2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que</a:t>
            </a:r>
            <a:r>
              <a:rPr sz="2400" spc="-3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se</a:t>
            </a:r>
            <a:r>
              <a:rPr sz="2400" spc="-3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A3D91"/>
                </a:solidFill>
                <a:latin typeface="Arial MT"/>
                <a:cs typeface="Arial MT"/>
              </a:rPr>
              <a:t>pueda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incurrir</a:t>
            </a:r>
            <a:r>
              <a:rPr sz="2400" spc="-5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por</a:t>
            </a:r>
            <a:r>
              <a:rPr sz="2400" spc="-3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indemnización</a:t>
            </a:r>
            <a:r>
              <a:rPr sz="2400" spc="-5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a</a:t>
            </a:r>
            <a:r>
              <a:rPr sz="2400" spc="-1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la</a:t>
            </a:r>
            <a:r>
              <a:rPr sz="2400" spc="-2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A3D91"/>
                </a:solidFill>
                <a:latin typeface="Arial MT"/>
                <a:cs typeface="Arial MT"/>
              </a:rPr>
              <a:t>finalización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del</a:t>
            </a:r>
            <a:r>
              <a:rPr sz="2400" spc="-2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contrato,</a:t>
            </a:r>
            <a:r>
              <a:rPr sz="2400" spc="-7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que</a:t>
            </a:r>
            <a:r>
              <a:rPr sz="2400" spc="-2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corresponda</a:t>
            </a:r>
            <a:r>
              <a:rPr sz="2400" spc="-6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en</a:t>
            </a:r>
            <a:r>
              <a:rPr sz="2400" spc="-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A3D91"/>
                </a:solidFill>
                <a:latin typeface="Arial MT"/>
                <a:cs typeface="Arial MT"/>
              </a:rPr>
              <a:t>función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del</a:t>
            </a:r>
            <a:r>
              <a:rPr sz="2400" spc="-2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coste</a:t>
            </a:r>
            <a:r>
              <a:rPr sz="2400" spc="-6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de</a:t>
            </a:r>
            <a:r>
              <a:rPr sz="2400" spc="-2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personal</a:t>
            </a:r>
            <a:r>
              <a:rPr sz="2400" spc="-6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imputado</a:t>
            </a:r>
            <a:r>
              <a:rPr sz="2400" spc="-4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en</a:t>
            </a:r>
            <a:r>
              <a:rPr sz="2400" spc="-2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0A3D91"/>
                </a:solidFill>
                <a:latin typeface="Arial MT"/>
                <a:cs typeface="Arial MT"/>
              </a:rPr>
              <a:t>el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periodo</a:t>
            </a:r>
            <a:r>
              <a:rPr sz="2400" spc="-4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de</a:t>
            </a:r>
            <a:r>
              <a:rPr sz="2400" spc="-3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ejecución</a:t>
            </a:r>
            <a:r>
              <a:rPr sz="2400" spc="-4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del</a:t>
            </a:r>
            <a:r>
              <a:rPr sz="2400" spc="-2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A3D91"/>
                </a:solidFill>
                <a:latin typeface="Arial MT"/>
                <a:cs typeface="Arial MT"/>
              </a:rPr>
              <a:t>proyecto.</a:t>
            </a:r>
            <a:endParaRPr sz="2400" dirty="0">
              <a:latin typeface="Arial MT"/>
              <a:cs typeface="Arial MT"/>
            </a:endParaRPr>
          </a:p>
          <a:p>
            <a:pPr marL="320040" marR="238125" indent="-228600" algn="just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Wingdings"/>
              <a:buChar char=""/>
              <a:tabLst>
                <a:tab pos="320040" algn="l"/>
              </a:tabLst>
            </a:pP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Costes</a:t>
            </a:r>
            <a:r>
              <a:rPr sz="2400" b="1" u="sng" spc="-6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de</a:t>
            </a:r>
            <a:r>
              <a:rPr sz="2400" b="1" u="sng" spc="-4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adquisición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,</a:t>
            </a:r>
            <a:r>
              <a:rPr sz="2400" spc="-6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A3D91"/>
                </a:solidFill>
                <a:latin typeface="Arial MT"/>
                <a:cs typeface="Arial MT"/>
              </a:rPr>
              <a:t>alquiler,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arrendamiento</a:t>
            </a:r>
            <a:r>
              <a:rPr sz="2400" spc="-7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financiero,</a:t>
            </a:r>
            <a:r>
              <a:rPr sz="2400" spc="-6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A3D91"/>
                </a:solidFill>
                <a:latin typeface="Arial MT"/>
                <a:cs typeface="Arial MT"/>
              </a:rPr>
              <a:t>mantenimiento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y</a:t>
            </a:r>
            <a:r>
              <a:rPr sz="2400" spc="-3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reparación</a:t>
            </a:r>
            <a:r>
              <a:rPr sz="2400" spc="-6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de</a:t>
            </a:r>
            <a:r>
              <a:rPr sz="2400" spc="-1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activos</a:t>
            </a:r>
            <a:r>
              <a:rPr sz="2400" spc="-4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A3D91"/>
                </a:solidFill>
                <a:latin typeface="Arial MT"/>
                <a:cs typeface="Arial MT"/>
              </a:rPr>
              <a:t>materiales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B14C094-20BA-BC3D-3E4E-4B82C6324FF5}"/>
              </a:ext>
            </a:extLst>
          </p:cNvPr>
          <p:cNvSpPr txBox="1"/>
          <p:nvPr/>
        </p:nvSpPr>
        <p:spPr>
          <a:xfrm>
            <a:off x="6096000" y="1651575"/>
            <a:ext cx="5158105" cy="4579202"/>
          </a:xfrm>
          <a:prstGeom prst="rect">
            <a:avLst/>
          </a:prstGeom>
          <a:solidFill>
            <a:srgbClr val="DAE2F4">
              <a:alpha val="19999"/>
            </a:srgbClr>
          </a:solidFill>
        </p:spPr>
        <p:txBody>
          <a:bodyPr vert="horz" wrap="square" lIns="0" tIns="43180" rIns="0" bIns="0" rtlCol="0">
            <a:spAutoFit/>
          </a:bodyPr>
          <a:lstStyle/>
          <a:p>
            <a:pPr marL="320675" marR="721360" indent="-228600" algn="just">
              <a:lnSpc>
                <a:spcPts val="2160"/>
              </a:lnSpc>
              <a:spcBef>
                <a:spcPts val="340"/>
              </a:spcBef>
              <a:buClr>
                <a:srgbClr val="FF0000"/>
              </a:buClr>
              <a:buFont typeface="Wingdings"/>
              <a:buChar char=""/>
              <a:tabLst>
                <a:tab pos="320675" algn="l"/>
              </a:tabLst>
            </a:pP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Costes</a:t>
            </a:r>
            <a:r>
              <a:rPr sz="2400" b="1" u="sng" spc="-6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de</a:t>
            </a:r>
            <a:r>
              <a:rPr sz="2400" b="1" u="sng" spc="-3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adquisición</a:t>
            </a:r>
            <a:r>
              <a:rPr sz="2400" b="1" u="sng" spc="-5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de</a:t>
            </a:r>
            <a:r>
              <a:rPr sz="2400" b="1" u="sng" spc="-5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material</a:t>
            </a:r>
            <a:r>
              <a:rPr sz="2400" b="1" spc="-10" dirty="0">
                <a:solidFill>
                  <a:srgbClr val="0A3D91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fungible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,</a:t>
            </a:r>
            <a:r>
              <a:rPr sz="2400" spc="-3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suministros</a:t>
            </a:r>
            <a:r>
              <a:rPr sz="2400" spc="-4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y</a:t>
            </a:r>
            <a:r>
              <a:rPr sz="2400" spc="-1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A3D91"/>
                </a:solidFill>
                <a:latin typeface="Arial MT"/>
                <a:cs typeface="Arial MT"/>
              </a:rPr>
              <a:t>productos</a:t>
            </a:r>
            <a:endParaRPr sz="2400" dirty="0">
              <a:latin typeface="Arial MT"/>
              <a:cs typeface="Arial MT"/>
            </a:endParaRPr>
          </a:p>
          <a:p>
            <a:pPr marL="320675" marR="393065" indent="-228600" algn="just">
              <a:lnSpc>
                <a:spcPct val="90000"/>
              </a:lnSpc>
              <a:spcBef>
                <a:spcPts val="965"/>
              </a:spcBef>
              <a:buClr>
                <a:srgbClr val="FF0000"/>
              </a:buClr>
              <a:buFont typeface="Wingdings"/>
              <a:buChar char=""/>
              <a:tabLst>
                <a:tab pos="320675" algn="l"/>
              </a:tabLst>
            </a:pP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Costes</a:t>
            </a:r>
            <a:r>
              <a:rPr sz="2400" b="1" u="sng" spc="-6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de</a:t>
            </a:r>
            <a:r>
              <a:rPr sz="2400" b="1" u="sng" spc="-3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adquisición</a:t>
            </a:r>
            <a:r>
              <a:rPr sz="2400" b="1" u="sng" spc="-5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de</a:t>
            </a:r>
            <a:r>
              <a:rPr sz="2400" b="1" u="sng" spc="-5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activos</a:t>
            </a:r>
            <a:r>
              <a:rPr sz="2400" b="1" spc="-10" dirty="0">
                <a:solidFill>
                  <a:srgbClr val="0A3D91"/>
                </a:solid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inmateriales</a:t>
            </a:r>
            <a:r>
              <a:rPr sz="2400" b="1" u="sng" spc="-8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(programas</a:t>
            </a:r>
            <a:r>
              <a:rPr sz="2400" spc="-6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de</a:t>
            </a:r>
            <a:r>
              <a:rPr sz="2400" spc="-3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A3D91"/>
                </a:solidFill>
                <a:latin typeface="Arial MT"/>
                <a:cs typeface="Arial MT"/>
              </a:rPr>
              <a:t>ordenador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de</a:t>
            </a:r>
            <a:r>
              <a:rPr sz="2400" spc="-2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carácter</a:t>
            </a:r>
            <a:r>
              <a:rPr sz="2400" spc="-4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A3D91"/>
                </a:solidFill>
                <a:latin typeface="Arial MT"/>
                <a:cs typeface="Arial MT"/>
              </a:rPr>
              <a:t>técnico)</a:t>
            </a:r>
            <a:endParaRPr sz="2400" dirty="0">
              <a:latin typeface="Arial MT"/>
              <a:cs typeface="Arial MT"/>
            </a:endParaRPr>
          </a:p>
          <a:p>
            <a:pPr marL="320675" marR="792480" indent="-228600" algn="just">
              <a:lnSpc>
                <a:spcPts val="2160"/>
              </a:lnSpc>
              <a:spcBef>
                <a:spcPts val="1040"/>
              </a:spcBef>
              <a:buClr>
                <a:srgbClr val="FF0000"/>
              </a:buClr>
              <a:buFont typeface="Wingdings"/>
              <a:buChar char=""/>
              <a:tabLst>
                <a:tab pos="320675" algn="l"/>
              </a:tabLst>
            </a:pP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Costes</a:t>
            </a:r>
            <a:r>
              <a:rPr sz="2400" b="1" u="sng" spc="-5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de</a:t>
            </a:r>
            <a:r>
              <a:rPr sz="2400" b="1" u="sng" spc="-2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bancos</a:t>
            </a:r>
            <a:r>
              <a:rPr sz="2400" b="1" u="sng" spc="-3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de</a:t>
            </a:r>
            <a:r>
              <a:rPr sz="2400" b="1" u="sng" spc="-2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datos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,</a:t>
            </a:r>
            <a:r>
              <a:rPr sz="2400" spc="-5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uso</a:t>
            </a:r>
            <a:r>
              <a:rPr sz="2400" spc="-3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spc="-50" dirty="0">
                <a:solidFill>
                  <a:srgbClr val="0A3D91"/>
                </a:solidFill>
                <a:latin typeface="Arial MT"/>
                <a:cs typeface="Arial MT"/>
              </a:rPr>
              <a:t>y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gestión</a:t>
            </a:r>
            <a:r>
              <a:rPr sz="2400" spc="-4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de</a:t>
            </a:r>
            <a:r>
              <a:rPr sz="2400" spc="-1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repositorios</a:t>
            </a:r>
            <a:r>
              <a:rPr sz="2400" spc="-4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de</a:t>
            </a:r>
            <a:r>
              <a:rPr sz="2400" spc="-2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datos</a:t>
            </a:r>
            <a:r>
              <a:rPr sz="2400" spc="-3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spc="-50" dirty="0">
                <a:solidFill>
                  <a:srgbClr val="0A3D91"/>
                </a:solidFill>
                <a:latin typeface="Arial MT"/>
                <a:cs typeface="Arial MT"/>
              </a:rPr>
              <a:t>y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bibliotecas</a:t>
            </a:r>
            <a:r>
              <a:rPr sz="2400" spc="-4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A3D91"/>
                </a:solidFill>
                <a:latin typeface="Arial MT"/>
                <a:cs typeface="Arial MT"/>
              </a:rPr>
              <a:t>técnicas</a:t>
            </a:r>
            <a:endParaRPr sz="2400" dirty="0">
              <a:latin typeface="Arial MT"/>
              <a:cs typeface="Arial MT"/>
            </a:endParaRPr>
          </a:p>
          <a:p>
            <a:pPr marL="320675" marR="421640" indent="-228600" algn="just">
              <a:lnSpc>
                <a:spcPts val="2160"/>
              </a:lnSpc>
              <a:spcBef>
                <a:spcPts val="1000"/>
              </a:spcBef>
              <a:buClr>
                <a:srgbClr val="FF0000"/>
              </a:buClr>
              <a:buFont typeface="Wingdings"/>
              <a:buChar char=""/>
              <a:tabLst>
                <a:tab pos="320675" algn="l"/>
              </a:tabLst>
            </a:pP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Costes</a:t>
            </a:r>
            <a:r>
              <a:rPr sz="2400" b="1" u="sng" spc="-7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de</a:t>
            </a:r>
            <a:r>
              <a:rPr sz="2400" b="1" u="sng" spc="-4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computación</a:t>
            </a:r>
            <a:r>
              <a:rPr sz="2400" b="1" u="sng" spc="-7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3D91"/>
                </a:solidFill>
                <a:latin typeface="Arial MT"/>
                <a:cs typeface="Arial MT"/>
              </a:rPr>
              <a:t>directamente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relacionados</a:t>
            </a:r>
            <a:r>
              <a:rPr sz="2400" spc="-60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con</a:t>
            </a:r>
            <a:r>
              <a:rPr sz="2400" spc="-5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A3D91"/>
                </a:solidFill>
                <a:latin typeface="Arial MT"/>
                <a:cs typeface="Arial MT"/>
              </a:rPr>
              <a:t>el</a:t>
            </a:r>
            <a:r>
              <a:rPr sz="2400" spc="-25" dirty="0">
                <a:solidFill>
                  <a:srgbClr val="0A3D91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A3D91"/>
                </a:solidFill>
                <a:latin typeface="Arial MT"/>
                <a:cs typeface="Arial MT"/>
              </a:rPr>
              <a:t>proyecto</a:t>
            </a:r>
            <a:endParaRPr sz="2400" dirty="0">
              <a:latin typeface="Arial MT"/>
              <a:cs typeface="Arial M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3B033-CF57-D5E9-029A-AC8E7E406FF3}"/>
              </a:ext>
            </a:extLst>
          </p:cNvPr>
          <p:cNvSpPr txBox="1"/>
          <p:nvPr/>
        </p:nvSpPr>
        <p:spPr>
          <a:xfrm>
            <a:off x="3345713" y="839315"/>
            <a:ext cx="559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COSTES DIRECTOS</a:t>
            </a:r>
          </a:p>
        </p:txBody>
      </p:sp>
    </p:spTree>
    <p:extLst>
      <p:ext uri="{BB962C8B-B14F-4D97-AF65-F5344CB8AC3E}">
        <p14:creationId xmlns:p14="http://schemas.microsoft.com/office/powerpoint/2010/main" val="3137218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D0C17D90-C08A-7B0D-E794-CF640DD7653A}"/>
              </a:ext>
            </a:extLst>
          </p:cNvPr>
          <p:cNvSpPr txBox="1"/>
          <p:nvPr/>
        </p:nvSpPr>
        <p:spPr>
          <a:xfrm>
            <a:off x="1068019" y="2161158"/>
            <a:ext cx="9853930" cy="42288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6985" indent="-228600" algn="just">
              <a:lnSpc>
                <a:spcPts val="2160"/>
              </a:lnSpc>
              <a:spcBef>
                <a:spcPts val="375"/>
              </a:spcBef>
              <a:buClr>
                <a:srgbClr val="FF0000"/>
              </a:buClr>
              <a:buFont typeface="Wingdings"/>
              <a:buChar char=""/>
              <a:tabLst>
                <a:tab pos="241300" algn="l"/>
              </a:tabLst>
            </a:pPr>
            <a:r>
              <a:rPr sz="2400" b="1" u="sng" spc="5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Gastos</a:t>
            </a:r>
            <a:r>
              <a:rPr sz="2400" b="1" u="sng" spc="13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</a:t>
            </a:r>
            <a:r>
              <a:rPr sz="2400" b="1" u="sng" spc="13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2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viajes</a:t>
            </a:r>
            <a:r>
              <a:rPr sz="2400" b="1" u="sng" spc="13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y</a:t>
            </a:r>
            <a:r>
              <a:rPr sz="2400" b="1" u="sng" spc="13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estancias</a:t>
            </a:r>
            <a:r>
              <a:rPr sz="2400" b="1" u="sng" spc="13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</a:t>
            </a:r>
            <a:r>
              <a:rPr sz="2400" b="1" u="sng" spc="13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duración</a:t>
            </a:r>
            <a:r>
              <a:rPr sz="2400" b="1" u="sng" spc="13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igual</a:t>
            </a:r>
            <a:r>
              <a:rPr sz="2400" b="1" u="sng" spc="14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o</a:t>
            </a:r>
            <a:r>
              <a:rPr sz="2400" b="1" u="sng" spc="13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inferior</a:t>
            </a:r>
            <a:r>
              <a:rPr sz="2400" b="1" u="sng" spc="13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b="1" u="sng" spc="14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30</a:t>
            </a:r>
            <a:r>
              <a:rPr sz="2400" b="1" u="sng" spc="13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días</a:t>
            </a:r>
            <a:r>
              <a:rPr sz="2400" b="1" u="sng" spc="13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naturales</a:t>
            </a:r>
            <a:r>
              <a:rPr sz="2400" b="1" u="sng" spc="12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2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en</a:t>
            </a:r>
            <a:r>
              <a:rPr sz="2400" b="1" spc="-2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territorio</a:t>
            </a:r>
            <a:r>
              <a:rPr sz="2400" b="1" u="sng" spc="-6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nacional</a:t>
            </a:r>
            <a:r>
              <a:rPr sz="2400" b="1" u="sng" spc="-8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o</a:t>
            </a:r>
            <a:r>
              <a:rPr sz="2400" b="1" u="sng" spc="-4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3</a:t>
            </a:r>
            <a:r>
              <a:rPr sz="2400" b="1" u="sng" spc="-4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meses</a:t>
            </a:r>
            <a:r>
              <a:rPr sz="2400" b="1" u="sng" spc="-7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en</a:t>
            </a:r>
            <a:r>
              <a:rPr sz="2400" b="1" u="sng" spc="-6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territorio</a:t>
            </a:r>
            <a:r>
              <a:rPr sz="2400" b="1" u="sng" spc="-5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extranjero:</a:t>
            </a:r>
            <a:endParaRPr sz="2400" dirty="0">
              <a:latin typeface="Trebuchet MS"/>
              <a:cs typeface="Trebuchet MS"/>
            </a:endParaRPr>
          </a:p>
          <a:p>
            <a:pPr marL="12700" algn="just">
              <a:lnSpc>
                <a:spcPts val="2010"/>
              </a:lnSpc>
              <a:tabLst>
                <a:tab pos="2798445" algn="l"/>
              </a:tabLst>
            </a:pPr>
            <a:r>
              <a:rPr sz="2400" spc="-95" dirty="0">
                <a:solidFill>
                  <a:srgbClr val="0A3D91"/>
                </a:solidFill>
                <a:latin typeface="Trebuchet MS"/>
                <a:cs typeface="Trebuchet MS"/>
              </a:rPr>
              <a:t>Sera</a:t>
            </a:r>
            <a:r>
              <a:rPr sz="2400" spc="-5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50" dirty="0">
                <a:solidFill>
                  <a:srgbClr val="0A3D91"/>
                </a:solidFill>
                <a:latin typeface="Trebuchet MS"/>
                <a:cs typeface="Trebuchet MS"/>
              </a:rPr>
              <a:t>financiable</a:t>
            </a:r>
            <a:r>
              <a:rPr sz="2400" spc="-8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45" dirty="0" err="1">
                <a:solidFill>
                  <a:srgbClr val="0A3D91"/>
                </a:solidFill>
                <a:latin typeface="Trebuchet MS"/>
                <a:cs typeface="Trebuchet MS"/>
              </a:rPr>
              <a:t>los</a:t>
            </a:r>
            <a:r>
              <a:rPr sz="2400" spc="-5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0" dirty="0" err="1">
                <a:solidFill>
                  <a:srgbClr val="0A3D91"/>
                </a:solidFill>
                <a:latin typeface="Trebuchet MS"/>
                <a:cs typeface="Trebuchet MS"/>
              </a:rPr>
              <a:t>gastos</a:t>
            </a:r>
            <a:r>
              <a:rPr lang="es-ES" sz="2400" spc="-1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0A3D91"/>
                </a:solidFill>
                <a:latin typeface="Trebuchet MS"/>
                <a:cs typeface="Trebuchet MS"/>
              </a:rPr>
              <a:t>de</a:t>
            </a:r>
            <a:r>
              <a:rPr sz="2400" spc="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A3D91"/>
                </a:solidFill>
                <a:latin typeface="Trebuchet MS"/>
                <a:cs typeface="Trebuchet MS"/>
              </a:rPr>
              <a:t>alojamiento,</a:t>
            </a:r>
            <a:r>
              <a:rPr sz="2400" spc="-27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10" dirty="0" err="1">
                <a:solidFill>
                  <a:srgbClr val="0A3D91"/>
                </a:solidFill>
                <a:latin typeface="Trebuchet MS"/>
                <a:cs typeface="Trebuchet MS"/>
              </a:rPr>
              <a:t>manutención</a:t>
            </a:r>
            <a:r>
              <a:rPr sz="2400" spc="-305" dirty="0">
                <a:solidFill>
                  <a:srgbClr val="0A3D91"/>
                </a:solidFill>
                <a:latin typeface="Trebuchet MS"/>
                <a:cs typeface="Trebuchet MS"/>
              </a:rPr>
              <a:t>,</a:t>
            </a:r>
            <a:r>
              <a:rPr lang="es-ES" sz="2400" spc="-22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85" dirty="0" err="1">
                <a:solidFill>
                  <a:srgbClr val="0A3D91"/>
                </a:solidFill>
                <a:latin typeface="Trebuchet MS"/>
                <a:cs typeface="Trebuchet MS"/>
              </a:rPr>
              <a:t>transporte</a:t>
            </a:r>
            <a:r>
              <a:rPr lang="es-ES" sz="2400" spc="-3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A3D91"/>
                </a:solidFill>
                <a:latin typeface="Trebuchet MS"/>
                <a:cs typeface="Trebuchet MS"/>
              </a:rPr>
              <a:t>o</a:t>
            </a:r>
            <a:r>
              <a:rPr sz="2400" spc="-2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0A3D91"/>
                </a:solidFill>
                <a:latin typeface="Trebuchet MS"/>
                <a:cs typeface="Trebuchet MS"/>
              </a:rPr>
              <a:t>locomoción.</a:t>
            </a:r>
            <a:endParaRPr sz="2400" dirty="0">
              <a:latin typeface="Trebuchet MS"/>
              <a:cs typeface="Trebuchet MS"/>
            </a:endParaRPr>
          </a:p>
          <a:p>
            <a:pPr marL="1155065" lvl="1" indent="-227965" algn="just">
              <a:lnSpc>
                <a:spcPts val="2160"/>
              </a:lnSpc>
              <a:buClr>
                <a:srgbClr val="FF0000"/>
              </a:buClr>
              <a:buFont typeface="Wingdings"/>
              <a:buChar char=""/>
              <a:tabLst>
                <a:tab pos="1155065" algn="l"/>
                <a:tab pos="1743710" algn="l"/>
                <a:tab pos="2862580" algn="l"/>
                <a:tab pos="3815079" algn="l"/>
                <a:tab pos="4514215" algn="l"/>
                <a:tab pos="5241925" algn="l"/>
                <a:tab pos="6204585" algn="l"/>
                <a:tab pos="6640830" algn="l"/>
                <a:tab pos="7157084" algn="l"/>
                <a:tab pos="7519034" algn="l"/>
                <a:tab pos="8427085" algn="l"/>
                <a:tab pos="8820150" algn="l"/>
                <a:tab pos="9187815" algn="l"/>
              </a:tabLst>
            </a:pPr>
            <a:r>
              <a:rPr sz="2400" spc="-20" dirty="0">
                <a:solidFill>
                  <a:srgbClr val="0A3D91"/>
                </a:solidFill>
                <a:latin typeface="Trebuchet MS"/>
                <a:cs typeface="Trebuchet MS"/>
              </a:rPr>
              <a:t>Para</a:t>
            </a:r>
            <a:r>
              <a:rPr lang="es-ES" sz="2400" spc="-2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0" dirty="0" err="1">
                <a:solidFill>
                  <a:srgbClr val="0A3D91"/>
                </a:solidFill>
                <a:latin typeface="Trebuchet MS"/>
                <a:cs typeface="Trebuchet MS"/>
              </a:rPr>
              <a:t>entidades</a:t>
            </a:r>
            <a:r>
              <a:rPr lang="es-ES" sz="2400" spc="-1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0" dirty="0" err="1">
                <a:solidFill>
                  <a:srgbClr val="0A3D91"/>
                </a:solidFill>
                <a:latin typeface="Trebuchet MS"/>
                <a:cs typeface="Trebuchet MS"/>
              </a:rPr>
              <a:t>públicas</a:t>
            </a:r>
            <a:r>
              <a:rPr lang="es-ES" sz="2400" spc="-1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0" dirty="0" err="1">
                <a:solidFill>
                  <a:srgbClr val="0A3D91"/>
                </a:solidFill>
                <a:latin typeface="Trebuchet MS"/>
                <a:cs typeface="Trebuchet MS"/>
              </a:rPr>
              <a:t>serán</a:t>
            </a:r>
            <a:r>
              <a:rPr sz="2400" dirty="0">
                <a:solidFill>
                  <a:srgbClr val="0A3D91"/>
                </a:solidFill>
                <a:latin typeface="Trebuchet MS"/>
                <a:cs typeface="Trebuchet MS"/>
              </a:rPr>
              <a:t>	</a:t>
            </a:r>
            <a:r>
              <a:rPr sz="2400" spc="-20" dirty="0" err="1">
                <a:solidFill>
                  <a:srgbClr val="0A3D91"/>
                </a:solidFill>
                <a:latin typeface="Trebuchet MS"/>
                <a:cs typeface="Trebuchet MS"/>
              </a:rPr>
              <a:t>como</a:t>
            </a:r>
            <a:r>
              <a:rPr lang="es-ES" sz="2400" spc="-2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0" dirty="0" err="1">
                <a:solidFill>
                  <a:srgbClr val="0A3D91"/>
                </a:solidFill>
                <a:latin typeface="Trebuchet MS"/>
                <a:cs typeface="Trebuchet MS"/>
              </a:rPr>
              <a:t>máximo</a:t>
            </a:r>
            <a:r>
              <a:rPr sz="2400" dirty="0">
                <a:solidFill>
                  <a:srgbClr val="0A3D91"/>
                </a:solidFill>
                <a:latin typeface="Trebuchet MS"/>
                <a:cs typeface="Trebuchet MS"/>
              </a:rPr>
              <a:t>	</a:t>
            </a:r>
            <a:r>
              <a:rPr sz="2400" spc="-25" dirty="0" err="1">
                <a:solidFill>
                  <a:srgbClr val="0A3D91"/>
                </a:solidFill>
                <a:latin typeface="Trebuchet MS"/>
                <a:cs typeface="Trebuchet MS"/>
              </a:rPr>
              <a:t>los</a:t>
            </a:r>
            <a:r>
              <a:rPr lang="es-ES" sz="2400" spc="-2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25" dirty="0" err="1">
                <a:solidFill>
                  <a:srgbClr val="0A3D91"/>
                </a:solidFill>
                <a:latin typeface="Trebuchet MS"/>
                <a:cs typeface="Trebuchet MS"/>
              </a:rPr>
              <a:t>que</a:t>
            </a:r>
            <a:r>
              <a:rPr lang="es-ES" sz="2400" spc="-2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0A3D91"/>
                </a:solidFill>
                <a:latin typeface="Trebuchet MS"/>
                <a:cs typeface="Trebuchet MS"/>
              </a:rPr>
              <a:t>se</a:t>
            </a:r>
            <a:r>
              <a:rPr sz="2400" dirty="0">
                <a:solidFill>
                  <a:srgbClr val="0A3D91"/>
                </a:solidFill>
                <a:latin typeface="Trebuchet MS"/>
                <a:cs typeface="Trebuchet MS"/>
              </a:rPr>
              <a:t>	</a:t>
            </a:r>
            <a:r>
              <a:rPr sz="2400" spc="-10" dirty="0">
                <a:solidFill>
                  <a:srgbClr val="0A3D91"/>
                </a:solidFill>
                <a:latin typeface="Trebuchet MS"/>
                <a:cs typeface="Trebuchet MS"/>
              </a:rPr>
              <a:t>deriven</a:t>
            </a:r>
            <a:r>
              <a:rPr sz="2400" dirty="0">
                <a:solidFill>
                  <a:srgbClr val="0A3D91"/>
                </a:solidFill>
                <a:latin typeface="Trebuchet MS"/>
                <a:cs typeface="Trebuchet MS"/>
              </a:rPr>
              <a:t>	</a:t>
            </a:r>
            <a:r>
              <a:rPr sz="2400" spc="-25" dirty="0">
                <a:solidFill>
                  <a:srgbClr val="0A3D91"/>
                </a:solidFill>
                <a:latin typeface="Trebuchet MS"/>
                <a:cs typeface="Trebuchet MS"/>
              </a:rPr>
              <a:t>de</a:t>
            </a:r>
            <a:r>
              <a:rPr lang="es-ES" sz="2400" spc="-2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25" dirty="0" err="1">
                <a:solidFill>
                  <a:srgbClr val="0A3D91"/>
                </a:solidFill>
                <a:latin typeface="Trebuchet MS"/>
                <a:cs typeface="Trebuchet MS"/>
              </a:rPr>
              <a:t>su</a:t>
            </a:r>
            <a:r>
              <a:rPr lang="es-ES" sz="2400" spc="-2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90" dirty="0" err="1">
                <a:solidFill>
                  <a:srgbClr val="0A3D91"/>
                </a:solidFill>
                <a:latin typeface="Trebuchet MS"/>
                <a:cs typeface="Trebuchet MS"/>
              </a:rPr>
              <a:t>propia</a:t>
            </a:r>
            <a:r>
              <a:rPr lang="es-ES" sz="2400" spc="-9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0" dirty="0" err="1">
                <a:solidFill>
                  <a:srgbClr val="0A3D91"/>
                </a:solidFill>
                <a:latin typeface="Trebuchet MS"/>
                <a:cs typeface="Trebuchet MS"/>
              </a:rPr>
              <a:t>normativa</a:t>
            </a:r>
            <a:endParaRPr sz="2400" dirty="0">
              <a:latin typeface="Trebuchet MS"/>
              <a:cs typeface="Trebuchet MS"/>
            </a:endParaRPr>
          </a:p>
          <a:p>
            <a:pPr marL="1155700" marR="7620" lvl="1" indent="-228600" algn="just">
              <a:lnSpc>
                <a:spcPts val="2160"/>
              </a:lnSpc>
              <a:spcBef>
                <a:spcPts val="155"/>
              </a:spcBef>
              <a:buClr>
                <a:srgbClr val="FF0000"/>
              </a:buClr>
              <a:buFont typeface="Wingdings"/>
              <a:buChar char=""/>
              <a:tabLst>
                <a:tab pos="1155700" algn="l"/>
              </a:tabLst>
            </a:pPr>
            <a:r>
              <a:rPr sz="2400" spc="-60" dirty="0">
                <a:solidFill>
                  <a:srgbClr val="0A3D91"/>
                </a:solidFill>
                <a:latin typeface="Trebuchet MS"/>
                <a:cs typeface="Trebuchet MS"/>
              </a:rPr>
              <a:t>Para</a:t>
            </a:r>
            <a:r>
              <a:rPr sz="2400" spc="-1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0A3D91"/>
                </a:solidFill>
                <a:latin typeface="Trebuchet MS"/>
                <a:cs typeface="Trebuchet MS"/>
              </a:rPr>
              <a:t>entidades</a:t>
            </a:r>
            <a:r>
              <a:rPr sz="240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0A3D91"/>
                </a:solidFill>
                <a:latin typeface="Trebuchet MS"/>
                <a:cs typeface="Trebuchet MS"/>
              </a:rPr>
              <a:t>privadas</a:t>
            </a:r>
            <a:r>
              <a:rPr sz="2400" spc="-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0A3D91"/>
                </a:solidFill>
                <a:latin typeface="Trebuchet MS"/>
                <a:cs typeface="Trebuchet MS"/>
              </a:rPr>
              <a:t>serán</a:t>
            </a:r>
            <a:r>
              <a:rPr sz="2400" dirty="0">
                <a:solidFill>
                  <a:srgbClr val="0A3D91"/>
                </a:solidFill>
                <a:latin typeface="Trebuchet MS"/>
                <a:cs typeface="Trebuchet MS"/>
              </a:rPr>
              <a:t> como</a:t>
            </a:r>
            <a:r>
              <a:rPr sz="2400" spc="-1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A3D91"/>
                </a:solidFill>
                <a:latin typeface="Trebuchet MS"/>
                <a:cs typeface="Trebuchet MS"/>
              </a:rPr>
              <a:t>máximo</a:t>
            </a:r>
            <a:r>
              <a:rPr sz="2400" spc="-1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A3D91"/>
                </a:solidFill>
                <a:latin typeface="Trebuchet MS"/>
                <a:cs typeface="Trebuchet MS"/>
              </a:rPr>
              <a:t>los</a:t>
            </a:r>
            <a:r>
              <a:rPr sz="2400" spc="-1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0A3D91"/>
                </a:solidFill>
                <a:latin typeface="Trebuchet MS"/>
                <a:cs typeface="Trebuchet MS"/>
              </a:rPr>
              <a:t>establecidos</a:t>
            </a:r>
            <a:r>
              <a:rPr sz="2400" spc="-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65" dirty="0">
                <a:solidFill>
                  <a:srgbClr val="0A3D91"/>
                </a:solidFill>
                <a:latin typeface="Trebuchet MS"/>
                <a:cs typeface="Trebuchet MS"/>
              </a:rPr>
              <a:t>para</a:t>
            </a:r>
            <a:r>
              <a:rPr sz="2400" spc="-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0A3D91"/>
                </a:solidFill>
                <a:latin typeface="Trebuchet MS"/>
                <a:cs typeface="Trebuchet MS"/>
              </a:rPr>
              <a:t>el grupo </a:t>
            </a:r>
            <a:r>
              <a:rPr sz="2400" dirty="0">
                <a:solidFill>
                  <a:srgbClr val="0A3D91"/>
                </a:solidFill>
                <a:latin typeface="Trebuchet MS"/>
                <a:cs typeface="Trebuchet MS"/>
              </a:rPr>
              <a:t>2</a:t>
            </a:r>
            <a:r>
              <a:rPr sz="2400" spc="-1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0A3D91"/>
                </a:solidFill>
                <a:latin typeface="Trebuchet MS"/>
                <a:cs typeface="Trebuchet MS"/>
              </a:rPr>
              <a:t>del </a:t>
            </a:r>
            <a:r>
              <a:rPr sz="2400" spc="-114" dirty="0">
                <a:solidFill>
                  <a:srgbClr val="0A3D91"/>
                </a:solidFill>
                <a:latin typeface="Trebuchet MS"/>
                <a:cs typeface="Trebuchet MS"/>
              </a:rPr>
              <a:t>Real</a:t>
            </a:r>
            <a:r>
              <a:rPr sz="2400" spc="-6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0A3D91"/>
                </a:solidFill>
                <a:latin typeface="Trebuchet MS"/>
                <a:cs typeface="Trebuchet MS"/>
              </a:rPr>
              <a:t>Decreto</a:t>
            </a:r>
            <a:r>
              <a:rPr sz="2400" spc="-7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0A3D91"/>
                </a:solidFill>
                <a:latin typeface="Trebuchet MS"/>
                <a:cs typeface="Trebuchet MS"/>
              </a:rPr>
              <a:t>462/2002.</a:t>
            </a:r>
            <a:endParaRPr sz="2400" dirty="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ts val="2160"/>
              </a:lnSpc>
              <a:buClr>
                <a:srgbClr val="FF0000"/>
              </a:buClr>
              <a:buFont typeface="Wingdings"/>
              <a:buChar char=""/>
              <a:tabLst>
                <a:tab pos="241300" algn="l"/>
              </a:tabLst>
            </a:pPr>
            <a:r>
              <a:rPr sz="2400" b="1" u="sng" spc="5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Gastos</a:t>
            </a:r>
            <a:r>
              <a:rPr sz="2400" b="1" u="sng" spc="5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</a:t>
            </a:r>
            <a:r>
              <a:rPr sz="2400" b="1" u="sng" spc="5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3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viajes</a:t>
            </a:r>
            <a:r>
              <a:rPr sz="2400" b="1" u="sng" spc="4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y</a:t>
            </a:r>
            <a:r>
              <a:rPr sz="2400" b="1" u="sng" spc="5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estancias</a:t>
            </a:r>
            <a:r>
              <a:rPr sz="2400" b="1" u="sng" spc="3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</a:t>
            </a:r>
            <a:r>
              <a:rPr sz="2400" b="1" u="sng" spc="4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duración</a:t>
            </a:r>
            <a:r>
              <a:rPr sz="2400" b="1" u="sng" spc="5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superior</a:t>
            </a:r>
            <a:r>
              <a:rPr sz="2400" b="1" u="sng" spc="4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a</a:t>
            </a:r>
            <a:r>
              <a:rPr sz="2400" b="1" u="sng" spc="6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lo</a:t>
            </a:r>
            <a:r>
              <a:rPr sz="2400" b="1" u="sng" spc="4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indicado</a:t>
            </a:r>
            <a:r>
              <a:rPr sz="2400" b="1" u="sng" spc="4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anteriormente</a:t>
            </a:r>
            <a:r>
              <a:rPr sz="2400" b="1" u="sng" spc="5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5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o</a:t>
            </a:r>
            <a:r>
              <a:rPr sz="2400" b="1" spc="-5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para</a:t>
            </a:r>
            <a:r>
              <a:rPr sz="2400" b="1" u="sng" spc="-5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2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el</a:t>
            </a:r>
            <a:r>
              <a:rPr sz="2400" b="1" u="sng" spc="-6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caso</a:t>
            </a:r>
            <a:r>
              <a:rPr sz="2400" b="1" u="sng" spc="-6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</a:t>
            </a:r>
            <a:r>
              <a:rPr sz="2400" b="1" u="sng" spc="-5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campañas</a:t>
            </a:r>
            <a:r>
              <a:rPr sz="2400" b="1" u="sng" spc="-8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</a:t>
            </a:r>
            <a:r>
              <a:rPr sz="2400" b="1" u="sng" spc="-5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muestreo</a:t>
            </a:r>
            <a:r>
              <a:rPr sz="2400" b="1" u="sng" spc="-7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o</a:t>
            </a:r>
            <a:r>
              <a:rPr sz="2400" b="1" u="sng" spc="-4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6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toma</a:t>
            </a:r>
            <a:r>
              <a:rPr sz="2400" b="1" u="sng" spc="-6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</a:t>
            </a:r>
            <a:r>
              <a:rPr sz="2400" b="1" u="sng" spc="-4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datos</a:t>
            </a:r>
            <a:endParaRPr sz="2400" dirty="0">
              <a:latin typeface="Trebuchet MS"/>
              <a:cs typeface="Trebuchet MS"/>
            </a:endParaRPr>
          </a:p>
          <a:p>
            <a:pPr marL="12700" algn="just">
              <a:lnSpc>
                <a:spcPts val="2010"/>
              </a:lnSpc>
            </a:pPr>
            <a:r>
              <a:rPr sz="2400" spc="-45" dirty="0">
                <a:solidFill>
                  <a:srgbClr val="0A3D91"/>
                </a:solidFill>
                <a:latin typeface="Trebuchet MS"/>
                <a:cs typeface="Trebuchet MS"/>
              </a:rPr>
              <a:t>Serán</a:t>
            </a:r>
            <a:r>
              <a:rPr sz="2400" spc="-6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0A3D91"/>
                </a:solidFill>
                <a:latin typeface="Trebuchet MS"/>
                <a:cs typeface="Trebuchet MS"/>
              </a:rPr>
              <a:t>financiables</a:t>
            </a:r>
            <a:r>
              <a:rPr sz="2400" spc="-2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A3D91"/>
                </a:solidFill>
                <a:latin typeface="Trebuchet MS"/>
                <a:cs typeface="Trebuchet MS"/>
              </a:rPr>
              <a:t>los</a:t>
            </a:r>
            <a:r>
              <a:rPr sz="2400" spc="6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0A3D91"/>
                </a:solidFill>
                <a:latin typeface="Trebuchet MS"/>
                <a:cs typeface="Trebuchet MS"/>
              </a:rPr>
              <a:t>gastos</a:t>
            </a:r>
            <a:r>
              <a:rPr sz="2400" spc="4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A3D91"/>
                </a:solidFill>
                <a:latin typeface="Trebuchet MS"/>
                <a:cs typeface="Trebuchet MS"/>
              </a:rPr>
              <a:t>de</a:t>
            </a:r>
            <a:r>
              <a:rPr sz="2400" spc="6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A3D91"/>
                </a:solidFill>
                <a:latin typeface="Trebuchet MS"/>
                <a:cs typeface="Trebuchet MS"/>
              </a:rPr>
              <a:t>alojamiento,</a:t>
            </a:r>
            <a:r>
              <a:rPr sz="2400" spc="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0A3D91"/>
                </a:solidFill>
                <a:latin typeface="Trebuchet MS"/>
                <a:cs typeface="Trebuchet MS"/>
              </a:rPr>
              <a:t>manutención</a:t>
            </a:r>
            <a:r>
              <a:rPr sz="2400" spc="7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305" dirty="0">
                <a:solidFill>
                  <a:srgbClr val="0A3D91"/>
                </a:solidFill>
                <a:latin typeface="Trebuchet MS"/>
                <a:cs typeface="Trebuchet MS"/>
              </a:rPr>
              <a:t>,</a:t>
            </a:r>
            <a:r>
              <a:rPr sz="2400" spc="2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0A3D91"/>
                </a:solidFill>
                <a:latin typeface="Trebuchet MS"/>
                <a:cs typeface="Trebuchet MS"/>
              </a:rPr>
              <a:t>transporte</a:t>
            </a:r>
            <a:r>
              <a:rPr sz="2400" spc="6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A3D91"/>
                </a:solidFill>
                <a:latin typeface="Trebuchet MS"/>
                <a:cs typeface="Trebuchet MS"/>
              </a:rPr>
              <a:t>o</a:t>
            </a:r>
            <a:r>
              <a:rPr sz="2400" spc="6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0A3D91"/>
                </a:solidFill>
                <a:latin typeface="Trebuchet MS"/>
                <a:cs typeface="Trebuchet MS"/>
              </a:rPr>
              <a:t>locomoción</a:t>
            </a:r>
            <a:r>
              <a:rPr sz="2400" spc="7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A3D91"/>
                </a:solidFill>
                <a:latin typeface="Trebuchet MS"/>
                <a:cs typeface="Trebuchet MS"/>
              </a:rPr>
              <a:t>con</a:t>
            </a:r>
            <a:r>
              <a:rPr sz="2400" spc="6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0A3D91"/>
                </a:solidFill>
                <a:latin typeface="Trebuchet MS"/>
                <a:cs typeface="Trebuchet MS"/>
              </a:rPr>
              <a:t>un</a:t>
            </a:r>
            <a:endParaRPr sz="2400" dirty="0">
              <a:latin typeface="Trebuchet MS"/>
              <a:cs typeface="Trebuchet MS"/>
            </a:endParaRPr>
          </a:p>
          <a:p>
            <a:pPr marL="12700" marR="7620" algn="just">
              <a:lnSpc>
                <a:spcPts val="2160"/>
              </a:lnSpc>
              <a:spcBef>
                <a:spcPts val="150"/>
              </a:spcBef>
            </a:pPr>
            <a:r>
              <a:rPr sz="2400" spc="-85" dirty="0">
                <a:solidFill>
                  <a:srgbClr val="0A3D91"/>
                </a:solidFill>
                <a:latin typeface="Trebuchet MS"/>
                <a:cs typeface="Trebuchet MS"/>
              </a:rPr>
              <a:t>máximo</a:t>
            </a:r>
            <a:r>
              <a:rPr sz="2400" spc="-5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0A3D91"/>
                </a:solidFill>
                <a:latin typeface="Trebuchet MS"/>
                <a:cs typeface="Trebuchet MS"/>
              </a:rPr>
              <a:t>de</a:t>
            </a:r>
            <a:r>
              <a:rPr sz="2400" spc="-3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0A3D91"/>
                </a:solidFill>
                <a:latin typeface="Trebuchet MS"/>
                <a:cs typeface="Trebuchet MS"/>
              </a:rPr>
              <a:t>1.500</a:t>
            </a:r>
            <a:r>
              <a:rPr sz="2400" spc="-3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165" dirty="0">
                <a:solidFill>
                  <a:srgbClr val="0A3D91"/>
                </a:solidFill>
                <a:latin typeface="Trebuchet MS"/>
                <a:cs typeface="Trebuchet MS"/>
              </a:rPr>
              <a:t>€</a:t>
            </a:r>
            <a:r>
              <a:rPr sz="2400" spc="-4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A3D91"/>
                </a:solidFill>
                <a:latin typeface="Trebuchet MS"/>
                <a:cs typeface="Trebuchet MS"/>
              </a:rPr>
              <a:t>mensuales</a:t>
            </a:r>
            <a:r>
              <a:rPr sz="2400" spc="-3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0A3D91"/>
                </a:solidFill>
                <a:latin typeface="Trebuchet MS"/>
                <a:cs typeface="Trebuchet MS"/>
              </a:rPr>
              <a:t>en</a:t>
            </a:r>
            <a:r>
              <a:rPr sz="2400" spc="-3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0A3D91"/>
                </a:solidFill>
                <a:latin typeface="Trebuchet MS"/>
                <a:cs typeface="Trebuchet MS"/>
              </a:rPr>
              <a:t>territorio</a:t>
            </a:r>
            <a:r>
              <a:rPr sz="2400" spc="-4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0A3D91"/>
                </a:solidFill>
                <a:latin typeface="Trebuchet MS"/>
                <a:cs typeface="Trebuchet MS"/>
              </a:rPr>
              <a:t>nacional</a:t>
            </a:r>
            <a:r>
              <a:rPr sz="2400" spc="-3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A3D91"/>
                </a:solidFill>
                <a:latin typeface="Trebuchet MS"/>
                <a:cs typeface="Trebuchet MS"/>
              </a:rPr>
              <a:t>y</a:t>
            </a:r>
            <a:r>
              <a:rPr sz="2400" spc="-4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0A3D91"/>
                </a:solidFill>
                <a:latin typeface="Trebuchet MS"/>
                <a:cs typeface="Trebuchet MS"/>
              </a:rPr>
              <a:t>1.950</a:t>
            </a:r>
            <a:r>
              <a:rPr sz="2400" spc="-4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165" dirty="0">
                <a:solidFill>
                  <a:srgbClr val="0A3D91"/>
                </a:solidFill>
                <a:latin typeface="Trebuchet MS"/>
                <a:cs typeface="Trebuchet MS"/>
              </a:rPr>
              <a:t>€</a:t>
            </a:r>
            <a:r>
              <a:rPr sz="2400" spc="-4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A3D91"/>
                </a:solidFill>
                <a:latin typeface="Trebuchet MS"/>
                <a:cs typeface="Trebuchet MS"/>
              </a:rPr>
              <a:t>mensuales</a:t>
            </a:r>
            <a:r>
              <a:rPr sz="2400" spc="-3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rgbClr val="0A3D91"/>
                </a:solidFill>
                <a:latin typeface="Trebuchet MS"/>
                <a:cs typeface="Trebuchet MS"/>
              </a:rPr>
              <a:t>para</a:t>
            </a:r>
            <a:r>
              <a:rPr sz="2400" spc="-3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0A3D91"/>
                </a:solidFill>
                <a:latin typeface="Trebuchet MS"/>
                <a:cs typeface="Trebuchet MS"/>
              </a:rPr>
              <a:t>estancias</a:t>
            </a:r>
            <a:r>
              <a:rPr sz="2400" spc="-3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0A3D91"/>
                </a:solidFill>
                <a:latin typeface="Trebuchet MS"/>
                <a:cs typeface="Trebuchet MS"/>
              </a:rPr>
              <a:t>en</a:t>
            </a:r>
            <a:r>
              <a:rPr sz="2400" spc="-25" dirty="0">
                <a:solidFill>
                  <a:srgbClr val="0A3D91"/>
                </a:solidFill>
                <a:latin typeface="Trebuchet MS"/>
                <a:cs typeface="Trebuchet MS"/>
              </a:rPr>
              <a:t> el </a:t>
            </a:r>
            <a:r>
              <a:rPr sz="2400" spc="-10" dirty="0">
                <a:solidFill>
                  <a:srgbClr val="0A3D91"/>
                </a:solidFill>
                <a:latin typeface="Trebuchet MS"/>
                <a:cs typeface="Trebuchet MS"/>
              </a:rPr>
              <a:t>extranjero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5092EC58-6FB9-6F44-16F2-A54A1A769900}"/>
              </a:ext>
            </a:extLst>
          </p:cNvPr>
          <p:cNvSpPr txBox="1"/>
          <p:nvPr/>
        </p:nvSpPr>
        <p:spPr>
          <a:xfrm>
            <a:off x="1192212" y="1286573"/>
            <a:ext cx="10533380" cy="414857"/>
          </a:xfrm>
          <a:prstGeom prst="rect">
            <a:avLst/>
          </a:prstGeom>
          <a:gradFill>
            <a:gsLst>
              <a:gs pos="36000">
                <a:srgbClr val="92D050"/>
              </a:gs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80645" rIns="0" bIns="0" rtlCol="0">
            <a:spAutoFit/>
          </a:bodyPr>
          <a:lstStyle/>
          <a:p>
            <a:pPr marL="4624705" marR="535305" indent="-4083685" algn="ctr">
              <a:lnSpc>
                <a:spcPts val="2590"/>
              </a:lnSpc>
              <a:spcBef>
                <a:spcPts val="635"/>
              </a:spcBef>
            </a:pPr>
            <a:r>
              <a:rPr sz="2400" b="1" dirty="0">
                <a:solidFill>
                  <a:srgbClr val="0A3D91"/>
                </a:solidFill>
                <a:latin typeface="Arial"/>
                <a:cs typeface="Arial"/>
              </a:rPr>
              <a:t>Costes</a:t>
            </a:r>
            <a:r>
              <a:rPr sz="2400" b="1" spc="-50" dirty="0">
                <a:solidFill>
                  <a:srgbClr val="0A3D9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A3D91"/>
                </a:solidFill>
                <a:latin typeface="Arial"/>
                <a:cs typeface="Arial"/>
              </a:rPr>
              <a:t>de</a:t>
            </a:r>
            <a:r>
              <a:rPr sz="2400" b="1" spc="-75" dirty="0">
                <a:solidFill>
                  <a:srgbClr val="0A3D91"/>
                </a:solidFill>
                <a:latin typeface="Arial"/>
                <a:cs typeface="Arial"/>
              </a:rPr>
              <a:t> </a:t>
            </a:r>
            <a:r>
              <a:rPr sz="2400" b="1" dirty="0" err="1">
                <a:solidFill>
                  <a:srgbClr val="0A3D91"/>
                </a:solidFill>
                <a:latin typeface="Arial"/>
                <a:cs typeface="Arial"/>
              </a:rPr>
              <a:t>Movilidad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0A884B9E-6D33-2CFA-5ECF-B6F74A42AD45}"/>
              </a:ext>
            </a:extLst>
          </p:cNvPr>
          <p:cNvSpPr txBox="1">
            <a:spLocks/>
          </p:cNvSpPr>
          <p:nvPr/>
        </p:nvSpPr>
        <p:spPr>
          <a:xfrm>
            <a:off x="1805203" y="59244"/>
            <a:ext cx="8679180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s-ES" dirty="0">
                <a:solidFill>
                  <a:srgbClr val="FFFFFF"/>
                </a:solidFill>
              </a:rPr>
              <a:t>CONCEPTOS FINANCIABLES II</a:t>
            </a:r>
          </a:p>
        </p:txBody>
      </p:sp>
    </p:spTree>
    <p:extLst>
      <p:ext uri="{BB962C8B-B14F-4D97-AF65-F5344CB8AC3E}">
        <p14:creationId xmlns:p14="http://schemas.microsoft.com/office/powerpoint/2010/main" val="104260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4"/>
          <p:cNvSpPr txBox="1">
            <a:spLocks/>
          </p:cNvSpPr>
          <p:nvPr/>
        </p:nvSpPr>
        <p:spPr>
          <a:xfrm>
            <a:off x="1628914" y="209188"/>
            <a:ext cx="8679180" cy="500137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s-ES" sz="3200" dirty="0">
                <a:solidFill>
                  <a:srgbClr val="FFFFFF"/>
                </a:solidFill>
              </a:rPr>
              <a:t>TIPOS</a:t>
            </a:r>
            <a:r>
              <a:rPr lang="es-ES" sz="3200" spc="-20" dirty="0">
                <a:solidFill>
                  <a:srgbClr val="FFFFFF"/>
                </a:solidFill>
              </a:rPr>
              <a:t> </a:t>
            </a:r>
            <a:r>
              <a:rPr lang="es-ES" sz="3200" spc="-5" dirty="0">
                <a:solidFill>
                  <a:srgbClr val="FFFFFF"/>
                </a:solidFill>
              </a:rPr>
              <a:t>DE</a:t>
            </a:r>
            <a:r>
              <a:rPr lang="es-ES" sz="3200" spc="-20" dirty="0">
                <a:solidFill>
                  <a:srgbClr val="FFFFFF"/>
                </a:solidFill>
              </a:rPr>
              <a:t> </a:t>
            </a:r>
            <a:r>
              <a:rPr lang="es-ES" sz="3200" spc="-10" dirty="0">
                <a:solidFill>
                  <a:srgbClr val="FFFFFF"/>
                </a:solidFill>
              </a:rPr>
              <a:t>PROYECTOS SEGÚN IP</a:t>
            </a:r>
          </a:p>
        </p:txBody>
      </p:sp>
      <p:grpSp>
        <p:nvGrpSpPr>
          <p:cNvPr id="6" name="object 4"/>
          <p:cNvGrpSpPr/>
          <p:nvPr/>
        </p:nvGrpSpPr>
        <p:grpSpPr>
          <a:xfrm>
            <a:off x="6176486" y="1729108"/>
            <a:ext cx="4204970" cy="4584700"/>
            <a:chOff x="4770120" y="1491996"/>
            <a:chExt cx="4204970" cy="4584700"/>
          </a:xfrm>
        </p:grpSpPr>
        <p:sp>
          <p:nvSpPr>
            <p:cNvPr id="7" name="object 5"/>
            <p:cNvSpPr/>
            <p:nvPr/>
          </p:nvSpPr>
          <p:spPr>
            <a:xfrm>
              <a:off x="4783074" y="1504950"/>
              <a:ext cx="4178935" cy="4558665"/>
            </a:xfrm>
            <a:custGeom>
              <a:avLst/>
              <a:gdLst/>
              <a:ahLst/>
              <a:cxnLst/>
              <a:rect l="l" t="t" r="r" b="b"/>
              <a:pathLst>
                <a:path w="4178934" h="4558665">
                  <a:moveTo>
                    <a:pt x="4178808" y="0"/>
                  </a:moveTo>
                  <a:lnTo>
                    <a:pt x="0" y="0"/>
                  </a:lnTo>
                  <a:lnTo>
                    <a:pt x="0" y="4558284"/>
                  </a:lnTo>
                  <a:lnTo>
                    <a:pt x="4178808" y="4558284"/>
                  </a:lnTo>
                  <a:lnTo>
                    <a:pt x="4178808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4783074" y="1504950"/>
              <a:ext cx="4178935" cy="4558665"/>
            </a:xfrm>
            <a:custGeom>
              <a:avLst/>
              <a:gdLst/>
              <a:ahLst/>
              <a:cxnLst/>
              <a:rect l="l" t="t" r="r" b="b"/>
              <a:pathLst>
                <a:path w="4178934" h="4558665">
                  <a:moveTo>
                    <a:pt x="0" y="4558284"/>
                  </a:moveTo>
                  <a:lnTo>
                    <a:pt x="4178808" y="4558284"/>
                  </a:lnTo>
                  <a:lnTo>
                    <a:pt x="4178808" y="0"/>
                  </a:lnTo>
                  <a:lnTo>
                    <a:pt x="0" y="0"/>
                  </a:lnTo>
                  <a:lnTo>
                    <a:pt x="0" y="455828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7"/>
          <p:cNvSpPr txBox="1"/>
          <p:nvPr/>
        </p:nvSpPr>
        <p:spPr>
          <a:xfrm>
            <a:off x="6503829" y="1764351"/>
            <a:ext cx="3557270" cy="80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270" algn="ctr">
              <a:lnSpc>
                <a:spcPts val="3779"/>
              </a:lnSpc>
              <a:spcBef>
                <a:spcPts val="105"/>
              </a:spcBef>
            </a:pP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Tipo</a:t>
            </a:r>
            <a:r>
              <a:rPr sz="240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ts val="2340"/>
              </a:lnSpc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Investigadores/as</a:t>
            </a:r>
            <a:r>
              <a:rPr sz="2000" spc="-3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consolidados/as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6267609" y="2909129"/>
            <a:ext cx="4022725" cy="2967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6350" algn="just">
              <a:lnSpc>
                <a:spcPct val="91700"/>
              </a:lnSpc>
              <a:spcBef>
                <a:spcPts val="24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dirigidos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uno/a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</a:t>
            </a:r>
            <a:r>
              <a:rPr sz="1400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dos</a:t>
            </a:r>
            <a:r>
              <a:rPr sz="1400" b="1" u="sng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</a:t>
            </a:r>
            <a:r>
              <a:rPr sz="14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</a:t>
            </a:r>
            <a:r>
              <a:rPr sz="1400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trayectoria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investigadora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consolidada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y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400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cumplan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requisitos que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establece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el artículo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8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tipo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proyectos.</a:t>
            </a:r>
            <a:endParaRPr sz="14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59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necesario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el Co-IP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1400" spc="-10" dirty="0">
                <a:solidFill>
                  <a:srgbClr val="FFFFFF"/>
                </a:solidFill>
                <a:latin typeface="Calibri"/>
                <a:cs typeface="Calibri"/>
              </a:rPr>
              <a:t>UAL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5080" algn="just">
              <a:lnSpc>
                <a:spcPct val="916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*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Se incluyen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dentro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modalidad,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proyectos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tipo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RTA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dirigidos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entidades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sistema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INIA-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CCAA,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participantes en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Comisión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Coordinadora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de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Investigación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Agraria,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creada</a:t>
            </a:r>
            <a:r>
              <a:rPr sz="1400" spc="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por Orden</a:t>
            </a:r>
            <a:r>
              <a:rPr sz="1400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Ministerial de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8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enero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1987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potenciar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coordinación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entre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distintas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CCAA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y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estimular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cooperación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entre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grupos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investigación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diferentes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administraciones.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3" name="object 4"/>
          <p:cNvGrpSpPr/>
          <p:nvPr/>
        </p:nvGrpSpPr>
        <p:grpSpPr>
          <a:xfrm>
            <a:off x="1658527" y="1755143"/>
            <a:ext cx="4178936" cy="4558665"/>
            <a:chOff x="4783073" y="1504950"/>
            <a:chExt cx="4178936" cy="4558665"/>
          </a:xfrm>
        </p:grpSpPr>
        <p:sp>
          <p:nvSpPr>
            <p:cNvPr id="14" name="object 5"/>
            <p:cNvSpPr/>
            <p:nvPr/>
          </p:nvSpPr>
          <p:spPr>
            <a:xfrm>
              <a:off x="4783073" y="1504950"/>
              <a:ext cx="4178935" cy="4558665"/>
            </a:xfrm>
            <a:custGeom>
              <a:avLst/>
              <a:gdLst/>
              <a:ahLst/>
              <a:cxnLst/>
              <a:rect l="l" t="t" r="r" b="b"/>
              <a:pathLst>
                <a:path w="4178934" h="4558665">
                  <a:moveTo>
                    <a:pt x="4178808" y="0"/>
                  </a:moveTo>
                  <a:lnTo>
                    <a:pt x="0" y="0"/>
                  </a:lnTo>
                  <a:lnTo>
                    <a:pt x="0" y="4558284"/>
                  </a:lnTo>
                  <a:lnTo>
                    <a:pt x="4178808" y="4558284"/>
                  </a:lnTo>
                  <a:lnTo>
                    <a:pt x="4178808" y="0"/>
                  </a:lnTo>
                  <a:close/>
                </a:path>
              </a:pathLst>
            </a:custGeom>
            <a:solidFill>
              <a:srgbClr val="0070C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/>
            <p:cNvSpPr/>
            <p:nvPr/>
          </p:nvSpPr>
          <p:spPr>
            <a:xfrm>
              <a:off x="4783074" y="1504950"/>
              <a:ext cx="4178935" cy="4558665"/>
            </a:xfrm>
            <a:custGeom>
              <a:avLst/>
              <a:gdLst/>
              <a:ahLst/>
              <a:cxnLst/>
              <a:rect l="l" t="t" r="r" b="b"/>
              <a:pathLst>
                <a:path w="4178934" h="4558665">
                  <a:moveTo>
                    <a:pt x="0" y="4558284"/>
                  </a:moveTo>
                  <a:lnTo>
                    <a:pt x="4178808" y="4558284"/>
                  </a:lnTo>
                  <a:lnTo>
                    <a:pt x="4178808" y="0"/>
                  </a:lnTo>
                  <a:lnTo>
                    <a:pt x="0" y="0"/>
                  </a:lnTo>
                  <a:lnTo>
                    <a:pt x="0" y="455828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2"/>
          <p:cNvSpPr txBox="1"/>
          <p:nvPr/>
        </p:nvSpPr>
        <p:spPr>
          <a:xfrm>
            <a:off x="2401795" y="1877776"/>
            <a:ext cx="2692400" cy="80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779"/>
              </a:lnSpc>
              <a:spcBef>
                <a:spcPts val="105"/>
              </a:spcBef>
            </a:pP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Tipo</a:t>
            </a:r>
            <a:r>
              <a:rPr sz="2400" spc="-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ts val="2340"/>
              </a:lnSpc>
            </a:pP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Jóvenes</a:t>
            </a:r>
            <a:r>
              <a:rPr sz="20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investigadores/as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1736315" y="2783099"/>
            <a:ext cx="4023360" cy="28448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715" algn="just">
              <a:lnSpc>
                <a:spcPct val="91800"/>
              </a:lnSpc>
              <a:spcBef>
                <a:spcPts val="240"/>
              </a:spcBef>
              <a:buChar char="*"/>
              <a:tabLst>
                <a:tab pos="16510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dirigidos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uno/a</a:t>
            </a:r>
            <a:r>
              <a:rPr sz="1400" b="1" u="sng" spc="2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 dos 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IP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(ambos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mismos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requisitos)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contribuciones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científico-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técnicas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relevantes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innovadoras.</a:t>
            </a:r>
            <a:endParaRPr sz="14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5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necesario que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CoIP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sea de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la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lang="es-ES" sz="1400" spc="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 marL="12700" marR="5080" algn="just">
              <a:lnSpc>
                <a:spcPts val="1540"/>
              </a:lnSpc>
              <a:spcBef>
                <a:spcPts val="1055"/>
              </a:spcBef>
              <a:buChar char="*"/>
              <a:tabLst>
                <a:tab pos="14986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hayan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sido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previamente 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IP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 </a:t>
            </a:r>
            <a:r>
              <a:rPr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proyectos de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más de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un año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duración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convocatorias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del Plan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Estatal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similares (ISC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III,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INIA …).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Calibri"/>
              <a:buChar char="*"/>
            </a:pPr>
            <a:endParaRPr sz="2050" dirty="0">
              <a:latin typeface="Calibri"/>
              <a:cs typeface="Calibri"/>
            </a:endParaRPr>
          </a:p>
          <a:p>
            <a:pPr marL="140335" indent="-128270" algn="just">
              <a:lnSpc>
                <a:spcPct val="100000"/>
              </a:lnSpc>
              <a:spcBef>
                <a:spcPts val="5"/>
              </a:spcBef>
              <a:buChar char="*"/>
              <a:tabLst>
                <a:tab pos="140970" algn="l"/>
              </a:tabLst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Fecha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obtención</a:t>
            </a:r>
            <a:r>
              <a:rPr sz="14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del</a:t>
            </a:r>
            <a:r>
              <a:rPr sz="14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grado de</a:t>
            </a:r>
            <a:r>
              <a:rPr sz="1400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doctor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  <a:p>
            <a:pPr marL="12700" marR="6985" indent="158115">
              <a:lnSpc>
                <a:spcPts val="1540"/>
              </a:lnSpc>
              <a:spcBef>
                <a:spcPts val="62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entre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1 de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enero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lang="es-ES" sz="1400" b="1" spc="-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14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31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diciembre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s-ES" sz="1400" b="1" spc="-5" dirty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1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EAC10-E4E0-702D-C3B4-06227D257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2E7FD9B2-1C67-29DF-800F-49501DD6E862}"/>
              </a:ext>
            </a:extLst>
          </p:cNvPr>
          <p:cNvSpPr txBox="1">
            <a:spLocks/>
          </p:cNvSpPr>
          <p:nvPr/>
        </p:nvSpPr>
        <p:spPr>
          <a:xfrm>
            <a:off x="1805203" y="59244"/>
            <a:ext cx="8679180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s-ES" dirty="0">
                <a:solidFill>
                  <a:srgbClr val="FFFFFF"/>
                </a:solidFill>
              </a:rPr>
              <a:t>CONCEPTOS FINANCIABLES III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7ECEEFFD-D7CE-5FC5-E732-E25A68F0F182}"/>
              </a:ext>
            </a:extLst>
          </p:cNvPr>
          <p:cNvSpPr txBox="1"/>
          <p:nvPr/>
        </p:nvSpPr>
        <p:spPr>
          <a:xfrm>
            <a:off x="581024" y="1068705"/>
            <a:ext cx="11204575" cy="5520742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530"/>
              </a:spcBef>
              <a:buClr>
                <a:srgbClr val="FF0000"/>
              </a:buClr>
              <a:buFont typeface="Wingdings"/>
              <a:buChar char=""/>
              <a:tabLst>
                <a:tab pos="241300" algn="l"/>
              </a:tabLst>
            </a:pP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Costes</a:t>
            </a:r>
            <a:r>
              <a:rPr sz="2000" b="1" spc="-3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 </a:t>
            </a:r>
            <a:r>
              <a:rPr sz="2000" b="1" spc="-2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publicación</a:t>
            </a:r>
            <a:r>
              <a:rPr sz="2000" b="1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y</a:t>
            </a:r>
            <a:r>
              <a:rPr sz="2000" b="1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difusión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de resultados</a:t>
            </a:r>
            <a:r>
              <a:rPr sz="2000" b="1" i="1" spc="-2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0A3D91"/>
                </a:solidFill>
                <a:latin typeface="Trebuchet MS"/>
                <a:cs typeface="Trebuchet MS"/>
              </a:rPr>
              <a:t>(gastos</a:t>
            </a:r>
            <a:r>
              <a:rPr sz="2000" spc="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0A3D91"/>
                </a:solidFill>
                <a:latin typeface="Trebuchet MS"/>
                <a:cs typeface="Trebuchet MS"/>
              </a:rPr>
              <a:t>de</a:t>
            </a:r>
            <a:r>
              <a:rPr sz="2000" spc="-1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0A3D91"/>
                </a:solidFill>
                <a:latin typeface="Trebuchet MS"/>
                <a:cs typeface="Trebuchet MS"/>
              </a:rPr>
              <a:t>revisión</a:t>
            </a:r>
            <a:r>
              <a:rPr sz="2000" spc="-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0A3D91"/>
                </a:solidFill>
                <a:latin typeface="Trebuchet MS"/>
                <a:cs typeface="Trebuchet MS"/>
              </a:rPr>
              <a:t>de</a:t>
            </a:r>
            <a:r>
              <a:rPr sz="2000" spc="-1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0A3D91"/>
                </a:solidFill>
                <a:latin typeface="Trebuchet MS"/>
                <a:cs typeface="Trebuchet MS"/>
              </a:rPr>
              <a:t>manuscritos,</a:t>
            </a:r>
            <a:r>
              <a:rPr sz="2000" spc="-14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0A3D91"/>
                </a:solidFill>
                <a:latin typeface="Trebuchet MS"/>
                <a:cs typeface="Trebuchet MS"/>
              </a:rPr>
              <a:t>tesis</a:t>
            </a:r>
            <a:r>
              <a:rPr sz="2000" spc="-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70" dirty="0" err="1">
                <a:solidFill>
                  <a:srgbClr val="0A3D91"/>
                </a:solidFill>
                <a:latin typeface="Trebuchet MS"/>
                <a:cs typeface="Trebuchet MS"/>
              </a:rPr>
              <a:t>doctorales</a:t>
            </a:r>
            <a:r>
              <a:rPr sz="200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40" dirty="0" err="1">
                <a:solidFill>
                  <a:srgbClr val="0A3D91"/>
                </a:solidFill>
                <a:latin typeface="Trebuchet MS"/>
                <a:cs typeface="Trebuchet MS"/>
              </a:rPr>
              <a:t>generadas</a:t>
            </a:r>
            <a:r>
              <a:rPr lang="es-ES" sz="2000" spc="-4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114" dirty="0" err="1">
                <a:solidFill>
                  <a:srgbClr val="0A3D91"/>
                </a:solidFill>
                <a:latin typeface="Trebuchet MS"/>
                <a:cs typeface="Trebuchet MS"/>
              </a:rPr>
              <a:t>en</a:t>
            </a:r>
            <a:r>
              <a:rPr sz="2000" spc="-2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0A3D91"/>
                </a:solidFill>
                <a:latin typeface="Trebuchet MS"/>
                <a:cs typeface="Trebuchet MS"/>
              </a:rPr>
              <a:t>el</a:t>
            </a:r>
            <a:r>
              <a:rPr sz="2000" spc="-3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0A3D91"/>
                </a:solidFill>
                <a:latin typeface="Trebuchet MS"/>
                <a:cs typeface="Trebuchet MS"/>
              </a:rPr>
              <a:t>proyecto)</a:t>
            </a:r>
            <a:r>
              <a:rPr sz="2000" spc="-3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0A3D91"/>
                </a:solidFill>
                <a:latin typeface="Trebuchet MS"/>
                <a:cs typeface="Trebuchet MS"/>
              </a:rPr>
              <a:t>(no</a:t>
            </a:r>
            <a:r>
              <a:rPr sz="2000" spc="-2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0A3D91"/>
                </a:solidFill>
                <a:latin typeface="Trebuchet MS"/>
                <a:cs typeface="Trebuchet MS"/>
              </a:rPr>
              <a:t>podrán</a:t>
            </a:r>
            <a:r>
              <a:rPr sz="2000" spc="-3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0A3D91"/>
                </a:solidFill>
                <a:latin typeface="Trebuchet MS"/>
                <a:cs typeface="Trebuchet MS"/>
              </a:rPr>
              <a:t>superar</a:t>
            </a:r>
            <a:r>
              <a:rPr sz="2000" spc="-3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A3D91"/>
                </a:solidFill>
                <a:latin typeface="Trebuchet MS"/>
                <a:cs typeface="Trebuchet MS"/>
              </a:rPr>
              <a:t>el</a:t>
            </a:r>
            <a:r>
              <a:rPr sz="2000" spc="-2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A3D91"/>
                </a:solidFill>
                <a:latin typeface="Trebuchet MS"/>
                <a:cs typeface="Trebuchet MS"/>
              </a:rPr>
              <a:t>25%</a:t>
            </a:r>
            <a:r>
              <a:rPr sz="2000" spc="-2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A3D91"/>
                </a:solidFill>
                <a:latin typeface="Trebuchet MS"/>
                <a:cs typeface="Trebuchet MS"/>
              </a:rPr>
              <a:t>de</a:t>
            </a:r>
            <a:r>
              <a:rPr sz="2000" spc="-2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0A3D91"/>
                </a:solidFill>
                <a:latin typeface="Trebuchet MS"/>
                <a:cs typeface="Trebuchet MS"/>
              </a:rPr>
              <a:t>los</a:t>
            </a:r>
            <a:r>
              <a:rPr sz="2000" spc="-4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0A3D91"/>
                </a:solidFill>
                <a:latin typeface="Trebuchet MS"/>
                <a:cs typeface="Trebuchet MS"/>
              </a:rPr>
              <a:t>costes</a:t>
            </a:r>
            <a:r>
              <a:rPr sz="2000" spc="-5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0A3D91"/>
                </a:solidFill>
                <a:latin typeface="Trebuchet MS"/>
                <a:cs typeface="Trebuchet MS"/>
              </a:rPr>
              <a:t>directos</a:t>
            </a:r>
            <a:r>
              <a:rPr sz="2000" spc="-3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0A3D91"/>
                </a:solidFill>
                <a:latin typeface="Trebuchet MS"/>
                <a:cs typeface="Trebuchet MS"/>
              </a:rPr>
              <a:t>de</a:t>
            </a:r>
            <a:r>
              <a:rPr sz="2000" spc="-3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A3D91"/>
                </a:solidFill>
                <a:latin typeface="Trebuchet MS"/>
                <a:cs typeface="Trebuchet MS"/>
              </a:rPr>
              <a:t>ejecución)</a:t>
            </a:r>
            <a:endParaRPr sz="2000" dirty="0">
              <a:latin typeface="Trebuchet MS"/>
              <a:cs typeface="Trebuchet MS"/>
            </a:endParaRPr>
          </a:p>
          <a:p>
            <a:pPr marL="241300" marR="6350" indent="-228600" algn="just">
              <a:lnSpc>
                <a:spcPct val="120000"/>
              </a:lnSpc>
              <a:buClr>
                <a:srgbClr val="FF0000"/>
              </a:buClr>
              <a:buFont typeface="Wingdings"/>
              <a:buChar char=""/>
              <a:tabLst>
                <a:tab pos="241300" algn="l"/>
              </a:tabLst>
            </a:pP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Costes</a:t>
            </a:r>
            <a:r>
              <a:rPr sz="2000" b="1" spc="-1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</a:t>
            </a:r>
            <a:r>
              <a:rPr sz="2000" b="1" spc="3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formación</a:t>
            </a:r>
            <a:r>
              <a:rPr sz="2000" b="1" spc="4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del</a:t>
            </a:r>
            <a:r>
              <a:rPr sz="2000" b="1" spc="5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personal</a:t>
            </a:r>
            <a:r>
              <a:rPr sz="2000" b="1" spc="5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asociado</a:t>
            </a:r>
            <a:r>
              <a:rPr sz="2000" b="1" spc="4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al</a:t>
            </a:r>
            <a:r>
              <a:rPr sz="2000" b="1" spc="5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5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proyecto,</a:t>
            </a:r>
            <a:r>
              <a:rPr sz="2000" b="1" spc="-10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0A3D91"/>
                </a:solidFill>
                <a:latin typeface="Trebuchet MS"/>
                <a:cs typeface="Trebuchet MS"/>
              </a:rPr>
              <a:t>imprescindibles</a:t>
            </a:r>
            <a:r>
              <a:rPr sz="2000" spc="4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0A3D91"/>
                </a:solidFill>
                <a:latin typeface="Trebuchet MS"/>
                <a:cs typeface="Trebuchet MS"/>
              </a:rPr>
              <a:t>para</a:t>
            </a:r>
            <a:r>
              <a:rPr sz="2000" spc="4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0A3D91"/>
                </a:solidFill>
                <a:latin typeface="Trebuchet MS"/>
                <a:cs typeface="Trebuchet MS"/>
              </a:rPr>
              <a:t>la</a:t>
            </a:r>
            <a:r>
              <a:rPr sz="2000" spc="4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0A3D91"/>
                </a:solidFill>
                <a:latin typeface="Trebuchet MS"/>
                <a:cs typeface="Trebuchet MS"/>
              </a:rPr>
              <a:t>ejecución</a:t>
            </a:r>
            <a:r>
              <a:rPr sz="2000" spc="5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0A3D91"/>
                </a:solidFill>
                <a:latin typeface="Trebuchet MS"/>
                <a:cs typeface="Trebuchet MS"/>
              </a:rPr>
              <a:t>del</a:t>
            </a:r>
            <a:r>
              <a:rPr sz="2000" spc="5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0A3D91"/>
                </a:solidFill>
                <a:latin typeface="Trebuchet MS"/>
                <a:cs typeface="Trebuchet MS"/>
              </a:rPr>
              <a:t>proyecto.</a:t>
            </a:r>
            <a:r>
              <a:rPr sz="2000" spc="-9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105" dirty="0">
                <a:solidFill>
                  <a:srgbClr val="FF0000"/>
                </a:solidFill>
                <a:latin typeface="Trebuchet MS"/>
                <a:cs typeface="Trebuchet MS"/>
              </a:rPr>
              <a:t>No </a:t>
            </a:r>
            <a:r>
              <a:rPr sz="2000" spc="-90" dirty="0">
                <a:solidFill>
                  <a:srgbClr val="FF0000"/>
                </a:solidFill>
                <a:latin typeface="Trebuchet MS"/>
                <a:cs typeface="Trebuchet MS"/>
              </a:rPr>
              <a:t>es</a:t>
            </a:r>
            <a:r>
              <a:rPr sz="2000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FF0000"/>
                </a:solidFill>
                <a:latin typeface="Trebuchet MS"/>
                <a:cs typeface="Trebuchet MS"/>
              </a:rPr>
              <a:t>gasto</a:t>
            </a:r>
            <a:r>
              <a:rPr sz="2000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FF0000"/>
                </a:solidFill>
                <a:latin typeface="Trebuchet MS"/>
                <a:cs typeface="Trebuchet MS"/>
              </a:rPr>
              <a:t>elegible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FF0000"/>
                </a:solidFill>
                <a:latin typeface="Trebuchet MS"/>
                <a:cs typeface="Trebuchet MS"/>
              </a:rPr>
              <a:t>el</a:t>
            </a:r>
            <a:r>
              <a:rPr sz="20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FF0000"/>
                </a:solidFill>
                <a:latin typeface="Trebuchet MS"/>
                <a:cs typeface="Trebuchet MS"/>
              </a:rPr>
              <a:t>material</a:t>
            </a:r>
            <a:r>
              <a:rPr sz="2000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FF0000"/>
                </a:solidFill>
                <a:latin typeface="Trebuchet MS"/>
                <a:cs typeface="Trebuchet MS"/>
              </a:rPr>
              <a:t>de</a:t>
            </a:r>
            <a:r>
              <a:rPr sz="2000" spc="-10" dirty="0">
                <a:solidFill>
                  <a:srgbClr val="FF0000"/>
                </a:solidFill>
                <a:latin typeface="Trebuchet MS"/>
                <a:cs typeface="Trebuchet MS"/>
              </a:rPr>
              <a:t> oficina</a:t>
            </a:r>
            <a:endParaRPr sz="2000" dirty="0">
              <a:latin typeface="Trebuchet MS"/>
              <a:cs typeface="Trebuchet MS"/>
            </a:endParaRPr>
          </a:p>
          <a:p>
            <a:pPr marL="241300" indent="-228600" algn="just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Font typeface="Wingdings"/>
              <a:buChar char=""/>
              <a:tabLst>
                <a:tab pos="241300" algn="l"/>
              </a:tabLst>
            </a:pP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Alquiler</a:t>
            </a:r>
            <a:r>
              <a:rPr sz="2000" b="1" spc="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</a:t>
            </a:r>
            <a:r>
              <a:rPr sz="2000" b="1" spc="-3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5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salas,</a:t>
            </a:r>
            <a:r>
              <a:rPr sz="2000" b="1" spc="-19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3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traducción,</a:t>
            </a:r>
            <a:r>
              <a:rPr sz="2000" b="1" spc="-18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organización</a:t>
            </a:r>
            <a:r>
              <a:rPr sz="2000" b="1" spc="-2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</a:t>
            </a:r>
            <a:r>
              <a:rPr sz="2000" b="1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5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eventos,</a:t>
            </a:r>
            <a:r>
              <a:rPr sz="2000" b="1" spc="-19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congresos y</a:t>
            </a:r>
            <a:r>
              <a:rPr sz="2000" b="1" spc="-2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seminarios.</a:t>
            </a:r>
            <a:r>
              <a:rPr sz="2000" b="1" spc="-19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130" dirty="0">
                <a:solidFill>
                  <a:srgbClr val="FF0000"/>
                </a:solidFill>
                <a:latin typeface="Trebuchet MS"/>
                <a:cs typeface="Trebuchet MS"/>
              </a:rPr>
              <a:t>No</a:t>
            </a:r>
            <a:r>
              <a:rPr sz="2000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0000"/>
                </a:solidFill>
                <a:latin typeface="Trebuchet MS"/>
                <a:cs typeface="Trebuchet MS"/>
              </a:rPr>
              <a:t>son</a:t>
            </a:r>
            <a:r>
              <a:rPr sz="20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FF0000"/>
                </a:solidFill>
                <a:latin typeface="Trebuchet MS"/>
                <a:cs typeface="Trebuchet MS"/>
              </a:rPr>
              <a:t>elegibles</a:t>
            </a:r>
            <a:r>
              <a:rPr sz="2000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FF0000"/>
                </a:solidFill>
                <a:latin typeface="Trebuchet MS"/>
                <a:cs typeface="Trebuchet MS"/>
              </a:rPr>
              <a:t>el</a:t>
            </a:r>
            <a:r>
              <a:rPr sz="20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114" dirty="0" err="1">
                <a:solidFill>
                  <a:srgbClr val="FF0000"/>
                </a:solidFill>
                <a:latin typeface="Trebuchet MS"/>
                <a:cs typeface="Trebuchet MS"/>
              </a:rPr>
              <a:t>pago</a:t>
            </a:r>
            <a:r>
              <a:rPr sz="20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lang="es-ES" sz="2000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25" dirty="0" err="1">
                <a:solidFill>
                  <a:srgbClr val="FF0000"/>
                </a:solidFill>
                <a:latin typeface="Trebuchet MS"/>
                <a:cs typeface="Trebuchet MS"/>
              </a:rPr>
              <a:t>los</a:t>
            </a:r>
            <a:r>
              <a:rPr sz="2000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FF0000"/>
                </a:solidFill>
                <a:latin typeface="Trebuchet MS"/>
                <a:cs typeface="Trebuchet MS"/>
              </a:rPr>
              <a:t>conferenciantes</a:t>
            </a:r>
            <a:r>
              <a:rPr sz="2000" spc="-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FF0000"/>
                </a:solidFill>
                <a:latin typeface="Trebuchet MS"/>
                <a:cs typeface="Trebuchet MS"/>
              </a:rPr>
              <a:t>ni</a:t>
            </a:r>
            <a:r>
              <a:rPr sz="2000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Trebuchet MS"/>
                <a:cs typeface="Trebuchet MS"/>
              </a:rPr>
              <a:t>honorarios</a:t>
            </a:r>
            <a:r>
              <a:rPr sz="2000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0000"/>
                </a:solidFill>
                <a:latin typeface="Trebuchet MS"/>
                <a:cs typeface="Trebuchet MS"/>
              </a:rPr>
              <a:t>por</a:t>
            </a:r>
            <a:r>
              <a:rPr sz="2000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FF0000"/>
                </a:solidFill>
                <a:latin typeface="Trebuchet MS"/>
                <a:cs typeface="Trebuchet MS"/>
              </a:rPr>
              <a:t>participar</a:t>
            </a:r>
            <a:r>
              <a:rPr sz="2000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FF0000"/>
                </a:solidFill>
                <a:latin typeface="Trebuchet MS"/>
                <a:cs typeface="Trebuchet MS"/>
              </a:rPr>
              <a:t>en</a:t>
            </a:r>
            <a:r>
              <a:rPr sz="2000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FF0000"/>
                </a:solidFill>
                <a:latin typeface="Trebuchet MS"/>
                <a:cs typeface="Trebuchet MS"/>
              </a:rPr>
              <a:t>estas</a:t>
            </a:r>
            <a:r>
              <a:rPr sz="2000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rebuchet MS"/>
                <a:cs typeface="Trebuchet MS"/>
              </a:rPr>
              <a:t>actividades</a:t>
            </a:r>
            <a:endParaRPr sz="2000" dirty="0">
              <a:latin typeface="Trebuchet MS"/>
              <a:cs typeface="Trebuchet MS"/>
            </a:endParaRPr>
          </a:p>
          <a:p>
            <a:pPr marL="241300" marR="7620" indent="-228600" algn="just">
              <a:lnSpc>
                <a:spcPct val="1200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"/>
              <a:tabLst>
                <a:tab pos="241300" algn="l"/>
                <a:tab pos="1100455" algn="l"/>
                <a:tab pos="1492250" algn="l"/>
                <a:tab pos="2775585" algn="l"/>
                <a:tab pos="3031490" algn="l"/>
                <a:tab pos="4225290" algn="l"/>
                <a:tab pos="4618355" algn="l"/>
                <a:tab pos="5331460" algn="l"/>
                <a:tab pos="5744845" algn="l"/>
                <a:tab pos="6823709" algn="l"/>
                <a:tab pos="8351520" algn="l"/>
                <a:tab pos="8743315" algn="l"/>
                <a:tab pos="9064625" algn="l"/>
              </a:tabLst>
            </a:pPr>
            <a:r>
              <a:rPr sz="2000" b="1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Costes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	</a:t>
            </a:r>
            <a:r>
              <a:rPr sz="2000" b="1" spc="-2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	</a:t>
            </a:r>
            <a:r>
              <a:rPr sz="2000" b="1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inscripción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	</a:t>
            </a:r>
            <a:r>
              <a:rPr sz="2000" b="1" spc="-5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a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	</a:t>
            </a:r>
            <a:r>
              <a:rPr sz="2000" b="1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congresos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	</a:t>
            </a:r>
            <a:r>
              <a:rPr sz="2000" b="1" spc="-2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	</a:t>
            </a:r>
            <a:r>
              <a:rPr sz="2000" b="1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todas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	</a:t>
            </a:r>
            <a:r>
              <a:rPr sz="2000" b="1" spc="-2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las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	</a:t>
            </a:r>
            <a:r>
              <a:rPr sz="2000" b="1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personas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	</a:t>
            </a:r>
            <a:r>
              <a:rPr sz="2000" b="1" spc="-10" dirty="0" err="1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participantes</a:t>
            </a:r>
            <a:r>
              <a:rPr lang="es-ES" sz="2000" b="1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25" dirty="0" err="1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en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	</a:t>
            </a:r>
            <a:r>
              <a:rPr lang="es-ES"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25" dirty="0" err="1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el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	</a:t>
            </a:r>
            <a:r>
              <a:rPr sz="2000" b="1" spc="-20" dirty="0" err="1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proyecto</a:t>
            </a:r>
            <a:r>
              <a:rPr sz="2000" b="1" spc="-2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,</a:t>
            </a:r>
            <a:r>
              <a:rPr lang="es-ES" sz="2000" b="1" spc="-2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10" dirty="0" err="1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excepto</a:t>
            </a:r>
            <a:r>
              <a:rPr sz="2000" b="1" spc="-10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aquellas</a:t>
            </a:r>
            <a:r>
              <a:rPr sz="2000" b="1" spc="-10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que</a:t>
            </a:r>
            <a:r>
              <a:rPr sz="2000" b="1" spc="-6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estén</a:t>
            </a:r>
            <a:r>
              <a:rPr sz="2000" b="1" spc="-9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vinculadas</a:t>
            </a:r>
            <a:r>
              <a:rPr sz="2000" b="1" spc="-7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a</a:t>
            </a:r>
            <a:r>
              <a:rPr sz="2000" b="1" spc="-7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una</a:t>
            </a:r>
            <a:r>
              <a:rPr sz="2000" b="1" spc="-5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entidad</a:t>
            </a:r>
            <a:r>
              <a:rPr sz="2000" b="1" spc="-9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que</a:t>
            </a:r>
            <a:r>
              <a:rPr sz="2000" b="1" spc="-6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no</a:t>
            </a:r>
            <a:r>
              <a:rPr sz="2000" b="1" spc="-5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cumpla</a:t>
            </a:r>
            <a:r>
              <a:rPr sz="2000" b="1" spc="-6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los</a:t>
            </a:r>
            <a:r>
              <a:rPr sz="2000" b="1" spc="-6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requisitos</a:t>
            </a:r>
            <a:r>
              <a:rPr sz="2000" b="1" spc="-7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del</a:t>
            </a:r>
            <a:r>
              <a:rPr sz="2000" b="1" spc="-7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3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art.</a:t>
            </a:r>
            <a:r>
              <a:rPr sz="2000" b="1" spc="-24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5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7</a:t>
            </a:r>
            <a:endParaRPr sz="2000" dirty="0">
              <a:latin typeface="Trebuchet MS"/>
              <a:cs typeface="Trebuchet MS"/>
            </a:endParaRPr>
          </a:p>
          <a:p>
            <a:pPr marL="241300" indent="-228600" algn="just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"/>
              <a:tabLst>
                <a:tab pos="241300" algn="l"/>
                <a:tab pos="1105535" algn="l"/>
                <a:tab pos="1501775" algn="l"/>
                <a:tab pos="2736215" algn="l"/>
                <a:tab pos="3133725" algn="l"/>
                <a:tab pos="3568700" algn="l"/>
                <a:tab pos="4625975" algn="l"/>
                <a:tab pos="5739130" algn="l"/>
                <a:tab pos="6197600" algn="l"/>
                <a:tab pos="8371205" algn="l"/>
                <a:tab pos="8848090" algn="l"/>
                <a:tab pos="9594850" algn="l"/>
                <a:tab pos="10290175" algn="l"/>
              </a:tabLst>
            </a:pPr>
            <a:r>
              <a:rPr sz="2000" b="1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Costes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	</a:t>
            </a:r>
            <a:r>
              <a:rPr sz="2000" b="1" spc="-2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	</a:t>
            </a:r>
            <a:r>
              <a:rPr sz="2000" b="1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utilización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	</a:t>
            </a:r>
            <a:r>
              <a:rPr sz="2000" b="1" spc="-2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	</a:t>
            </a:r>
            <a:r>
              <a:rPr sz="2000" b="1" spc="-2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los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	</a:t>
            </a:r>
            <a:r>
              <a:rPr sz="2000" b="1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servicios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	</a:t>
            </a:r>
            <a:r>
              <a:rPr sz="2000" b="1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centrales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	</a:t>
            </a:r>
            <a:r>
              <a:rPr sz="2000" b="1" spc="-2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del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	</a:t>
            </a:r>
            <a:r>
              <a:rPr sz="2000" b="1" dirty="0" err="1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organismo</a:t>
            </a:r>
            <a:r>
              <a:rPr lang="es-ES"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,siempre que tengan tarifas públicas</a:t>
            </a:r>
            <a:r>
              <a:rPr sz="2000" spc="-275" dirty="0">
                <a:solidFill>
                  <a:srgbClr val="006FC0"/>
                </a:solidFill>
                <a:latin typeface="Trebuchet MS"/>
                <a:cs typeface="Trebuchet MS"/>
              </a:rPr>
              <a:t>.</a:t>
            </a:r>
            <a:r>
              <a:rPr sz="2000" spc="-19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000" spc="130" dirty="0">
                <a:solidFill>
                  <a:srgbClr val="FF0000"/>
                </a:solidFill>
                <a:latin typeface="Trebuchet MS"/>
                <a:cs typeface="Trebuchet MS"/>
              </a:rPr>
              <a:t>No</a:t>
            </a:r>
            <a:r>
              <a:rPr sz="200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FF0000"/>
                </a:solidFill>
                <a:latin typeface="Trebuchet MS"/>
                <a:cs typeface="Trebuchet MS"/>
              </a:rPr>
              <a:t>podrán</a:t>
            </a:r>
            <a:r>
              <a:rPr sz="2000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FF0000"/>
                </a:solidFill>
                <a:latin typeface="Trebuchet MS"/>
                <a:cs typeface="Trebuchet MS"/>
              </a:rPr>
              <a:t>repercutirse</a:t>
            </a:r>
            <a:r>
              <a:rPr sz="2000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FF0000"/>
                </a:solidFill>
                <a:latin typeface="Trebuchet MS"/>
                <a:cs typeface="Trebuchet MS"/>
              </a:rPr>
              <a:t>gastos</a:t>
            </a:r>
            <a:r>
              <a:rPr sz="2000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FF0000"/>
                </a:solidFill>
                <a:latin typeface="Trebuchet MS"/>
                <a:cs typeface="Trebuchet MS"/>
              </a:rPr>
              <a:t>salariales</a:t>
            </a:r>
            <a:r>
              <a:rPr sz="2000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FF0000"/>
                </a:solidFill>
                <a:latin typeface="Trebuchet MS"/>
                <a:cs typeface="Trebuchet MS"/>
              </a:rPr>
              <a:t>del</a:t>
            </a:r>
            <a:r>
              <a:rPr sz="20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FF0000"/>
                </a:solidFill>
                <a:latin typeface="Trebuchet MS"/>
                <a:cs typeface="Trebuchet MS"/>
              </a:rPr>
              <a:t>personal</a:t>
            </a:r>
            <a:r>
              <a:rPr sz="2000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rebuchet MS"/>
                <a:cs typeface="Trebuchet MS"/>
              </a:rPr>
              <a:t>propio</a:t>
            </a:r>
            <a:r>
              <a:rPr sz="2000" spc="-10" dirty="0">
                <a:solidFill>
                  <a:srgbClr val="006FC0"/>
                </a:solidFill>
                <a:latin typeface="Trebuchet MS"/>
                <a:cs typeface="Trebuchet MS"/>
              </a:rPr>
              <a:t>.</a:t>
            </a:r>
            <a:endParaRPr sz="2000" dirty="0">
              <a:latin typeface="Trebuchet MS"/>
              <a:cs typeface="Trebuchet MS"/>
            </a:endParaRPr>
          </a:p>
          <a:p>
            <a:pPr marL="241300" indent="-228600" algn="just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Font typeface="Wingdings"/>
              <a:buChar char=""/>
              <a:tabLst>
                <a:tab pos="241300" algn="l"/>
              </a:tabLst>
            </a:pP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Costes</a:t>
            </a:r>
            <a:r>
              <a:rPr sz="2000" b="1" spc="-5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</a:t>
            </a:r>
            <a:r>
              <a:rPr sz="2000" b="1" spc="-4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utilización</a:t>
            </a:r>
            <a:r>
              <a:rPr sz="2000" b="1" spc="-4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y</a:t>
            </a:r>
            <a:r>
              <a:rPr sz="2000" b="1" spc="-5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acceso</a:t>
            </a:r>
            <a:r>
              <a:rPr sz="2000" b="1" spc="-3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a</a:t>
            </a:r>
            <a:r>
              <a:rPr sz="2000" b="1" spc="-5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10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ICTS,</a:t>
            </a:r>
            <a:r>
              <a:rPr sz="2000" b="1" spc="-215" dirty="0">
                <a:solidFill>
                  <a:srgbClr val="0A3D91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FF0000"/>
                </a:solidFill>
                <a:latin typeface="Trebuchet MS"/>
                <a:cs typeface="Trebuchet MS"/>
              </a:rPr>
              <a:t>siempre</a:t>
            </a:r>
            <a:r>
              <a:rPr sz="2000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FF0000"/>
                </a:solidFill>
                <a:latin typeface="Trebuchet MS"/>
                <a:cs typeface="Trebuchet MS"/>
              </a:rPr>
              <a:t>que</a:t>
            </a:r>
            <a:r>
              <a:rPr sz="2000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0000"/>
                </a:solidFill>
                <a:latin typeface="Trebuchet MS"/>
                <a:cs typeface="Trebuchet MS"/>
              </a:rPr>
              <a:t>no</a:t>
            </a:r>
            <a:r>
              <a:rPr sz="2000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FF0000"/>
                </a:solidFill>
                <a:latin typeface="Trebuchet MS"/>
                <a:cs typeface="Trebuchet MS"/>
              </a:rPr>
              <a:t>sea</a:t>
            </a:r>
            <a:r>
              <a:rPr sz="2000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rebuchet MS"/>
                <a:cs typeface="Trebuchet MS"/>
              </a:rPr>
              <a:t>gratuito</a:t>
            </a:r>
            <a:endParaRPr sz="2000" dirty="0">
              <a:latin typeface="Trebuchet MS"/>
              <a:cs typeface="Trebuchet MS"/>
            </a:endParaRPr>
          </a:p>
          <a:p>
            <a:pPr marL="241300" indent="-228600" algn="just">
              <a:lnSpc>
                <a:spcPct val="100000"/>
              </a:lnSpc>
              <a:spcBef>
                <a:spcPts val="434"/>
              </a:spcBef>
              <a:buClr>
                <a:srgbClr val="FF0000"/>
              </a:buClr>
              <a:buFont typeface="Wingdings"/>
              <a:buChar char=""/>
              <a:tabLst>
                <a:tab pos="241300" algn="l"/>
              </a:tabLst>
            </a:pP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Gastos</a:t>
            </a:r>
            <a:r>
              <a:rPr sz="2000" b="1" spc="-3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</a:t>
            </a:r>
            <a:r>
              <a:rPr sz="2000" b="1" spc="-1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compensación</a:t>
            </a:r>
            <a:r>
              <a:rPr sz="2000" b="1" spc="-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a</a:t>
            </a:r>
            <a:r>
              <a:rPr sz="2000" b="1" spc="-1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los</a:t>
            </a:r>
            <a:r>
              <a:rPr sz="2000" b="1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sujetos</a:t>
            </a:r>
            <a:r>
              <a:rPr sz="2000" b="1" spc="-3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experimentales.</a:t>
            </a:r>
            <a:endParaRPr sz="2000" dirty="0">
              <a:latin typeface="Trebuchet MS"/>
              <a:cs typeface="Trebuchet MS"/>
            </a:endParaRPr>
          </a:p>
          <a:p>
            <a:pPr marL="241300" indent="-228600" algn="just">
              <a:lnSpc>
                <a:spcPct val="100000"/>
              </a:lnSpc>
              <a:spcBef>
                <a:spcPts val="430"/>
              </a:spcBef>
              <a:buClr>
                <a:srgbClr val="FF0000"/>
              </a:buClr>
              <a:buFont typeface="Wingdings"/>
              <a:buChar char=""/>
              <a:tabLst>
                <a:tab pos="241300" algn="l"/>
              </a:tabLst>
            </a:pP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Gastos</a:t>
            </a:r>
            <a:r>
              <a:rPr sz="2000" b="1" spc="-7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</a:t>
            </a:r>
            <a:r>
              <a:rPr sz="2000" b="1" spc="-5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subcontratación:</a:t>
            </a:r>
            <a:r>
              <a:rPr sz="2000" b="1" spc="-21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25%</a:t>
            </a:r>
            <a:r>
              <a:rPr sz="2000" b="1" spc="-6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</a:t>
            </a:r>
            <a:r>
              <a:rPr sz="2000" b="1" spc="-4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la</a:t>
            </a:r>
            <a:r>
              <a:rPr sz="2000" b="1" spc="-6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cuantía</a:t>
            </a:r>
            <a:r>
              <a:rPr sz="2000" b="1" spc="-5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total</a:t>
            </a:r>
            <a:r>
              <a:rPr sz="2000" b="1" spc="-6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de</a:t>
            </a:r>
            <a:r>
              <a:rPr sz="2000" b="1" spc="-45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la</a:t>
            </a:r>
            <a:r>
              <a:rPr sz="2000" b="1" spc="-6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3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ayuda</a:t>
            </a:r>
            <a:r>
              <a:rPr sz="2000" b="1" spc="-5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0A3D91"/>
                </a:solidFill>
                <a:uFill>
                  <a:solidFill>
                    <a:srgbClr val="0A3D91"/>
                  </a:solidFill>
                </a:uFill>
                <a:latin typeface="Trebuchet MS"/>
                <a:cs typeface="Trebuchet MS"/>
              </a:rPr>
              <a:t>concedida</a:t>
            </a:r>
            <a:endParaRPr sz="2000" dirty="0">
              <a:latin typeface="Trebuchet MS"/>
              <a:cs typeface="Trebuchet MS"/>
            </a:endParaRPr>
          </a:p>
          <a:p>
            <a:pPr algn="just">
              <a:lnSpc>
                <a:spcPct val="100000"/>
              </a:lnSpc>
            </a:pPr>
            <a:endParaRPr sz="1800" dirty="0">
              <a:latin typeface="Trebuchet MS"/>
              <a:cs typeface="Trebuchet MS"/>
            </a:endParaRPr>
          </a:p>
          <a:p>
            <a:pPr algn="just">
              <a:lnSpc>
                <a:spcPct val="100000"/>
              </a:lnSpc>
              <a:spcBef>
                <a:spcPts val="220"/>
              </a:spcBef>
            </a:pPr>
            <a:endParaRPr sz="1800" dirty="0">
              <a:latin typeface="Trebuchet MS"/>
              <a:cs typeface="Trebuchet MS"/>
            </a:endParaRPr>
          </a:p>
          <a:p>
            <a:pPr marL="487680" algn="just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COSTES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INDIRECTOS:</a:t>
            </a:r>
            <a:r>
              <a:rPr sz="2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25%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GASTOS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DIRECTOS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6200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44392-2185-B69D-E0A7-8059EE09E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9EF86DA-50A4-B3CD-40D0-57465B8A0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666" y="908242"/>
            <a:ext cx="10382933" cy="57002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</p:pic>
      <p:sp>
        <p:nvSpPr>
          <p:cNvPr id="5" name="object 11">
            <a:extLst>
              <a:ext uri="{FF2B5EF4-FFF2-40B4-BE49-F238E27FC236}">
                <a16:creationId xmlns:a16="http://schemas.microsoft.com/office/drawing/2014/main" id="{EBC9D664-85C2-69CA-7FE7-CD7295552D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5203" y="59244"/>
            <a:ext cx="8679180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s-ES" dirty="0">
                <a:solidFill>
                  <a:srgbClr val="FFFFFF"/>
                </a:solidFill>
              </a:rPr>
              <a:t>MODIFICACIONES Y CAMBIOS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58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3"/>
          <p:cNvSpPr txBox="1">
            <a:spLocks/>
          </p:cNvSpPr>
          <p:nvPr/>
        </p:nvSpPr>
        <p:spPr>
          <a:xfrm>
            <a:off x="985115" y="110283"/>
            <a:ext cx="10508974" cy="684803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lang="es-ES" spc="-20" dirty="0">
                <a:solidFill>
                  <a:srgbClr val="FFFFFF"/>
                </a:solidFill>
              </a:rPr>
              <a:t>INFORMACIÓN DE CONTACTO</a:t>
            </a:r>
            <a:endParaRPr lang="es-ES" spc="-10" dirty="0">
              <a:solidFill>
                <a:srgbClr val="FFFFF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85115" y="1331206"/>
            <a:ext cx="10508974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Servicio de Gestión de la Investigación</a:t>
            </a:r>
          </a:p>
          <a:p>
            <a:r>
              <a:rPr lang="es-ES" b="1" dirty="0"/>
              <a:t>Correo electrónico</a:t>
            </a:r>
            <a:r>
              <a:rPr lang="es-ES" dirty="0"/>
              <a:t>: </a:t>
            </a:r>
            <a:r>
              <a:rPr lang="es-ES" dirty="0">
                <a:hlinkClick r:id="rId2"/>
              </a:rPr>
              <a:t>proyectosygrupos@ual.es</a:t>
            </a:r>
            <a:endParaRPr lang="es-ES" dirty="0"/>
          </a:p>
          <a:p>
            <a:r>
              <a:rPr lang="es-ES" b="1" dirty="0"/>
              <a:t>Teléfonos</a:t>
            </a:r>
            <a:r>
              <a:rPr lang="es-ES" dirty="0"/>
              <a:t>: Benito Molina Orantes: 950214675</a:t>
            </a:r>
          </a:p>
          <a:p>
            <a:r>
              <a:rPr lang="es-ES" dirty="0"/>
              <a:t>	  María Jesús Molina Orantes: 950214676</a:t>
            </a:r>
          </a:p>
          <a:p>
            <a:endParaRPr lang="es-ES" dirty="0"/>
          </a:p>
          <a:p>
            <a:pPr algn="ctr"/>
            <a:endParaRPr lang="es-ES" sz="2000" dirty="0"/>
          </a:p>
          <a:p>
            <a:pPr algn="ctr"/>
            <a:r>
              <a:rPr lang="es-ES" sz="2000" dirty="0"/>
              <a:t>Vicerrectorado de Política Científica</a:t>
            </a:r>
          </a:p>
          <a:p>
            <a:r>
              <a:rPr lang="es-ES" b="1" dirty="0"/>
              <a:t>Correo electrónico</a:t>
            </a:r>
            <a:r>
              <a:rPr lang="es-ES" dirty="0"/>
              <a:t>: </a:t>
            </a:r>
            <a:r>
              <a:rPr lang="es-ES" dirty="0">
                <a:hlinkClick r:id="rId3"/>
              </a:rPr>
              <a:t>vidiual@ual.es</a:t>
            </a:r>
            <a:endParaRPr lang="es-ES" dirty="0"/>
          </a:p>
          <a:p>
            <a:r>
              <a:rPr lang="es-ES" b="1" dirty="0"/>
              <a:t>Teléfono</a:t>
            </a:r>
            <a:r>
              <a:rPr lang="es-ES" dirty="0"/>
              <a:t>: 950015037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56236" y="5359425"/>
            <a:ext cx="10508973" cy="1261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Agencia Estatal de Investigación AEI</a:t>
            </a:r>
          </a:p>
          <a:p>
            <a:pPr algn="ctr"/>
            <a:endParaRPr lang="es-ES" sz="2000" dirty="0"/>
          </a:p>
          <a:p>
            <a:endParaRPr lang="es-ES" dirty="0"/>
          </a:p>
          <a:p>
            <a:r>
              <a:rPr lang="es-ES" b="1" dirty="0"/>
              <a:t>Correo electrónico información sobre la convocatoria</a:t>
            </a:r>
            <a:r>
              <a:rPr lang="es-ES" dirty="0"/>
              <a:t>: proyexcyret@aei.gob.es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20365EB7-1CC8-C8EC-2848-7CA698565136}"/>
              </a:ext>
            </a:extLst>
          </p:cNvPr>
          <p:cNvSpPr txBox="1"/>
          <p:nvPr/>
        </p:nvSpPr>
        <p:spPr>
          <a:xfrm>
            <a:off x="1679349" y="5746209"/>
            <a:ext cx="926274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55600" marR="5080" indent="-342900">
              <a:lnSpc>
                <a:spcPts val="1730"/>
              </a:lnSpc>
              <a:spcBef>
                <a:spcPts val="310"/>
              </a:spcBef>
              <a:buClr>
                <a:srgbClr val="7681AC"/>
              </a:buClr>
              <a:buChar char="•"/>
              <a:tabLst>
                <a:tab pos="355600" algn="l"/>
              </a:tabLst>
            </a:pPr>
            <a:r>
              <a:rPr sz="16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 MT"/>
                <a:cs typeface="Arial MT"/>
                <a:hlinkClick r:id="rId4"/>
              </a:rPr>
              <a:t>https://www.aei.gob.es/convocatorias/buscador-convocatorias/proyectos-generacion-conocimiento-</a:t>
            </a:r>
            <a:r>
              <a:rPr sz="1600" spc="-10" dirty="0">
                <a:solidFill>
                  <a:srgbClr val="467885"/>
                </a:solidFill>
                <a:latin typeface="Arial MT"/>
                <a:cs typeface="Arial MT"/>
              </a:rPr>
              <a:t> </a:t>
            </a:r>
            <a:r>
              <a:rPr sz="1600" u="sng" spc="-1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 MT"/>
                <a:cs typeface="Arial MT"/>
                <a:hlinkClick r:id="rId5"/>
              </a:rPr>
              <a:t>actuaciones-formacion-</a:t>
            </a:r>
            <a:r>
              <a:rPr sz="1600" u="sng" spc="-50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Arial MT"/>
                <a:cs typeface="Arial MT"/>
                <a:hlinkClick r:id="rId5"/>
              </a:rPr>
              <a:t>0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6B81DF-2229-1329-5F18-18F76B870FED}"/>
              </a:ext>
            </a:extLst>
          </p:cNvPr>
          <p:cNvSpPr txBox="1"/>
          <p:nvPr/>
        </p:nvSpPr>
        <p:spPr>
          <a:xfrm>
            <a:off x="985115" y="4267200"/>
            <a:ext cx="10508973" cy="923330"/>
          </a:xfrm>
          <a:prstGeom prst="rect">
            <a:avLst/>
          </a:prstGeom>
          <a:gradFill>
            <a:gsLst>
              <a:gs pos="36000">
                <a:srgbClr val="92D050"/>
              </a:gs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Enlace a la página web de la UAL con información de esta Convocatoria </a:t>
            </a:r>
          </a:p>
          <a:p>
            <a:r>
              <a:rPr lang="es-ES" b="1" dirty="0">
                <a:solidFill>
                  <a:srgbClr val="45348C"/>
                </a:solidFill>
              </a:rPr>
              <a:t>https://www.ual.es/investigacion/convocatorias/proyectos-i-d-i/convocatoria-proyectos-generacion-de-conocimiento-2025</a:t>
            </a:r>
          </a:p>
        </p:txBody>
      </p:sp>
    </p:spTree>
    <p:extLst>
      <p:ext uri="{BB962C8B-B14F-4D97-AF65-F5344CB8AC3E}">
        <p14:creationId xmlns:p14="http://schemas.microsoft.com/office/powerpoint/2010/main" val="258531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182385" y="2385219"/>
            <a:ext cx="5835309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en-US" sz="2400" b="1" dirty="0">
                <a:latin typeface="Algerian" panose="04020705040A02060702" pitchFamily="82" charset="0"/>
              </a:rPr>
              <a:t>GRACIAS POR SU ASISTENCIA</a:t>
            </a: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  <a:latin typeface="Algerian" panose="04020705040A02060702" pitchFamily="82" charset="0"/>
                <a:ea typeface="ADLaM Display" panose="020F0502020204030204" pitchFamily="2" charset="0"/>
                <a:cs typeface="ADLaM Display" panose="020F0502020204030204" pitchFamily="2" charset="0"/>
              </a:rPr>
              <a:t>DESDE EL SERVICIO DE GESTIÓN DE LA INVESTIGACIÓN Y DEL VICERRECTORADO DE POLÍTICA CIENTÍFICA ESTAMOS A SU DISPOSICIÓN PARA ASESORARLE EN LA TRAMITACIÓN Y GESTIÓN ADMINISTRATIVA DE PROYECTOS DE INVESTIGACIÓN</a:t>
            </a:r>
            <a:r>
              <a:rPr lang="en-US" b="1" dirty="0"/>
              <a:t>.</a:t>
            </a:r>
          </a:p>
          <a:p>
            <a:pPr indent="-228600" algn="just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5" name="Imagen 4" descr="Una roca en el desierto&#10;&#10;El contenido generado por IA puede ser incorrecto.">
            <a:extLst>
              <a:ext uri="{FF2B5EF4-FFF2-40B4-BE49-F238E27FC236}">
                <a16:creationId xmlns:a16="http://schemas.microsoft.com/office/drawing/2014/main" id="{F5700E3A-44CB-319A-420E-1B4CC3349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2" r="15409" b="-2"/>
          <a:stretch>
            <a:fillRect/>
          </a:stretch>
        </p:blipFill>
        <p:spPr>
          <a:xfrm>
            <a:off x="6174308" y="10"/>
            <a:ext cx="6016169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22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9374" y="982217"/>
            <a:ext cx="8639810" cy="587340"/>
          </a:xfrm>
          <a:prstGeom prst="rect">
            <a:avLst/>
          </a:prstGeom>
          <a:solidFill>
            <a:srgbClr val="5A9197">
              <a:alpha val="79998"/>
            </a:srgbClr>
          </a:solidFill>
          <a:ln w="25907">
            <a:solidFill>
              <a:srgbClr val="FFFFF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74295">
              <a:lnSpc>
                <a:spcPts val="2845"/>
              </a:lnSpc>
              <a:spcBef>
                <a:spcPts val="180"/>
              </a:spcBef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Proyecto</a:t>
            </a:r>
            <a:r>
              <a:rPr sz="2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7375E"/>
                </a:solidFill>
                <a:latin typeface="Calibri"/>
                <a:cs typeface="Calibri"/>
              </a:rPr>
              <a:t>INDIVIDUAL</a:t>
            </a:r>
            <a:endParaRPr sz="2400">
              <a:latin typeface="Calibri"/>
              <a:cs typeface="Calibri"/>
            </a:endParaRPr>
          </a:p>
          <a:p>
            <a:pPr marL="74295">
              <a:lnSpc>
                <a:spcPts val="1645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Proyectos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dirigidos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uno/a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IP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investigación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equipo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trabajo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11198" y="1741055"/>
            <a:ext cx="8577732" cy="4797425"/>
            <a:chOff x="310895" y="1749551"/>
            <a:chExt cx="8667115" cy="4861560"/>
          </a:xfrm>
        </p:grpSpPr>
        <p:sp>
          <p:nvSpPr>
            <p:cNvPr id="4" name="object 4"/>
            <p:cNvSpPr/>
            <p:nvPr/>
          </p:nvSpPr>
          <p:spPr>
            <a:xfrm>
              <a:off x="323849" y="1762505"/>
              <a:ext cx="8641080" cy="4836160"/>
            </a:xfrm>
            <a:custGeom>
              <a:avLst/>
              <a:gdLst/>
              <a:ahLst/>
              <a:cxnLst/>
              <a:rect l="l" t="t" r="r" b="b"/>
              <a:pathLst>
                <a:path w="8641080" h="4836159">
                  <a:moveTo>
                    <a:pt x="8641080" y="0"/>
                  </a:moveTo>
                  <a:lnTo>
                    <a:pt x="0" y="0"/>
                  </a:lnTo>
                  <a:lnTo>
                    <a:pt x="0" y="4835652"/>
                  </a:lnTo>
                  <a:lnTo>
                    <a:pt x="8641080" y="4835652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5A9197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849" y="1762505"/>
              <a:ext cx="8641080" cy="4836160"/>
            </a:xfrm>
            <a:custGeom>
              <a:avLst/>
              <a:gdLst/>
              <a:ahLst/>
              <a:cxnLst/>
              <a:rect l="l" t="t" r="r" b="b"/>
              <a:pathLst>
                <a:path w="8641080" h="4836159">
                  <a:moveTo>
                    <a:pt x="0" y="4835652"/>
                  </a:moveTo>
                  <a:lnTo>
                    <a:pt x="8641080" y="4835652"/>
                  </a:lnTo>
                  <a:lnTo>
                    <a:pt x="8641080" y="0"/>
                  </a:lnTo>
                  <a:lnTo>
                    <a:pt x="0" y="0"/>
                  </a:lnTo>
                  <a:lnTo>
                    <a:pt x="0" y="483565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47850" y="1773123"/>
            <a:ext cx="8641080" cy="4580741"/>
          </a:xfrm>
          <a:prstGeom prst="rect">
            <a:avLst/>
          </a:prstGeom>
          <a:solidFill>
            <a:srgbClr val="53D2FF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5"/>
              </a:lnSpc>
              <a:spcBef>
                <a:spcPts val="100"/>
              </a:spcBef>
              <a:tabLst>
                <a:tab pos="1061085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Proyecto	</a:t>
            </a:r>
            <a:r>
              <a:rPr sz="2400" b="1" spc="-5" dirty="0">
                <a:solidFill>
                  <a:srgbClr val="17375E"/>
                </a:solidFill>
                <a:latin typeface="Calibri"/>
                <a:cs typeface="Calibri"/>
              </a:rPr>
              <a:t>COORDINADO</a:t>
            </a:r>
            <a:endParaRPr sz="2400" dirty="0">
              <a:latin typeface="Calibri"/>
              <a:cs typeface="Calibri"/>
            </a:endParaRPr>
          </a:p>
          <a:p>
            <a:pPr marL="12700" marR="106680">
              <a:lnSpc>
                <a:spcPts val="1540"/>
              </a:lnSpc>
              <a:spcBef>
                <a:spcPts val="135"/>
              </a:spcBef>
            </a:pPr>
            <a:r>
              <a:rPr sz="1400" spc="-10" dirty="0">
                <a:solidFill>
                  <a:srgbClr val="002060"/>
                </a:solidFill>
                <a:latin typeface="Calibri"/>
                <a:cs typeface="Calibri"/>
              </a:rPr>
              <a:t>Proyecto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Calibri"/>
                <a:cs typeface="Calibri"/>
              </a:rPr>
              <a:t>formado</a:t>
            </a:r>
            <a:r>
              <a:rPr sz="14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por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un</a:t>
            </a:r>
            <a:r>
              <a:rPr sz="14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mínimo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dos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un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máximo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4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6 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subproyectos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sz="14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Calibri"/>
                <a:cs typeface="Calibri"/>
              </a:rPr>
              <a:t>cada</a:t>
            </a:r>
            <a:r>
              <a:rPr sz="14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uno</a:t>
            </a:r>
            <a:r>
              <a:rPr sz="14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de 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ellos</a:t>
            </a:r>
            <a:r>
              <a:rPr sz="1400" spc="-10" dirty="0">
                <a:solidFill>
                  <a:srgbClr val="002060"/>
                </a:solidFill>
                <a:latin typeface="Calibri"/>
                <a:cs typeface="Calibri"/>
              </a:rPr>
              <a:t> con</a:t>
            </a:r>
            <a:r>
              <a:rPr sz="14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Calibri"/>
                <a:cs typeface="Calibri"/>
              </a:rPr>
              <a:t>uno/a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 o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dos</a:t>
            </a:r>
            <a:r>
              <a:rPr sz="14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IP</a:t>
            </a:r>
            <a:r>
              <a:rPr sz="14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y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un </a:t>
            </a:r>
            <a:r>
              <a:rPr sz="1400" spc="-3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equipo</a:t>
            </a:r>
            <a:r>
              <a:rPr sz="14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400" spc="-10" dirty="0">
                <a:solidFill>
                  <a:srgbClr val="002060"/>
                </a:solidFill>
                <a:latin typeface="Calibri"/>
                <a:cs typeface="Calibri"/>
              </a:rPr>
              <a:t> investigación</a:t>
            </a:r>
            <a:r>
              <a:rPr sz="14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 un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equipo</a:t>
            </a:r>
            <a:r>
              <a:rPr sz="14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4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Calibri"/>
                <a:cs typeface="Calibri"/>
              </a:rPr>
              <a:t>trabajo.</a:t>
            </a:r>
            <a:endParaRPr sz="1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318770">
              <a:lnSpc>
                <a:spcPts val="1320"/>
              </a:lnSpc>
              <a:spcBef>
                <a:spcPts val="600"/>
              </a:spcBef>
              <a:buChar char="*"/>
              <a:tabLst>
                <a:tab pos="122555" algn="l"/>
              </a:tabLst>
            </a:pP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La/las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personas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IP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del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1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(que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deberá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ser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tipo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B)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será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serán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los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coordinadores</a:t>
            </a:r>
            <a:r>
              <a:rPr sz="12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científicos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del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proyecto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coordinado.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Si</a:t>
            </a:r>
            <a:r>
              <a:rPr sz="1200" spc="2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tiene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dos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investigadores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principales,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ambos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serán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considerados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coordinadores.</a:t>
            </a:r>
            <a:endParaRPr sz="1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1920" indent="-109855">
              <a:spcBef>
                <a:spcPts val="855"/>
              </a:spcBef>
              <a:buChar char="*"/>
              <a:tabLst>
                <a:tab pos="122555" algn="l"/>
              </a:tabLst>
            </a:pPr>
            <a:r>
              <a:rPr lang="es-ES" sz="1200" spc="-5" dirty="0">
                <a:solidFill>
                  <a:srgbClr val="002060"/>
                </a:solidFill>
                <a:latin typeface="Calibri"/>
                <a:cs typeface="Calibri"/>
              </a:rPr>
              <a:t>El subproyecto coordinador debe ser tipo B, los subproyectos podrán se B o A. El subproyecto coordinador no puede ser de tipo A.</a:t>
            </a:r>
          </a:p>
          <a:p>
            <a:pPr marL="121920" indent="-109855">
              <a:spcBef>
                <a:spcPts val="855"/>
              </a:spcBef>
              <a:buChar char="*"/>
              <a:tabLst>
                <a:tab pos="122555" algn="l"/>
              </a:tabLst>
            </a:pPr>
            <a:r>
              <a:rPr lang="es-ES" sz="1200" spc="-5" dirty="0">
                <a:solidFill>
                  <a:srgbClr val="002060"/>
                </a:solidFill>
                <a:latin typeface="Calibri"/>
                <a:cs typeface="Calibri"/>
              </a:rPr>
              <a:t>Si el subproyecto coordinador es tipo RTA, los subproyectos deberán ser tipo RTA</a:t>
            </a:r>
            <a:endParaRPr sz="1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1920" indent="-109855">
              <a:spcBef>
                <a:spcPts val="875"/>
              </a:spcBef>
              <a:buFont typeface="Calibri"/>
              <a:buChar char="*"/>
              <a:tabLst>
                <a:tab pos="122555" algn="l"/>
              </a:tabLst>
            </a:pPr>
            <a:r>
              <a:rPr sz="1200" b="1" spc="-20" dirty="0">
                <a:solidFill>
                  <a:srgbClr val="002060"/>
                </a:solidFill>
                <a:latin typeface="Calibri"/>
                <a:cs typeface="Calibri"/>
              </a:rPr>
              <a:t>Todos</a:t>
            </a:r>
            <a:r>
              <a:rPr sz="12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los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subproyectos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deberán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ser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 la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misma modalidad,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 la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2060"/>
                </a:solidFill>
                <a:latin typeface="Calibri"/>
                <a:cs typeface="Calibri"/>
              </a:rPr>
              <a:t>misma</a:t>
            </a:r>
            <a:r>
              <a:rPr sz="1200" b="1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2060"/>
                </a:solidFill>
                <a:latin typeface="Calibri"/>
                <a:cs typeface="Calibri"/>
              </a:rPr>
              <a:t>el</a:t>
            </a:r>
            <a:r>
              <a:rPr sz="12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2060"/>
                </a:solidFill>
                <a:latin typeface="Calibri"/>
                <a:cs typeface="Calibri"/>
              </a:rPr>
              <a:t>Area</a:t>
            </a:r>
            <a:r>
              <a:rPr sz="1200" b="1" spc="-10" dirty="0">
                <a:solidFill>
                  <a:srgbClr val="002060"/>
                </a:solidFill>
                <a:latin typeface="Calibri"/>
                <a:cs typeface="Calibri"/>
              </a:rPr>
              <a:t> temática</a:t>
            </a:r>
            <a:r>
              <a:rPr sz="12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2060"/>
                </a:solidFill>
                <a:latin typeface="Calibri"/>
                <a:cs typeface="Calibri"/>
              </a:rPr>
              <a:t>y</a:t>
            </a:r>
            <a:r>
              <a:rPr sz="12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2060"/>
                </a:solidFill>
                <a:latin typeface="Calibri"/>
                <a:cs typeface="Calibri"/>
              </a:rPr>
              <a:t>duración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1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6350">
              <a:lnSpc>
                <a:spcPts val="1320"/>
              </a:lnSpc>
              <a:spcBef>
                <a:spcPts val="1019"/>
              </a:spcBef>
              <a:buChar char="*"/>
              <a:tabLst>
                <a:tab pos="125730" algn="l"/>
              </a:tabLst>
            </a:pP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Podrán</a:t>
            </a:r>
            <a:r>
              <a:rPr sz="12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ser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distintas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entidades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beneficiarias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la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misma,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siempre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que,</a:t>
            </a:r>
            <a:r>
              <a:rPr sz="1200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cuando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sean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la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misma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entidad,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aporte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una</a:t>
            </a:r>
            <a:r>
              <a:rPr sz="120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dimensión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de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relevancia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para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el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proyecto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coordinado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que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no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pueda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ejecutarse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con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un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proyecto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individual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con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dos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investigadores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principales.</a:t>
            </a:r>
          </a:p>
          <a:p>
            <a:pPr marL="121920" indent="-109855">
              <a:lnSpc>
                <a:spcPts val="1375"/>
              </a:lnSpc>
              <a:spcBef>
                <a:spcPts val="865"/>
              </a:spcBef>
              <a:buChar char="*"/>
              <a:tabLst>
                <a:tab pos="122555" algn="l"/>
              </a:tabLst>
            </a:pP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Si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el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no fuese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propuesto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para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financiación,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el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resto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 los</a:t>
            </a:r>
            <a:r>
              <a:rPr sz="12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subproyectos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no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podrán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ser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financiados.</a:t>
            </a:r>
          </a:p>
          <a:p>
            <a:pPr marL="121920" indent="-109855">
              <a:lnSpc>
                <a:spcPts val="1375"/>
              </a:lnSpc>
              <a:buChar char="*"/>
              <a:tabLst>
                <a:tab pos="122555" algn="l"/>
              </a:tabLst>
            </a:pP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Si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el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sz="12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es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financiado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no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implica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que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todos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los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subproyectos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 lo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sean.</a:t>
            </a:r>
            <a:endParaRPr sz="1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5715">
              <a:lnSpc>
                <a:spcPts val="1320"/>
              </a:lnSpc>
              <a:spcBef>
                <a:spcPts val="1030"/>
              </a:spcBef>
              <a:buChar char="*"/>
              <a:tabLst>
                <a:tab pos="132080" algn="l"/>
              </a:tabLst>
            </a:pP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Se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indicará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un </a:t>
            </a:r>
            <a:r>
              <a:rPr sz="1200" b="1" spc="-5" dirty="0">
                <a:solidFill>
                  <a:srgbClr val="002060"/>
                </a:solidFill>
                <a:latin typeface="Calibri"/>
                <a:cs typeface="Calibri"/>
              </a:rPr>
              <a:t>título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para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cada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subproyecto,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incluido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el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subproyecto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coordinador,</a:t>
            </a:r>
            <a:r>
              <a:rPr sz="1200" spc="2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así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como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uno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diferente para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el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proyecto</a:t>
            </a:r>
            <a:r>
              <a:rPr sz="1200" spc="2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coordinado </a:t>
            </a:r>
            <a:r>
              <a:rPr sz="1200" spc="-2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en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su conjunto.</a:t>
            </a:r>
            <a:endParaRPr sz="1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63195" indent="-151130">
              <a:lnSpc>
                <a:spcPts val="1380"/>
              </a:lnSpc>
              <a:spcBef>
                <a:spcPts val="855"/>
              </a:spcBef>
              <a:buChar char="*"/>
              <a:tabLst>
                <a:tab pos="163830" algn="l"/>
              </a:tabLst>
            </a:pP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120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subproyectos</a:t>
            </a:r>
            <a:r>
              <a:rPr sz="1200" spc="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financiados</a:t>
            </a:r>
            <a:r>
              <a:rPr sz="1200" spc="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1200" spc="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podrán</a:t>
            </a:r>
            <a:r>
              <a:rPr sz="120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subcontratar</a:t>
            </a:r>
            <a:r>
              <a:rPr sz="120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las</a:t>
            </a:r>
            <a:r>
              <a:rPr sz="120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actividades</a:t>
            </a:r>
            <a:r>
              <a:rPr sz="1200" spc="3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sz="1200" spc="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figuren</a:t>
            </a:r>
            <a:r>
              <a:rPr sz="120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1200" spc="3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200" spc="3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memoria</a:t>
            </a:r>
            <a:r>
              <a:rPr sz="1200" spc="3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como</a:t>
            </a:r>
            <a:r>
              <a:rPr sz="120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responsabilidad</a:t>
            </a:r>
            <a:r>
              <a:rPr sz="1200" spc="3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200" spc="3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200" spc="-10" dirty="0">
                <a:solidFill>
                  <a:srgbClr val="FF0000"/>
                </a:solidFill>
                <a:latin typeface="Calibri"/>
                <a:cs typeface="Calibri"/>
              </a:rPr>
              <a:t>subproyectos</a:t>
            </a:r>
            <a:r>
              <a:rPr sz="1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1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0000"/>
                </a:solidFill>
                <a:latin typeface="Calibri"/>
                <a:cs typeface="Calibri"/>
              </a:rPr>
              <a:t>financiados.</a:t>
            </a:r>
            <a:endParaRPr sz="1200" dirty="0">
              <a:latin typeface="Calibri"/>
              <a:cs typeface="Calibri"/>
            </a:endParaRPr>
          </a:p>
          <a:p>
            <a:pPr marL="12700" marR="5715" algn="just">
              <a:lnSpc>
                <a:spcPts val="1320"/>
              </a:lnSpc>
              <a:spcBef>
                <a:spcPts val="1019"/>
              </a:spcBef>
            </a:pPr>
            <a:r>
              <a:rPr sz="1200" b="1" dirty="0">
                <a:latin typeface="Calibri"/>
                <a:cs typeface="Calibri"/>
              </a:rPr>
              <a:t>* </a:t>
            </a:r>
            <a:r>
              <a:rPr sz="1200" b="1" spc="-5" dirty="0">
                <a:latin typeface="Calibri"/>
                <a:cs typeface="Calibri"/>
              </a:rPr>
              <a:t>Se </a:t>
            </a:r>
            <a:r>
              <a:rPr sz="1200" b="1" dirty="0">
                <a:latin typeface="Calibri"/>
                <a:cs typeface="Calibri"/>
              </a:rPr>
              <a:t>ha de </a:t>
            </a:r>
            <a:r>
              <a:rPr sz="1200" b="1" spc="-5" dirty="0">
                <a:latin typeface="Calibri"/>
                <a:cs typeface="Calibri"/>
              </a:rPr>
              <a:t>tener en cuenta </a:t>
            </a:r>
            <a:r>
              <a:rPr sz="1200" b="1" dirty="0">
                <a:latin typeface="Calibri"/>
                <a:cs typeface="Calibri"/>
              </a:rPr>
              <a:t>que </a:t>
            </a:r>
            <a:r>
              <a:rPr sz="1200" b="1" spc="-5" dirty="0">
                <a:latin typeface="Calibri"/>
                <a:cs typeface="Calibri"/>
              </a:rPr>
              <a:t>el </a:t>
            </a:r>
            <a:r>
              <a:rPr sz="1200" b="1" spc="-10" dirty="0">
                <a:latin typeface="Calibri"/>
                <a:cs typeface="Calibri"/>
              </a:rPr>
              <a:t>subproyecto </a:t>
            </a:r>
            <a:r>
              <a:rPr sz="1200" b="1" spc="-5" dirty="0">
                <a:latin typeface="Calibri"/>
                <a:cs typeface="Calibri"/>
              </a:rPr>
              <a:t>coordinador </a:t>
            </a:r>
            <a:r>
              <a:rPr sz="1200" b="1" dirty="0">
                <a:latin typeface="Calibri"/>
                <a:cs typeface="Calibri"/>
              </a:rPr>
              <a:t>no </a:t>
            </a:r>
            <a:r>
              <a:rPr sz="1200" b="1" spc="-5" dirty="0">
                <a:latin typeface="Calibri"/>
                <a:cs typeface="Calibri"/>
              </a:rPr>
              <a:t>puede </a:t>
            </a:r>
            <a:r>
              <a:rPr sz="1200" b="1" dirty="0">
                <a:latin typeface="Calibri"/>
                <a:cs typeface="Calibri"/>
              </a:rPr>
              <a:t>ser </a:t>
            </a:r>
            <a:r>
              <a:rPr sz="1200" b="1" spc="-5" dirty="0">
                <a:latin typeface="Calibri"/>
                <a:cs typeface="Calibri"/>
              </a:rPr>
              <a:t>firmado </a:t>
            </a:r>
            <a:r>
              <a:rPr sz="1200" b="1" dirty="0">
                <a:latin typeface="Calibri"/>
                <a:cs typeface="Calibri"/>
              </a:rPr>
              <a:t>y </a:t>
            </a:r>
            <a:r>
              <a:rPr sz="1200" b="1" spc="-10" dirty="0">
                <a:latin typeface="Calibri"/>
                <a:cs typeface="Calibri"/>
              </a:rPr>
              <a:t>registrado </a:t>
            </a:r>
            <a:r>
              <a:rPr sz="1200" b="1" spc="-5" dirty="0">
                <a:latin typeface="Calibri"/>
                <a:cs typeface="Calibri"/>
              </a:rPr>
              <a:t>en </a:t>
            </a:r>
            <a:r>
              <a:rPr sz="1200" b="1" spc="-10" dirty="0">
                <a:latin typeface="Calibri"/>
                <a:cs typeface="Calibri"/>
              </a:rPr>
              <a:t>tanto </a:t>
            </a:r>
            <a:r>
              <a:rPr sz="1200" b="1" spc="-5" dirty="0">
                <a:latin typeface="Calibri"/>
                <a:cs typeface="Calibri"/>
              </a:rPr>
              <a:t>el </a:t>
            </a:r>
            <a:r>
              <a:rPr sz="1200" b="1" spc="-10" dirty="0">
                <a:latin typeface="Calibri"/>
                <a:cs typeface="Calibri"/>
              </a:rPr>
              <a:t>resto </a:t>
            </a:r>
            <a:r>
              <a:rPr sz="1200" b="1" dirty="0">
                <a:latin typeface="Calibri"/>
                <a:cs typeface="Calibri"/>
              </a:rPr>
              <a:t>de </a:t>
            </a:r>
            <a:r>
              <a:rPr sz="1200" b="1" spc="-10" dirty="0">
                <a:latin typeface="Calibri"/>
                <a:cs typeface="Calibri"/>
              </a:rPr>
              <a:t>subproyectos </a:t>
            </a:r>
            <a:r>
              <a:rPr sz="1200" b="1" spc="-5" dirty="0">
                <a:latin typeface="Calibri"/>
                <a:cs typeface="Calibri"/>
              </a:rPr>
              <a:t>no </a:t>
            </a:r>
            <a:r>
              <a:rPr sz="1200" b="1" spc="-10" dirty="0">
                <a:latin typeface="Calibri"/>
                <a:cs typeface="Calibri"/>
              </a:rPr>
              <a:t>lo 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haya </a:t>
            </a:r>
            <a:r>
              <a:rPr sz="1200" b="1" spc="-5" dirty="0">
                <a:latin typeface="Calibri"/>
                <a:cs typeface="Calibri"/>
              </a:rPr>
              <a:t>hecho. </a:t>
            </a:r>
            <a:r>
              <a:rPr sz="1200" b="1" spc="-10" dirty="0">
                <a:latin typeface="Calibri"/>
                <a:cs typeface="Calibri"/>
              </a:rPr>
              <a:t>Por </a:t>
            </a:r>
            <a:r>
              <a:rPr sz="1200" b="1" spc="-5" dirty="0">
                <a:latin typeface="Calibri"/>
                <a:cs typeface="Calibri"/>
              </a:rPr>
              <a:t>ello, </a:t>
            </a:r>
            <a:r>
              <a:rPr sz="1200" b="1" spc="-10" dirty="0">
                <a:latin typeface="Calibri"/>
                <a:cs typeface="Calibri"/>
              </a:rPr>
              <a:t>si </a:t>
            </a:r>
            <a:r>
              <a:rPr sz="1200" b="1" spc="-5" dirty="0">
                <a:latin typeface="Calibri"/>
                <a:cs typeface="Calibri"/>
              </a:rPr>
              <a:t>el </a:t>
            </a:r>
            <a:r>
              <a:rPr sz="1200" b="1" spc="-10" dirty="0">
                <a:latin typeface="Calibri"/>
                <a:cs typeface="Calibri"/>
              </a:rPr>
              <a:t>subproyecto </a:t>
            </a:r>
            <a:r>
              <a:rPr sz="1200" b="1" spc="-5" dirty="0">
                <a:latin typeface="Calibri"/>
                <a:cs typeface="Calibri"/>
              </a:rPr>
              <a:t>coordinador pertenece </a:t>
            </a:r>
            <a:r>
              <a:rPr sz="1200" b="1" dirty="0">
                <a:latin typeface="Calibri"/>
                <a:cs typeface="Calibri"/>
              </a:rPr>
              <a:t>a la U</a:t>
            </a:r>
            <a:r>
              <a:rPr lang="es-ES" sz="1200" b="1" dirty="0">
                <a:latin typeface="Calibri"/>
                <a:cs typeface="Calibri"/>
              </a:rPr>
              <a:t>AL</a:t>
            </a:r>
            <a:r>
              <a:rPr sz="1200" b="1" dirty="0">
                <a:latin typeface="Calibri"/>
                <a:cs typeface="Calibri"/>
              </a:rPr>
              <a:t>, se ha de </a:t>
            </a:r>
            <a:r>
              <a:rPr sz="1200" b="1" spc="-5" dirty="0">
                <a:latin typeface="Calibri"/>
                <a:cs typeface="Calibri"/>
              </a:rPr>
              <a:t>informar </a:t>
            </a:r>
            <a:r>
              <a:rPr sz="1200" b="1" spc="-10" dirty="0">
                <a:latin typeface="Calibri"/>
                <a:cs typeface="Calibri"/>
              </a:rPr>
              <a:t>al </a:t>
            </a:r>
            <a:r>
              <a:rPr sz="1200" b="1" spc="-15" dirty="0">
                <a:latin typeface="Calibri"/>
                <a:cs typeface="Calibri"/>
              </a:rPr>
              <a:t>resto </a:t>
            </a:r>
            <a:r>
              <a:rPr sz="1200" b="1" dirty="0">
                <a:latin typeface="Calibri"/>
                <a:cs typeface="Calibri"/>
              </a:rPr>
              <a:t>de </a:t>
            </a:r>
            <a:r>
              <a:rPr sz="1200" b="1" spc="-5" dirty="0">
                <a:latin typeface="Calibri"/>
                <a:cs typeface="Calibri"/>
              </a:rPr>
              <a:t>participantes </a:t>
            </a:r>
            <a:r>
              <a:rPr sz="1200" b="1" dirty="0">
                <a:latin typeface="Calibri"/>
                <a:cs typeface="Calibri"/>
              </a:rPr>
              <a:t>de </a:t>
            </a:r>
            <a:r>
              <a:rPr sz="1200" b="1" spc="-5" dirty="0">
                <a:latin typeface="Calibri"/>
                <a:cs typeface="Calibri"/>
              </a:rPr>
              <a:t>nuestros </a:t>
            </a:r>
            <a:r>
              <a:rPr sz="1200" b="1" spc="-10" dirty="0">
                <a:latin typeface="Calibri"/>
                <a:cs typeface="Calibri"/>
              </a:rPr>
              <a:t>plazos </a:t>
            </a:r>
            <a:r>
              <a:rPr sz="1200" b="1" spc="-5" dirty="0">
                <a:latin typeface="Calibri"/>
                <a:cs typeface="Calibri"/>
              </a:rPr>
              <a:t> internos.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11198" y="110915"/>
            <a:ext cx="8515985" cy="59759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solidFill>
                  <a:schemeClr val="bg1"/>
                </a:solidFill>
                <a:latin typeface="Arial"/>
                <a:cs typeface="Arial"/>
              </a:rPr>
              <a:t>CARACTERÍSTICAS</a:t>
            </a:r>
            <a:r>
              <a:rPr sz="1900" b="1" spc="4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19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LOS</a:t>
            </a:r>
            <a:r>
              <a:rPr sz="19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chemeClr val="bg1"/>
                </a:solidFill>
                <a:latin typeface="Arial"/>
                <a:cs typeface="Arial"/>
              </a:rPr>
              <a:t>PROYECTOS</a:t>
            </a:r>
            <a:r>
              <a:rPr lang="es-ES" sz="1900" b="1" spc="-10" dirty="0">
                <a:solidFill>
                  <a:schemeClr val="bg1"/>
                </a:solidFill>
                <a:latin typeface="Arial"/>
                <a:cs typeface="Arial"/>
              </a:rPr>
              <a:t> INVIDIUALES O COORDINADOS</a:t>
            </a:r>
            <a:endParaRPr sz="1900" b="1" spc="-1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04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70265" y="1594728"/>
            <a:ext cx="9881753" cy="4598254"/>
            <a:chOff x="613409" y="2925318"/>
            <a:chExt cx="8063865" cy="3246121"/>
          </a:xfrm>
        </p:grpSpPr>
        <p:sp>
          <p:nvSpPr>
            <p:cNvPr id="4" name="object 4"/>
            <p:cNvSpPr/>
            <p:nvPr/>
          </p:nvSpPr>
          <p:spPr>
            <a:xfrm>
              <a:off x="613409" y="2925318"/>
              <a:ext cx="8063865" cy="3246121"/>
            </a:xfrm>
            <a:custGeom>
              <a:avLst/>
              <a:gdLst/>
              <a:ahLst/>
              <a:cxnLst/>
              <a:rect l="l" t="t" r="r" b="b"/>
              <a:pathLst>
                <a:path w="8063865" h="3246120">
                  <a:moveTo>
                    <a:pt x="8063483" y="0"/>
                  </a:moveTo>
                  <a:lnTo>
                    <a:pt x="0" y="0"/>
                  </a:lnTo>
                  <a:lnTo>
                    <a:pt x="0" y="3246119"/>
                  </a:lnTo>
                  <a:lnTo>
                    <a:pt x="8063483" y="3246119"/>
                  </a:lnTo>
                  <a:lnTo>
                    <a:pt x="8063483" y="0"/>
                  </a:lnTo>
                  <a:close/>
                </a:path>
              </a:pathLst>
            </a:custGeom>
            <a:solidFill>
              <a:srgbClr val="7AABB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es-ES" sz="2600" dirty="0"/>
                <a:t>Como regala general los Proyectos tendrán una duración de </a:t>
              </a:r>
              <a:r>
                <a:rPr lang="es-ES" sz="2600" b="1" dirty="0">
                  <a:solidFill>
                    <a:schemeClr val="accent2"/>
                  </a:solidFill>
                </a:rPr>
                <a:t>3-4</a:t>
              </a:r>
              <a:r>
                <a:rPr lang="es-ES" sz="2600" b="1" dirty="0"/>
                <a:t> </a:t>
              </a:r>
              <a:r>
                <a:rPr lang="es-ES" sz="2600" b="1" dirty="0">
                  <a:solidFill>
                    <a:schemeClr val="accent2"/>
                  </a:solidFill>
                </a:rPr>
                <a:t>años</a:t>
              </a:r>
              <a:endParaRPr sz="2600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13409" y="2925318"/>
              <a:ext cx="8063865" cy="3246120"/>
            </a:xfrm>
            <a:custGeom>
              <a:avLst/>
              <a:gdLst/>
              <a:ahLst/>
              <a:cxnLst/>
              <a:rect l="l" t="t" r="r" b="b"/>
              <a:pathLst>
                <a:path w="8063865" h="3246120">
                  <a:moveTo>
                    <a:pt x="0" y="3246119"/>
                  </a:moveTo>
                  <a:lnTo>
                    <a:pt x="8063483" y="3246119"/>
                  </a:lnTo>
                  <a:lnTo>
                    <a:pt x="8063483" y="0"/>
                  </a:lnTo>
                  <a:lnTo>
                    <a:pt x="0" y="0"/>
                  </a:lnTo>
                  <a:lnTo>
                    <a:pt x="0" y="324611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11926" y="2238614"/>
            <a:ext cx="8717973" cy="28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12700" marR="321945">
              <a:lnSpc>
                <a:spcPts val="1980"/>
              </a:lnSpc>
              <a:spcBef>
                <a:spcPts val="1355"/>
              </a:spcBef>
              <a:buChar char="*"/>
              <a:tabLst>
                <a:tab pos="178435" algn="l"/>
              </a:tabLst>
            </a:pP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Se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podrá solicitar </a:t>
            </a:r>
            <a:r>
              <a:rPr sz="2400" b="1" spc="-10" dirty="0">
                <a:solidFill>
                  <a:srgbClr val="17375E"/>
                </a:solidFill>
                <a:latin typeface="Calibri"/>
                <a:cs typeface="Calibri"/>
              </a:rPr>
              <a:t>proyecto </a:t>
            </a:r>
            <a:r>
              <a:rPr sz="2400" b="1" dirty="0">
                <a:solidFill>
                  <a:srgbClr val="17375E"/>
                </a:solidFill>
                <a:latin typeface="Calibri"/>
                <a:cs typeface="Calibri"/>
              </a:rPr>
              <a:t>de 2 años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en </a:t>
            </a:r>
            <a:r>
              <a:rPr sz="2400" b="1" spc="-5" dirty="0">
                <a:solidFill>
                  <a:srgbClr val="17375E"/>
                </a:solidFill>
                <a:latin typeface="Calibri"/>
                <a:cs typeface="Calibri"/>
              </a:rPr>
              <a:t>casos excepcionales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, no mencionados </a:t>
            </a:r>
            <a:r>
              <a:rPr sz="2400" spc="-3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anteriormente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 y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 siempre</a:t>
            </a:r>
            <a:r>
              <a:rPr sz="24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se cumplan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 alguna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 de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las</a:t>
            </a:r>
            <a:r>
              <a:rPr sz="24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siguientes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circunstancias:</a:t>
            </a:r>
            <a:endParaRPr sz="2400" dirty="0">
              <a:latin typeface="Calibri"/>
              <a:cs typeface="Calibri"/>
            </a:endParaRPr>
          </a:p>
          <a:p>
            <a:pPr marL="812800" marR="756285" lvl="1">
              <a:lnSpc>
                <a:spcPts val="1980"/>
              </a:lnSpc>
              <a:spcBef>
                <a:spcPts val="770"/>
              </a:spcBef>
              <a:buChar char="-"/>
              <a:tabLst>
                <a:tab pos="935355" algn="l"/>
              </a:tabLst>
            </a:pP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Cuando</a:t>
            </a:r>
            <a:r>
              <a:rPr sz="24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la vinculación</a:t>
            </a:r>
            <a:r>
              <a:rPr sz="24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del/de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sz="24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IP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no alcance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para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la ejecución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del </a:t>
            </a:r>
            <a:r>
              <a:rPr sz="2400" spc="-39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7375E"/>
                </a:solidFill>
                <a:latin typeface="Calibri"/>
                <a:cs typeface="Calibri"/>
              </a:rPr>
              <a:t>proyecto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7375E"/>
                </a:solidFill>
                <a:latin typeface="Calibri"/>
                <a:cs typeface="Calibri"/>
              </a:rPr>
              <a:t>mayor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 duración.</a:t>
            </a:r>
            <a:endParaRPr sz="2400" dirty="0">
              <a:latin typeface="Calibri"/>
              <a:cs typeface="Calibri"/>
            </a:endParaRPr>
          </a:p>
          <a:p>
            <a:pPr marL="934719" lvl="1" indent="-122555">
              <a:lnSpc>
                <a:spcPts val="2070"/>
              </a:lnSpc>
              <a:spcBef>
                <a:spcPts val="555"/>
              </a:spcBef>
              <a:buChar char="-"/>
              <a:tabLst>
                <a:tab pos="935355" algn="l"/>
              </a:tabLst>
            </a:pP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Cuando</a:t>
            </a:r>
            <a:r>
              <a:rPr sz="2400" spc="-15" dirty="0">
                <a:solidFill>
                  <a:srgbClr val="17375E"/>
                </a:solidFill>
                <a:latin typeface="Calibri"/>
                <a:cs typeface="Calibri"/>
              </a:rPr>
              <a:t> existan</a:t>
            </a:r>
            <a:r>
              <a:rPr sz="24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motivos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científico</a:t>
            </a:r>
            <a:r>
              <a:rPr sz="24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técnicos</a:t>
            </a:r>
            <a:r>
              <a:rPr sz="24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extraordinarios,</a:t>
            </a:r>
            <a:r>
              <a:rPr sz="24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rgbClr val="17375E"/>
                </a:solidFill>
                <a:latin typeface="Calibri"/>
                <a:cs typeface="Calibri"/>
              </a:rPr>
              <a:t>siempre</a:t>
            </a:r>
            <a:r>
              <a:rPr lang="es-ES" sz="24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que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 justifiquen</a:t>
            </a:r>
            <a:r>
              <a:rPr sz="24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debidamente</a:t>
            </a:r>
            <a:r>
              <a:rPr sz="24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 la</a:t>
            </a:r>
            <a:r>
              <a:rPr sz="24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solicitud</a:t>
            </a:r>
            <a:r>
              <a:rPr sz="2400" spc="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24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Calibri"/>
                <a:cs typeface="Calibri"/>
              </a:rPr>
              <a:t>memoria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científico</a:t>
            </a:r>
            <a:r>
              <a:rPr sz="24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7375E"/>
                </a:solidFill>
                <a:latin typeface="Calibri"/>
                <a:cs typeface="Calibri"/>
              </a:rPr>
              <a:t>técnica.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70264" y="309798"/>
            <a:ext cx="9881754" cy="50526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270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" sz="3200" b="1" spc="-5" dirty="0">
                <a:solidFill>
                  <a:schemeClr val="bg1"/>
                </a:solidFill>
                <a:latin typeface="Arial"/>
                <a:cs typeface="Arial"/>
              </a:rPr>
              <a:t>DURACIÓN </a:t>
            </a:r>
            <a:r>
              <a:rPr sz="3200" b="1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3200" b="1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bg1"/>
                </a:solidFill>
                <a:latin typeface="Arial"/>
                <a:cs typeface="Arial"/>
              </a:rPr>
              <a:t>LOS</a:t>
            </a:r>
            <a:r>
              <a:rPr sz="3200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chemeClr val="bg1"/>
                </a:solidFill>
                <a:latin typeface="Arial"/>
                <a:cs typeface="Arial"/>
              </a:rPr>
              <a:t>PROYECTOS</a:t>
            </a:r>
          </a:p>
        </p:txBody>
      </p:sp>
    </p:spTree>
    <p:extLst>
      <p:ext uri="{BB962C8B-B14F-4D97-AF65-F5344CB8AC3E}">
        <p14:creationId xmlns:p14="http://schemas.microsoft.com/office/powerpoint/2010/main" val="40663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074547" y="2123158"/>
            <a:ext cx="8392159" cy="1120820"/>
          </a:xfrm>
          <a:prstGeom prst="rect">
            <a:avLst/>
          </a:prstGeom>
        </p:spPr>
        <p:txBody>
          <a:bodyPr vert="horz" wrap="square" lIns="0" tIns="12700" rIns="0" bIns="0" rtlCol="0" anchor="ctr" anchorCtr="1">
            <a:spAutoFit/>
          </a:bodyPr>
          <a:lstStyle/>
          <a:p>
            <a:pPr marL="150495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CARACTERÍSTICAS</a:t>
            </a:r>
            <a:r>
              <a:rPr spc="-30" dirty="0"/>
              <a:t> </a:t>
            </a:r>
            <a:r>
              <a:rPr b="0" dirty="0">
                <a:latin typeface="Calibri"/>
                <a:cs typeface="Calibri"/>
              </a:rPr>
              <a:t>Y</a:t>
            </a:r>
            <a:r>
              <a:rPr b="0" spc="-30" dirty="0"/>
              <a:t> </a:t>
            </a:r>
            <a:r>
              <a:rPr spc="-20" dirty="0"/>
              <a:t>REQUISITOS</a:t>
            </a:r>
            <a:r>
              <a:rPr lang="es-ES" spc="-20" dirty="0"/>
              <a:t> DE LOS MIEMBROS DEL PROYECTO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95380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04007" y="2025270"/>
            <a:ext cx="10542147" cy="1539268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vert="horz" wrap="square" lIns="0" tIns="0" rIns="0" bIns="0" rtlCol="0" anchor="ctr" anchorCtr="1">
            <a:spAutoFit/>
          </a:bodyPr>
          <a:lstStyle/>
          <a:p>
            <a:pPr marL="10160">
              <a:lnSpc>
                <a:spcPts val="1975"/>
              </a:lnSpc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REQUISITOS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ser IP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COIP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Proyecto</a:t>
            </a:r>
            <a:endParaRPr lang="es-ES" sz="2000" spc="-1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90805" indent="-81280">
              <a:spcBef>
                <a:spcPts val="710"/>
              </a:spcBef>
              <a:buFont typeface="Calibri"/>
              <a:buChar char="-"/>
              <a:tabLst>
                <a:tab pos="91440" algn="l"/>
              </a:tabLst>
            </a:pP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Grado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 de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Doctor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anterior</a:t>
            </a:r>
            <a:r>
              <a:rPr sz="2000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r>
              <a:rPr sz="2000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enero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202</a:t>
            </a:r>
            <a:r>
              <a:rPr lang="es-ES" sz="2000" dirty="0">
                <a:solidFill>
                  <a:srgbClr val="17375E"/>
                </a:solidFill>
                <a:latin typeface="Calibri"/>
                <a:cs typeface="Calibri"/>
              </a:rPr>
              <a:t>4.</a:t>
            </a:r>
            <a:endParaRPr sz="2000" dirty="0">
              <a:latin typeface="Calibri"/>
              <a:cs typeface="Calibri"/>
            </a:endParaRPr>
          </a:p>
          <a:p>
            <a:pPr marL="10160" marR="6350">
              <a:lnSpc>
                <a:spcPts val="1300"/>
              </a:lnSpc>
              <a:spcBef>
                <a:spcPts val="520"/>
              </a:spcBef>
              <a:buChar char="-"/>
              <a:tabLst>
                <a:tab pos="120650" algn="l"/>
              </a:tabLst>
            </a:pPr>
            <a:endParaRPr lang="es-ES" sz="2000" spc="-5" dirty="0">
              <a:solidFill>
                <a:srgbClr val="17375E"/>
              </a:solidFill>
              <a:latin typeface="Calibri"/>
              <a:cs typeface="Calibri"/>
            </a:endParaRPr>
          </a:p>
          <a:p>
            <a:pPr marL="10160" marR="6350">
              <a:lnSpc>
                <a:spcPts val="1300"/>
              </a:lnSpc>
              <a:spcBef>
                <a:spcPts val="520"/>
              </a:spcBef>
              <a:buChar char="-"/>
              <a:tabLst>
                <a:tab pos="120650" algn="l"/>
              </a:tabLst>
            </a:pPr>
            <a:r>
              <a:rPr sz="2000" spc="-5" dirty="0" err="1">
                <a:solidFill>
                  <a:srgbClr val="17375E"/>
                </a:solidFill>
                <a:latin typeface="Calibri"/>
                <a:cs typeface="Calibri"/>
              </a:rPr>
              <a:t>Cumplir</a:t>
            </a:r>
            <a:r>
              <a:rPr sz="20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20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requisito</a:t>
            </a:r>
            <a:r>
              <a:rPr sz="2000" spc="229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0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Vinculación</a:t>
            </a:r>
            <a:r>
              <a:rPr sz="2000" b="1" spc="2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(Art.</a:t>
            </a:r>
            <a:r>
              <a:rPr sz="20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7375E"/>
                </a:solidFill>
                <a:latin typeface="Calibri"/>
                <a:cs typeface="Calibri"/>
              </a:rPr>
              <a:t>8.</a:t>
            </a:r>
            <a:r>
              <a:rPr lang="es-ES" sz="2000" spc="-5" dirty="0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sz="20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b)</a:t>
            </a:r>
            <a:r>
              <a:rPr sz="20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20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sz="2000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Régimen</a:t>
            </a:r>
            <a:r>
              <a:rPr sz="2000" b="1" spc="24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000" b="1"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participación</a:t>
            </a:r>
            <a:r>
              <a:rPr sz="2000" b="1" spc="24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2000" b="1" spc="2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compatibilidad</a:t>
            </a:r>
            <a:r>
              <a:rPr sz="2000" b="1" spc="254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(fecha</a:t>
            </a:r>
            <a:r>
              <a:rPr sz="2000" b="1" spc="23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de</a:t>
            </a:r>
            <a:r>
              <a:rPr sz="2000" b="1" spc="22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 err="1">
                <a:solidFill>
                  <a:srgbClr val="17375E"/>
                </a:solidFill>
                <a:latin typeface="Calibri"/>
                <a:cs typeface="Calibri"/>
              </a:rPr>
              <a:t>finalización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254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anterior</a:t>
            </a:r>
            <a:r>
              <a:rPr sz="2000" b="1" spc="-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r>
              <a:rPr sz="2000" b="1" spc="1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31</a:t>
            </a:r>
            <a:r>
              <a:rPr sz="20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de </a:t>
            </a:r>
            <a:r>
              <a:rPr sz="2000" b="1" spc="-10" dirty="0">
                <a:solidFill>
                  <a:srgbClr val="17375E"/>
                </a:solidFill>
                <a:latin typeface="Calibri"/>
                <a:cs typeface="Calibri"/>
              </a:rPr>
              <a:t>agosto</a:t>
            </a:r>
            <a:r>
              <a:rPr sz="2000" b="1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de 202</a:t>
            </a:r>
            <a:r>
              <a:rPr lang="es-ES" sz="2000" b="1" dirty="0">
                <a:solidFill>
                  <a:srgbClr val="17375E"/>
                </a:solidFill>
                <a:latin typeface="Calibri"/>
                <a:cs typeface="Calibri"/>
              </a:rPr>
              <a:t>6</a:t>
            </a:r>
            <a:r>
              <a:rPr sz="2000" b="1" dirty="0">
                <a:solidFill>
                  <a:srgbClr val="17375E"/>
                </a:solidFill>
                <a:latin typeface="Calibri"/>
                <a:cs typeface="Calibri"/>
              </a:rPr>
              <a:t>)</a:t>
            </a:r>
            <a:endParaRPr lang="es-ES" sz="2000" b="1" dirty="0">
              <a:solidFill>
                <a:srgbClr val="17375E"/>
              </a:solidFill>
              <a:latin typeface="Calibri"/>
              <a:cs typeface="Calibri"/>
            </a:endParaRPr>
          </a:p>
          <a:p>
            <a:pPr marL="10160" marR="6350">
              <a:lnSpc>
                <a:spcPts val="1300"/>
              </a:lnSpc>
              <a:spcBef>
                <a:spcPts val="520"/>
              </a:spcBef>
              <a:tabLst>
                <a:tab pos="120650" algn="l"/>
              </a:tabLst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4009" y="223271"/>
            <a:ext cx="10542147" cy="561692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marL="335280" algn="ctr">
              <a:lnSpc>
                <a:spcPct val="100000"/>
              </a:lnSpc>
              <a:spcBef>
                <a:spcPts val="60"/>
              </a:spcBef>
            </a:pPr>
            <a:r>
              <a:rPr lang="es-ES" sz="3600" b="1" spc="-5" dirty="0">
                <a:solidFill>
                  <a:srgbClr val="FFFFFF"/>
                </a:solidFill>
              </a:rPr>
              <a:t>INVESTIGADOR PRINCIPAL</a:t>
            </a:r>
            <a:endParaRPr sz="3600" b="1" spc="-5" dirty="0">
              <a:solidFill>
                <a:srgbClr val="EBF0DE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04007" y="947330"/>
            <a:ext cx="10542147" cy="7852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19685" marR="12065">
              <a:lnSpc>
                <a:spcPts val="1300"/>
              </a:lnSpc>
              <a:spcBef>
                <a:spcPts val="35"/>
              </a:spcBef>
            </a:pPr>
            <a:r>
              <a:rPr lang="es-ES" sz="2000" dirty="0">
                <a:solidFill>
                  <a:srgbClr val="17375E"/>
                </a:solidFill>
                <a:cs typeface="Calibri"/>
              </a:rPr>
              <a:t>En</a:t>
            </a:r>
            <a:r>
              <a:rPr lang="es-ES" sz="2000" spc="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el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caso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de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b="1" spc="-5" dirty="0">
                <a:solidFill>
                  <a:srgbClr val="17375E"/>
                </a:solidFill>
                <a:cs typeface="Calibri"/>
              </a:rPr>
              <a:t>dos</a:t>
            </a:r>
            <a:r>
              <a:rPr lang="es-ES" sz="2000" b="1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b="1" spc="-5" dirty="0">
                <a:solidFill>
                  <a:srgbClr val="17375E"/>
                </a:solidFill>
                <a:cs typeface="Calibri"/>
              </a:rPr>
              <a:t>IP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,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ambos</a:t>
            </a:r>
            <a:r>
              <a:rPr lang="es-ES" sz="2000" spc="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15" dirty="0">
                <a:solidFill>
                  <a:srgbClr val="17375E"/>
                </a:solidFill>
                <a:cs typeface="Calibri"/>
              </a:rPr>
              <a:t>tendrán</a:t>
            </a:r>
            <a:r>
              <a:rPr lang="es-ES" sz="2000" spc="1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la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misma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consideración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a</a:t>
            </a:r>
            <a:r>
              <a:rPr lang="es-ES" sz="2000" spc="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todos</a:t>
            </a:r>
            <a:r>
              <a:rPr lang="es-ES" sz="2000" spc="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los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10" dirty="0">
                <a:solidFill>
                  <a:srgbClr val="17375E"/>
                </a:solidFill>
                <a:cs typeface="Calibri"/>
              </a:rPr>
              <a:t>efectos,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incluida</a:t>
            </a:r>
            <a:r>
              <a:rPr lang="es-ES" sz="2000" spc="1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la</a:t>
            </a:r>
            <a:r>
              <a:rPr lang="es-ES" sz="2000" spc="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valoración</a:t>
            </a:r>
            <a:r>
              <a:rPr lang="es-ES" sz="2000" spc="1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de</a:t>
            </a:r>
            <a:r>
              <a:rPr lang="es-ES" sz="2000" spc="5" dirty="0">
                <a:solidFill>
                  <a:srgbClr val="17375E"/>
                </a:solidFill>
                <a:cs typeface="Calibri"/>
              </a:rPr>
              <a:t> </a:t>
            </a:r>
          </a:p>
          <a:p>
            <a:pPr marL="19685" marR="12065">
              <a:lnSpc>
                <a:spcPts val="1300"/>
              </a:lnSpc>
              <a:spcBef>
                <a:spcPts val="35"/>
              </a:spcBef>
            </a:pPr>
            <a:endParaRPr lang="es-ES" sz="2000" spc="5" dirty="0">
              <a:solidFill>
                <a:srgbClr val="17375E"/>
              </a:solidFill>
              <a:cs typeface="Calibri"/>
            </a:endParaRPr>
          </a:p>
          <a:p>
            <a:pPr marL="19685" marR="12065">
              <a:lnSpc>
                <a:spcPts val="1300"/>
              </a:lnSpc>
              <a:spcBef>
                <a:spcPts val="35"/>
              </a:spcBef>
            </a:pPr>
            <a:r>
              <a:rPr lang="es-ES" sz="2000" dirty="0">
                <a:solidFill>
                  <a:srgbClr val="17375E"/>
                </a:solidFill>
                <a:cs typeface="Calibri"/>
              </a:rPr>
              <a:t>los</a:t>
            </a:r>
            <a:r>
              <a:rPr lang="es-ES" sz="2000" spc="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méritos</a:t>
            </a:r>
            <a:r>
              <a:rPr lang="es-ES" sz="2000" spc="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10" dirty="0">
                <a:solidFill>
                  <a:srgbClr val="17375E"/>
                </a:solidFill>
                <a:cs typeface="Calibri"/>
              </a:rPr>
              <a:t>que </a:t>
            </a:r>
            <a:r>
              <a:rPr lang="es-ES" sz="2000" spc="-254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acrediten</a:t>
            </a:r>
            <a:r>
              <a:rPr lang="es-ES" sz="2000" spc="-2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la</a:t>
            </a:r>
            <a:r>
              <a:rPr lang="es-ES" sz="2000" spc="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capacidad</a:t>
            </a:r>
            <a:r>
              <a:rPr lang="es-ES" sz="2000" spc="-1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científico-técnica</a:t>
            </a:r>
            <a:r>
              <a:rPr lang="es-ES" sz="2000" spc="-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10" dirty="0">
                <a:solidFill>
                  <a:srgbClr val="17375E"/>
                </a:solidFill>
                <a:cs typeface="Calibri"/>
              </a:rPr>
              <a:t>para</a:t>
            </a:r>
            <a:r>
              <a:rPr lang="es-ES" sz="2000" spc="-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17375E"/>
                </a:solidFill>
                <a:cs typeface="Calibri"/>
              </a:rPr>
              <a:t>liderar</a:t>
            </a:r>
            <a:r>
              <a:rPr lang="es-ES" sz="2000" spc="-20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17375E"/>
                </a:solidFill>
                <a:cs typeface="Calibri"/>
              </a:rPr>
              <a:t>el</a:t>
            </a:r>
            <a:r>
              <a:rPr lang="es-ES" sz="2000" spc="5" dirty="0">
                <a:solidFill>
                  <a:srgbClr val="17375E"/>
                </a:solidFill>
                <a:cs typeface="Calibri"/>
              </a:rPr>
              <a:t> </a:t>
            </a:r>
            <a:r>
              <a:rPr lang="es-ES" sz="2000" spc="-10" dirty="0">
                <a:solidFill>
                  <a:srgbClr val="17375E"/>
                </a:solidFill>
                <a:cs typeface="Calibri"/>
              </a:rPr>
              <a:t>proyecto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04007" y="3995678"/>
            <a:ext cx="10542146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Sólo puede participar en </a:t>
            </a:r>
            <a:r>
              <a:rPr lang="es-ES" sz="2000" b="1" dirty="0"/>
              <a:t>una solicitud presentada</a:t>
            </a:r>
            <a:r>
              <a:rPr lang="es-ES" sz="2000" dirty="0"/>
              <a:t>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La presentación de una solicitud como IP </a:t>
            </a:r>
            <a:r>
              <a:rPr lang="es-ES" sz="2000" b="1" dirty="0"/>
              <a:t>es incompatible </a:t>
            </a:r>
            <a:r>
              <a:rPr lang="es-ES" sz="2000" dirty="0"/>
              <a:t>con figurar como </a:t>
            </a:r>
            <a:r>
              <a:rPr lang="es-ES" sz="2000" b="1" dirty="0"/>
              <a:t>IP</a:t>
            </a:r>
            <a:r>
              <a:rPr lang="es-ES" sz="2000" dirty="0"/>
              <a:t> o como miembro del </a:t>
            </a:r>
            <a:r>
              <a:rPr lang="es-ES" sz="2000" b="1" dirty="0"/>
              <a:t>equipo investigador </a:t>
            </a:r>
            <a:r>
              <a:rPr lang="es-ES" sz="2000" dirty="0"/>
              <a:t>de otra solicitud de esta convocatoria 2025.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b="1" dirty="0"/>
              <a:t>Tampoco</a:t>
            </a:r>
            <a:r>
              <a:rPr lang="es-ES" sz="2000" dirty="0"/>
              <a:t> podrá figurar como IP en una solicitud presentada a esta convocatoria si participa como </a:t>
            </a:r>
            <a:r>
              <a:rPr lang="es-ES" sz="2000" b="1" dirty="0"/>
              <a:t>IP </a:t>
            </a:r>
            <a:r>
              <a:rPr lang="es-ES" sz="2000" dirty="0"/>
              <a:t>o como personal del </a:t>
            </a:r>
            <a:r>
              <a:rPr lang="es-ES" sz="2000" b="1" dirty="0"/>
              <a:t>equipo de investigación</a:t>
            </a:r>
            <a:r>
              <a:rPr lang="es-ES" sz="2000" dirty="0"/>
              <a:t> en un proyecto </a:t>
            </a:r>
            <a:r>
              <a:rPr lang="es-ES" sz="2000" b="1" dirty="0"/>
              <a:t>concedido</a:t>
            </a:r>
            <a:r>
              <a:rPr lang="es-ES" sz="2000" dirty="0"/>
              <a:t> en alguna de las convocatorias (Anexo V), y el proyecto tiene una </a:t>
            </a:r>
            <a:r>
              <a:rPr lang="es-ES" sz="2000" b="1" dirty="0"/>
              <a:t>fecha de finalización posterior al 31 de agosto de 2026</a:t>
            </a:r>
            <a:r>
              <a:rPr lang="es-ES" sz="2000" dirty="0"/>
              <a:t>, sin que se tengan en consideración los períodos de prórroga que se hubieran concedido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5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6746" y="1126316"/>
            <a:ext cx="10442864" cy="5566031"/>
            <a:chOff x="680466" y="1860042"/>
            <a:chExt cx="7809230" cy="2217420"/>
          </a:xfrm>
          <a:solidFill>
            <a:srgbClr val="53D2FF"/>
          </a:solidFill>
        </p:grpSpPr>
        <p:sp>
          <p:nvSpPr>
            <p:cNvPr id="4" name="object 4"/>
            <p:cNvSpPr/>
            <p:nvPr/>
          </p:nvSpPr>
          <p:spPr>
            <a:xfrm>
              <a:off x="680466" y="1860042"/>
              <a:ext cx="7809230" cy="2217420"/>
            </a:xfrm>
            <a:custGeom>
              <a:avLst/>
              <a:gdLst/>
              <a:ahLst/>
              <a:cxnLst/>
              <a:rect l="l" t="t" r="r" b="b"/>
              <a:pathLst>
                <a:path w="7809230" h="2217420">
                  <a:moveTo>
                    <a:pt x="7808976" y="0"/>
                  </a:moveTo>
                  <a:lnTo>
                    <a:pt x="0" y="0"/>
                  </a:lnTo>
                  <a:lnTo>
                    <a:pt x="0" y="2217419"/>
                  </a:lnTo>
                  <a:lnTo>
                    <a:pt x="7808976" y="2217419"/>
                  </a:lnTo>
                  <a:lnTo>
                    <a:pt x="780897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680466" y="1860042"/>
              <a:ext cx="7809230" cy="2217420"/>
            </a:xfrm>
            <a:custGeom>
              <a:avLst/>
              <a:gdLst/>
              <a:ahLst/>
              <a:cxnLst/>
              <a:rect l="l" t="t" r="r" b="b"/>
              <a:pathLst>
                <a:path w="7809230" h="2217420">
                  <a:moveTo>
                    <a:pt x="0" y="2217419"/>
                  </a:moveTo>
                  <a:lnTo>
                    <a:pt x="7808976" y="2217419"/>
                  </a:lnTo>
                  <a:lnTo>
                    <a:pt x="7808976" y="0"/>
                  </a:lnTo>
                  <a:lnTo>
                    <a:pt x="0" y="0"/>
                  </a:lnTo>
                  <a:lnTo>
                    <a:pt x="0" y="2217419"/>
                  </a:lnTo>
                  <a:close/>
                </a:path>
              </a:pathLst>
            </a:custGeom>
            <a:grpFill/>
            <a:ln w="25908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76747" y="1349911"/>
            <a:ext cx="10442864" cy="5152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20"/>
              </a:lnSpc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r>
              <a:rPr lang="es-ES" dirty="0"/>
              <a:t>Estar en posesión del </a:t>
            </a:r>
            <a:r>
              <a:rPr lang="es-ES" b="1" dirty="0">
                <a:solidFill>
                  <a:srgbClr val="C00000"/>
                </a:solidFill>
              </a:rPr>
              <a:t>grado de doctor o de licenciado, ingeniero, arquitecto o graduado </a:t>
            </a:r>
            <a:r>
              <a:rPr lang="es-ES" dirty="0"/>
              <a:t>y cumplir el requisito de </a:t>
            </a:r>
            <a:r>
              <a:rPr lang="es-ES" b="1" dirty="0">
                <a:solidFill>
                  <a:srgbClr val="C00000"/>
                </a:solidFill>
              </a:rPr>
              <a:t>vinculación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/>
              <a:t>con la entidad desde el fin del plazo de presentación de solicitudes hasta la fecha </a:t>
            </a:r>
            <a:r>
              <a:rPr lang="es-ES" dirty="0">
                <a:solidFill>
                  <a:srgbClr val="C00000"/>
                </a:solidFill>
              </a:rPr>
              <a:t>final del </a:t>
            </a:r>
            <a:r>
              <a:rPr lang="es-ES" b="1" dirty="0">
                <a:solidFill>
                  <a:srgbClr val="C00000"/>
                </a:solidFill>
              </a:rPr>
              <a:t>periodo de ejecución del proyecto</a:t>
            </a:r>
            <a:r>
              <a:rPr lang="es-ES" dirty="0"/>
              <a:t>. Dicha vinculación podrá ser funcionarial, estatutaria, laboral o cualquier otro vínculo profesional con la entidad solicitante o con otra entidad que cumpla los requisitos para ser entidad solicitante.</a:t>
            </a:r>
          </a:p>
          <a:p>
            <a:pPr>
              <a:spcBef>
                <a:spcPts val="35"/>
              </a:spcBef>
            </a:pPr>
            <a:endParaRPr lang="es-ES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r>
              <a:rPr lang="es-ES" b="1" dirty="0">
                <a:solidFill>
                  <a:srgbClr val="C00000"/>
                </a:solidFill>
              </a:rPr>
              <a:t>Máximo de 2 solicitudes de esta convocatori</a:t>
            </a:r>
            <a:r>
              <a:rPr lang="es-ES" dirty="0">
                <a:solidFill>
                  <a:srgbClr val="C00000"/>
                </a:solidFill>
              </a:rPr>
              <a:t>a</a:t>
            </a:r>
            <a:r>
              <a:rPr lang="es-ES" dirty="0"/>
              <a:t>, y, si ya se participa como miembro del equipo de investigación en un proyecto concedido de las convocatorias citadas anteriormente cuya </a:t>
            </a:r>
            <a:r>
              <a:rPr lang="es-ES" dirty="0">
                <a:solidFill>
                  <a:srgbClr val="C00000"/>
                </a:solidFill>
              </a:rPr>
              <a:t>fecha de finalización sea posterior al </a:t>
            </a:r>
            <a:r>
              <a:rPr lang="es-ES" b="1" dirty="0">
                <a:solidFill>
                  <a:srgbClr val="C00000"/>
                </a:solidFill>
              </a:rPr>
              <a:t>31 de agosto de 2026 </a:t>
            </a:r>
            <a:r>
              <a:rPr lang="es-ES" dirty="0"/>
              <a:t>(de acuerdo con el plazo fijado en su resolución de concesión), se podrá figurar como personal del equipo de investigación como máximo en una solicitud de esta convocatoria. </a:t>
            </a:r>
          </a:p>
          <a:p>
            <a:pPr>
              <a:spcBef>
                <a:spcPts val="35"/>
              </a:spcBef>
            </a:pPr>
            <a:endParaRPr lang="es-ES" dirty="0"/>
          </a:p>
          <a:p>
            <a:pPr>
              <a:spcBef>
                <a:spcPts val="35"/>
              </a:spcBef>
            </a:pPr>
            <a:r>
              <a:rPr lang="es-ES" dirty="0"/>
              <a:t>Además</a:t>
            </a:r>
            <a:r>
              <a:rPr lang="es-ES" b="1" dirty="0"/>
              <a:t>, no se podrá figurar como IP en una solicitud presentada a esta convocatoria si, en la fecha del cierre del plazo de presentación de solicitudes, se participa como IP o como miembro del equipo de investigación</a:t>
            </a:r>
            <a:r>
              <a:rPr lang="es-ES" dirty="0">
                <a:solidFill>
                  <a:schemeClr val="accent2"/>
                </a:solidFill>
              </a:rPr>
              <a:t>,</a:t>
            </a:r>
            <a:r>
              <a:rPr lang="es-ES" dirty="0"/>
              <a:t> independientemente de la modalidad o tipología, en un proyecto concedido de las convocatorias citadas en el anexo V, cuya </a:t>
            </a:r>
            <a:r>
              <a:rPr lang="es-ES" b="1" dirty="0">
                <a:solidFill>
                  <a:srgbClr val="C00000"/>
                </a:solidFill>
              </a:rPr>
              <a:t>fecha de finalización sea posterior al 31 de agosto de 2026</a:t>
            </a:r>
            <a:r>
              <a:rPr lang="es-ES" dirty="0"/>
              <a:t>, de acuerdo con el plazo fijado en su resolución de concesión, sin que se tengan en consideración los períodos de prórroga que se hubieran concedido.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76746" y="171210"/>
            <a:ext cx="10442863" cy="561692"/>
          </a:xfrm>
          <a:prstGeom prst="rect">
            <a:avLst/>
          </a:prstGeom>
          <a:solidFill>
            <a:srgbClr val="17375E"/>
          </a:solidFill>
        </p:spPr>
        <p:txBody>
          <a:bodyPr vert="horz" wrap="square" lIns="0" tIns="7620" rIns="0" bIns="0" rtlCol="0" anchor="ctr">
            <a:spAutoFit/>
          </a:bodyPr>
          <a:lstStyle/>
          <a:p>
            <a:pPr marL="173355" algn="ctr">
              <a:lnSpc>
                <a:spcPct val="100000"/>
              </a:lnSpc>
              <a:spcBef>
                <a:spcPts val="60"/>
              </a:spcBef>
            </a:pPr>
            <a:r>
              <a:rPr lang="es-ES" sz="3600" b="1" spc="-5" dirty="0">
                <a:solidFill>
                  <a:srgbClr val="EBF0DE"/>
                </a:solidFill>
              </a:rPr>
              <a:t>EQUIPO DE INVESTIGACIÓN</a:t>
            </a:r>
            <a:endParaRPr sz="3600" spc="-5" dirty="0">
              <a:solidFill>
                <a:srgbClr val="EBF0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4447</TotalTime>
  <Words>4945</Words>
  <Application>Microsoft Office PowerPoint</Application>
  <PresentationFormat>Panorámica</PresentationFormat>
  <Paragraphs>393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2" baseType="lpstr">
      <vt:lpstr>Algerian</vt:lpstr>
      <vt:lpstr>Arial</vt:lpstr>
      <vt:lpstr>Arial MT</vt:lpstr>
      <vt:lpstr>Calibri</vt:lpstr>
      <vt:lpstr>Calibri Light</vt:lpstr>
      <vt:lpstr>Times New Roman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CARACTERÍSTICAS DE LOS PROYECTOS INVIDIUALES O COORDINADOS</vt:lpstr>
      <vt:lpstr>DURACIÓN DE LOS PROYECTOS</vt:lpstr>
      <vt:lpstr>CARACTERÍSTICAS Y REQUISITOS DE LOS MIEMBROS DEL PROYECTO</vt:lpstr>
      <vt:lpstr>INVESTIGADOR PRINCIPAL</vt:lpstr>
      <vt:lpstr>EQUIPO DE INVESTIGACIÓN</vt:lpstr>
      <vt:lpstr>EQUIPO DE TRABAJO</vt:lpstr>
      <vt:lpstr>PERSONAL INVESTIGADOR PREDOCTORAL ASOCIADO AL PROYECTO</vt:lpstr>
      <vt:lpstr>Presentación de PowerPoint</vt:lpstr>
      <vt:lpstr>Presentación de PowerPoint</vt:lpstr>
      <vt:lpstr>Presentación de PowerPoint</vt:lpstr>
      <vt:lpstr>OTRO REQUISITOS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SUGERENCIAS</vt:lpstr>
      <vt:lpstr>Presentación de PowerPoint</vt:lpstr>
      <vt:lpstr>Presentación de PowerPoint</vt:lpstr>
      <vt:lpstr>TRAMITACIÓN ELECTRÓNICA EN LA AEI</vt:lpstr>
      <vt:lpstr>TRAMITACIÓN ELECTRÓNICA EN LA AEI</vt:lpstr>
      <vt:lpstr>TRAMITACIÓN ELECTRÓNICA EN LA AEI</vt:lpstr>
      <vt:lpstr>TRAMITACIÓN ELECTRÓNICA EN LA AEI</vt:lpstr>
      <vt:lpstr>TRAMITACIÓN ELECTRÓNICA EN LA AEI</vt:lpstr>
      <vt:lpstr>Presentación de PowerPoint</vt:lpstr>
      <vt:lpstr>Presentación de PowerPoint</vt:lpstr>
      <vt:lpstr>TRAMITACIÓN ELECTRÓNICA EN LA AEI</vt:lpstr>
      <vt:lpstr>TRAMITACIÓN EN EL SGI</vt:lpstr>
      <vt:lpstr>Presentación de PowerPoint</vt:lpstr>
      <vt:lpstr>CONCEPTOS FINANCIABLES I</vt:lpstr>
      <vt:lpstr>Presentación de PowerPoint</vt:lpstr>
      <vt:lpstr>Presentación de PowerPoint</vt:lpstr>
      <vt:lpstr>MODIFICACIONES Y CAMBIOS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Benito Molina Orantes</cp:lastModifiedBy>
  <cp:revision>80</cp:revision>
  <dcterms:created xsi:type="dcterms:W3CDTF">2024-01-14T12:50:40Z</dcterms:created>
  <dcterms:modified xsi:type="dcterms:W3CDTF">2025-11-27T07:49:36Z</dcterms:modified>
</cp:coreProperties>
</file>