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7"/>
  </p:notesMasterIdLst>
  <p:handoutMasterIdLst>
    <p:handoutMasterId r:id="rId68"/>
  </p:handoutMasterIdLst>
  <p:sldIdLst>
    <p:sldId id="256" r:id="rId2"/>
    <p:sldId id="306" r:id="rId3"/>
    <p:sldId id="329" r:id="rId4"/>
    <p:sldId id="311" r:id="rId5"/>
    <p:sldId id="309" r:id="rId6"/>
    <p:sldId id="308" r:id="rId7"/>
    <p:sldId id="310" r:id="rId8"/>
    <p:sldId id="305" r:id="rId9"/>
    <p:sldId id="317" r:id="rId10"/>
    <p:sldId id="316" r:id="rId11"/>
    <p:sldId id="318" r:id="rId12"/>
    <p:sldId id="312" r:id="rId13"/>
    <p:sldId id="320" r:id="rId14"/>
    <p:sldId id="321" r:id="rId15"/>
    <p:sldId id="358" r:id="rId16"/>
    <p:sldId id="325" r:id="rId17"/>
    <p:sldId id="326" r:id="rId18"/>
    <p:sldId id="327" r:id="rId19"/>
    <p:sldId id="331" r:id="rId20"/>
    <p:sldId id="332" r:id="rId21"/>
    <p:sldId id="356" r:id="rId22"/>
    <p:sldId id="340" r:id="rId23"/>
    <p:sldId id="341" r:id="rId24"/>
    <p:sldId id="338" r:id="rId25"/>
    <p:sldId id="351" r:id="rId26"/>
    <p:sldId id="347" r:id="rId27"/>
    <p:sldId id="349" r:id="rId28"/>
    <p:sldId id="348" r:id="rId29"/>
    <p:sldId id="344" r:id="rId30"/>
    <p:sldId id="359" r:id="rId31"/>
    <p:sldId id="354" r:id="rId32"/>
    <p:sldId id="355" r:id="rId33"/>
    <p:sldId id="353" r:id="rId34"/>
    <p:sldId id="360" r:id="rId35"/>
    <p:sldId id="350" r:id="rId36"/>
    <p:sldId id="361" r:id="rId37"/>
    <p:sldId id="362" r:id="rId38"/>
    <p:sldId id="363" r:id="rId39"/>
    <p:sldId id="364" r:id="rId40"/>
    <p:sldId id="365" r:id="rId41"/>
    <p:sldId id="366" r:id="rId42"/>
    <p:sldId id="369" r:id="rId43"/>
    <p:sldId id="370" r:id="rId44"/>
    <p:sldId id="371" r:id="rId45"/>
    <p:sldId id="372" r:id="rId46"/>
    <p:sldId id="373" r:id="rId47"/>
    <p:sldId id="374" r:id="rId48"/>
    <p:sldId id="375" r:id="rId49"/>
    <p:sldId id="376" r:id="rId50"/>
    <p:sldId id="377" r:id="rId51"/>
    <p:sldId id="378" r:id="rId52"/>
    <p:sldId id="379" r:id="rId53"/>
    <p:sldId id="380" r:id="rId54"/>
    <p:sldId id="381" r:id="rId55"/>
    <p:sldId id="382" r:id="rId56"/>
    <p:sldId id="383" r:id="rId57"/>
    <p:sldId id="384" r:id="rId58"/>
    <p:sldId id="385" r:id="rId59"/>
    <p:sldId id="336" r:id="rId60"/>
    <p:sldId id="333" r:id="rId61"/>
    <p:sldId id="337" r:id="rId62"/>
    <p:sldId id="301" r:id="rId63"/>
    <p:sldId id="388" r:id="rId64"/>
    <p:sldId id="386" r:id="rId65"/>
    <p:sldId id="302" r:id="rId66"/>
  </p:sldIdLst>
  <p:sldSz cx="9144000" cy="6858000" type="screen4x3"/>
  <p:notesSz cx="6858000" cy="9144000"/>
  <p:embeddedFontLst>
    <p:embeddedFont>
      <p:font typeface="ＭＳ Ｐゴシック" panose="020B0600070205080204" pitchFamily="34" charset="-128"/>
      <p:regular r:id="rId69"/>
    </p:embeddedFont>
    <p:embeddedFont>
      <p:font typeface="Arial Black" panose="020B0A04020102020204" pitchFamily="34" charset="0"/>
      <p:bold r:id="rId70"/>
    </p:embeddedFont>
    <p:embeddedFont>
      <p:font typeface="Catamaran" panose="020B0604020202020204" charset="0"/>
      <p:regular r:id="rId71"/>
      <p:bold r:id="rId72"/>
    </p:embeddedFont>
    <p:embeddedFont>
      <p:font typeface="Trebuchet MS" panose="020B0603020202020204" pitchFamily="34" charset="0"/>
      <p:regular r:id="rId73"/>
      <p:bold r:id="rId74"/>
      <p:italic r:id="rId75"/>
      <p:boldItalic r:id="rId7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D4F83"/>
    <a:srgbClr val="FF6600"/>
    <a:srgbClr val="FFFFCC"/>
    <a:srgbClr val="D3FFFA"/>
    <a:srgbClr val="DCD4FE"/>
    <a:srgbClr val="406FC4"/>
    <a:srgbClr val="FFF6DD"/>
    <a:srgbClr val="6A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9" autoAdjust="0"/>
    <p:restoredTop sz="93416" autoAdjust="0"/>
  </p:normalViewPr>
  <p:slideViewPr>
    <p:cSldViewPr snapToGrid="0">
      <p:cViewPr varScale="1">
        <p:scale>
          <a:sx n="89" d="100"/>
          <a:sy n="89" d="100"/>
        </p:scale>
        <p:origin x="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91B8B18-F9A7-41E7-9FFF-B341E5D33C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30D7CEF1-6595-448C-AE57-DA84B42D51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EE83EA-557B-41EF-8C34-16BF07D3BACA}" type="datetimeFigureOut">
              <a:rPr lang="es-ES" smtClean="0"/>
              <a:t>09/10/2024</a:t>
            </a:fld>
            <a:endParaRPr lang="es-ES"/>
          </a:p>
        </p:txBody>
      </p:sp>
      <p:sp>
        <p:nvSpPr>
          <p:cNvPr id="4" name="Marcador de pie de página 3">
            <a:extLst>
              <a:ext uri="{FF2B5EF4-FFF2-40B4-BE49-F238E27FC236}">
                <a16:creationId xmlns:a16="http://schemas.microsoft.com/office/drawing/2014/main" id="{8284C9BA-5E79-477F-86B7-31E6EE22F7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C06E3C89-1891-4494-AFCA-594E5D5B5B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36EED4-73AF-44A8-8C40-67700DA4CC69}" type="slidenum">
              <a:rPr lang="es-ES" smtClean="0"/>
              <a:t>‹Nº›</a:t>
            </a:fld>
            <a:endParaRPr lang="es-ES"/>
          </a:p>
        </p:txBody>
      </p:sp>
    </p:spTree>
    <p:extLst>
      <p:ext uri="{BB962C8B-B14F-4D97-AF65-F5344CB8AC3E}">
        <p14:creationId xmlns:p14="http://schemas.microsoft.com/office/powerpoint/2010/main" val="3031560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C033A-1711-4B7B-B3D8-CD9295F27F29}" type="datetimeFigureOut">
              <a:rPr lang="es-ES" smtClean="0"/>
              <a:t>09/10/2024</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8B845-C598-4184-B458-1EFE00A63B10}" type="slidenum">
              <a:rPr lang="es-ES" smtClean="0"/>
              <a:t>‹Nº›</a:t>
            </a:fld>
            <a:endParaRPr lang="es-ES"/>
          </a:p>
        </p:txBody>
      </p:sp>
    </p:spTree>
    <p:extLst>
      <p:ext uri="{BB962C8B-B14F-4D97-AF65-F5344CB8AC3E}">
        <p14:creationId xmlns:p14="http://schemas.microsoft.com/office/powerpoint/2010/main" val="14842784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D8B845-C598-4184-B458-1EFE00A63B10}" type="slidenum">
              <a:rPr lang="es-ES" smtClean="0"/>
              <a:t>17</a:t>
            </a:fld>
            <a:endParaRPr lang="es-ES"/>
          </a:p>
        </p:txBody>
      </p:sp>
    </p:spTree>
    <p:extLst>
      <p:ext uri="{BB962C8B-B14F-4D97-AF65-F5344CB8AC3E}">
        <p14:creationId xmlns:p14="http://schemas.microsoft.com/office/powerpoint/2010/main" val="121428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02CBA-87BC-5157-B75C-7D318BE2BD0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85226F9-F7E9-DE59-3887-A4C4B66876B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289A164-EDD2-AE0D-75EB-DEFE1A022917}"/>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CDF53EB3-EB34-A575-E6E5-5E2F0BDD8361}"/>
              </a:ext>
            </a:extLst>
          </p:cNvPr>
          <p:cNvSpPr>
            <a:spLocks noGrp="1"/>
          </p:cNvSpPr>
          <p:nvPr>
            <p:ph type="sldNum" sz="quarter" idx="5"/>
          </p:nvPr>
        </p:nvSpPr>
        <p:spPr/>
        <p:txBody>
          <a:bodyPr/>
          <a:lstStyle/>
          <a:p>
            <a:fld id="{B8D8B845-C598-4184-B458-1EFE00A63B10}" type="slidenum">
              <a:rPr lang="es-ES" smtClean="0"/>
              <a:t>43</a:t>
            </a:fld>
            <a:endParaRPr lang="es-ES"/>
          </a:p>
        </p:txBody>
      </p:sp>
    </p:spTree>
    <p:extLst>
      <p:ext uri="{BB962C8B-B14F-4D97-AF65-F5344CB8AC3E}">
        <p14:creationId xmlns:p14="http://schemas.microsoft.com/office/powerpoint/2010/main" val="228165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50A9D04-5286-4CCF-BECE-0D54FFC11FDF}" type="slidenum">
              <a:rPr lang="es-ES" smtClean="0"/>
              <a:t>63</a:t>
            </a:fld>
            <a:endParaRPr lang="es-ES"/>
          </a:p>
        </p:txBody>
      </p:sp>
    </p:spTree>
    <p:extLst>
      <p:ext uri="{BB962C8B-B14F-4D97-AF65-F5344CB8AC3E}">
        <p14:creationId xmlns:p14="http://schemas.microsoft.com/office/powerpoint/2010/main" val="718117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70917E3-90B9-48AD-80DA-D8DE58AF8445}"/>
              </a:ext>
            </a:extLst>
          </p:cNvPr>
          <p:cNvSpPr>
            <a:spLocks noGrp="1"/>
          </p:cNvSpPr>
          <p:nvPr>
            <p:ph type="dt" sz="half" idx="10"/>
          </p:nvPr>
        </p:nvSpPr>
        <p:spPr>
          <a:xfrm>
            <a:off x="838200" y="6356350"/>
            <a:ext cx="2057400" cy="365125"/>
          </a:xfrm>
        </p:spPr>
        <p:txBody>
          <a:bodyPr/>
          <a:lstStyle/>
          <a:p>
            <a:fld id="{C7617697-8BDE-4012-B918-2D20AF682E14}" type="datetime1">
              <a:rPr lang="es-ES" smtClean="0"/>
              <a:t>09/10/2024</a:t>
            </a:fld>
            <a:endParaRPr lang="es-ES"/>
          </a:p>
        </p:txBody>
      </p:sp>
      <p:sp>
        <p:nvSpPr>
          <p:cNvPr id="6" name="Footer Placeholder 4">
            <a:extLst>
              <a:ext uri="{FF2B5EF4-FFF2-40B4-BE49-F238E27FC236}">
                <a16:creationId xmlns:a16="http://schemas.microsoft.com/office/drawing/2014/main" id="{4DFA5136-4569-476B-9032-C79D7498AF05}"/>
              </a:ext>
            </a:extLst>
          </p:cNvPr>
          <p:cNvSpPr>
            <a:spLocks noGrp="1"/>
          </p:cNvSpPr>
          <p:nvPr>
            <p:ph type="ftr" sz="quarter" idx="11"/>
          </p:nvPr>
        </p:nvSpPr>
        <p:spPr>
          <a:xfrm>
            <a:off x="4038600" y="6356350"/>
            <a:ext cx="3086100" cy="365125"/>
          </a:xfrm>
        </p:spPr>
        <p:txBody>
          <a:bodyPr/>
          <a:lstStyle/>
          <a:p>
            <a:endParaRPr lang="es-ES"/>
          </a:p>
        </p:txBody>
      </p:sp>
      <p:sp>
        <p:nvSpPr>
          <p:cNvPr id="7" name="Slide Number Placeholder 5">
            <a:extLst>
              <a:ext uri="{FF2B5EF4-FFF2-40B4-BE49-F238E27FC236}">
                <a16:creationId xmlns:a16="http://schemas.microsoft.com/office/drawing/2014/main" id="{E7779238-855F-4FC9-847A-EE7C291DF1F1}"/>
              </a:ext>
            </a:extLst>
          </p:cNvPr>
          <p:cNvSpPr>
            <a:spLocks noGrp="1"/>
          </p:cNvSpPr>
          <p:nvPr>
            <p:ph type="sldNum" sz="quarter" idx="12"/>
          </p:nvPr>
        </p:nvSpPr>
        <p:spPr>
          <a:xfrm>
            <a:off x="8610600" y="6356350"/>
            <a:ext cx="2057400" cy="365125"/>
          </a:xfrm>
        </p:spPr>
        <p:txBody>
          <a:bodyPr/>
          <a:lstStyle/>
          <a:p>
            <a:fld id="{A6EC9E3E-F9FB-4CAE-ADB0-6C6947CEBDED}" type="slidenum">
              <a:rPr lang="es-ES" smtClean="0"/>
              <a:t>‹Nº›</a:t>
            </a:fld>
            <a:endParaRPr lang="es-ES"/>
          </a:p>
        </p:txBody>
      </p:sp>
      <p:pic>
        <p:nvPicPr>
          <p:cNvPr id="8" name="Imagen 7">
            <a:extLst>
              <a:ext uri="{FF2B5EF4-FFF2-40B4-BE49-F238E27FC236}">
                <a16:creationId xmlns:a16="http://schemas.microsoft.com/office/drawing/2014/main" id="{416FE1E1-6F90-419A-BA62-A99FB36737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93383" y="6064000"/>
            <a:ext cx="1217702" cy="673310"/>
          </a:xfrm>
          <a:prstGeom prst="rect">
            <a:avLst/>
          </a:prstGeom>
        </p:spPr>
      </p:pic>
      <p:pic>
        <p:nvPicPr>
          <p:cNvPr id="9" name="Imagen 8">
            <a:extLst>
              <a:ext uri="{FF2B5EF4-FFF2-40B4-BE49-F238E27FC236}">
                <a16:creationId xmlns:a16="http://schemas.microsoft.com/office/drawing/2014/main" id="{150EDC53-365F-4DF8-AA3A-24106F9B749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797" t="7768" r="36875" b="41942"/>
          <a:stretch/>
        </p:blipFill>
        <p:spPr>
          <a:xfrm>
            <a:off x="2986308" y="533400"/>
            <a:ext cx="3209926" cy="3448050"/>
          </a:xfrm>
          <a:prstGeom prst="rect">
            <a:avLst/>
          </a:prstGeom>
        </p:spPr>
      </p:pic>
      <p:sp>
        <p:nvSpPr>
          <p:cNvPr id="10" name="Rectángulo 9">
            <a:extLst>
              <a:ext uri="{FF2B5EF4-FFF2-40B4-BE49-F238E27FC236}">
                <a16:creationId xmlns:a16="http://schemas.microsoft.com/office/drawing/2014/main" id="{318E7C4C-4107-45E7-880B-AE534A48D8BE}"/>
              </a:ext>
            </a:extLst>
          </p:cNvPr>
          <p:cNvSpPr/>
          <p:nvPr userDrawn="1"/>
        </p:nvSpPr>
        <p:spPr>
          <a:xfrm>
            <a:off x="1185" y="4391026"/>
            <a:ext cx="9143111" cy="2466974"/>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itle Placeholder 1">
            <a:extLst>
              <a:ext uri="{FF2B5EF4-FFF2-40B4-BE49-F238E27FC236}">
                <a16:creationId xmlns:a16="http://schemas.microsoft.com/office/drawing/2014/main" id="{532BD04C-D33F-435E-9567-5C59ACC820B9}"/>
              </a:ext>
            </a:extLst>
          </p:cNvPr>
          <p:cNvSpPr>
            <a:spLocks noGrp="1"/>
          </p:cNvSpPr>
          <p:nvPr>
            <p:ph type="title"/>
          </p:nvPr>
        </p:nvSpPr>
        <p:spPr>
          <a:xfrm>
            <a:off x="0" y="4273800"/>
            <a:ext cx="9144000" cy="1325563"/>
          </a:xfrm>
          <a:prstGeom prst="rect">
            <a:avLst/>
          </a:prstGeom>
        </p:spPr>
        <p:txBody>
          <a:bodyPr vert="horz" lIns="91440" tIns="45720" rIns="91440" bIns="45720" rtlCol="0" anchor="b" anchorCtr="0">
            <a:normAutofit/>
          </a:bodyPr>
          <a:lstStyle>
            <a:lvl1pPr algn="ctr">
              <a:defRPr sz="2400">
                <a:solidFill>
                  <a:schemeClr val="bg1"/>
                </a:solidFill>
              </a:defRPr>
            </a:lvl1pPr>
          </a:lstStyle>
          <a:p>
            <a:pPr lvl="0"/>
            <a:r>
              <a:rPr lang="es-ES" dirty="0"/>
              <a:t>Haga clic para modificar el estilo de título del patrón</a:t>
            </a:r>
            <a:endParaRPr lang="en-US" dirty="0"/>
          </a:p>
        </p:txBody>
      </p:sp>
      <p:sp>
        <p:nvSpPr>
          <p:cNvPr id="12" name="Subtitle 2">
            <a:extLst>
              <a:ext uri="{FF2B5EF4-FFF2-40B4-BE49-F238E27FC236}">
                <a16:creationId xmlns:a16="http://schemas.microsoft.com/office/drawing/2014/main" id="{9D3176E6-9D18-49E4-8641-FB457E233BD4}"/>
              </a:ext>
            </a:extLst>
          </p:cNvPr>
          <p:cNvSpPr>
            <a:spLocks noGrp="1"/>
          </p:cNvSpPr>
          <p:nvPr>
            <p:ph type="subTitle" idx="1"/>
          </p:nvPr>
        </p:nvSpPr>
        <p:spPr>
          <a:xfrm>
            <a:off x="0" y="5665517"/>
            <a:ext cx="9144000" cy="835219"/>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cxnSp>
        <p:nvCxnSpPr>
          <p:cNvPr id="13" name="Conector recto 12">
            <a:extLst>
              <a:ext uri="{FF2B5EF4-FFF2-40B4-BE49-F238E27FC236}">
                <a16:creationId xmlns:a16="http://schemas.microsoft.com/office/drawing/2014/main" id="{22FF6039-4141-40EB-8CB4-F2B56E260831}"/>
              </a:ext>
            </a:extLst>
          </p:cNvPr>
          <p:cNvCxnSpPr>
            <a:cxnSpLocks/>
          </p:cNvCxnSpPr>
          <p:nvPr userDrawn="1"/>
        </p:nvCxnSpPr>
        <p:spPr>
          <a:xfrm>
            <a:off x="3924000" y="5603547"/>
            <a:ext cx="13277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82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537D90D-8127-45A1-8BED-A99ED78EC8AD}" type="datetime1">
              <a:rPr lang="es-ES" smtClean="0"/>
              <a:t>09/10/2024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EC9E3E-F9FB-4CAE-ADB0-6C6947CEBDED}" type="slidenum">
              <a:rPr lang="es-ES" smtClean="0"/>
              <a:t>‹Nº›</a:t>
            </a:fld>
            <a:endParaRPr lang="es-ES"/>
          </a:p>
        </p:txBody>
      </p:sp>
      <p:sp>
        <p:nvSpPr>
          <p:cNvPr id="8" name="Rectángulo 7">
            <a:extLst>
              <a:ext uri="{FF2B5EF4-FFF2-40B4-BE49-F238E27FC236}">
                <a16:creationId xmlns:a16="http://schemas.microsoft.com/office/drawing/2014/main" id="{02DC0440-5A86-4184-829E-001CECADFC2B}"/>
              </a:ext>
            </a:extLst>
          </p:cNvPr>
          <p:cNvSpPr/>
          <p:nvPr userDrawn="1"/>
        </p:nvSpPr>
        <p:spPr>
          <a:xfrm>
            <a:off x="720276" y="2026943"/>
            <a:ext cx="280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9971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FE096A6-FB65-4A70-B960-35A18E109189}" type="datetime1">
              <a:rPr lang="es-ES" smtClean="0"/>
              <a:t>09/10/2024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EC9E3E-F9FB-4CAE-ADB0-6C6947CEBDED}" type="slidenum">
              <a:rPr lang="es-ES" smtClean="0"/>
              <a:t>‹Nº›</a:t>
            </a:fld>
            <a:endParaRPr lang="es-ES"/>
          </a:p>
        </p:txBody>
      </p:sp>
      <p:sp>
        <p:nvSpPr>
          <p:cNvPr id="8" name="Rectángulo 7">
            <a:extLst>
              <a:ext uri="{FF2B5EF4-FFF2-40B4-BE49-F238E27FC236}">
                <a16:creationId xmlns:a16="http://schemas.microsoft.com/office/drawing/2014/main" id="{3C794AF2-6D68-4CF0-88F9-5F8A51A06F25}"/>
              </a:ext>
            </a:extLst>
          </p:cNvPr>
          <p:cNvSpPr/>
          <p:nvPr userDrawn="1"/>
        </p:nvSpPr>
        <p:spPr>
          <a:xfrm>
            <a:off x="720276" y="2026943"/>
            <a:ext cx="280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3214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49598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artado y títul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BD3960DE-0938-438B-A797-3A9102308A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 y="0"/>
            <a:ext cx="9142984" cy="6857999"/>
          </a:xfrm>
          <a:prstGeom prst="rect">
            <a:avLst/>
          </a:prstGeom>
        </p:spPr>
      </p:pic>
      <p:sp>
        <p:nvSpPr>
          <p:cNvPr id="7" name="Subtitle 2">
            <a:extLst>
              <a:ext uri="{FF2B5EF4-FFF2-40B4-BE49-F238E27FC236}">
                <a16:creationId xmlns:a16="http://schemas.microsoft.com/office/drawing/2014/main" id="{B81CCBBF-21F3-4EC4-83DB-C4B0FD7F4504}"/>
              </a:ext>
            </a:extLst>
          </p:cNvPr>
          <p:cNvSpPr>
            <a:spLocks noGrp="1"/>
          </p:cNvSpPr>
          <p:nvPr>
            <p:ph type="subTitle" idx="1"/>
          </p:nvPr>
        </p:nvSpPr>
        <p:spPr>
          <a:xfrm>
            <a:off x="4778718" y="3146231"/>
            <a:ext cx="4114800" cy="83521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pic>
        <p:nvPicPr>
          <p:cNvPr id="11" name="Imagen 10">
            <a:extLst>
              <a:ext uri="{FF2B5EF4-FFF2-40B4-BE49-F238E27FC236}">
                <a16:creationId xmlns:a16="http://schemas.microsoft.com/office/drawing/2014/main" id="{F2BF9D1F-E177-451B-A351-0468A0A3150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966916" y="5989670"/>
            <a:ext cx="1623603" cy="673310"/>
          </a:xfrm>
          <a:prstGeom prst="rect">
            <a:avLst/>
          </a:prstGeom>
        </p:spPr>
      </p:pic>
      <p:sp>
        <p:nvSpPr>
          <p:cNvPr id="12" name="Title Placeholder 1">
            <a:extLst>
              <a:ext uri="{FF2B5EF4-FFF2-40B4-BE49-F238E27FC236}">
                <a16:creationId xmlns:a16="http://schemas.microsoft.com/office/drawing/2014/main" id="{58F05591-50A5-4323-B4E7-13678A67639C}"/>
              </a:ext>
            </a:extLst>
          </p:cNvPr>
          <p:cNvSpPr>
            <a:spLocks noGrp="1"/>
          </p:cNvSpPr>
          <p:nvPr>
            <p:ph type="title"/>
          </p:nvPr>
        </p:nvSpPr>
        <p:spPr>
          <a:xfrm>
            <a:off x="3476175" y="2047874"/>
            <a:ext cx="1623604" cy="2828925"/>
          </a:xfrm>
          <a:prstGeom prst="rect">
            <a:avLst/>
          </a:prstGeom>
        </p:spPr>
        <p:txBody>
          <a:bodyPr vert="horz" lIns="91440" tIns="45720" rIns="91440" bIns="45720" rtlCol="0" anchor="b" anchorCtr="0">
            <a:normAutofit/>
          </a:bodyPr>
          <a:lstStyle>
            <a:lvl1pPr algn="ctr">
              <a:defRPr sz="17000"/>
            </a:lvl1pPr>
          </a:lstStyle>
          <a:p>
            <a:pPr lvl="0"/>
            <a:r>
              <a:rPr lang="es-ES" dirty="0"/>
              <a:t>H</a:t>
            </a:r>
            <a:endParaRPr lang="en-US" dirty="0"/>
          </a:p>
        </p:txBody>
      </p:sp>
    </p:spTree>
    <p:extLst>
      <p:ext uri="{BB962C8B-B14F-4D97-AF65-F5344CB8AC3E}">
        <p14:creationId xmlns:p14="http://schemas.microsoft.com/office/powerpoint/2010/main" val="78493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12179C-9839-40DF-8E6F-4EDA21B205EC}" type="datetime1">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EC9E3E-F9FB-4CAE-ADB0-6C6947CEBDED}" type="slidenum">
              <a:rPr lang="es-ES" smtClean="0"/>
              <a:t>‹Nº›</a:t>
            </a:fld>
            <a:endParaRPr lang="es-ES"/>
          </a:p>
        </p:txBody>
      </p:sp>
      <p:sp>
        <p:nvSpPr>
          <p:cNvPr id="7" name="Rectángulo 6">
            <a:extLst>
              <a:ext uri="{FF2B5EF4-FFF2-40B4-BE49-F238E27FC236}">
                <a16:creationId xmlns:a16="http://schemas.microsoft.com/office/drawing/2014/main" id="{C4E77E5C-B197-4B80-A3FA-05E6E8710DB5}"/>
              </a:ext>
            </a:extLst>
          </p:cNvPr>
          <p:cNvSpPr/>
          <p:nvPr userDrawn="1"/>
        </p:nvSpPr>
        <p:spPr>
          <a:xfrm>
            <a:off x="718005" y="176160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1205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C90E582-F600-4930-BF15-E274A48D1381}" type="datetime1">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EC9E3E-F9FB-4CAE-ADB0-6C6947CEBDED}" type="slidenum">
              <a:rPr lang="es-ES" smtClean="0"/>
              <a:t>‹Nº›</a:t>
            </a:fld>
            <a:endParaRPr lang="es-ES"/>
          </a:p>
        </p:txBody>
      </p:sp>
    </p:spTree>
    <p:extLst>
      <p:ext uri="{BB962C8B-B14F-4D97-AF65-F5344CB8AC3E}">
        <p14:creationId xmlns:p14="http://schemas.microsoft.com/office/powerpoint/2010/main" val="109247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0D62BCA-7DA8-4546-AC60-38562E0EA6AD}" type="datetime1">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EC9E3E-F9FB-4CAE-ADB0-6C6947CEBDED}" type="slidenum">
              <a:rPr lang="es-ES" smtClean="0"/>
              <a:t>‹Nº›</a:t>
            </a:fld>
            <a:endParaRPr lang="es-ES"/>
          </a:p>
        </p:txBody>
      </p:sp>
      <p:sp>
        <p:nvSpPr>
          <p:cNvPr id="7" name="Rectángulo 6">
            <a:extLst>
              <a:ext uri="{FF2B5EF4-FFF2-40B4-BE49-F238E27FC236}">
                <a16:creationId xmlns:a16="http://schemas.microsoft.com/office/drawing/2014/main" id="{A5B80D56-86AB-4F9C-AC70-C3A14DF88819}"/>
              </a:ext>
            </a:extLst>
          </p:cNvPr>
          <p:cNvSpPr/>
          <p:nvPr userDrawn="1"/>
        </p:nvSpPr>
        <p:spPr>
          <a:xfrm>
            <a:off x="718004" y="4551068"/>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8808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BF719BF-5269-467C-920E-8F09B01AF981}" type="datetime1">
              <a:rPr lang="es-ES" smtClean="0"/>
              <a:t>09/10/2024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EC9E3E-F9FB-4CAE-ADB0-6C6947CEBDED}" type="slidenum">
              <a:rPr lang="es-ES" smtClean="0"/>
              <a:t>‹Nº›</a:t>
            </a:fld>
            <a:endParaRPr lang="es-ES"/>
          </a:p>
        </p:txBody>
      </p:sp>
      <p:sp>
        <p:nvSpPr>
          <p:cNvPr id="8" name="Rectángulo 7">
            <a:extLst>
              <a:ext uri="{FF2B5EF4-FFF2-40B4-BE49-F238E27FC236}">
                <a16:creationId xmlns:a16="http://schemas.microsoft.com/office/drawing/2014/main" id="{C41DBECD-C9CD-421C-A3F2-1693328A6BC0}"/>
              </a:ext>
            </a:extLst>
          </p:cNvPr>
          <p:cNvSpPr/>
          <p:nvPr userDrawn="1"/>
        </p:nvSpPr>
        <p:spPr>
          <a:xfrm>
            <a:off x="718005" y="176160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2429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1D481C-46DC-46C5-A582-AB224DA9EC94}" type="datetime1">
              <a:rPr lang="es-ES" smtClean="0"/>
              <a:t>09/10/2024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6EC9E3E-F9FB-4CAE-ADB0-6C6947CEBDED}" type="slidenum">
              <a:rPr lang="es-ES" smtClean="0"/>
              <a:t>‹Nº›</a:t>
            </a:fld>
            <a:endParaRPr lang="es-ES"/>
          </a:p>
        </p:txBody>
      </p:sp>
      <p:sp>
        <p:nvSpPr>
          <p:cNvPr id="10" name="Rectángulo 9">
            <a:extLst>
              <a:ext uri="{FF2B5EF4-FFF2-40B4-BE49-F238E27FC236}">
                <a16:creationId xmlns:a16="http://schemas.microsoft.com/office/drawing/2014/main" id="{36C3E618-5C81-46FD-B8D6-5DD7F3756595}"/>
              </a:ext>
            </a:extLst>
          </p:cNvPr>
          <p:cNvSpPr/>
          <p:nvPr userDrawn="1"/>
        </p:nvSpPr>
        <p:spPr>
          <a:xfrm>
            <a:off x="718005" y="168903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0321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7AD27E5-14A9-42FF-B19A-32DA8A149741}" type="datetime1">
              <a:rPr lang="es-ES" smtClean="0"/>
              <a:t>09/10/2024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6EC9E3E-F9FB-4CAE-ADB0-6C6947CEBDED}" type="slidenum">
              <a:rPr lang="es-ES" smtClean="0"/>
              <a:t>‹Nº›</a:t>
            </a:fld>
            <a:endParaRPr lang="es-ES"/>
          </a:p>
        </p:txBody>
      </p:sp>
      <p:sp>
        <p:nvSpPr>
          <p:cNvPr id="6" name="Rectángulo 5">
            <a:extLst>
              <a:ext uri="{FF2B5EF4-FFF2-40B4-BE49-F238E27FC236}">
                <a16:creationId xmlns:a16="http://schemas.microsoft.com/office/drawing/2014/main" id="{02110A83-76B1-4F87-A409-CDB886555954}"/>
              </a:ext>
            </a:extLst>
          </p:cNvPr>
          <p:cNvSpPr/>
          <p:nvPr userDrawn="1"/>
        </p:nvSpPr>
        <p:spPr>
          <a:xfrm>
            <a:off x="718005" y="176160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0559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50478-92EE-4CE8-AC15-53E00E3248E8}" type="datetime1">
              <a:rPr lang="es-ES" smtClean="0"/>
              <a:t>09/10/2024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6EC9E3E-F9FB-4CAE-ADB0-6C6947CEBDED}" type="slidenum">
              <a:rPr lang="es-ES" smtClean="0"/>
              <a:t>‹Nº›</a:t>
            </a:fld>
            <a:endParaRPr lang="es-ES"/>
          </a:p>
        </p:txBody>
      </p:sp>
    </p:spTree>
    <p:extLst>
      <p:ext uri="{BB962C8B-B14F-4D97-AF65-F5344CB8AC3E}">
        <p14:creationId xmlns:p14="http://schemas.microsoft.com/office/powerpoint/2010/main" val="346166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b" anchorCtr="0">
            <a:normAutofit/>
          </a:bodyPr>
          <a:lstStyle/>
          <a:p>
            <a:pPr lvl="0"/>
            <a:r>
              <a:rPr lang="es-ES" dirty="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1C063-AE44-42B7-A70E-5EF08C3CBF51}" type="datetime1">
              <a:rPr lang="es-ES" smtClean="0"/>
              <a:t>09/10/2024</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C9E3E-F9FB-4CAE-ADB0-6C6947CEBDED}" type="slidenum">
              <a:rPr lang="es-ES" smtClean="0"/>
              <a:t>‹Nº›</a:t>
            </a:fld>
            <a:endParaRPr lang="es-ES"/>
          </a:p>
        </p:txBody>
      </p:sp>
      <p:sp>
        <p:nvSpPr>
          <p:cNvPr id="7" name="Rectángulo 6">
            <a:extLst>
              <a:ext uri="{FF2B5EF4-FFF2-40B4-BE49-F238E27FC236}">
                <a16:creationId xmlns:a16="http://schemas.microsoft.com/office/drawing/2014/main" id="{2B28BD1A-F06E-4573-B02D-E28F3ADB7837}"/>
              </a:ext>
            </a:extLst>
          </p:cNvPr>
          <p:cNvSpPr/>
          <p:nvPr userDrawn="1"/>
        </p:nvSpPr>
        <p:spPr>
          <a:xfrm>
            <a:off x="1185" y="6116128"/>
            <a:ext cx="9142815" cy="741871"/>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153F8B28-12C8-468A-A122-BA083F3AABF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3760198" y="6130642"/>
            <a:ext cx="1623603" cy="673310"/>
          </a:xfrm>
          <a:prstGeom prst="rect">
            <a:avLst/>
          </a:prstGeom>
        </p:spPr>
      </p:pic>
    </p:spTree>
    <p:extLst>
      <p:ext uri="{BB962C8B-B14F-4D97-AF65-F5344CB8AC3E}">
        <p14:creationId xmlns:p14="http://schemas.microsoft.com/office/powerpoint/2010/main" val="34121998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2" r:id="rId3"/>
    <p:sldLayoutId id="2147483661" r:id="rId4"/>
    <p:sldLayoutId id="2147483663" r:id="rId5"/>
    <p:sldLayoutId id="2147483664" r:id="rId6"/>
    <p:sldLayoutId id="2147483665" r:id="rId7"/>
    <p:sldLayoutId id="2147483666" r:id="rId8"/>
    <p:sldLayoutId id="2147483667" r:id="rId9"/>
    <p:sldLayoutId id="2147483668" r:id="rId10"/>
    <p:sldLayoutId id="2147483669" r:id="rId11"/>
    <p:sldLayoutId id="2147483674" r:id="rId12"/>
  </p:sldLayoutIdLst>
  <p:hf hdr="0" ftr="0" dt="0"/>
  <p:txStyles>
    <p:title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hyperlink" Target="https://campus.ual.es/" TargetMode="External"/><Relationship Id="rId5" Type="http://schemas.openxmlformats.org/officeDocument/2006/relationships/hyperlink" Target="https://www.ual.es/estudios/grados/presentacion/plandeestudios/trabajofinestudios/4015"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ual.es/application/files/6617/0107/5348/AnexoI-AnteproyectoCTFG.docx" TargetMode="External"/><Relationship Id="rId5" Type="http://schemas.openxmlformats.org/officeDocument/2006/relationships/hyperlink" Target="https://www.ual.es/application/files/6517/0107/5275/AnexoI-AnteproyectoTFG.docx" TargetMode="Externa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s://www.ual.es/estudios/grados/presentacion/plandeestudios/trabajofinestudios/401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hyperlink" Target="https://www.ual.es/estudios/grados/presentacion/plandeestudios/trabajofinestudios/4015" TargetMode="Externa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49.svg"/></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hyperlink" Target="https://campus.ual.es/" TargetMode="External"/><Relationship Id="rId5" Type="http://schemas.openxmlformats.org/officeDocument/2006/relationships/hyperlink" Target="https://www.ual.es/estudios/grados/presentacion/plandeestudios/trabajofinestudios/4015"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21.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ual.es/application/files/6617/0107/5348/AnexoI-AnteproyectoCTFG.docx" TargetMode="External"/><Relationship Id="rId5" Type="http://schemas.openxmlformats.org/officeDocument/2006/relationships/hyperlink" Target="https://www.ual.es/application/files/6517/0107/5275/AnexoI-AnteproyectoTFG.docx" TargetMode="Externa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hyperlink" Target="https://www.ual.es/estudios/grados/presentacion/plandeestudios/trabajofinestudios/2515"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9.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24.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49.sv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hyperlink" Target="https://www.ual.es/estudios/grados/presentacion/plandeestudios/trabajofinestudios/4015" TargetMode="Externa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49.svg"/><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4.jpeg"/><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6.jpeg"/><Relationship Id="rId1" Type="http://schemas.openxmlformats.org/officeDocument/2006/relationships/slideLayout" Target="../slideLayouts/slideLayout3.xml"/><Relationship Id="rId4" Type="http://schemas.openxmlformats.org/officeDocument/2006/relationships/image" Target="../media/image57.jpe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1.png"/><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07;p2" descr="Vista de una ciudad desde lo alto de un edificio&#10;&#10;Descripción generada automáticamente">
            <a:extLst>
              <a:ext uri="{FF2B5EF4-FFF2-40B4-BE49-F238E27FC236}">
                <a16:creationId xmlns:a16="http://schemas.microsoft.com/office/drawing/2014/main" id="{AF9EE2CE-9DE7-0654-F217-AFE179B1CB08}"/>
              </a:ext>
            </a:extLst>
          </p:cNvPr>
          <p:cNvPicPr preferRelativeResize="0"/>
          <p:nvPr/>
        </p:nvPicPr>
        <p:blipFill rotWithShape="1">
          <a:blip r:embed="rId2">
            <a:alphaModFix/>
          </a:blip>
          <a:srcRect/>
          <a:stretch/>
        </p:blipFill>
        <p:spPr>
          <a:xfrm>
            <a:off x="0" y="0"/>
            <a:ext cx="9144000" cy="4827450"/>
          </a:xfrm>
          <a:prstGeom prst="rect">
            <a:avLst/>
          </a:prstGeom>
          <a:noFill/>
          <a:ln>
            <a:noFill/>
          </a:ln>
        </p:spPr>
      </p:pic>
      <p:sp>
        <p:nvSpPr>
          <p:cNvPr id="3" name="Título 2">
            <a:extLst>
              <a:ext uri="{FF2B5EF4-FFF2-40B4-BE49-F238E27FC236}">
                <a16:creationId xmlns:a16="http://schemas.microsoft.com/office/drawing/2014/main" id="{067CE607-1DC2-4911-A19E-98BF0E08BB93}"/>
              </a:ext>
            </a:extLst>
          </p:cNvPr>
          <p:cNvSpPr>
            <a:spLocks noGrp="1"/>
          </p:cNvSpPr>
          <p:nvPr>
            <p:ph type="title"/>
          </p:nvPr>
        </p:nvSpPr>
        <p:spPr>
          <a:xfrm>
            <a:off x="337624" y="4887777"/>
            <a:ext cx="5407394" cy="1325563"/>
          </a:xfrm>
        </p:spPr>
        <p:txBody>
          <a:bodyPr>
            <a:normAutofit/>
          </a:bodyPr>
          <a:lstStyle/>
          <a:p>
            <a:r>
              <a:rPr lang="es-ES" sz="3500" b="1" dirty="0"/>
              <a:t>NORMATIVA </a:t>
            </a:r>
            <a:br>
              <a:rPr lang="es-ES" sz="3500" b="1" dirty="0"/>
            </a:br>
            <a:r>
              <a:rPr lang="es-ES" sz="3500" b="1" dirty="0"/>
              <a:t>TRABAJO FIN DE GRADO</a:t>
            </a:r>
          </a:p>
        </p:txBody>
      </p:sp>
      <p:pic>
        <p:nvPicPr>
          <p:cNvPr id="18" name="Picture 2" descr="UALjoven. Proyecto ScienceIES-ALMERÍA">
            <a:extLst>
              <a:ext uri="{FF2B5EF4-FFF2-40B4-BE49-F238E27FC236}">
                <a16:creationId xmlns:a16="http://schemas.microsoft.com/office/drawing/2014/main" id="{052BFD1C-AC0A-4131-BDF9-B64FD86EA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854" y="4827450"/>
            <a:ext cx="3288146" cy="203055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7DF4738C-B1DE-4837-8845-A82A861B5118}"/>
              </a:ext>
            </a:extLst>
          </p:cNvPr>
          <p:cNvSpPr>
            <a:spLocks noGrp="1"/>
          </p:cNvSpPr>
          <p:nvPr>
            <p:ph type="sldNum" sz="quarter" idx="12"/>
          </p:nvPr>
        </p:nvSpPr>
        <p:spPr/>
        <p:txBody>
          <a:bodyPr/>
          <a:lstStyle/>
          <a:p>
            <a:fld id="{A6EC9E3E-F9FB-4CAE-ADB0-6C6947CEBDED}" type="slidenum">
              <a:rPr lang="es-ES" smtClean="0"/>
              <a:t>1</a:t>
            </a:fld>
            <a:endParaRPr lang="es-ES"/>
          </a:p>
        </p:txBody>
      </p:sp>
      <p:sp>
        <p:nvSpPr>
          <p:cNvPr id="5" name="object 9">
            <a:extLst>
              <a:ext uri="{FF2B5EF4-FFF2-40B4-BE49-F238E27FC236}">
                <a16:creationId xmlns:a16="http://schemas.microsoft.com/office/drawing/2014/main" id="{9DE2B809-0050-73C1-6A2E-2D9F832E278D}"/>
              </a:ext>
            </a:extLst>
          </p:cNvPr>
          <p:cNvSpPr txBox="1"/>
          <p:nvPr/>
        </p:nvSpPr>
        <p:spPr>
          <a:xfrm>
            <a:off x="1718136" y="6213340"/>
            <a:ext cx="3288146" cy="483466"/>
          </a:xfrm>
          <a:prstGeom prst="rect">
            <a:avLst/>
          </a:prstGeom>
        </p:spPr>
        <p:txBody>
          <a:bodyPr vert="horz" wrap="square" lIns="0" tIns="13970" rIns="0" bIns="0" rtlCol="0">
            <a:spAutoFit/>
          </a:bodyPr>
          <a:lstStyle/>
          <a:p>
            <a:pPr marL="12700">
              <a:lnSpc>
                <a:spcPct val="100000"/>
              </a:lnSpc>
              <a:spcBef>
                <a:spcPts val="110"/>
              </a:spcBef>
            </a:pPr>
            <a:r>
              <a:rPr sz="3050" b="1" spc="70" dirty="0" err="1">
                <a:solidFill>
                  <a:srgbClr val="FFFFFF"/>
                </a:solidFill>
                <a:latin typeface="Trebuchet MS"/>
                <a:cs typeface="Trebuchet MS"/>
              </a:rPr>
              <a:t>Curso</a:t>
            </a:r>
            <a:r>
              <a:rPr lang="es-ES" sz="3050" b="1" spc="70" dirty="0">
                <a:solidFill>
                  <a:srgbClr val="FFFFFF"/>
                </a:solidFill>
                <a:latin typeface="Trebuchet MS"/>
                <a:cs typeface="Trebuchet MS"/>
              </a:rPr>
              <a:t> 2024/25</a:t>
            </a:r>
            <a:endParaRPr sz="3050" dirty="0">
              <a:latin typeface="Trebuchet MS"/>
              <a:cs typeface="Trebuchet MS"/>
            </a:endParaRPr>
          </a:p>
        </p:txBody>
      </p:sp>
    </p:spTree>
    <p:extLst>
      <p:ext uri="{BB962C8B-B14F-4D97-AF65-F5344CB8AC3E}">
        <p14:creationId xmlns:p14="http://schemas.microsoft.com/office/powerpoint/2010/main" val="153787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4">
            <a:extLst>
              <a:ext uri="{FF2B5EF4-FFF2-40B4-BE49-F238E27FC236}">
                <a16:creationId xmlns:a16="http://schemas.microsoft.com/office/drawing/2014/main" id="{6429C2D2-E94B-D78D-455E-9D54B8D84248}"/>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descr="Logotipo&#10;&#10;Descripción generada automáticamente">
            <a:extLst>
              <a:ext uri="{FF2B5EF4-FFF2-40B4-BE49-F238E27FC236}">
                <a16:creationId xmlns:a16="http://schemas.microsoft.com/office/drawing/2014/main" id="{89982A38-2265-5D1D-ADA2-56B2D8649A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0697" y="1058836"/>
            <a:ext cx="1645631" cy="1287200"/>
          </a:xfrm>
          <a:prstGeom prst="rect">
            <a:avLst/>
          </a:prstGeom>
        </p:spPr>
      </p:pic>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371386" y="811313"/>
            <a:ext cx="660091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4. Director y Codirector</a:t>
            </a:r>
          </a:p>
        </p:txBody>
      </p:sp>
      <p:sp>
        <p:nvSpPr>
          <p:cNvPr id="2" name="Rectangle 15">
            <a:extLst>
              <a:ext uri="{FF2B5EF4-FFF2-40B4-BE49-F238E27FC236}">
                <a16:creationId xmlns:a16="http://schemas.microsoft.com/office/drawing/2014/main" id="{61BD09DC-6444-40F1-A906-308F66B2B7C4}"/>
              </a:ext>
            </a:extLst>
          </p:cNvPr>
          <p:cNvSpPr>
            <a:spLocks noChangeArrowheads="1"/>
          </p:cNvSpPr>
          <p:nvPr/>
        </p:nvSpPr>
        <p:spPr bwMode="auto">
          <a:xfrm>
            <a:off x="607722" y="2000512"/>
            <a:ext cx="5907378" cy="3838314"/>
          </a:xfrm>
          <a:prstGeom prst="rect">
            <a:avLst/>
          </a:prstGeom>
          <a:noFill/>
          <a:ln w="9525">
            <a:noFill/>
            <a:miter lim="800000"/>
            <a:headEnd/>
            <a:tailEnd/>
          </a:ln>
        </p:spPr>
        <p:txBody>
          <a:bodyPr/>
          <a:lstStyle/>
          <a:p>
            <a:pPr marL="457200" indent="-457200" algn="just">
              <a:spcBef>
                <a:spcPct val="20000"/>
              </a:spcBef>
              <a:buClr>
                <a:srgbClr val="000099"/>
              </a:buClr>
              <a:buSzPct val="100000"/>
              <a:buFont typeface="+mj-lt"/>
              <a:buAutoNum type="arabicPeriod"/>
              <a:defRPr/>
            </a:pPr>
            <a:r>
              <a:rPr lang="es-ES_tradnl" b="1" dirty="0">
                <a:solidFill>
                  <a:srgbClr val="FF0000"/>
                </a:solidFill>
              </a:rPr>
              <a:t>S</a:t>
            </a:r>
            <a:r>
              <a:rPr lang="es-ES_tradnl" b="1" dirty="0">
                <a:solidFill>
                  <a:srgbClr val="FF0000"/>
                </a:solidFill>
                <a:cs typeface="+mn-cs"/>
              </a:rPr>
              <a:t>erá dirigido por un tutor y, en su caso, un cotutor, de los cuales al menos uno deberá cumplir:</a:t>
            </a:r>
          </a:p>
          <a:p>
            <a:pPr marL="800100" lvl="1" indent="-342900" algn="just">
              <a:spcBef>
                <a:spcPct val="20000"/>
              </a:spcBef>
              <a:buClr>
                <a:srgbClr val="000099"/>
              </a:buClr>
              <a:buSzPct val="100000"/>
              <a:buFont typeface="Arial"/>
              <a:buChar char="•"/>
              <a:defRPr/>
            </a:pPr>
            <a:r>
              <a:rPr lang="es-ES_tradnl" b="1" dirty="0">
                <a:solidFill>
                  <a:srgbClr val="000090"/>
                </a:solidFill>
                <a:cs typeface="+mn-cs"/>
              </a:rPr>
              <a:t>Ser Personal Docente e Investigador de la UAL perteneciente a un área de conocimiento </a:t>
            </a:r>
            <a:r>
              <a:rPr lang="es-ES_tradnl" b="1" dirty="0">
                <a:solidFill>
                  <a:srgbClr val="000090"/>
                </a:solidFill>
              </a:rPr>
              <a:t>que imparta docencia en el título correspondiente.</a:t>
            </a:r>
          </a:p>
          <a:p>
            <a:pPr marL="800100" lvl="1" indent="-342900" algn="just">
              <a:spcBef>
                <a:spcPct val="20000"/>
              </a:spcBef>
              <a:buClr>
                <a:srgbClr val="000099"/>
              </a:buClr>
              <a:buSzPct val="100000"/>
              <a:buFont typeface="Arial"/>
              <a:buChar char="•"/>
              <a:defRPr/>
            </a:pPr>
            <a:endParaRPr lang="es-ES_tradnl" b="1" dirty="0">
              <a:solidFill>
                <a:srgbClr val="000090"/>
              </a:solidFill>
              <a:cs typeface="+mn-cs"/>
            </a:endParaRPr>
          </a:p>
          <a:p>
            <a:pPr marL="457200" indent="-457200" algn="just">
              <a:spcBef>
                <a:spcPct val="20000"/>
              </a:spcBef>
              <a:buClr>
                <a:srgbClr val="000099"/>
              </a:buClr>
              <a:buSzPct val="100000"/>
              <a:buFont typeface="+mj-lt"/>
              <a:buAutoNum type="arabicPeriod"/>
              <a:defRPr/>
            </a:pPr>
            <a:r>
              <a:rPr lang="es-ES_tradnl" b="1" dirty="0">
                <a:solidFill>
                  <a:srgbClr val="000090"/>
                </a:solidFill>
                <a:cs typeface="+mn-cs"/>
              </a:rPr>
              <a:t>Se puede asignar la Codirección a </a:t>
            </a:r>
            <a:r>
              <a:rPr lang="es-ES_tradnl" b="1" dirty="0">
                <a:solidFill>
                  <a:srgbClr val="FF0000"/>
                </a:solidFill>
                <a:cs typeface="+mn-cs"/>
              </a:rPr>
              <a:t>Becarios</a:t>
            </a:r>
            <a:r>
              <a:rPr lang="es-ES_tradnl" b="1" dirty="0">
                <a:solidFill>
                  <a:srgbClr val="000090"/>
                </a:solidFill>
                <a:cs typeface="+mn-cs"/>
              </a:rPr>
              <a:t> y/o </a:t>
            </a:r>
            <a:r>
              <a:rPr lang="es-ES_tradnl" b="1" dirty="0">
                <a:solidFill>
                  <a:srgbClr val="FF0000"/>
                </a:solidFill>
                <a:cs typeface="+mn-cs"/>
              </a:rPr>
              <a:t>Profesorado externo </a:t>
            </a:r>
            <a:r>
              <a:rPr lang="es-ES_tradnl" b="1" dirty="0">
                <a:solidFill>
                  <a:srgbClr val="000090"/>
                </a:solidFill>
                <a:cs typeface="+mn-cs"/>
              </a:rPr>
              <a:t>siempre que sea compartida con un profesor de la UAL en las condiciones del punto 1.</a:t>
            </a:r>
          </a:p>
          <a:p>
            <a:pPr marL="457200" indent="-457200" algn="just">
              <a:spcBef>
                <a:spcPct val="20000"/>
              </a:spcBef>
              <a:buClr>
                <a:srgbClr val="000099"/>
              </a:buClr>
              <a:buSzPct val="100000"/>
              <a:buFont typeface="+mj-lt"/>
              <a:buAutoNum type="arabicPeriod"/>
              <a:defRPr/>
            </a:pPr>
            <a:endParaRPr lang="es-ES_tradnl" b="1" dirty="0">
              <a:solidFill>
                <a:srgbClr val="000090"/>
              </a:solidFill>
            </a:endParaRPr>
          </a:p>
          <a:p>
            <a:pPr marL="457200" indent="-457200" algn="just">
              <a:spcBef>
                <a:spcPct val="20000"/>
              </a:spcBef>
              <a:buClr>
                <a:srgbClr val="000099"/>
              </a:buClr>
              <a:buSzPct val="100000"/>
              <a:buFont typeface="+mj-lt"/>
              <a:buAutoNum type="arabicPeriod"/>
              <a:defRPr/>
            </a:pPr>
            <a:r>
              <a:rPr lang="es-ES_tradnl" b="1" dirty="0">
                <a:solidFill>
                  <a:srgbClr val="000090"/>
                </a:solidFill>
                <a:cs typeface="+mn-cs"/>
              </a:rPr>
              <a:t>Los </a:t>
            </a:r>
            <a:r>
              <a:rPr lang="es-ES_tradnl" b="1" dirty="0">
                <a:solidFill>
                  <a:srgbClr val="FF0000"/>
                </a:solidFill>
                <a:cs typeface="+mn-cs"/>
              </a:rPr>
              <a:t>Profesores Sustitutos </a:t>
            </a:r>
            <a:r>
              <a:rPr lang="es-ES_tradnl" b="1" dirty="0">
                <a:solidFill>
                  <a:srgbClr val="000090"/>
                </a:solidFill>
                <a:cs typeface="+mn-cs"/>
              </a:rPr>
              <a:t>no podrán ser tutores únicos de un TFG/CTFG</a:t>
            </a:r>
          </a:p>
          <a:p>
            <a:pPr marL="457200" indent="-457200" algn="just">
              <a:spcBef>
                <a:spcPct val="20000"/>
              </a:spcBef>
              <a:buClr>
                <a:srgbClr val="000099"/>
              </a:buClr>
              <a:buSzPct val="100000"/>
              <a:buFont typeface="+mj-lt"/>
              <a:buAutoNum type="arabicPeriod"/>
              <a:defRPr/>
            </a:pPr>
            <a:endParaRPr lang="es-ES_tradnl" b="1" dirty="0">
              <a:solidFill>
                <a:srgbClr val="000090"/>
              </a:solidFill>
              <a:cs typeface="+mn-cs"/>
            </a:endParaRPr>
          </a:p>
        </p:txBody>
      </p:sp>
      <p:sp>
        <p:nvSpPr>
          <p:cNvPr id="4" name="Marcador de número de diapositiva 3">
            <a:extLst>
              <a:ext uri="{FF2B5EF4-FFF2-40B4-BE49-F238E27FC236}">
                <a16:creationId xmlns:a16="http://schemas.microsoft.com/office/drawing/2014/main" id="{CF1E1F06-7511-4ED0-81B5-FA0CACF612BA}"/>
              </a:ext>
            </a:extLst>
          </p:cNvPr>
          <p:cNvSpPr>
            <a:spLocks noGrp="1"/>
          </p:cNvSpPr>
          <p:nvPr>
            <p:ph type="sldNum" sz="quarter" idx="12"/>
          </p:nvPr>
        </p:nvSpPr>
        <p:spPr/>
        <p:txBody>
          <a:bodyPr/>
          <a:lstStyle/>
          <a:p>
            <a:fld id="{A6EC9E3E-F9FB-4CAE-ADB0-6C6947CEBDED}" type="slidenum">
              <a:rPr lang="es-ES" smtClean="0"/>
              <a:t>10</a:t>
            </a:fld>
            <a:endParaRPr lang="es-ES"/>
          </a:p>
        </p:txBody>
      </p:sp>
    </p:spTree>
    <p:extLst>
      <p:ext uri="{BB962C8B-B14F-4D97-AF65-F5344CB8AC3E}">
        <p14:creationId xmlns:p14="http://schemas.microsoft.com/office/powerpoint/2010/main" val="1664991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4">
            <a:extLst>
              <a:ext uri="{FF2B5EF4-FFF2-40B4-BE49-F238E27FC236}">
                <a16:creationId xmlns:a16="http://schemas.microsoft.com/office/drawing/2014/main" id="{8E05CA49-20BD-929B-D3DF-39403D434514}"/>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636156" y="161926"/>
            <a:ext cx="7115264" cy="149596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lnSpc>
                <a:spcPct val="100000"/>
              </a:lnSpc>
            </a:pPr>
            <a:r>
              <a:rPr lang="es-ES_tradnl" altLang="es-ES" sz="36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TRÁMITE 1</a:t>
            </a:r>
          </a:p>
          <a:p>
            <a:pPr algn="ctr">
              <a:lnSpc>
                <a:spcPct val="100000"/>
              </a:lnSpc>
            </a:pP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Solicitud de Tema y Director</a:t>
            </a:r>
          </a:p>
          <a:p>
            <a:pPr algn="ctr">
              <a:lnSpc>
                <a:spcPct val="100000"/>
              </a:lnSpc>
            </a:pPr>
            <a:r>
              <a:rPr lang="es-ES_tradnl" altLang="es-ES" sz="2000" b="1" dirty="0">
                <a:solidFill>
                  <a:schemeClr val="accent6">
                    <a:lumMod val="75000"/>
                  </a:schemeClr>
                </a:solidFill>
                <a:latin typeface="Calibri" panose="020F0502020204030204" pitchFamily="34" charset="0"/>
                <a:ea typeface="ＭＳ Ｐゴシック" panose="020B0600070205080204" pitchFamily="34" charset="-128"/>
                <a:cs typeface="Calibri" panose="020F0502020204030204" pitchFamily="34" charset="0"/>
              </a:rPr>
              <a:t>(Plazo: del 30 de septiembre al 3 de noviembre)</a:t>
            </a:r>
          </a:p>
        </p:txBody>
      </p:sp>
      <p:pic>
        <p:nvPicPr>
          <p:cNvPr id="2" name="Imagen 1">
            <a:extLst>
              <a:ext uri="{FF2B5EF4-FFF2-40B4-BE49-F238E27FC236}">
                <a16:creationId xmlns:a16="http://schemas.microsoft.com/office/drawing/2014/main" id="{56310C11-4D30-4ECD-9D8B-0316AC12FA95}"/>
              </a:ext>
            </a:extLst>
          </p:cNvPr>
          <p:cNvPicPr>
            <a:picLocks noChangeAspect="1"/>
          </p:cNvPicPr>
          <p:nvPr/>
        </p:nvPicPr>
        <p:blipFill>
          <a:blip r:embed="rId2"/>
          <a:stretch>
            <a:fillRect/>
          </a:stretch>
        </p:blipFill>
        <p:spPr>
          <a:xfrm>
            <a:off x="41125" y="2348011"/>
            <a:ext cx="9063980" cy="2701685"/>
          </a:xfrm>
          <a:prstGeom prst="rect">
            <a:avLst/>
          </a:prstGeom>
        </p:spPr>
      </p:pic>
      <p:sp>
        <p:nvSpPr>
          <p:cNvPr id="5" name="Rectángulo: esquinas redondeadas 4">
            <a:extLst>
              <a:ext uri="{FF2B5EF4-FFF2-40B4-BE49-F238E27FC236}">
                <a16:creationId xmlns:a16="http://schemas.microsoft.com/office/drawing/2014/main" id="{7AC43CBE-990F-4B36-89D6-159D4A8C823C}"/>
              </a:ext>
            </a:extLst>
          </p:cNvPr>
          <p:cNvSpPr/>
          <p:nvPr/>
        </p:nvSpPr>
        <p:spPr bwMode="auto">
          <a:xfrm>
            <a:off x="4582640" y="3759462"/>
            <a:ext cx="3120487" cy="460460"/>
          </a:xfrm>
          <a:prstGeom prst="roundRect">
            <a:avLst/>
          </a:prstGeom>
          <a:noFill/>
          <a:ln w="317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New Roman" pitchFamily="18" charset="0"/>
            </a:endParaRPr>
          </a:p>
        </p:txBody>
      </p:sp>
      <p:pic>
        <p:nvPicPr>
          <p:cNvPr id="7" name="Imagen 6">
            <a:extLst>
              <a:ext uri="{FF2B5EF4-FFF2-40B4-BE49-F238E27FC236}">
                <a16:creationId xmlns:a16="http://schemas.microsoft.com/office/drawing/2014/main" id="{175E7F46-69D6-4EBF-9D7D-10A557A41C5F}"/>
              </a:ext>
            </a:extLst>
          </p:cNvPr>
          <p:cNvPicPr>
            <a:picLocks noChangeAspect="1"/>
          </p:cNvPicPr>
          <p:nvPr/>
        </p:nvPicPr>
        <p:blipFill>
          <a:blip r:embed="rId3"/>
          <a:stretch>
            <a:fillRect/>
          </a:stretch>
        </p:blipFill>
        <p:spPr>
          <a:xfrm>
            <a:off x="225394" y="754517"/>
            <a:ext cx="1028666" cy="1036766"/>
          </a:xfrm>
          <a:prstGeom prst="rect">
            <a:avLst/>
          </a:prstGeom>
        </p:spPr>
      </p:pic>
      <p:sp>
        <p:nvSpPr>
          <p:cNvPr id="4" name="Marcador de número de diapositiva 3">
            <a:extLst>
              <a:ext uri="{FF2B5EF4-FFF2-40B4-BE49-F238E27FC236}">
                <a16:creationId xmlns:a16="http://schemas.microsoft.com/office/drawing/2014/main" id="{CAD31827-8814-4552-8358-6218F58996F9}"/>
              </a:ext>
            </a:extLst>
          </p:cNvPr>
          <p:cNvSpPr>
            <a:spLocks noGrp="1"/>
          </p:cNvSpPr>
          <p:nvPr>
            <p:ph type="sldNum" sz="quarter" idx="12"/>
          </p:nvPr>
        </p:nvSpPr>
        <p:spPr/>
        <p:txBody>
          <a:bodyPr/>
          <a:lstStyle/>
          <a:p>
            <a:fld id="{A6EC9E3E-F9FB-4CAE-ADB0-6C6947CEBDED}" type="slidenum">
              <a:rPr lang="es-ES" smtClean="0"/>
              <a:t>11</a:t>
            </a:fld>
            <a:endParaRPr lang="es-ES"/>
          </a:p>
        </p:txBody>
      </p:sp>
      <p:pic>
        <p:nvPicPr>
          <p:cNvPr id="6" name="Imagen 5" descr="Logotipo&#10;&#10;Descripción generada automáticamente">
            <a:extLst>
              <a:ext uri="{FF2B5EF4-FFF2-40B4-BE49-F238E27FC236}">
                <a16:creationId xmlns:a16="http://schemas.microsoft.com/office/drawing/2014/main" id="{89A90317-C496-9D1D-5CB0-E43404C7A25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
        <p:nvSpPr>
          <p:cNvPr id="10" name="object 55">
            <a:extLst>
              <a:ext uri="{FF2B5EF4-FFF2-40B4-BE49-F238E27FC236}">
                <a16:creationId xmlns:a16="http://schemas.microsoft.com/office/drawing/2014/main" id="{C0ABEA74-CF63-D61B-38F6-28C33046B24B}"/>
              </a:ext>
            </a:extLst>
          </p:cNvPr>
          <p:cNvSpPr/>
          <p:nvPr/>
        </p:nvSpPr>
        <p:spPr>
          <a:xfrm>
            <a:off x="7336790" y="4031013"/>
            <a:ext cx="299720" cy="337820"/>
          </a:xfrm>
          <a:custGeom>
            <a:avLst/>
            <a:gdLst/>
            <a:ahLst/>
            <a:cxnLst/>
            <a:rect l="l" t="t" r="r" b="b"/>
            <a:pathLst>
              <a:path w="299720" h="337819">
                <a:moveTo>
                  <a:pt x="130162" y="0"/>
                </a:moveTo>
                <a:lnTo>
                  <a:pt x="120802" y="2012"/>
                </a:lnTo>
                <a:lnTo>
                  <a:pt x="113147" y="7518"/>
                </a:lnTo>
                <a:lnTo>
                  <a:pt x="107973" y="15691"/>
                </a:lnTo>
                <a:lnTo>
                  <a:pt x="106057" y="25704"/>
                </a:lnTo>
                <a:lnTo>
                  <a:pt x="107149" y="206654"/>
                </a:lnTo>
                <a:lnTo>
                  <a:pt x="58115" y="157899"/>
                </a:lnTo>
                <a:lnTo>
                  <a:pt x="19762" y="146520"/>
                </a:lnTo>
                <a:lnTo>
                  <a:pt x="0" y="160007"/>
                </a:lnTo>
                <a:lnTo>
                  <a:pt x="108001" y="316278"/>
                </a:lnTo>
                <a:lnTo>
                  <a:pt x="121624" y="327710"/>
                </a:lnTo>
                <a:lnTo>
                  <a:pt x="137558" y="334952"/>
                </a:lnTo>
                <a:lnTo>
                  <a:pt x="155003" y="337502"/>
                </a:lnTo>
                <a:lnTo>
                  <a:pt x="233095" y="337642"/>
                </a:lnTo>
                <a:lnTo>
                  <a:pt x="258737" y="332146"/>
                </a:lnTo>
                <a:lnTo>
                  <a:pt x="279706" y="317072"/>
                </a:lnTo>
                <a:lnTo>
                  <a:pt x="293876" y="294681"/>
                </a:lnTo>
                <a:lnTo>
                  <a:pt x="299123" y="267233"/>
                </a:lnTo>
                <a:lnTo>
                  <a:pt x="299377" y="146824"/>
                </a:lnTo>
                <a:lnTo>
                  <a:pt x="297485" y="136810"/>
                </a:lnTo>
                <a:lnTo>
                  <a:pt x="292342" y="128633"/>
                </a:lnTo>
                <a:lnTo>
                  <a:pt x="284716" y="123116"/>
                </a:lnTo>
                <a:lnTo>
                  <a:pt x="275374" y="121081"/>
                </a:lnTo>
                <a:lnTo>
                  <a:pt x="265498" y="123073"/>
                </a:lnTo>
                <a:lnTo>
                  <a:pt x="257856" y="128557"/>
                </a:lnTo>
                <a:lnTo>
                  <a:pt x="252682" y="136701"/>
                </a:lnTo>
                <a:lnTo>
                  <a:pt x="250748" y="146685"/>
                </a:lnTo>
                <a:lnTo>
                  <a:pt x="250774" y="133731"/>
                </a:lnTo>
                <a:lnTo>
                  <a:pt x="248902" y="123701"/>
                </a:lnTo>
                <a:lnTo>
                  <a:pt x="243762" y="115503"/>
                </a:lnTo>
                <a:lnTo>
                  <a:pt x="236124" y="109967"/>
                </a:lnTo>
                <a:lnTo>
                  <a:pt x="226720" y="107924"/>
                </a:lnTo>
                <a:lnTo>
                  <a:pt x="217423" y="109897"/>
                </a:lnTo>
                <a:lnTo>
                  <a:pt x="209805" y="115317"/>
                </a:lnTo>
                <a:lnTo>
                  <a:pt x="204619" y="123378"/>
                </a:lnTo>
                <a:lnTo>
                  <a:pt x="202615" y="133273"/>
                </a:lnTo>
                <a:lnTo>
                  <a:pt x="202641" y="125349"/>
                </a:lnTo>
                <a:lnTo>
                  <a:pt x="200767" y="115319"/>
                </a:lnTo>
                <a:lnTo>
                  <a:pt x="195624" y="107121"/>
                </a:lnTo>
                <a:lnTo>
                  <a:pt x="187985" y="101585"/>
                </a:lnTo>
                <a:lnTo>
                  <a:pt x="178625" y="99542"/>
                </a:lnTo>
                <a:lnTo>
                  <a:pt x="168867" y="101479"/>
                </a:lnTo>
                <a:lnTo>
                  <a:pt x="161302" y="106791"/>
                </a:lnTo>
                <a:lnTo>
                  <a:pt x="156099" y="114698"/>
                </a:lnTo>
                <a:lnTo>
                  <a:pt x="153987" y="124421"/>
                </a:lnTo>
                <a:lnTo>
                  <a:pt x="154165" y="25819"/>
                </a:lnTo>
                <a:lnTo>
                  <a:pt x="152295" y="15782"/>
                </a:lnTo>
                <a:lnTo>
                  <a:pt x="147161" y="7581"/>
                </a:lnTo>
                <a:lnTo>
                  <a:pt x="139531" y="2048"/>
                </a:lnTo>
                <a:lnTo>
                  <a:pt x="130162" y="0"/>
                </a:lnTo>
                <a:close/>
              </a:path>
            </a:pathLst>
          </a:custGeom>
          <a:solidFill>
            <a:srgbClr val="065977"/>
          </a:solidFill>
        </p:spPr>
        <p:txBody>
          <a:bodyPr wrap="square" lIns="0" tIns="0" rIns="0" bIns="0" rtlCol="0"/>
          <a:lstStyle/>
          <a:p>
            <a:endParaRPr/>
          </a:p>
        </p:txBody>
      </p:sp>
      <p:sp>
        <p:nvSpPr>
          <p:cNvPr id="8" name="CuadroTexto 7"/>
          <p:cNvSpPr txBox="1"/>
          <p:nvPr/>
        </p:nvSpPr>
        <p:spPr>
          <a:xfrm>
            <a:off x="285750" y="2044253"/>
            <a:ext cx="6515100" cy="646331"/>
          </a:xfrm>
          <a:prstGeom prst="rect">
            <a:avLst/>
          </a:prstGeom>
          <a:noFill/>
        </p:spPr>
        <p:txBody>
          <a:bodyPr wrap="square" rtlCol="0">
            <a:spAutoFit/>
          </a:bodyPr>
          <a:lstStyle/>
          <a:p>
            <a:r>
              <a:rPr lang="es-ES" dirty="0">
                <a:hlinkClick r:id="rId5"/>
              </a:rPr>
              <a:t>https://www.ual.es/estudios/grados/presentacion/plandeestudios/trabajofinestudios/4015</a:t>
            </a:r>
            <a:endParaRPr lang="es-ES" dirty="0"/>
          </a:p>
        </p:txBody>
      </p:sp>
      <p:sp>
        <p:nvSpPr>
          <p:cNvPr id="9" name="CuadroTexto 8"/>
          <p:cNvSpPr txBox="1"/>
          <p:nvPr/>
        </p:nvSpPr>
        <p:spPr>
          <a:xfrm>
            <a:off x="552450" y="5343525"/>
            <a:ext cx="5905500" cy="646331"/>
          </a:xfrm>
          <a:prstGeom prst="rect">
            <a:avLst/>
          </a:prstGeom>
          <a:noFill/>
        </p:spPr>
        <p:txBody>
          <a:bodyPr wrap="square" rtlCol="0">
            <a:spAutoFit/>
          </a:bodyPr>
          <a:lstStyle/>
          <a:p>
            <a:r>
              <a:rPr lang="es-ES" dirty="0">
                <a:hlinkClick r:id="rId6"/>
              </a:rPr>
              <a:t>Campus Virtual</a:t>
            </a:r>
            <a:endParaRPr lang="es-ES" dirty="0"/>
          </a:p>
          <a:p>
            <a:r>
              <a:rPr lang="es-ES" b="1" dirty="0"/>
              <a:t>Expediente Académico  </a:t>
            </a:r>
            <a:r>
              <a:rPr lang="es-ES" dirty="0"/>
              <a:t>&gt;  TFE. Trabajo Fin de Estudios</a:t>
            </a:r>
          </a:p>
        </p:txBody>
      </p:sp>
      <p:sp>
        <p:nvSpPr>
          <p:cNvPr id="12" name="CuadroTexto 11"/>
          <p:cNvSpPr txBox="1"/>
          <p:nvPr/>
        </p:nvSpPr>
        <p:spPr>
          <a:xfrm>
            <a:off x="6800850" y="5086764"/>
            <a:ext cx="2343150" cy="1077218"/>
          </a:xfrm>
          <a:prstGeom prst="rect">
            <a:avLst/>
          </a:prstGeom>
          <a:noFill/>
        </p:spPr>
        <p:txBody>
          <a:bodyPr wrap="square" rtlCol="0">
            <a:spAutoFit/>
          </a:bodyPr>
          <a:lstStyle/>
          <a:p>
            <a:pPr algn="ctr"/>
            <a:r>
              <a:rPr lang="es-ES" sz="1600" b="1" dirty="0">
                <a:solidFill>
                  <a:srgbClr val="FF6600"/>
                </a:solidFill>
              </a:rPr>
              <a:t>Quien solicite la convocatoria de noviembre YA DEBE TENER TUTOR</a:t>
            </a:r>
          </a:p>
        </p:txBody>
      </p:sp>
    </p:spTree>
    <p:extLst>
      <p:ext uri="{BB962C8B-B14F-4D97-AF65-F5344CB8AC3E}">
        <p14:creationId xmlns:p14="http://schemas.microsoft.com/office/powerpoint/2010/main" val="352266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14">
            <a:extLst>
              <a:ext uri="{FF2B5EF4-FFF2-40B4-BE49-F238E27FC236}">
                <a16:creationId xmlns:a16="http://schemas.microsoft.com/office/drawing/2014/main" id="{25A34A7D-15BE-8C1D-C0AC-7702BCDB625B}"/>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angle 15">
            <a:extLst>
              <a:ext uri="{FF2B5EF4-FFF2-40B4-BE49-F238E27FC236}">
                <a16:creationId xmlns:a16="http://schemas.microsoft.com/office/drawing/2014/main" id="{81315E95-5AD6-40DC-B7A3-861EC81B0ECB}"/>
              </a:ext>
            </a:extLst>
          </p:cNvPr>
          <p:cNvSpPr>
            <a:spLocks noChangeArrowheads="1"/>
          </p:cNvSpPr>
          <p:nvPr/>
        </p:nvSpPr>
        <p:spPr bwMode="auto">
          <a:xfrm>
            <a:off x="200025" y="1478312"/>
            <a:ext cx="6818684" cy="1571851"/>
          </a:xfrm>
          <a:prstGeom prst="rect">
            <a:avLst/>
          </a:prstGeom>
          <a:noFill/>
          <a:ln w="9525">
            <a:noFill/>
            <a:miter lim="800000"/>
            <a:headEnd/>
            <a:tailEnd/>
          </a:ln>
        </p:spPr>
        <p:txBody>
          <a:bodyPr/>
          <a:lstStyle/>
          <a:p>
            <a:pPr lvl="1" algn="just">
              <a:spcBef>
                <a:spcPct val="20000"/>
              </a:spcBef>
              <a:buClr>
                <a:srgbClr val="000099"/>
              </a:buClr>
              <a:buSzPct val="100000"/>
              <a:defRPr/>
            </a:pPr>
            <a:endParaRPr lang="es-ES_tradnl" b="1" dirty="0">
              <a:solidFill>
                <a:srgbClr val="000090"/>
              </a:solidFill>
              <a:cs typeface="+mn-cs"/>
            </a:endParaRPr>
          </a:p>
          <a:p>
            <a:pPr lvl="1">
              <a:spcBef>
                <a:spcPct val="20000"/>
              </a:spcBef>
              <a:buClr>
                <a:srgbClr val="000099"/>
              </a:buClr>
              <a:buSzPct val="100000"/>
              <a:defRPr/>
            </a:pPr>
            <a:r>
              <a:rPr lang="es-ES_tradnl" b="1" dirty="0">
                <a:solidFill>
                  <a:srgbClr val="000090"/>
                </a:solidFill>
                <a:cs typeface="+mn-cs"/>
              </a:rPr>
              <a:t>En la plataforma de TFE (trámite </a:t>
            </a:r>
            <a:r>
              <a:rPr lang="es-ES_tradnl" b="1" dirty="0">
                <a:solidFill>
                  <a:srgbClr val="FF0000"/>
                </a:solidFill>
                <a:cs typeface="+mn-cs"/>
              </a:rPr>
              <a:t>Solicitud TFE</a:t>
            </a:r>
            <a:r>
              <a:rPr lang="es-ES_tradnl" b="1" dirty="0">
                <a:solidFill>
                  <a:srgbClr val="000090"/>
                </a:solidFill>
                <a:cs typeface="+mn-cs"/>
              </a:rPr>
              <a:t>), el estudiante solicita tutor/tema a la Comisión del Grado en Ingeniería Informática, seleccionando hasta 16 opciones en orden de preferencia.</a:t>
            </a:r>
            <a:endParaRPr lang="es-ES_tradnl" b="1" dirty="0">
              <a:solidFill>
                <a:srgbClr val="FF0000"/>
              </a:solidFill>
              <a:cs typeface="+mn-cs"/>
            </a:endParaRPr>
          </a:p>
        </p:txBody>
      </p:sp>
      <p:pic>
        <p:nvPicPr>
          <p:cNvPr id="5" name="Imagen 4">
            <a:extLst>
              <a:ext uri="{FF2B5EF4-FFF2-40B4-BE49-F238E27FC236}">
                <a16:creationId xmlns:a16="http://schemas.microsoft.com/office/drawing/2014/main" id="{1F28BF68-E130-42D5-850E-B35634910007}"/>
              </a:ext>
            </a:extLst>
          </p:cNvPr>
          <p:cNvPicPr>
            <a:picLocks noChangeAspect="1"/>
          </p:cNvPicPr>
          <p:nvPr/>
        </p:nvPicPr>
        <p:blipFill>
          <a:blip r:embed="rId2"/>
          <a:stretch>
            <a:fillRect/>
          </a:stretch>
        </p:blipFill>
        <p:spPr>
          <a:xfrm>
            <a:off x="761793" y="3097252"/>
            <a:ext cx="2541876" cy="2741881"/>
          </a:xfrm>
          <a:prstGeom prst="rect">
            <a:avLst/>
          </a:prstGeom>
        </p:spPr>
      </p:pic>
      <p:pic>
        <p:nvPicPr>
          <p:cNvPr id="4" name="Imagen 3">
            <a:extLst>
              <a:ext uri="{FF2B5EF4-FFF2-40B4-BE49-F238E27FC236}">
                <a16:creationId xmlns:a16="http://schemas.microsoft.com/office/drawing/2014/main" id="{3EEEFE73-6AC0-452C-8025-22CCB7FF697D}"/>
              </a:ext>
            </a:extLst>
          </p:cNvPr>
          <p:cNvPicPr>
            <a:picLocks noChangeAspect="1"/>
          </p:cNvPicPr>
          <p:nvPr/>
        </p:nvPicPr>
        <p:blipFill>
          <a:blip r:embed="rId3"/>
          <a:stretch>
            <a:fillRect/>
          </a:stretch>
        </p:blipFill>
        <p:spPr>
          <a:xfrm>
            <a:off x="1772963" y="4181244"/>
            <a:ext cx="7107297" cy="1737997"/>
          </a:xfrm>
          <a:prstGeom prst="rect">
            <a:avLst/>
          </a:prstGeom>
        </p:spPr>
      </p:pic>
      <p:sp>
        <p:nvSpPr>
          <p:cNvPr id="6" name="Marcador de número de diapositiva 5">
            <a:extLst>
              <a:ext uri="{FF2B5EF4-FFF2-40B4-BE49-F238E27FC236}">
                <a16:creationId xmlns:a16="http://schemas.microsoft.com/office/drawing/2014/main" id="{506EB2AA-BE75-4E29-944F-873527CFA7BA}"/>
              </a:ext>
            </a:extLst>
          </p:cNvPr>
          <p:cNvSpPr>
            <a:spLocks noGrp="1"/>
          </p:cNvSpPr>
          <p:nvPr>
            <p:ph type="sldNum" sz="quarter" idx="12"/>
          </p:nvPr>
        </p:nvSpPr>
        <p:spPr/>
        <p:txBody>
          <a:bodyPr/>
          <a:lstStyle/>
          <a:p>
            <a:fld id="{A6EC9E3E-F9FB-4CAE-ADB0-6C6947CEBDED}" type="slidenum">
              <a:rPr lang="es-ES" smtClean="0"/>
              <a:t>12</a:t>
            </a:fld>
            <a:endParaRPr lang="es-ES"/>
          </a:p>
        </p:txBody>
      </p:sp>
      <p:pic>
        <p:nvPicPr>
          <p:cNvPr id="7" name="Imagen 6" descr="Logotipo&#10;&#10;Descripción generada automáticamente">
            <a:extLst>
              <a:ext uri="{FF2B5EF4-FFF2-40B4-BE49-F238E27FC236}">
                <a16:creationId xmlns:a16="http://schemas.microsoft.com/office/drawing/2014/main" id="{538F0848-987B-BFAA-C116-0AE20CA5FE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2387" y="586183"/>
            <a:ext cx="1497873" cy="1171624"/>
          </a:xfrm>
          <a:prstGeom prst="rect">
            <a:avLst/>
          </a:prstGeom>
        </p:spPr>
      </p:pic>
      <p:sp>
        <p:nvSpPr>
          <p:cNvPr id="8" name="object 55">
            <a:extLst>
              <a:ext uri="{FF2B5EF4-FFF2-40B4-BE49-F238E27FC236}">
                <a16:creationId xmlns:a16="http://schemas.microsoft.com/office/drawing/2014/main" id="{4B29D6CC-0C0D-CAC6-592D-F1DCD85893D0}"/>
              </a:ext>
            </a:extLst>
          </p:cNvPr>
          <p:cNvSpPr/>
          <p:nvPr/>
        </p:nvSpPr>
        <p:spPr>
          <a:xfrm>
            <a:off x="3750222" y="5549242"/>
            <a:ext cx="231228" cy="289889"/>
          </a:xfrm>
          <a:custGeom>
            <a:avLst/>
            <a:gdLst/>
            <a:ahLst/>
            <a:cxnLst/>
            <a:rect l="l" t="t" r="r" b="b"/>
            <a:pathLst>
              <a:path w="299720" h="337819">
                <a:moveTo>
                  <a:pt x="130162" y="0"/>
                </a:moveTo>
                <a:lnTo>
                  <a:pt x="120802" y="2012"/>
                </a:lnTo>
                <a:lnTo>
                  <a:pt x="113147" y="7518"/>
                </a:lnTo>
                <a:lnTo>
                  <a:pt x="107973" y="15691"/>
                </a:lnTo>
                <a:lnTo>
                  <a:pt x="106057" y="25704"/>
                </a:lnTo>
                <a:lnTo>
                  <a:pt x="107149" y="206654"/>
                </a:lnTo>
                <a:lnTo>
                  <a:pt x="58115" y="157899"/>
                </a:lnTo>
                <a:lnTo>
                  <a:pt x="19762" y="146520"/>
                </a:lnTo>
                <a:lnTo>
                  <a:pt x="0" y="160007"/>
                </a:lnTo>
                <a:lnTo>
                  <a:pt x="108001" y="316278"/>
                </a:lnTo>
                <a:lnTo>
                  <a:pt x="121624" y="327710"/>
                </a:lnTo>
                <a:lnTo>
                  <a:pt x="137558" y="334952"/>
                </a:lnTo>
                <a:lnTo>
                  <a:pt x="155003" y="337502"/>
                </a:lnTo>
                <a:lnTo>
                  <a:pt x="233095" y="337642"/>
                </a:lnTo>
                <a:lnTo>
                  <a:pt x="258737" y="332146"/>
                </a:lnTo>
                <a:lnTo>
                  <a:pt x="279706" y="317072"/>
                </a:lnTo>
                <a:lnTo>
                  <a:pt x="293876" y="294681"/>
                </a:lnTo>
                <a:lnTo>
                  <a:pt x="299123" y="267233"/>
                </a:lnTo>
                <a:lnTo>
                  <a:pt x="299377" y="146824"/>
                </a:lnTo>
                <a:lnTo>
                  <a:pt x="297485" y="136810"/>
                </a:lnTo>
                <a:lnTo>
                  <a:pt x="292342" y="128633"/>
                </a:lnTo>
                <a:lnTo>
                  <a:pt x="284716" y="123116"/>
                </a:lnTo>
                <a:lnTo>
                  <a:pt x="275374" y="121081"/>
                </a:lnTo>
                <a:lnTo>
                  <a:pt x="265498" y="123073"/>
                </a:lnTo>
                <a:lnTo>
                  <a:pt x="257856" y="128557"/>
                </a:lnTo>
                <a:lnTo>
                  <a:pt x="252682" y="136701"/>
                </a:lnTo>
                <a:lnTo>
                  <a:pt x="250748" y="146685"/>
                </a:lnTo>
                <a:lnTo>
                  <a:pt x="250774" y="133731"/>
                </a:lnTo>
                <a:lnTo>
                  <a:pt x="248902" y="123701"/>
                </a:lnTo>
                <a:lnTo>
                  <a:pt x="243762" y="115503"/>
                </a:lnTo>
                <a:lnTo>
                  <a:pt x="236124" y="109967"/>
                </a:lnTo>
                <a:lnTo>
                  <a:pt x="226720" y="107924"/>
                </a:lnTo>
                <a:lnTo>
                  <a:pt x="217423" y="109897"/>
                </a:lnTo>
                <a:lnTo>
                  <a:pt x="209805" y="115317"/>
                </a:lnTo>
                <a:lnTo>
                  <a:pt x="204619" y="123378"/>
                </a:lnTo>
                <a:lnTo>
                  <a:pt x="202615" y="133273"/>
                </a:lnTo>
                <a:lnTo>
                  <a:pt x="202641" y="125349"/>
                </a:lnTo>
                <a:lnTo>
                  <a:pt x="200767" y="115319"/>
                </a:lnTo>
                <a:lnTo>
                  <a:pt x="195624" y="107121"/>
                </a:lnTo>
                <a:lnTo>
                  <a:pt x="187985" y="101585"/>
                </a:lnTo>
                <a:lnTo>
                  <a:pt x="178625" y="99542"/>
                </a:lnTo>
                <a:lnTo>
                  <a:pt x="168867" y="101479"/>
                </a:lnTo>
                <a:lnTo>
                  <a:pt x="161302" y="106791"/>
                </a:lnTo>
                <a:lnTo>
                  <a:pt x="156099" y="114698"/>
                </a:lnTo>
                <a:lnTo>
                  <a:pt x="153987" y="124421"/>
                </a:lnTo>
                <a:lnTo>
                  <a:pt x="154165" y="25819"/>
                </a:lnTo>
                <a:lnTo>
                  <a:pt x="152295" y="15782"/>
                </a:lnTo>
                <a:lnTo>
                  <a:pt x="147161" y="7581"/>
                </a:lnTo>
                <a:lnTo>
                  <a:pt x="139531" y="2048"/>
                </a:lnTo>
                <a:lnTo>
                  <a:pt x="130162" y="0"/>
                </a:lnTo>
                <a:close/>
              </a:path>
            </a:pathLst>
          </a:custGeom>
          <a:solidFill>
            <a:srgbClr val="1D4F83"/>
          </a:solidFill>
        </p:spPr>
        <p:txBody>
          <a:bodyPr wrap="square" lIns="0" tIns="0" rIns="0" bIns="0" rtlCol="0"/>
          <a:lstStyle/>
          <a:p>
            <a:endParaRPr/>
          </a:p>
        </p:txBody>
      </p:sp>
      <p:sp>
        <p:nvSpPr>
          <p:cNvPr id="10" name="Título 1">
            <a:extLst>
              <a:ext uri="{FF2B5EF4-FFF2-40B4-BE49-F238E27FC236}">
                <a16:creationId xmlns:a16="http://schemas.microsoft.com/office/drawing/2014/main" id="{E0BA12F2-DFF7-443F-8D21-80CB7D5EA65D}"/>
              </a:ext>
            </a:extLst>
          </p:cNvPr>
          <p:cNvSpPr txBox="1">
            <a:spLocks noChangeArrowheads="1"/>
          </p:cNvSpPr>
          <p:nvPr/>
        </p:nvSpPr>
        <p:spPr>
          <a:xfrm>
            <a:off x="636156" y="161926"/>
            <a:ext cx="6134099" cy="149596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lnSpc>
                <a:spcPct val="100000"/>
              </a:lnSpc>
            </a:pPr>
            <a:r>
              <a:rPr lang="es-ES_tradnl" altLang="es-ES" sz="36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TRÁMITE 1</a:t>
            </a:r>
          </a:p>
          <a:p>
            <a:pPr algn="ctr">
              <a:lnSpc>
                <a:spcPct val="100000"/>
              </a:lnSpc>
            </a:pP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Solicitud de Tema y Director</a:t>
            </a:r>
          </a:p>
          <a:p>
            <a:pPr algn="ctr">
              <a:lnSpc>
                <a:spcPct val="100000"/>
              </a:lnSpc>
            </a:pPr>
            <a:r>
              <a:rPr lang="es-ES_tradnl" altLang="es-ES" sz="2000" b="1" dirty="0">
                <a:solidFill>
                  <a:schemeClr val="accent6">
                    <a:lumMod val="75000"/>
                  </a:schemeClr>
                </a:solidFill>
                <a:latin typeface="Calibri" panose="020F0502020204030204" pitchFamily="34" charset="0"/>
                <a:ea typeface="ＭＳ Ｐゴシック" panose="020B0600070205080204" pitchFamily="34" charset="-128"/>
                <a:cs typeface="Calibri" panose="020F0502020204030204" pitchFamily="34" charset="0"/>
              </a:rPr>
              <a:t>(Plazo: del 30 de septiembre al 3 de noviembre)</a:t>
            </a:r>
          </a:p>
        </p:txBody>
      </p:sp>
      <p:pic>
        <p:nvPicPr>
          <p:cNvPr id="12" name="Imagen 11">
            <a:extLst>
              <a:ext uri="{FF2B5EF4-FFF2-40B4-BE49-F238E27FC236}">
                <a16:creationId xmlns:a16="http://schemas.microsoft.com/office/drawing/2014/main" id="{05DD8945-815B-9305-D558-2DD8B99077EF}"/>
              </a:ext>
            </a:extLst>
          </p:cNvPr>
          <p:cNvPicPr>
            <a:picLocks noChangeAspect="1"/>
          </p:cNvPicPr>
          <p:nvPr/>
        </p:nvPicPr>
        <p:blipFill rotWithShape="1">
          <a:blip r:embed="rId5"/>
          <a:srcRect l="7277" t="72376" r="7704" b="9388"/>
          <a:stretch/>
        </p:blipFill>
        <p:spPr>
          <a:xfrm>
            <a:off x="7117242" y="2376931"/>
            <a:ext cx="1928225" cy="1094839"/>
          </a:xfrm>
          <a:prstGeom prst="rect">
            <a:avLst/>
          </a:prstGeom>
        </p:spPr>
      </p:pic>
    </p:spTree>
    <p:extLst>
      <p:ext uri="{BB962C8B-B14F-4D97-AF65-F5344CB8AC3E}">
        <p14:creationId xmlns:p14="http://schemas.microsoft.com/office/powerpoint/2010/main" val="1663395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14">
            <a:extLst>
              <a:ext uri="{FF2B5EF4-FFF2-40B4-BE49-F238E27FC236}">
                <a16:creationId xmlns:a16="http://schemas.microsoft.com/office/drawing/2014/main" id="{29ECA3E2-55EF-117E-51D9-2F74B69959C8}"/>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15">
            <a:extLst>
              <a:ext uri="{FF2B5EF4-FFF2-40B4-BE49-F238E27FC236}">
                <a16:creationId xmlns:a16="http://schemas.microsoft.com/office/drawing/2014/main" id="{1993983D-56D1-49E3-982C-AFEC9CE5FDEA}"/>
              </a:ext>
            </a:extLst>
          </p:cNvPr>
          <p:cNvSpPr>
            <a:spLocks noChangeArrowheads="1"/>
          </p:cNvSpPr>
          <p:nvPr/>
        </p:nvSpPr>
        <p:spPr bwMode="auto">
          <a:xfrm>
            <a:off x="219075" y="1506480"/>
            <a:ext cx="6551179" cy="1523588"/>
          </a:xfrm>
          <a:prstGeom prst="rect">
            <a:avLst/>
          </a:prstGeom>
          <a:noFill/>
          <a:ln w="9525">
            <a:noFill/>
            <a:miter lim="800000"/>
            <a:headEnd/>
            <a:tailEnd/>
          </a:ln>
        </p:spPr>
        <p:txBody>
          <a:bodyPr/>
          <a:lstStyle/>
          <a:p>
            <a:pPr lvl="1" algn="just" defTabSz="914400" fontAlgn="base">
              <a:spcBef>
                <a:spcPct val="20000"/>
              </a:spcBef>
              <a:spcAft>
                <a:spcPct val="0"/>
              </a:spcAft>
              <a:buClr>
                <a:srgbClr val="000099"/>
              </a:buClr>
              <a:buSzPct val="100000"/>
              <a:defRPr/>
            </a:pPr>
            <a:endParaRPr lang="es-ES_tradnl" sz="2000" b="1" dirty="0">
              <a:solidFill>
                <a:srgbClr val="000090"/>
              </a:solidFill>
              <a:ea typeface="ＭＳ Ｐゴシック" charset="0"/>
            </a:endParaRPr>
          </a:p>
          <a:p>
            <a:pPr lvl="1" defTabSz="914400" fontAlgn="base">
              <a:spcBef>
                <a:spcPct val="20000"/>
              </a:spcBef>
              <a:spcAft>
                <a:spcPct val="0"/>
              </a:spcAft>
              <a:buClr>
                <a:srgbClr val="000099"/>
              </a:buClr>
              <a:buSzPct val="100000"/>
              <a:defRPr/>
            </a:pPr>
            <a:r>
              <a:rPr lang="es-ES_tradnl" sz="2000" b="1" dirty="0">
                <a:solidFill>
                  <a:srgbClr val="1D4F83"/>
                </a:solidFill>
                <a:ea typeface="ＭＳ Ｐゴシック" charset="0"/>
              </a:rPr>
              <a:t>Al entrar en el trámite </a:t>
            </a:r>
            <a:r>
              <a:rPr lang="es-ES_tradnl" sz="2000" b="1" dirty="0">
                <a:solidFill>
                  <a:srgbClr val="FF0000"/>
                </a:solidFill>
                <a:ea typeface="ＭＳ Ｐゴシック" charset="0"/>
              </a:rPr>
              <a:t>Solicitud TFE</a:t>
            </a:r>
            <a:r>
              <a:rPr lang="es-ES_tradnl" sz="2000" b="1" dirty="0">
                <a:solidFill>
                  <a:srgbClr val="1D4F83"/>
                </a:solidFill>
                <a:ea typeface="ＭＳ Ｐゴシック" charset="0"/>
              </a:rPr>
              <a:t>, aparece la siguiente pantalla, en la que hay que comprobar nuestros datos y seleccionar </a:t>
            </a:r>
            <a:r>
              <a:rPr lang="es-ES_tradnl" sz="2000" b="1" dirty="0">
                <a:solidFill>
                  <a:srgbClr val="FF0000"/>
                </a:solidFill>
                <a:ea typeface="ＭＳ Ｐゴシック" charset="0"/>
              </a:rPr>
              <a:t>Profesor - Oferta</a:t>
            </a:r>
          </a:p>
        </p:txBody>
      </p:sp>
      <p:sp>
        <p:nvSpPr>
          <p:cNvPr id="6" name="CuadroTexto 5">
            <a:extLst>
              <a:ext uri="{FF2B5EF4-FFF2-40B4-BE49-F238E27FC236}">
                <a16:creationId xmlns:a16="http://schemas.microsoft.com/office/drawing/2014/main" id="{1442E039-7B5A-489E-8384-6A0CEAC85BE0}"/>
              </a:ext>
            </a:extLst>
          </p:cNvPr>
          <p:cNvSpPr txBox="1"/>
          <p:nvPr/>
        </p:nvSpPr>
        <p:spPr>
          <a:xfrm>
            <a:off x="5413622" y="1326913"/>
            <a:ext cx="1018227" cy="369332"/>
          </a:xfrm>
          <a:prstGeom prst="rect">
            <a:avLst/>
          </a:prstGeom>
          <a:noFill/>
        </p:spPr>
        <p:txBody>
          <a:bodyPr wrap="none" rtlCol="0">
            <a:spAutoFit/>
          </a:bodyPr>
          <a:lstStyle/>
          <a:p>
            <a:r>
              <a:rPr lang="es-ES" b="1" dirty="0">
                <a:solidFill>
                  <a:srgbClr val="FF0000"/>
                </a:solidFill>
              </a:rPr>
              <a:t>Paso 1/2</a:t>
            </a:r>
          </a:p>
        </p:txBody>
      </p:sp>
      <p:sp>
        <p:nvSpPr>
          <p:cNvPr id="2" name="Marcador de número de diapositiva 1">
            <a:extLst>
              <a:ext uri="{FF2B5EF4-FFF2-40B4-BE49-F238E27FC236}">
                <a16:creationId xmlns:a16="http://schemas.microsoft.com/office/drawing/2014/main" id="{1AC4601E-7762-472A-B759-67E52C2BA564}"/>
              </a:ext>
            </a:extLst>
          </p:cNvPr>
          <p:cNvSpPr>
            <a:spLocks noGrp="1"/>
          </p:cNvSpPr>
          <p:nvPr>
            <p:ph type="sldNum" sz="quarter" idx="12"/>
          </p:nvPr>
        </p:nvSpPr>
        <p:spPr/>
        <p:txBody>
          <a:bodyPr/>
          <a:lstStyle/>
          <a:p>
            <a:fld id="{A6EC9E3E-F9FB-4CAE-ADB0-6C6947CEBDED}" type="slidenum">
              <a:rPr lang="es-ES" smtClean="0"/>
              <a:t>13</a:t>
            </a:fld>
            <a:endParaRPr lang="es-ES"/>
          </a:p>
        </p:txBody>
      </p:sp>
      <p:pic>
        <p:nvPicPr>
          <p:cNvPr id="7" name="Imagen 6" descr="Logotipo&#10;&#10;Descripción generada automáticamente">
            <a:extLst>
              <a:ext uri="{FF2B5EF4-FFF2-40B4-BE49-F238E27FC236}">
                <a16:creationId xmlns:a16="http://schemas.microsoft.com/office/drawing/2014/main" id="{A58548D6-039E-E18B-7663-A3485A44E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074" y="398027"/>
            <a:ext cx="1489247" cy="1164877"/>
          </a:xfrm>
          <a:prstGeom prst="rect">
            <a:avLst/>
          </a:prstGeom>
        </p:spPr>
      </p:pic>
      <p:sp>
        <p:nvSpPr>
          <p:cNvPr id="3" name="Título 1">
            <a:extLst>
              <a:ext uri="{FF2B5EF4-FFF2-40B4-BE49-F238E27FC236}">
                <a16:creationId xmlns:a16="http://schemas.microsoft.com/office/drawing/2014/main" id="{EA5FADE9-37D3-4656-E4B1-AFD45DE92F61}"/>
              </a:ext>
            </a:extLst>
          </p:cNvPr>
          <p:cNvSpPr txBox="1">
            <a:spLocks noChangeArrowheads="1"/>
          </p:cNvSpPr>
          <p:nvPr/>
        </p:nvSpPr>
        <p:spPr>
          <a:xfrm>
            <a:off x="219075" y="650225"/>
            <a:ext cx="6544056"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Solicitud de Tema y Director</a:t>
            </a:r>
          </a:p>
        </p:txBody>
      </p:sp>
      <p:pic>
        <p:nvPicPr>
          <p:cNvPr id="16" name="Imagen 15">
            <a:extLst>
              <a:ext uri="{FF2B5EF4-FFF2-40B4-BE49-F238E27FC236}">
                <a16:creationId xmlns:a16="http://schemas.microsoft.com/office/drawing/2014/main" id="{D1D2E938-651E-29DF-5758-03733B77AE01}"/>
              </a:ext>
            </a:extLst>
          </p:cNvPr>
          <p:cNvPicPr>
            <a:picLocks noChangeAspect="1"/>
          </p:cNvPicPr>
          <p:nvPr/>
        </p:nvPicPr>
        <p:blipFill>
          <a:blip r:embed="rId3"/>
          <a:stretch>
            <a:fillRect/>
          </a:stretch>
        </p:blipFill>
        <p:spPr>
          <a:xfrm>
            <a:off x="6829057" y="3334406"/>
            <a:ext cx="752047" cy="798023"/>
          </a:xfrm>
          <a:prstGeom prst="rect">
            <a:avLst/>
          </a:prstGeom>
        </p:spPr>
      </p:pic>
      <p:pic>
        <p:nvPicPr>
          <p:cNvPr id="5" name="Imagen 4">
            <a:extLst>
              <a:ext uri="{FF2B5EF4-FFF2-40B4-BE49-F238E27FC236}">
                <a16:creationId xmlns:a16="http://schemas.microsoft.com/office/drawing/2014/main" id="{B42BFE80-BEF4-4AA9-A96A-B9D074562E23}"/>
              </a:ext>
            </a:extLst>
          </p:cNvPr>
          <p:cNvPicPr>
            <a:picLocks noChangeAspect="1"/>
          </p:cNvPicPr>
          <p:nvPr/>
        </p:nvPicPr>
        <p:blipFill>
          <a:blip r:embed="rId4"/>
          <a:stretch>
            <a:fillRect/>
          </a:stretch>
        </p:blipFill>
        <p:spPr>
          <a:xfrm>
            <a:off x="6011" y="2926344"/>
            <a:ext cx="9115556" cy="3102981"/>
          </a:xfrm>
          <a:prstGeom prst="rect">
            <a:avLst/>
          </a:prstGeom>
        </p:spPr>
      </p:pic>
    </p:spTree>
    <p:extLst>
      <p:ext uri="{BB962C8B-B14F-4D97-AF65-F5344CB8AC3E}">
        <p14:creationId xmlns:p14="http://schemas.microsoft.com/office/powerpoint/2010/main" val="61904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EA5FADE9-37D3-4656-E4B1-AFD45DE92F61}"/>
              </a:ext>
            </a:extLst>
          </p:cNvPr>
          <p:cNvSpPr txBox="1">
            <a:spLocks noChangeArrowheads="1"/>
          </p:cNvSpPr>
          <p:nvPr/>
        </p:nvSpPr>
        <p:spPr>
          <a:xfrm>
            <a:off x="219075" y="650225"/>
            <a:ext cx="6544056"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Solicitud de Tema y Director</a:t>
            </a:r>
          </a:p>
        </p:txBody>
      </p:sp>
      <p:sp>
        <p:nvSpPr>
          <p:cNvPr id="7" name="Rectángulo 14">
            <a:extLst>
              <a:ext uri="{FF2B5EF4-FFF2-40B4-BE49-F238E27FC236}">
                <a16:creationId xmlns:a16="http://schemas.microsoft.com/office/drawing/2014/main" id="{EE153080-8113-CA9E-A184-4486022B0A30}"/>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a:extLst>
              <a:ext uri="{FF2B5EF4-FFF2-40B4-BE49-F238E27FC236}">
                <a16:creationId xmlns:a16="http://schemas.microsoft.com/office/drawing/2014/main" id="{E4F657DF-2AC4-475A-80B1-D56EEDCE349F}"/>
              </a:ext>
            </a:extLst>
          </p:cNvPr>
          <p:cNvPicPr>
            <a:picLocks noChangeAspect="1"/>
          </p:cNvPicPr>
          <p:nvPr/>
        </p:nvPicPr>
        <p:blipFill>
          <a:blip r:embed="rId2"/>
          <a:stretch>
            <a:fillRect/>
          </a:stretch>
        </p:blipFill>
        <p:spPr>
          <a:xfrm>
            <a:off x="485775" y="2626531"/>
            <a:ext cx="7218020" cy="3432162"/>
          </a:xfrm>
          <a:prstGeom prst="rect">
            <a:avLst/>
          </a:prstGeom>
        </p:spPr>
      </p:pic>
      <p:sp>
        <p:nvSpPr>
          <p:cNvPr id="2" name="Rectangle 15">
            <a:extLst>
              <a:ext uri="{FF2B5EF4-FFF2-40B4-BE49-F238E27FC236}">
                <a16:creationId xmlns:a16="http://schemas.microsoft.com/office/drawing/2014/main" id="{22A78062-58A4-4E26-9E05-F0F055FD0983}"/>
              </a:ext>
            </a:extLst>
          </p:cNvPr>
          <p:cNvSpPr>
            <a:spLocks noChangeArrowheads="1"/>
          </p:cNvSpPr>
          <p:nvPr/>
        </p:nvSpPr>
        <p:spPr bwMode="auto">
          <a:xfrm>
            <a:off x="219075" y="1523403"/>
            <a:ext cx="6436880" cy="1152145"/>
          </a:xfrm>
          <a:prstGeom prst="rect">
            <a:avLst/>
          </a:prstGeom>
          <a:noFill/>
          <a:ln w="9525">
            <a:noFill/>
            <a:miter lim="800000"/>
            <a:headEnd/>
            <a:tailEnd/>
          </a:ln>
        </p:spPr>
        <p:txBody>
          <a:bodyPr/>
          <a:lstStyle/>
          <a:p>
            <a:pPr lvl="1">
              <a:spcBef>
                <a:spcPct val="20000"/>
              </a:spcBef>
              <a:buClr>
                <a:srgbClr val="000099"/>
              </a:buClr>
              <a:buSzPct val="100000"/>
              <a:defRPr/>
            </a:pPr>
            <a:endParaRPr lang="es-ES_tradnl" sz="2000" b="1" dirty="0">
              <a:solidFill>
                <a:srgbClr val="1D4F83"/>
              </a:solidFill>
              <a:cs typeface="+mn-cs"/>
            </a:endParaRPr>
          </a:p>
          <a:p>
            <a:pPr lvl="1">
              <a:spcBef>
                <a:spcPct val="20000"/>
              </a:spcBef>
              <a:buClr>
                <a:srgbClr val="000099"/>
              </a:buClr>
              <a:buSzPct val="100000"/>
              <a:defRPr/>
            </a:pPr>
            <a:r>
              <a:rPr lang="es-ES_tradnl" sz="2000" b="1" dirty="0">
                <a:solidFill>
                  <a:srgbClr val="1D4F83"/>
                </a:solidFill>
                <a:cs typeface="+mn-cs"/>
              </a:rPr>
              <a:t>Seleccionar hasta 16 ofertas Profesor-Tema en orden de preferencia</a:t>
            </a:r>
          </a:p>
        </p:txBody>
      </p:sp>
      <p:sp>
        <p:nvSpPr>
          <p:cNvPr id="6" name="Marcador de número de diapositiva 5">
            <a:extLst>
              <a:ext uri="{FF2B5EF4-FFF2-40B4-BE49-F238E27FC236}">
                <a16:creationId xmlns:a16="http://schemas.microsoft.com/office/drawing/2014/main" id="{6AD34AD2-7822-47CA-8070-514206796F47}"/>
              </a:ext>
            </a:extLst>
          </p:cNvPr>
          <p:cNvSpPr>
            <a:spLocks noGrp="1"/>
          </p:cNvSpPr>
          <p:nvPr>
            <p:ph type="sldNum" sz="quarter" idx="12"/>
          </p:nvPr>
        </p:nvSpPr>
        <p:spPr/>
        <p:txBody>
          <a:bodyPr/>
          <a:lstStyle/>
          <a:p>
            <a:fld id="{A6EC9E3E-F9FB-4CAE-ADB0-6C6947CEBDED}" type="slidenum">
              <a:rPr lang="es-ES" smtClean="0"/>
              <a:t>14</a:t>
            </a:fld>
            <a:endParaRPr lang="es-ES"/>
          </a:p>
        </p:txBody>
      </p:sp>
      <p:pic>
        <p:nvPicPr>
          <p:cNvPr id="5" name="Imagen 4" descr="Logotipo&#10;&#10;Descripción generada automáticamente">
            <a:extLst>
              <a:ext uri="{FF2B5EF4-FFF2-40B4-BE49-F238E27FC236}">
                <a16:creationId xmlns:a16="http://schemas.microsoft.com/office/drawing/2014/main" id="{1985034D-762B-0627-BCF2-2C4DC1C27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334" y="327686"/>
            <a:ext cx="1577385" cy="1233817"/>
          </a:xfrm>
          <a:prstGeom prst="rect">
            <a:avLst/>
          </a:prstGeom>
        </p:spPr>
      </p:pic>
      <p:sp>
        <p:nvSpPr>
          <p:cNvPr id="10" name="CuadroTexto 9">
            <a:extLst>
              <a:ext uri="{FF2B5EF4-FFF2-40B4-BE49-F238E27FC236}">
                <a16:creationId xmlns:a16="http://schemas.microsoft.com/office/drawing/2014/main" id="{1442E039-7B5A-489E-8384-6A0CEAC85BE0}"/>
              </a:ext>
            </a:extLst>
          </p:cNvPr>
          <p:cNvSpPr txBox="1"/>
          <p:nvPr/>
        </p:nvSpPr>
        <p:spPr>
          <a:xfrm>
            <a:off x="7818095" y="3541593"/>
            <a:ext cx="1214829" cy="2308324"/>
          </a:xfrm>
          <a:prstGeom prst="rect">
            <a:avLst/>
          </a:prstGeom>
          <a:noFill/>
        </p:spPr>
        <p:txBody>
          <a:bodyPr wrap="square" rtlCol="0">
            <a:spAutoFit/>
          </a:bodyPr>
          <a:lstStyle/>
          <a:p>
            <a:pPr algn="ctr"/>
            <a:r>
              <a:rPr lang="es-ES" b="1" dirty="0">
                <a:solidFill>
                  <a:schemeClr val="accent4">
                    <a:lumMod val="75000"/>
                  </a:schemeClr>
                </a:solidFill>
              </a:rPr>
              <a:t>Se puede modificar mientras esté abierto el plazo (hasta el 03/11)</a:t>
            </a:r>
          </a:p>
        </p:txBody>
      </p:sp>
      <p:sp>
        <p:nvSpPr>
          <p:cNvPr id="12" name="CuadroTexto 11">
            <a:extLst>
              <a:ext uri="{FF2B5EF4-FFF2-40B4-BE49-F238E27FC236}">
                <a16:creationId xmlns:a16="http://schemas.microsoft.com/office/drawing/2014/main" id="{1442E039-7B5A-489E-8384-6A0CEAC85BE0}"/>
              </a:ext>
            </a:extLst>
          </p:cNvPr>
          <p:cNvSpPr txBox="1"/>
          <p:nvPr/>
        </p:nvSpPr>
        <p:spPr>
          <a:xfrm>
            <a:off x="5413622" y="1326913"/>
            <a:ext cx="1045479" cy="369332"/>
          </a:xfrm>
          <a:prstGeom prst="rect">
            <a:avLst/>
          </a:prstGeom>
          <a:noFill/>
        </p:spPr>
        <p:txBody>
          <a:bodyPr wrap="none" rtlCol="0">
            <a:spAutoFit/>
          </a:bodyPr>
          <a:lstStyle/>
          <a:p>
            <a:r>
              <a:rPr lang="es-ES" b="1" dirty="0">
                <a:solidFill>
                  <a:srgbClr val="FF0000"/>
                </a:solidFill>
              </a:rPr>
              <a:t>Paso 2/2</a:t>
            </a:r>
          </a:p>
        </p:txBody>
      </p:sp>
      <p:sp>
        <p:nvSpPr>
          <p:cNvPr id="14" name="CuadroTexto 13"/>
          <p:cNvSpPr txBox="1"/>
          <p:nvPr/>
        </p:nvSpPr>
        <p:spPr>
          <a:xfrm>
            <a:off x="5318770" y="2486025"/>
            <a:ext cx="2394550" cy="1938992"/>
          </a:xfrm>
          <a:prstGeom prst="rect">
            <a:avLst/>
          </a:prstGeom>
          <a:solidFill>
            <a:schemeClr val="accent1"/>
          </a:solidFill>
        </p:spPr>
        <p:txBody>
          <a:bodyPr wrap="square" rtlCol="0">
            <a:spAutoFit/>
          </a:bodyPr>
          <a:lstStyle/>
          <a:p>
            <a:pPr algn="ctr"/>
            <a:r>
              <a:rPr lang="es-ES" sz="2000" b="1" dirty="0">
                <a:solidFill>
                  <a:schemeClr val="accent2">
                    <a:lumMod val="60000"/>
                    <a:lumOff val="40000"/>
                  </a:schemeClr>
                </a:solidFill>
              </a:rPr>
              <a:t>¡¡¡ IMPORTANTE !!!</a:t>
            </a:r>
          </a:p>
          <a:p>
            <a:pPr algn="ctr"/>
            <a:r>
              <a:rPr lang="es-ES" sz="1600" b="1" dirty="0">
                <a:solidFill>
                  <a:srgbClr val="FFFF00"/>
                </a:solidFill>
              </a:rPr>
              <a:t>Cuantos más tutores selecciones, mayor es la probabilidad de que se te asigne uno de los que hayas elegido (se hace por expediente)</a:t>
            </a:r>
          </a:p>
        </p:txBody>
      </p:sp>
      <p:sp>
        <p:nvSpPr>
          <p:cNvPr id="8" name="Elipse 7"/>
          <p:cNvSpPr/>
          <p:nvPr/>
        </p:nvSpPr>
        <p:spPr>
          <a:xfrm>
            <a:off x="4076700" y="5229225"/>
            <a:ext cx="695325" cy="3238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4998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EA5FADE9-37D3-4656-E4B1-AFD45DE92F61}"/>
              </a:ext>
            </a:extLst>
          </p:cNvPr>
          <p:cNvSpPr txBox="1">
            <a:spLocks noChangeArrowheads="1"/>
          </p:cNvSpPr>
          <p:nvPr/>
        </p:nvSpPr>
        <p:spPr>
          <a:xfrm>
            <a:off x="219075" y="774050"/>
            <a:ext cx="6544056" cy="91127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lnSpc>
                <a:spcPct val="100000"/>
              </a:lnSpc>
              <a:spcAft>
                <a:spcPts val="600"/>
              </a:spcAft>
            </a:pP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Asignación de Tema y Director</a:t>
            </a:r>
          </a:p>
          <a:p>
            <a:pPr algn="ctr">
              <a:lnSpc>
                <a:spcPct val="100000"/>
              </a:lnSpc>
            </a:pPr>
            <a:r>
              <a:rPr lang="es-ES_tradnl" altLang="es-ES" sz="2000" b="1" dirty="0">
                <a:solidFill>
                  <a:schemeClr val="accent6">
                    <a:lumMod val="75000"/>
                  </a:schemeClr>
                </a:solidFill>
                <a:latin typeface="Calibri" panose="020F0502020204030204" pitchFamily="34" charset="0"/>
                <a:ea typeface="ＭＳ Ｐゴシック" panose="020B0600070205080204" pitchFamily="34" charset="-128"/>
                <a:cs typeface="Calibri" panose="020F0502020204030204" pitchFamily="34" charset="0"/>
              </a:rPr>
              <a:t>(</a:t>
            </a:r>
            <a:r>
              <a:rPr lang="es-ES" altLang="es-ES" sz="2000" b="1" dirty="0">
                <a:solidFill>
                  <a:schemeClr val="accent6">
                    <a:lumMod val="75000"/>
                  </a:schemeClr>
                </a:solidFill>
                <a:latin typeface="Calibri" panose="020F0502020204030204" pitchFamily="34" charset="0"/>
                <a:ea typeface="ＭＳ Ｐゴシック" panose="020B0600070205080204" pitchFamily="34" charset="-128"/>
                <a:cs typeface="Calibri" panose="020F0502020204030204" pitchFamily="34" charset="0"/>
              </a:rPr>
              <a:t>en el plazo máximo de 30 días contado desde el fin de plazo de solicitud, 3 de noviembre</a:t>
            </a:r>
            <a:r>
              <a:rPr lang="es-ES_tradnl" altLang="es-ES" sz="2000" b="1" dirty="0">
                <a:solidFill>
                  <a:schemeClr val="accent6">
                    <a:lumMod val="75000"/>
                  </a:schemeClr>
                </a:solidFill>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7" name="Rectángulo 14">
            <a:extLst>
              <a:ext uri="{FF2B5EF4-FFF2-40B4-BE49-F238E27FC236}">
                <a16:creationId xmlns:a16="http://schemas.microsoft.com/office/drawing/2014/main" id="{EE153080-8113-CA9E-A184-4486022B0A30}"/>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angle 15">
            <a:extLst>
              <a:ext uri="{FF2B5EF4-FFF2-40B4-BE49-F238E27FC236}">
                <a16:creationId xmlns:a16="http://schemas.microsoft.com/office/drawing/2014/main" id="{22A78062-58A4-4E26-9E05-F0F055FD0983}"/>
              </a:ext>
            </a:extLst>
          </p:cNvPr>
          <p:cNvSpPr>
            <a:spLocks noChangeArrowheads="1"/>
          </p:cNvSpPr>
          <p:nvPr/>
        </p:nvSpPr>
        <p:spPr bwMode="auto">
          <a:xfrm>
            <a:off x="219075" y="1523403"/>
            <a:ext cx="6436880" cy="4401320"/>
          </a:xfrm>
          <a:prstGeom prst="rect">
            <a:avLst/>
          </a:prstGeom>
          <a:noFill/>
          <a:ln w="9525">
            <a:noFill/>
            <a:miter lim="800000"/>
            <a:headEnd/>
            <a:tailEnd/>
          </a:ln>
        </p:spPr>
        <p:txBody>
          <a:bodyPr/>
          <a:lstStyle/>
          <a:p>
            <a:pPr lvl="1">
              <a:spcBef>
                <a:spcPts val="1200"/>
              </a:spcBef>
              <a:buClr>
                <a:srgbClr val="000099"/>
              </a:buClr>
              <a:buSzPct val="100000"/>
              <a:defRPr/>
            </a:pPr>
            <a:endParaRPr lang="es-ES_tradnl" sz="2000" b="1" dirty="0">
              <a:solidFill>
                <a:srgbClr val="1D4F83"/>
              </a:solidFill>
              <a:cs typeface="+mn-cs"/>
            </a:endParaRPr>
          </a:p>
          <a:p>
            <a:pPr lvl="1">
              <a:spcBef>
                <a:spcPts val="1200"/>
              </a:spcBef>
              <a:buClr>
                <a:srgbClr val="000099"/>
              </a:buClr>
              <a:buSzPct val="100000"/>
              <a:defRPr/>
            </a:pPr>
            <a:r>
              <a:rPr lang="es-ES_tradnl" sz="2000" b="1" dirty="0">
                <a:solidFill>
                  <a:srgbClr val="1D4F83"/>
                </a:solidFill>
                <a:cs typeface="+mn-cs"/>
              </a:rPr>
              <a:t>Una vez concluido el plazo de solicitud de tema y director (3 de noviembre), la Comisión Académica del Grado en Ingeniería Informática asignará tema/director a TODOS los estudiantes que lo hayan solicitado, aplicando los siguientes criterios:</a:t>
            </a:r>
          </a:p>
          <a:p>
            <a:pPr marL="914400" lvl="1" indent="-285750">
              <a:spcBef>
                <a:spcPts val="1200"/>
              </a:spcBef>
              <a:buClr>
                <a:srgbClr val="000099"/>
              </a:buClr>
              <a:buSzPct val="100000"/>
              <a:buFont typeface="+mj-lt"/>
              <a:buAutoNum type="arabicPeriod"/>
              <a:defRPr/>
            </a:pPr>
            <a:r>
              <a:rPr lang="es-ES" sz="2000" b="1" dirty="0">
                <a:solidFill>
                  <a:srgbClr val="1D4F83"/>
                </a:solidFill>
              </a:rPr>
              <a:t>Todos los docentes del título serán candidatos a ser seleccionados por los estudiantes.</a:t>
            </a:r>
          </a:p>
          <a:p>
            <a:pPr marL="914400" lvl="1" indent="-285750">
              <a:spcBef>
                <a:spcPts val="1200"/>
              </a:spcBef>
              <a:buClr>
                <a:srgbClr val="000099"/>
              </a:buClr>
              <a:buSzPct val="100000"/>
              <a:buFont typeface="+mj-lt"/>
              <a:buAutoNum type="arabicPeriod"/>
              <a:defRPr/>
            </a:pPr>
            <a:r>
              <a:rPr lang="es-ES" sz="2000" b="1" dirty="0">
                <a:solidFill>
                  <a:srgbClr val="1D4F83"/>
                </a:solidFill>
              </a:rPr>
              <a:t>Expediente académico del estudiante.</a:t>
            </a:r>
          </a:p>
          <a:p>
            <a:pPr marL="914400" lvl="1" indent="-285750">
              <a:spcBef>
                <a:spcPts val="1200"/>
              </a:spcBef>
              <a:buClr>
                <a:srgbClr val="000099"/>
              </a:buClr>
              <a:buSzPct val="100000"/>
              <a:buFont typeface="+mj-lt"/>
              <a:buAutoNum type="arabicPeriod"/>
              <a:defRPr/>
            </a:pPr>
            <a:r>
              <a:rPr lang="es-ES" sz="2000" b="1" dirty="0">
                <a:solidFill>
                  <a:srgbClr val="1D4F83"/>
                </a:solidFill>
              </a:rPr>
              <a:t>Distribución equitativa entre la asignación de líneas y director</a:t>
            </a:r>
          </a:p>
          <a:p>
            <a:pPr marL="0" lvl="1">
              <a:spcBef>
                <a:spcPts val="1200"/>
              </a:spcBef>
              <a:buClr>
                <a:srgbClr val="000099"/>
              </a:buClr>
              <a:buSzPct val="100000"/>
              <a:defRPr/>
            </a:pPr>
            <a:r>
              <a:rPr lang="es-ES" b="1" dirty="0">
                <a:solidFill>
                  <a:srgbClr val="FF0000"/>
                </a:solidFill>
                <a:cs typeface="+mn-cs"/>
              </a:rPr>
              <a:t>Los codirectores se asignarán a petición de estudiante y tutor</a:t>
            </a:r>
            <a:endParaRPr lang="es-ES_tradnl" b="1" dirty="0">
              <a:solidFill>
                <a:srgbClr val="FF0000"/>
              </a:solidFill>
              <a:cs typeface="+mn-cs"/>
            </a:endParaRPr>
          </a:p>
        </p:txBody>
      </p:sp>
      <p:sp>
        <p:nvSpPr>
          <p:cNvPr id="6" name="Marcador de número de diapositiva 5">
            <a:extLst>
              <a:ext uri="{FF2B5EF4-FFF2-40B4-BE49-F238E27FC236}">
                <a16:creationId xmlns:a16="http://schemas.microsoft.com/office/drawing/2014/main" id="{6AD34AD2-7822-47CA-8070-514206796F47}"/>
              </a:ext>
            </a:extLst>
          </p:cNvPr>
          <p:cNvSpPr>
            <a:spLocks noGrp="1"/>
          </p:cNvSpPr>
          <p:nvPr>
            <p:ph type="sldNum" sz="quarter" idx="12"/>
          </p:nvPr>
        </p:nvSpPr>
        <p:spPr/>
        <p:txBody>
          <a:bodyPr/>
          <a:lstStyle/>
          <a:p>
            <a:fld id="{A6EC9E3E-F9FB-4CAE-ADB0-6C6947CEBDED}" type="slidenum">
              <a:rPr lang="es-ES" smtClean="0"/>
              <a:t>15</a:t>
            </a:fld>
            <a:endParaRPr lang="es-ES"/>
          </a:p>
        </p:txBody>
      </p:sp>
      <p:pic>
        <p:nvPicPr>
          <p:cNvPr id="5" name="Imagen 4" descr="Logotipo&#10;&#10;Descripción generada automáticamente">
            <a:extLst>
              <a:ext uri="{FF2B5EF4-FFF2-40B4-BE49-F238E27FC236}">
                <a16:creationId xmlns:a16="http://schemas.microsoft.com/office/drawing/2014/main" id="{1985034D-762B-0627-BCF2-2C4DC1C27C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334" y="327686"/>
            <a:ext cx="1577385" cy="1233817"/>
          </a:xfrm>
          <a:prstGeom prst="rect">
            <a:avLst/>
          </a:prstGeom>
        </p:spPr>
      </p:pic>
      <p:pic>
        <p:nvPicPr>
          <p:cNvPr id="8" name="Imagen 7"/>
          <p:cNvPicPr>
            <a:picLocks noChangeAspect="1"/>
          </p:cNvPicPr>
          <p:nvPr/>
        </p:nvPicPr>
        <p:blipFill>
          <a:blip r:embed="rId3"/>
          <a:stretch>
            <a:fillRect/>
          </a:stretch>
        </p:blipFill>
        <p:spPr>
          <a:xfrm>
            <a:off x="7290863" y="3547949"/>
            <a:ext cx="1567197" cy="1567197"/>
          </a:xfrm>
          <a:prstGeom prst="rect">
            <a:avLst/>
          </a:prstGeom>
        </p:spPr>
      </p:pic>
      <p:pic>
        <p:nvPicPr>
          <p:cNvPr id="9" name="Imagen 8"/>
          <p:cNvPicPr>
            <a:picLocks noChangeAspect="1"/>
          </p:cNvPicPr>
          <p:nvPr/>
        </p:nvPicPr>
        <p:blipFill>
          <a:blip r:embed="rId4"/>
          <a:stretch>
            <a:fillRect/>
          </a:stretch>
        </p:blipFill>
        <p:spPr>
          <a:xfrm>
            <a:off x="7096124" y="5397195"/>
            <a:ext cx="1943737" cy="527528"/>
          </a:xfrm>
          <a:prstGeom prst="rect">
            <a:avLst/>
          </a:prstGeom>
        </p:spPr>
      </p:pic>
      <p:pic>
        <p:nvPicPr>
          <p:cNvPr id="15" name="Imagen 14">
            <a:extLst>
              <a:ext uri="{FF2B5EF4-FFF2-40B4-BE49-F238E27FC236}">
                <a16:creationId xmlns:a16="http://schemas.microsoft.com/office/drawing/2014/main" id="{CEA70899-B2F3-4AEB-AFC8-8CD08965639E}"/>
              </a:ext>
            </a:extLst>
          </p:cNvPr>
          <p:cNvPicPr>
            <a:picLocks noChangeAspect="1"/>
          </p:cNvPicPr>
          <p:nvPr/>
        </p:nvPicPr>
        <p:blipFill>
          <a:blip r:embed="rId5" cstate="print"/>
          <a:stretch>
            <a:fillRect/>
          </a:stretch>
        </p:blipFill>
        <p:spPr>
          <a:xfrm>
            <a:off x="7096123" y="2133582"/>
            <a:ext cx="1955687" cy="1064764"/>
          </a:xfrm>
          <a:prstGeom prst="rect">
            <a:avLst/>
          </a:prstGeom>
        </p:spPr>
      </p:pic>
    </p:spTree>
    <p:extLst>
      <p:ext uri="{BB962C8B-B14F-4D97-AF65-F5344CB8AC3E}">
        <p14:creationId xmlns:p14="http://schemas.microsoft.com/office/powerpoint/2010/main" val="4172747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4">
            <a:extLst>
              <a:ext uri="{FF2B5EF4-FFF2-40B4-BE49-F238E27FC236}">
                <a16:creationId xmlns:a16="http://schemas.microsoft.com/office/drawing/2014/main" id="{D6C45FC7-D603-6166-1969-34FD626C5C73}"/>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657346" y="1050470"/>
            <a:ext cx="6043426"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Alumnos matriculados en Febrero de 2025</a:t>
            </a:r>
          </a:p>
        </p:txBody>
      </p:sp>
      <p:sp>
        <p:nvSpPr>
          <p:cNvPr id="4" name="Marcador de contenido 2">
            <a:extLst>
              <a:ext uri="{FF2B5EF4-FFF2-40B4-BE49-F238E27FC236}">
                <a16:creationId xmlns:a16="http://schemas.microsoft.com/office/drawing/2014/main" id="{5C5613B0-3E1B-4277-8365-2D85C3D34363}"/>
              </a:ext>
            </a:extLst>
          </p:cNvPr>
          <p:cNvSpPr>
            <a:spLocks noGrp="1"/>
          </p:cNvSpPr>
          <p:nvPr>
            <p:ph idx="1"/>
          </p:nvPr>
        </p:nvSpPr>
        <p:spPr>
          <a:xfrm>
            <a:off x="397198" y="2022580"/>
            <a:ext cx="5585143" cy="3530496"/>
          </a:xfrm>
        </p:spPr>
        <p:txBody>
          <a:bodyPr>
            <a:normAutofit/>
          </a:bodyPr>
          <a:lstStyle/>
          <a:p>
            <a:pPr marL="0" indent="0">
              <a:buNone/>
            </a:pPr>
            <a:endParaRPr lang="es-ES" sz="2500" dirty="0"/>
          </a:p>
          <a:p>
            <a:pPr marL="0" indent="0">
              <a:buNone/>
            </a:pPr>
            <a:r>
              <a:rPr lang="es-ES" sz="2500" b="1" dirty="0"/>
              <a:t>Ampliación de matrícula</a:t>
            </a:r>
          </a:p>
          <a:p>
            <a:pPr marL="0" indent="0">
              <a:buNone/>
            </a:pPr>
            <a:endParaRPr lang="es-ES" sz="1500" dirty="0"/>
          </a:p>
          <a:p>
            <a:pPr lvl="1"/>
            <a:r>
              <a:rPr lang="es-ES" sz="2500" dirty="0"/>
              <a:t>Solicitud de DIRECTOR y tema (línea de trabajo)</a:t>
            </a:r>
          </a:p>
          <a:p>
            <a:pPr lvl="1"/>
            <a:endParaRPr lang="es-ES" sz="1500" dirty="0"/>
          </a:p>
          <a:p>
            <a:pPr lvl="1"/>
            <a:endParaRPr lang="es-ES" sz="1000" dirty="0"/>
          </a:p>
          <a:p>
            <a:pPr marL="457200" lvl="1" indent="0">
              <a:buNone/>
            </a:pPr>
            <a:r>
              <a:rPr lang="es-ES" sz="2500" b="1" dirty="0">
                <a:solidFill>
                  <a:srgbClr val="FF0000"/>
                </a:solidFill>
              </a:rPr>
              <a:t>Del 3 de febrero al 7 de marzo de 2025</a:t>
            </a:r>
            <a:endParaRPr lang="es-ES" sz="2500" dirty="0"/>
          </a:p>
        </p:txBody>
      </p:sp>
      <p:sp>
        <p:nvSpPr>
          <p:cNvPr id="5" name="Marcador de número de diapositiva 4">
            <a:extLst>
              <a:ext uri="{FF2B5EF4-FFF2-40B4-BE49-F238E27FC236}">
                <a16:creationId xmlns:a16="http://schemas.microsoft.com/office/drawing/2014/main" id="{CA5060C8-1BB1-4E35-9AFB-2B78E886F1E3}"/>
              </a:ext>
            </a:extLst>
          </p:cNvPr>
          <p:cNvSpPr>
            <a:spLocks noGrp="1"/>
          </p:cNvSpPr>
          <p:nvPr>
            <p:ph type="sldNum" sz="quarter" idx="12"/>
          </p:nvPr>
        </p:nvSpPr>
        <p:spPr/>
        <p:txBody>
          <a:bodyPr/>
          <a:lstStyle/>
          <a:p>
            <a:fld id="{A6EC9E3E-F9FB-4CAE-ADB0-6C6947CEBDED}" type="slidenum">
              <a:rPr lang="es-ES" smtClean="0"/>
              <a:t>16</a:t>
            </a:fld>
            <a:endParaRPr lang="es-ES"/>
          </a:p>
        </p:txBody>
      </p:sp>
      <p:pic>
        <p:nvPicPr>
          <p:cNvPr id="6" name="Imagen 5" descr="Logotipo&#10;&#10;Descripción generada automáticamente">
            <a:extLst>
              <a:ext uri="{FF2B5EF4-FFF2-40B4-BE49-F238E27FC236}">
                <a16:creationId xmlns:a16="http://schemas.microsoft.com/office/drawing/2014/main" id="{E1F0EF0E-C909-0CF3-D5B1-2CCF5E9EAF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8554" y="619238"/>
            <a:ext cx="1969850" cy="1540800"/>
          </a:xfrm>
          <a:prstGeom prst="rect">
            <a:avLst/>
          </a:prstGeom>
        </p:spPr>
      </p:pic>
      <p:sp>
        <p:nvSpPr>
          <p:cNvPr id="3" name="Rectángulo 2">
            <a:extLst>
              <a:ext uri="{FF2B5EF4-FFF2-40B4-BE49-F238E27FC236}">
                <a16:creationId xmlns:a16="http://schemas.microsoft.com/office/drawing/2014/main" id="{704F42DB-CF76-803D-B934-7D30818D6DCC}"/>
              </a:ext>
            </a:extLst>
          </p:cNvPr>
          <p:cNvSpPr/>
          <p:nvPr/>
        </p:nvSpPr>
        <p:spPr>
          <a:xfrm>
            <a:off x="657346" y="4221308"/>
            <a:ext cx="5103479" cy="1071418"/>
          </a:xfrm>
          <a:prstGeom prst="rect">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11A43E05-8F2A-10F4-E070-8B8310C48536}"/>
              </a:ext>
            </a:extLst>
          </p:cNvPr>
          <p:cNvPicPr>
            <a:picLocks noChangeAspect="1"/>
          </p:cNvPicPr>
          <p:nvPr/>
        </p:nvPicPr>
        <p:blipFill>
          <a:blip r:embed="rId3"/>
          <a:stretch>
            <a:fillRect/>
          </a:stretch>
        </p:blipFill>
        <p:spPr>
          <a:xfrm>
            <a:off x="6244979" y="3072337"/>
            <a:ext cx="1982365" cy="1360446"/>
          </a:xfrm>
          <a:prstGeom prst="rect">
            <a:avLst/>
          </a:prstGeom>
        </p:spPr>
      </p:pic>
    </p:spTree>
    <p:extLst>
      <p:ext uri="{BB962C8B-B14F-4D97-AF65-F5344CB8AC3E}">
        <p14:creationId xmlns:p14="http://schemas.microsoft.com/office/powerpoint/2010/main" val="464137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4">
            <a:extLst>
              <a:ext uri="{FF2B5EF4-FFF2-40B4-BE49-F238E27FC236}">
                <a16:creationId xmlns:a16="http://schemas.microsoft.com/office/drawing/2014/main" id="{428023E1-7BF4-A8CB-E5DA-BD8489E0D1E7}"/>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36274" y="123234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5</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Anteproyecto del TFG/CTFG</a:t>
            </a:r>
          </a:p>
          <a:p>
            <a:pPr algn="ctr"/>
            <a:r>
              <a:rPr lang="es-ES_tradnl" altLang="es-ES" sz="24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TRÁMITE 2</a:t>
            </a:r>
          </a:p>
        </p:txBody>
      </p:sp>
      <p:sp>
        <p:nvSpPr>
          <p:cNvPr id="2" name="Rectangle 15">
            <a:extLst>
              <a:ext uri="{FF2B5EF4-FFF2-40B4-BE49-F238E27FC236}">
                <a16:creationId xmlns:a16="http://schemas.microsoft.com/office/drawing/2014/main" id="{70F49C5A-D849-44AF-A481-540E61C2ABC6}"/>
              </a:ext>
            </a:extLst>
          </p:cNvPr>
          <p:cNvSpPr>
            <a:spLocks noChangeArrowheads="1"/>
          </p:cNvSpPr>
          <p:nvPr/>
        </p:nvSpPr>
        <p:spPr bwMode="auto">
          <a:xfrm>
            <a:off x="191799" y="1826921"/>
            <a:ext cx="6514619" cy="4230980"/>
          </a:xfrm>
          <a:prstGeom prst="rect">
            <a:avLst/>
          </a:prstGeom>
          <a:noFill/>
          <a:ln w="9525">
            <a:noFill/>
            <a:miter lim="800000"/>
            <a:headEnd/>
            <a:tailEnd/>
          </a:ln>
        </p:spPr>
        <p:txBody>
          <a:bodyPr/>
          <a:lstStyle/>
          <a:p>
            <a:pPr>
              <a:spcBef>
                <a:spcPct val="20000"/>
              </a:spcBef>
              <a:buClr>
                <a:srgbClr val="000099"/>
              </a:buClr>
              <a:buSzPct val="100000"/>
              <a:defRPr/>
            </a:pPr>
            <a:r>
              <a:rPr lang="es-ES_tradnl" b="1" dirty="0">
                <a:solidFill>
                  <a:srgbClr val="FF0000"/>
                </a:solidFill>
                <a:cs typeface="+mn-cs"/>
              </a:rPr>
              <a:t>Todos los alumnos con tutor asignado deben presentar el anteproyecto </a:t>
            </a:r>
            <a:r>
              <a:rPr lang="es-ES_tradnl" b="1" dirty="0">
                <a:solidFill>
                  <a:srgbClr val="000090"/>
                </a:solidFill>
              </a:rPr>
              <a:t>a la Comisión del Grado en Ingeniería Informática, para su aprobación de acuerdo a los siguientes criterios:</a:t>
            </a:r>
          </a:p>
          <a:p>
            <a:pPr marL="447675" lvl="1" indent="-266700">
              <a:spcBef>
                <a:spcPct val="20000"/>
              </a:spcBef>
              <a:buClr>
                <a:srgbClr val="000099"/>
              </a:buClr>
              <a:buSzPct val="100000"/>
              <a:buFont typeface="+mj-lt"/>
              <a:buAutoNum type="arabicPeriod"/>
              <a:defRPr/>
            </a:pPr>
            <a:r>
              <a:rPr lang="es-ES_tradnl" b="1" dirty="0">
                <a:solidFill>
                  <a:srgbClr val="000090"/>
                </a:solidFill>
                <a:cs typeface="+mn-cs"/>
              </a:rPr>
              <a:t>Adecuación del trabajo a las competencias y contenidos del Grado</a:t>
            </a:r>
          </a:p>
          <a:p>
            <a:pPr marL="447675" lvl="1" indent="-266700">
              <a:spcBef>
                <a:spcPct val="20000"/>
              </a:spcBef>
              <a:buClr>
                <a:srgbClr val="000099"/>
              </a:buClr>
              <a:buSzPct val="100000"/>
              <a:buFont typeface="+mj-lt"/>
              <a:buAutoNum type="arabicPeriod"/>
              <a:defRPr/>
            </a:pPr>
            <a:r>
              <a:rPr lang="es-ES_tradnl" b="1" dirty="0">
                <a:solidFill>
                  <a:srgbClr val="000090"/>
                </a:solidFill>
                <a:cs typeface="+mn-cs"/>
              </a:rPr>
              <a:t>Cumplimiento de la estructura indicada en el Art. 5 de la normativa</a:t>
            </a:r>
          </a:p>
          <a:p>
            <a:pPr marL="447675" lvl="1" indent="-266700">
              <a:spcBef>
                <a:spcPct val="20000"/>
              </a:spcBef>
              <a:buClr>
                <a:srgbClr val="000099"/>
              </a:buClr>
              <a:buSzPct val="100000"/>
              <a:buFont typeface="+mj-lt"/>
              <a:buAutoNum type="arabicPeriod"/>
              <a:defRPr/>
            </a:pPr>
            <a:r>
              <a:rPr lang="es-ES_tradnl" b="1" dirty="0">
                <a:solidFill>
                  <a:srgbClr val="000090"/>
                </a:solidFill>
                <a:cs typeface="+mn-cs"/>
              </a:rPr>
              <a:t>Originalidad</a:t>
            </a:r>
          </a:p>
          <a:p>
            <a:pPr marL="447675" lvl="1" indent="-266700">
              <a:spcBef>
                <a:spcPct val="20000"/>
              </a:spcBef>
              <a:buClr>
                <a:srgbClr val="000099"/>
              </a:buClr>
              <a:buSzPct val="100000"/>
              <a:buFont typeface="+mj-lt"/>
              <a:buAutoNum type="arabicPeriod"/>
              <a:defRPr/>
            </a:pPr>
            <a:r>
              <a:rPr lang="es-ES_tradnl" b="1" dirty="0">
                <a:solidFill>
                  <a:srgbClr val="000090"/>
                </a:solidFill>
                <a:cs typeface="+mn-cs"/>
              </a:rPr>
              <a:t>El TFG pueda ser completado por el estudiante en el número de horas (300 horas para el TFG y 150 horas para el CTFG)</a:t>
            </a:r>
          </a:p>
          <a:p>
            <a:pPr>
              <a:spcBef>
                <a:spcPct val="20000"/>
              </a:spcBef>
              <a:buClr>
                <a:srgbClr val="000099"/>
              </a:buClr>
              <a:buSzPct val="100000"/>
              <a:defRPr/>
            </a:pPr>
            <a:r>
              <a:rPr lang="es-ES_tradnl" b="1" dirty="0">
                <a:solidFill>
                  <a:srgbClr val="000090"/>
                </a:solidFill>
              </a:rPr>
              <a:t>El anteproyecto se sube en la documentación adjunta del trámite </a:t>
            </a:r>
            <a:r>
              <a:rPr lang="es-ES_tradnl" b="1" dirty="0">
                <a:solidFill>
                  <a:srgbClr val="FF0000"/>
                </a:solidFill>
                <a:cs typeface="+mn-cs"/>
              </a:rPr>
              <a:t>Solicitud TFE</a:t>
            </a:r>
            <a:r>
              <a:rPr lang="es-ES_tradnl" b="1" dirty="0">
                <a:solidFill>
                  <a:srgbClr val="000090"/>
                </a:solidFill>
              </a:rPr>
              <a:t> (donde se solicita tutor/tema)</a:t>
            </a:r>
            <a:endParaRPr lang="es-ES_tradnl" b="1" dirty="0">
              <a:solidFill>
                <a:srgbClr val="000090"/>
              </a:solidFill>
              <a:cs typeface="+mn-cs"/>
            </a:endParaRPr>
          </a:p>
        </p:txBody>
      </p:sp>
      <p:sp>
        <p:nvSpPr>
          <p:cNvPr id="4" name="Marcador de número de diapositiva 3">
            <a:extLst>
              <a:ext uri="{FF2B5EF4-FFF2-40B4-BE49-F238E27FC236}">
                <a16:creationId xmlns:a16="http://schemas.microsoft.com/office/drawing/2014/main" id="{1C200597-E6C3-4E35-A8C4-07061E903F1C}"/>
              </a:ext>
            </a:extLst>
          </p:cNvPr>
          <p:cNvSpPr>
            <a:spLocks noGrp="1"/>
          </p:cNvSpPr>
          <p:nvPr>
            <p:ph type="sldNum" sz="quarter" idx="12"/>
          </p:nvPr>
        </p:nvSpPr>
        <p:spPr/>
        <p:txBody>
          <a:bodyPr/>
          <a:lstStyle/>
          <a:p>
            <a:fld id="{A6EC9E3E-F9FB-4CAE-ADB0-6C6947CEBDED}" type="slidenum">
              <a:rPr lang="es-ES" smtClean="0"/>
              <a:t>17</a:t>
            </a:fld>
            <a:endParaRPr lang="es-ES"/>
          </a:p>
        </p:txBody>
      </p:sp>
      <p:pic>
        <p:nvPicPr>
          <p:cNvPr id="5" name="Imagen 4" descr="Logotipo&#10;&#10;Descripción generada automáticamente">
            <a:extLst>
              <a:ext uri="{FF2B5EF4-FFF2-40B4-BE49-F238E27FC236}">
                <a16:creationId xmlns:a16="http://schemas.microsoft.com/office/drawing/2014/main" id="{4FC5F399-0D9F-98C0-9913-3C1A7A3302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1240" y="327686"/>
            <a:ext cx="1588479" cy="1242495"/>
          </a:xfrm>
          <a:prstGeom prst="rect">
            <a:avLst/>
          </a:prstGeom>
        </p:spPr>
      </p:pic>
      <p:pic>
        <p:nvPicPr>
          <p:cNvPr id="7" name="Imagen 6">
            <a:extLst>
              <a:ext uri="{FF2B5EF4-FFF2-40B4-BE49-F238E27FC236}">
                <a16:creationId xmlns:a16="http://schemas.microsoft.com/office/drawing/2014/main" id="{4B943205-F51C-E4B2-A9B9-FD654C49FD7B}"/>
              </a:ext>
            </a:extLst>
          </p:cNvPr>
          <p:cNvPicPr>
            <a:picLocks noChangeAspect="1"/>
          </p:cNvPicPr>
          <p:nvPr/>
        </p:nvPicPr>
        <p:blipFill>
          <a:blip r:embed="rId4"/>
          <a:stretch>
            <a:fillRect/>
          </a:stretch>
        </p:blipFill>
        <p:spPr>
          <a:xfrm>
            <a:off x="7069465" y="3793765"/>
            <a:ext cx="1941185" cy="2114559"/>
          </a:xfrm>
          <a:prstGeom prst="rect">
            <a:avLst/>
          </a:prstGeom>
        </p:spPr>
      </p:pic>
      <p:sp>
        <p:nvSpPr>
          <p:cNvPr id="6" name="CuadroTexto 5"/>
          <p:cNvSpPr txBox="1"/>
          <p:nvPr/>
        </p:nvSpPr>
        <p:spPr>
          <a:xfrm>
            <a:off x="7069464" y="2401152"/>
            <a:ext cx="1941185" cy="1015663"/>
          </a:xfrm>
          <a:prstGeom prst="rect">
            <a:avLst/>
          </a:prstGeom>
          <a:noFill/>
        </p:spPr>
        <p:txBody>
          <a:bodyPr wrap="square" rtlCol="0">
            <a:spAutoFit/>
          </a:bodyPr>
          <a:lstStyle/>
          <a:p>
            <a:r>
              <a:rPr lang="es-ES" sz="2000" b="1" dirty="0"/>
              <a:t>Plantillas Word:</a:t>
            </a:r>
            <a:endParaRPr lang="es-ES" sz="2000" b="1" dirty="0">
              <a:hlinkClick r:id="rId5"/>
            </a:endParaRPr>
          </a:p>
          <a:p>
            <a:pPr marL="342900" indent="-161925">
              <a:buFont typeface="Arial" panose="020B0604020202020204" pitchFamily="34" charset="0"/>
              <a:buChar char="•"/>
            </a:pPr>
            <a:r>
              <a:rPr lang="es-ES" sz="2000" b="1" dirty="0">
                <a:hlinkClick r:id="rId5"/>
              </a:rPr>
              <a:t>TFG</a:t>
            </a:r>
            <a:endParaRPr lang="es-ES" sz="2000" b="1" dirty="0"/>
          </a:p>
          <a:p>
            <a:pPr marL="342900" indent="-161925">
              <a:buFont typeface="Arial" panose="020B0604020202020204" pitchFamily="34" charset="0"/>
              <a:buChar char="•"/>
            </a:pPr>
            <a:r>
              <a:rPr lang="es-ES" sz="2000" b="1" dirty="0">
                <a:hlinkClick r:id="rId6"/>
              </a:rPr>
              <a:t>CTFG</a:t>
            </a:r>
            <a:endParaRPr lang="es-ES" sz="2000" b="1" dirty="0"/>
          </a:p>
        </p:txBody>
      </p:sp>
    </p:spTree>
    <p:extLst>
      <p:ext uri="{BB962C8B-B14F-4D97-AF65-F5344CB8AC3E}">
        <p14:creationId xmlns:p14="http://schemas.microsoft.com/office/powerpoint/2010/main" val="1091398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142875" y="932398"/>
            <a:ext cx="7799045"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5</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Anteproyecto del TFG/CTFG</a:t>
            </a:r>
          </a:p>
        </p:txBody>
      </p:sp>
      <p:sp>
        <p:nvSpPr>
          <p:cNvPr id="4" name="Marcador de número de diapositiva 3">
            <a:extLst>
              <a:ext uri="{FF2B5EF4-FFF2-40B4-BE49-F238E27FC236}">
                <a16:creationId xmlns:a16="http://schemas.microsoft.com/office/drawing/2014/main" id="{3E4A3AE3-EE2E-4386-B864-CA597BDD608A}"/>
              </a:ext>
            </a:extLst>
          </p:cNvPr>
          <p:cNvSpPr>
            <a:spLocks noGrp="1"/>
          </p:cNvSpPr>
          <p:nvPr>
            <p:ph type="sldNum" sz="quarter" idx="12"/>
          </p:nvPr>
        </p:nvSpPr>
        <p:spPr/>
        <p:txBody>
          <a:bodyPr/>
          <a:lstStyle/>
          <a:p>
            <a:fld id="{A6EC9E3E-F9FB-4CAE-ADB0-6C6947CEBDED}" type="slidenum">
              <a:rPr lang="es-ES" smtClean="0"/>
              <a:t>18</a:t>
            </a:fld>
            <a:endParaRPr lang="es-ES"/>
          </a:p>
        </p:txBody>
      </p:sp>
      <p:pic>
        <p:nvPicPr>
          <p:cNvPr id="6" name="Imagen 5" descr="Logotipo&#10;&#10;Descripción generada automáticamente">
            <a:extLst>
              <a:ext uri="{FF2B5EF4-FFF2-40B4-BE49-F238E27FC236}">
                <a16:creationId xmlns:a16="http://schemas.microsoft.com/office/drawing/2014/main" id="{49B7D03F-AF74-411E-7942-5EBF38FD5F0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pic>
        <p:nvPicPr>
          <p:cNvPr id="2" name="Imagen 1"/>
          <p:cNvPicPr>
            <a:picLocks noChangeAspect="1"/>
          </p:cNvPicPr>
          <p:nvPr/>
        </p:nvPicPr>
        <p:blipFill>
          <a:blip r:embed="rId3"/>
          <a:stretch>
            <a:fillRect/>
          </a:stretch>
        </p:blipFill>
        <p:spPr>
          <a:xfrm>
            <a:off x="285749" y="2527402"/>
            <a:ext cx="4834353" cy="3387914"/>
          </a:xfrm>
          <a:prstGeom prst="rect">
            <a:avLst/>
          </a:prstGeom>
        </p:spPr>
      </p:pic>
      <p:sp>
        <p:nvSpPr>
          <p:cNvPr id="18" name="Rectángulo 17">
            <a:extLst>
              <a:ext uri="{FF2B5EF4-FFF2-40B4-BE49-F238E27FC236}">
                <a16:creationId xmlns:a16="http://schemas.microsoft.com/office/drawing/2014/main" id="{32C7F20B-288C-0E3F-8510-8A63EFD908DE}"/>
              </a:ext>
            </a:extLst>
          </p:cNvPr>
          <p:cNvSpPr/>
          <p:nvPr/>
        </p:nvSpPr>
        <p:spPr>
          <a:xfrm>
            <a:off x="285749" y="3404156"/>
            <a:ext cx="4834353" cy="51061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p:cNvSpPr txBox="1"/>
          <p:nvPr/>
        </p:nvSpPr>
        <p:spPr>
          <a:xfrm>
            <a:off x="0" y="1968053"/>
            <a:ext cx="9144000" cy="369332"/>
          </a:xfrm>
          <a:prstGeom prst="rect">
            <a:avLst/>
          </a:prstGeom>
          <a:noFill/>
        </p:spPr>
        <p:txBody>
          <a:bodyPr wrap="square" rtlCol="0">
            <a:spAutoFit/>
          </a:bodyPr>
          <a:lstStyle/>
          <a:p>
            <a:pPr algn="ctr"/>
            <a:r>
              <a:rPr lang="es-ES" dirty="0">
                <a:hlinkClick r:id="rId4"/>
              </a:rPr>
              <a:t>https://www.ual.es/estudios/grados/presentacion/plandeestudios/trabajofinestudios/4015</a:t>
            </a:r>
            <a:endParaRPr lang="es-ES" dirty="0"/>
          </a:p>
        </p:txBody>
      </p:sp>
      <p:pic>
        <p:nvPicPr>
          <p:cNvPr id="22" name="Imagen 21">
            <a:extLst>
              <a:ext uri="{FF2B5EF4-FFF2-40B4-BE49-F238E27FC236}">
                <a16:creationId xmlns:a16="http://schemas.microsoft.com/office/drawing/2014/main" id="{4B943205-F51C-E4B2-A9B9-FD654C49FD7B}"/>
              </a:ext>
            </a:extLst>
          </p:cNvPr>
          <p:cNvPicPr>
            <a:picLocks noChangeAspect="1"/>
          </p:cNvPicPr>
          <p:nvPr/>
        </p:nvPicPr>
        <p:blipFill>
          <a:blip r:embed="rId5"/>
          <a:stretch>
            <a:fillRect/>
          </a:stretch>
        </p:blipFill>
        <p:spPr>
          <a:xfrm>
            <a:off x="5470479" y="2423110"/>
            <a:ext cx="3330621" cy="3628090"/>
          </a:xfrm>
          <a:prstGeom prst="rect">
            <a:avLst/>
          </a:prstGeom>
          <a:ln>
            <a:solidFill>
              <a:schemeClr val="tx2"/>
            </a:solidFill>
          </a:ln>
        </p:spPr>
      </p:pic>
    </p:spTree>
    <p:extLst>
      <p:ext uri="{BB962C8B-B14F-4D97-AF65-F5344CB8AC3E}">
        <p14:creationId xmlns:p14="http://schemas.microsoft.com/office/powerpoint/2010/main" val="374311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0" y="980023"/>
            <a:ext cx="7941920"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5</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Anteproyecto del TFG/CTFG</a:t>
            </a:r>
          </a:p>
        </p:txBody>
      </p:sp>
      <p:sp>
        <p:nvSpPr>
          <p:cNvPr id="4" name="Rectangle 15">
            <a:extLst>
              <a:ext uri="{FF2B5EF4-FFF2-40B4-BE49-F238E27FC236}">
                <a16:creationId xmlns:a16="http://schemas.microsoft.com/office/drawing/2014/main" id="{EE947371-4B57-4C2F-882E-82B11E62D638}"/>
              </a:ext>
            </a:extLst>
          </p:cNvPr>
          <p:cNvSpPr>
            <a:spLocks noChangeArrowheads="1"/>
          </p:cNvSpPr>
          <p:nvPr/>
        </p:nvSpPr>
        <p:spPr bwMode="auto">
          <a:xfrm>
            <a:off x="651753" y="1791065"/>
            <a:ext cx="7863598" cy="1232247"/>
          </a:xfrm>
          <a:prstGeom prst="rect">
            <a:avLst/>
          </a:prstGeom>
          <a:noFill/>
          <a:ln w="9525">
            <a:noFill/>
            <a:miter lim="800000"/>
            <a:headEnd/>
            <a:tailEnd/>
          </a:ln>
        </p:spPr>
        <p:txBody>
          <a:bodyPr/>
          <a:lstStyle/>
          <a:p>
            <a:pPr algn="just" defTabSz="914400" fontAlgn="base">
              <a:spcBef>
                <a:spcPct val="20000"/>
              </a:spcBef>
              <a:spcAft>
                <a:spcPct val="0"/>
              </a:spcAft>
              <a:buClr>
                <a:srgbClr val="000099"/>
              </a:buClr>
              <a:buSzPct val="100000"/>
              <a:defRPr/>
            </a:pPr>
            <a:r>
              <a:rPr lang="es-ES_tradnl" sz="2000" b="1" dirty="0">
                <a:solidFill>
                  <a:srgbClr val="FF0000"/>
                </a:solidFill>
                <a:ea typeface="ＭＳ Ｐゴシック" charset="0"/>
              </a:rPr>
              <a:t>Presentación del anteproyecto </a:t>
            </a:r>
            <a:r>
              <a:rPr lang="es-ES_tradnl" sz="2000" b="1" dirty="0">
                <a:solidFill>
                  <a:srgbClr val="000090"/>
                </a:solidFill>
                <a:ea typeface="ＭＳ Ｐゴシック" charset="0"/>
              </a:rPr>
              <a:t>a la Comisión del Grado en Ingeniería Informática</a:t>
            </a:r>
            <a:endParaRPr lang="es-ES_tradnl" sz="2000" b="1" dirty="0">
              <a:solidFill>
                <a:srgbClr val="FF0000"/>
              </a:solidFill>
              <a:ea typeface="ＭＳ Ｐゴシック" charset="0"/>
            </a:endParaRPr>
          </a:p>
        </p:txBody>
      </p:sp>
      <p:sp>
        <p:nvSpPr>
          <p:cNvPr id="5" name="CuadroTexto 4">
            <a:extLst>
              <a:ext uri="{FF2B5EF4-FFF2-40B4-BE49-F238E27FC236}">
                <a16:creationId xmlns:a16="http://schemas.microsoft.com/office/drawing/2014/main" id="{DC10C26F-2621-4162-8FD6-01C355B69B8E}"/>
              </a:ext>
            </a:extLst>
          </p:cNvPr>
          <p:cNvSpPr txBox="1"/>
          <p:nvPr/>
        </p:nvSpPr>
        <p:spPr>
          <a:xfrm>
            <a:off x="51847" y="3917576"/>
            <a:ext cx="9040305" cy="1785104"/>
          </a:xfrm>
          <a:prstGeom prst="rect">
            <a:avLst/>
          </a:prstGeom>
          <a:solidFill>
            <a:srgbClr val="DCD4FE"/>
          </a:solidFill>
          <a:ln w="22225">
            <a:solidFill>
              <a:schemeClr val="accent1">
                <a:shade val="50000"/>
              </a:schemeClr>
            </a:solidFill>
          </a:ln>
        </p:spPr>
        <p:txBody>
          <a:bodyPr wrap="square" rtlCol="0">
            <a:spAutoFit/>
          </a:bodyPr>
          <a:lstStyle/>
          <a:p>
            <a:pPr marL="342900" indent="342900" defTabSz="914400" fontAlgn="base">
              <a:spcBef>
                <a:spcPct val="0"/>
              </a:spcBef>
              <a:spcAft>
                <a:spcPct val="0"/>
              </a:spcAft>
              <a:buFont typeface="Arial"/>
              <a:buChar char="•"/>
            </a:pPr>
            <a:r>
              <a:rPr lang="es-ES_tradnl" sz="2400" b="1" dirty="0">
                <a:solidFill>
                  <a:srgbClr val="000090"/>
                </a:solidFill>
                <a:latin typeface="Times New Roman" charset="0"/>
                <a:ea typeface="ＭＳ Ｐゴシック" charset="0"/>
              </a:rPr>
              <a:t>Convocatoria ordinaria de mayo:</a:t>
            </a:r>
          </a:p>
          <a:p>
            <a:pPr marL="1076325" defTabSz="914400" fontAlgn="base">
              <a:spcBef>
                <a:spcPct val="0"/>
              </a:spcBef>
              <a:spcAft>
                <a:spcPct val="0"/>
              </a:spcAft>
            </a:pPr>
            <a:r>
              <a:rPr lang="es-ES_tradnl" sz="2600" b="1" dirty="0">
                <a:solidFill>
                  <a:srgbClr val="FF0000"/>
                </a:solidFill>
                <a:latin typeface="Times New Roman" charset="0"/>
                <a:ea typeface="ＭＳ Ｐゴシック" charset="0"/>
              </a:rPr>
              <a:t>30 de septiembre de 2024 al 31 de marzo de 2025</a:t>
            </a:r>
          </a:p>
          <a:p>
            <a:pPr marL="1076325" defTabSz="914400" fontAlgn="base">
              <a:spcBef>
                <a:spcPct val="0"/>
              </a:spcBef>
              <a:spcAft>
                <a:spcPct val="0"/>
              </a:spcAft>
            </a:pPr>
            <a:endParaRPr lang="es-ES_tradnl" sz="1000" b="1" dirty="0">
              <a:solidFill>
                <a:srgbClr val="FF0000"/>
              </a:solidFill>
              <a:latin typeface="Times New Roman" charset="0"/>
              <a:ea typeface="ＭＳ Ｐゴシック" charset="0"/>
            </a:endParaRPr>
          </a:p>
          <a:p>
            <a:pPr marL="342900" indent="342900" defTabSz="914400" fontAlgn="base">
              <a:spcBef>
                <a:spcPct val="0"/>
              </a:spcBef>
              <a:spcAft>
                <a:spcPct val="0"/>
              </a:spcAft>
              <a:buFont typeface="Arial"/>
              <a:buChar char="•"/>
            </a:pPr>
            <a:r>
              <a:rPr lang="es-ES_tradnl" sz="2400" b="1" dirty="0">
                <a:solidFill>
                  <a:srgbClr val="000090"/>
                </a:solidFill>
                <a:latin typeface="Times New Roman" charset="0"/>
                <a:ea typeface="ＭＳ Ｐゴシック" charset="0"/>
              </a:rPr>
              <a:t>Convocatoria extraordinaria de julio:</a:t>
            </a:r>
            <a:endParaRPr lang="es-ES_tradnl" sz="2200" b="1" dirty="0">
              <a:solidFill>
                <a:srgbClr val="FF0000"/>
              </a:solidFill>
              <a:latin typeface="Times New Roman" charset="0"/>
              <a:ea typeface="ＭＳ Ｐゴシック" charset="0"/>
            </a:endParaRPr>
          </a:p>
          <a:p>
            <a:pPr marL="1076325" defTabSz="914400" fontAlgn="base">
              <a:spcBef>
                <a:spcPct val="0"/>
              </a:spcBef>
              <a:spcAft>
                <a:spcPct val="0"/>
              </a:spcAft>
            </a:pPr>
            <a:r>
              <a:rPr lang="es-ES_tradnl" sz="2600" b="1" dirty="0">
                <a:solidFill>
                  <a:srgbClr val="FF0000"/>
                </a:solidFill>
                <a:latin typeface="Times New Roman" charset="0"/>
                <a:ea typeface="ＭＳ Ｐゴシック" charset="0"/>
              </a:rPr>
              <a:t>1 al 30 de abril de 2025</a:t>
            </a:r>
          </a:p>
        </p:txBody>
      </p:sp>
      <p:pic>
        <p:nvPicPr>
          <p:cNvPr id="2" name="Imagen 1">
            <a:extLst>
              <a:ext uri="{FF2B5EF4-FFF2-40B4-BE49-F238E27FC236}">
                <a16:creationId xmlns:a16="http://schemas.microsoft.com/office/drawing/2014/main" id="{2A5BD967-129A-4CBE-BE53-004AD9C136E5}"/>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1628769" y="2663317"/>
            <a:ext cx="2019102" cy="1313321"/>
          </a:xfrm>
          <a:prstGeom prst="rect">
            <a:avLst/>
          </a:prstGeom>
        </p:spPr>
      </p:pic>
      <p:sp>
        <p:nvSpPr>
          <p:cNvPr id="7" name="Marcador de número de diapositiva 6">
            <a:extLst>
              <a:ext uri="{FF2B5EF4-FFF2-40B4-BE49-F238E27FC236}">
                <a16:creationId xmlns:a16="http://schemas.microsoft.com/office/drawing/2014/main" id="{281B43FB-A2CD-4A4C-A9C3-54F9EEFE7F4B}"/>
              </a:ext>
            </a:extLst>
          </p:cNvPr>
          <p:cNvSpPr>
            <a:spLocks noGrp="1"/>
          </p:cNvSpPr>
          <p:nvPr>
            <p:ph type="sldNum" sz="quarter" idx="12"/>
          </p:nvPr>
        </p:nvSpPr>
        <p:spPr/>
        <p:txBody>
          <a:bodyPr/>
          <a:lstStyle/>
          <a:p>
            <a:fld id="{A6EC9E3E-F9FB-4CAE-ADB0-6C6947CEBDED}" type="slidenum">
              <a:rPr lang="es-ES" smtClean="0"/>
              <a:t>19</a:t>
            </a:fld>
            <a:endParaRPr lang="es-ES"/>
          </a:p>
        </p:txBody>
      </p:sp>
      <p:pic>
        <p:nvPicPr>
          <p:cNvPr id="8" name="Imagen 7" descr="Logotipo&#10;&#10;Descripción generada automáticamente">
            <a:extLst>
              <a:ext uri="{FF2B5EF4-FFF2-40B4-BE49-F238E27FC236}">
                <a16:creationId xmlns:a16="http://schemas.microsoft.com/office/drawing/2014/main" id="{DA1369B1-8F0F-F5D5-CF5F-D228717840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
        <p:nvSpPr>
          <p:cNvPr id="3" name="CuadroTexto 2"/>
          <p:cNvSpPr txBox="1"/>
          <p:nvPr/>
        </p:nvSpPr>
        <p:spPr>
          <a:xfrm>
            <a:off x="4314825" y="2686050"/>
            <a:ext cx="4350028" cy="646331"/>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s-ES" b="1" dirty="0"/>
              <a:t>Convocatoria Noviembre (defensa Enero)</a:t>
            </a:r>
          </a:p>
          <a:p>
            <a:pPr algn="ctr"/>
            <a:r>
              <a:rPr lang="es-ES" b="1" dirty="0">
                <a:solidFill>
                  <a:srgbClr val="FF0000"/>
                </a:solidFill>
              </a:rPr>
              <a:t>Hasta el 29/11</a:t>
            </a:r>
          </a:p>
        </p:txBody>
      </p:sp>
    </p:spTree>
    <p:extLst>
      <p:ext uri="{BB962C8B-B14F-4D97-AF65-F5344CB8AC3E}">
        <p14:creationId xmlns:p14="http://schemas.microsoft.com/office/powerpoint/2010/main" val="266444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4">
            <a:extLst>
              <a:ext uri="{FF2B5EF4-FFF2-40B4-BE49-F238E27FC236}">
                <a16:creationId xmlns:a16="http://schemas.microsoft.com/office/drawing/2014/main" id="{0FD8A8A7-8C7D-C540-EF3D-EF100A3A4F6A}"/>
              </a:ext>
            </a:extLst>
          </p:cNvPr>
          <p:cNvSpPr/>
          <p:nvPr/>
        </p:nvSpPr>
        <p:spPr>
          <a:xfrm>
            <a:off x="6363855" y="0"/>
            <a:ext cx="2747752"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219985" y="813436"/>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TRABAJO FIN DE GRADO ESI</a:t>
            </a:r>
          </a:p>
        </p:txBody>
      </p:sp>
      <p:pic>
        <p:nvPicPr>
          <p:cNvPr id="2" name="Imagen 1">
            <a:extLst>
              <a:ext uri="{FF2B5EF4-FFF2-40B4-BE49-F238E27FC236}">
                <a16:creationId xmlns:a16="http://schemas.microsoft.com/office/drawing/2014/main" id="{31FE3CD6-4B5D-4E4E-B43C-6A491DCB6A99}"/>
              </a:ext>
            </a:extLst>
          </p:cNvPr>
          <p:cNvPicPr>
            <a:picLocks noChangeAspect="1"/>
          </p:cNvPicPr>
          <p:nvPr/>
        </p:nvPicPr>
        <p:blipFill>
          <a:blip r:embed="rId2"/>
          <a:stretch>
            <a:fillRect/>
          </a:stretch>
        </p:blipFill>
        <p:spPr>
          <a:xfrm>
            <a:off x="970907" y="3278497"/>
            <a:ext cx="6362700" cy="2476500"/>
          </a:xfrm>
          <a:prstGeom prst="rect">
            <a:avLst/>
          </a:prstGeom>
        </p:spPr>
      </p:pic>
      <p:sp>
        <p:nvSpPr>
          <p:cNvPr id="4" name="Rectángulo 3">
            <a:extLst>
              <a:ext uri="{FF2B5EF4-FFF2-40B4-BE49-F238E27FC236}">
                <a16:creationId xmlns:a16="http://schemas.microsoft.com/office/drawing/2014/main" id="{6E260AC2-1BB0-4235-B5CA-DE67E4770C43}"/>
              </a:ext>
            </a:extLst>
          </p:cNvPr>
          <p:cNvSpPr/>
          <p:nvPr/>
        </p:nvSpPr>
        <p:spPr bwMode="auto">
          <a:xfrm>
            <a:off x="815822" y="4800607"/>
            <a:ext cx="6550179" cy="450032"/>
          </a:xfrm>
          <a:prstGeom prst="rect">
            <a:avLst/>
          </a:prstGeom>
          <a:noFill/>
          <a:ln w="666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chemeClr val="tx1"/>
              </a:solidFill>
              <a:effectLst/>
              <a:latin typeface="Times New Roman" pitchFamily="18" charset="0"/>
            </a:endParaRPr>
          </a:p>
        </p:txBody>
      </p:sp>
      <p:sp>
        <p:nvSpPr>
          <p:cNvPr id="12" name="CuadroTexto 11">
            <a:extLst>
              <a:ext uri="{FF2B5EF4-FFF2-40B4-BE49-F238E27FC236}">
                <a16:creationId xmlns:a16="http://schemas.microsoft.com/office/drawing/2014/main" id="{43331E28-0228-4526-9A8C-2D24A9D56C7F}"/>
              </a:ext>
            </a:extLst>
          </p:cNvPr>
          <p:cNvSpPr txBox="1"/>
          <p:nvPr/>
        </p:nvSpPr>
        <p:spPr>
          <a:xfrm>
            <a:off x="363661" y="2199794"/>
            <a:ext cx="7577191" cy="369332"/>
          </a:xfrm>
          <a:prstGeom prst="rect">
            <a:avLst/>
          </a:prstGeom>
          <a:noFill/>
        </p:spPr>
        <p:txBody>
          <a:bodyPr wrap="square">
            <a:spAutoFit/>
          </a:bodyPr>
          <a:lstStyle/>
          <a:p>
            <a:pPr algn="just">
              <a:spcBef>
                <a:spcPct val="20000"/>
              </a:spcBef>
              <a:buClr>
                <a:srgbClr val="000099"/>
              </a:buClr>
              <a:buSzPct val="70000"/>
              <a:defRPr/>
            </a:pPr>
            <a:r>
              <a:rPr lang="es-ES_tradnl" b="1" dirty="0">
                <a:solidFill>
                  <a:srgbClr val="000099"/>
                </a:solidFill>
                <a:cs typeface="+mn-cs"/>
              </a:rPr>
              <a:t>Planes de estudio de Grado en Ingeniería de la Universidad de Almería</a:t>
            </a:r>
            <a:endParaRPr lang="es-ES" b="1" dirty="0">
              <a:solidFill>
                <a:srgbClr val="000099"/>
              </a:solidFill>
              <a:cs typeface="+mn-cs"/>
            </a:endParaRPr>
          </a:p>
        </p:txBody>
      </p:sp>
      <p:sp>
        <p:nvSpPr>
          <p:cNvPr id="5" name="Marcador de número de diapositiva 4">
            <a:extLst>
              <a:ext uri="{FF2B5EF4-FFF2-40B4-BE49-F238E27FC236}">
                <a16:creationId xmlns:a16="http://schemas.microsoft.com/office/drawing/2014/main" id="{7C261FE4-DA24-40A0-815F-4244E30CD796}"/>
              </a:ext>
            </a:extLst>
          </p:cNvPr>
          <p:cNvSpPr>
            <a:spLocks noGrp="1"/>
          </p:cNvSpPr>
          <p:nvPr>
            <p:ph type="sldNum" sz="quarter" idx="12"/>
          </p:nvPr>
        </p:nvSpPr>
        <p:spPr/>
        <p:txBody>
          <a:bodyPr/>
          <a:lstStyle/>
          <a:p>
            <a:fld id="{A6EC9E3E-F9FB-4CAE-ADB0-6C6947CEBDED}" type="slidenum">
              <a:rPr lang="es-ES" smtClean="0"/>
              <a:t>2</a:t>
            </a:fld>
            <a:endParaRPr lang="es-ES"/>
          </a:p>
        </p:txBody>
      </p:sp>
      <p:pic>
        <p:nvPicPr>
          <p:cNvPr id="6" name="Imagen 5" descr="Logotipo&#10;&#10;Descripción generada automáticamente">
            <a:extLst>
              <a:ext uri="{FF2B5EF4-FFF2-40B4-BE49-F238E27FC236}">
                <a16:creationId xmlns:a16="http://schemas.microsoft.com/office/drawing/2014/main" id="{91FD0D2D-FEA2-BC11-541C-E5C20F5FC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653" y="427377"/>
            <a:ext cx="1719580" cy="1345041"/>
          </a:xfrm>
          <a:prstGeom prst="rect">
            <a:avLst/>
          </a:prstGeom>
        </p:spPr>
      </p:pic>
    </p:spTree>
    <p:extLst>
      <p:ext uri="{BB962C8B-B14F-4D97-AF65-F5344CB8AC3E}">
        <p14:creationId xmlns:p14="http://schemas.microsoft.com/office/powerpoint/2010/main" val="3641133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0" y="932398"/>
            <a:ext cx="7941920"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5</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Anteproyecto del TFG/CTFG</a:t>
            </a:r>
          </a:p>
        </p:txBody>
      </p:sp>
      <p:pic>
        <p:nvPicPr>
          <p:cNvPr id="13" name="Imagen 12">
            <a:extLst>
              <a:ext uri="{FF2B5EF4-FFF2-40B4-BE49-F238E27FC236}">
                <a16:creationId xmlns:a16="http://schemas.microsoft.com/office/drawing/2014/main" id="{E7383DFF-287E-409D-8D73-411D5B9DD0DC}"/>
              </a:ext>
            </a:extLst>
          </p:cNvPr>
          <p:cNvPicPr>
            <a:picLocks noChangeAspect="1"/>
          </p:cNvPicPr>
          <p:nvPr/>
        </p:nvPicPr>
        <p:blipFill>
          <a:blip r:embed="rId2" cstate="print"/>
          <a:stretch>
            <a:fillRect/>
          </a:stretch>
        </p:blipFill>
        <p:spPr>
          <a:xfrm>
            <a:off x="6251496" y="3183108"/>
            <a:ext cx="771354" cy="771354"/>
          </a:xfrm>
          <a:prstGeom prst="rect">
            <a:avLst/>
          </a:prstGeom>
        </p:spPr>
      </p:pic>
      <p:sp>
        <p:nvSpPr>
          <p:cNvPr id="6" name="CuadroTexto 5">
            <a:extLst>
              <a:ext uri="{FF2B5EF4-FFF2-40B4-BE49-F238E27FC236}">
                <a16:creationId xmlns:a16="http://schemas.microsoft.com/office/drawing/2014/main" id="{0A5537FB-E6AE-44F6-B11A-5E328C8D9B82}"/>
              </a:ext>
            </a:extLst>
          </p:cNvPr>
          <p:cNvSpPr txBox="1"/>
          <p:nvPr/>
        </p:nvSpPr>
        <p:spPr>
          <a:xfrm>
            <a:off x="308113" y="4749539"/>
            <a:ext cx="8517835" cy="1200329"/>
          </a:xfrm>
          <a:prstGeom prst="rect">
            <a:avLst/>
          </a:prstGeom>
          <a:noFill/>
        </p:spPr>
        <p:txBody>
          <a:bodyPr wrap="square" rtlCol="0">
            <a:spAutoFit/>
          </a:bodyPr>
          <a:lstStyle/>
          <a:p>
            <a:r>
              <a:rPr lang="es-ES" b="1" dirty="0">
                <a:solidFill>
                  <a:srgbClr val="FF0000"/>
                </a:solidFill>
              </a:rPr>
              <a:t>Vigencia del anteproyecto: </a:t>
            </a:r>
            <a:r>
              <a:rPr lang="es-ES" dirty="0"/>
              <a:t>Todo el curso académico en el que es aprobado por la Comisión del Grado en Ingeniería Informática. Esto implica que, si se presenta durante el curso 2024/25 y no se defiende en ninguna convocatoria de este curso, hay que volver a presentarlo en el curso 2025/26.</a:t>
            </a:r>
          </a:p>
        </p:txBody>
      </p:sp>
      <p:sp>
        <p:nvSpPr>
          <p:cNvPr id="7" name="Marcador de número de diapositiva 6">
            <a:extLst>
              <a:ext uri="{FF2B5EF4-FFF2-40B4-BE49-F238E27FC236}">
                <a16:creationId xmlns:a16="http://schemas.microsoft.com/office/drawing/2014/main" id="{E677A5F8-5FF7-4C4C-B839-6645E5A454FB}"/>
              </a:ext>
            </a:extLst>
          </p:cNvPr>
          <p:cNvSpPr>
            <a:spLocks noGrp="1"/>
          </p:cNvSpPr>
          <p:nvPr>
            <p:ph type="sldNum" sz="quarter" idx="12"/>
          </p:nvPr>
        </p:nvSpPr>
        <p:spPr/>
        <p:txBody>
          <a:bodyPr/>
          <a:lstStyle/>
          <a:p>
            <a:fld id="{A6EC9E3E-F9FB-4CAE-ADB0-6C6947CEBDED}" type="slidenum">
              <a:rPr lang="es-ES" smtClean="0"/>
              <a:t>20</a:t>
            </a:fld>
            <a:endParaRPr lang="es-ES"/>
          </a:p>
        </p:txBody>
      </p:sp>
      <p:pic>
        <p:nvPicPr>
          <p:cNvPr id="8" name="Imagen 7" descr="Logotipo&#10;&#10;Descripción generada automáticamente">
            <a:extLst>
              <a:ext uri="{FF2B5EF4-FFF2-40B4-BE49-F238E27FC236}">
                <a16:creationId xmlns:a16="http://schemas.microsoft.com/office/drawing/2014/main" id="{718D97E3-251A-1450-BD2C-20F89E051D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pic>
        <p:nvPicPr>
          <p:cNvPr id="12" name="Imagen 11">
            <a:extLst>
              <a:ext uri="{FF2B5EF4-FFF2-40B4-BE49-F238E27FC236}">
                <a16:creationId xmlns:a16="http://schemas.microsoft.com/office/drawing/2014/main" id="{4B943205-F51C-E4B2-A9B9-FD654C49FD7B}"/>
              </a:ext>
            </a:extLst>
          </p:cNvPr>
          <p:cNvPicPr>
            <a:picLocks noChangeAspect="1"/>
          </p:cNvPicPr>
          <p:nvPr/>
        </p:nvPicPr>
        <p:blipFill>
          <a:blip r:embed="rId4"/>
          <a:stretch>
            <a:fillRect/>
          </a:stretch>
        </p:blipFill>
        <p:spPr>
          <a:xfrm>
            <a:off x="7022850" y="2618482"/>
            <a:ext cx="1603453" cy="1746663"/>
          </a:xfrm>
          <a:prstGeom prst="rect">
            <a:avLst/>
          </a:prstGeom>
          <a:ln>
            <a:solidFill>
              <a:schemeClr val="tx2"/>
            </a:solidFill>
          </a:ln>
        </p:spPr>
      </p:pic>
      <p:pic>
        <p:nvPicPr>
          <p:cNvPr id="14" name="Imagen 13">
            <a:extLst>
              <a:ext uri="{FF2B5EF4-FFF2-40B4-BE49-F238E27FC236}">
                <a16:creationId xmlns:a16="http://schemas.microsoft.com/office/drawing/2014/main" id="{E4F657DF-2AC4-475A-80B1-D56EEDCE349F}"/>
              </a:ext>
            </a:extLst>
          </p:cNvPr>
          <p:cNvPicPr>
            <a:picLocks noChangeAspect="1"/>
          </p:cNvPicPr>
          <p:nvPr/>
        </p:nvPicPr>
        <p:blipFill>
          <a:blip r:embed="rId5"/>
          <a:stretch>
            <a:fillRect/>
          </a:stretch>
        </p:blipFill>
        <p:spPr>
          <a:xfrm>
            <a:off x="352424" y="1891631"/>
            <a:ext cx="5455895" cy="2594273"/>
          </a:xfrm>
          <a:prstGeom prst="rect">
            <a:avLst/>
          </a:prstGeom>
        </p:spPr>
      </p:pic>
      <p:sp>
        <p:nvSpPr>
          <p:cNvPr id="9" name="Flecha curvada hacia la derecha 4">
            <a:extLst>
              <a:ext uri="{FF2B5EF4-FFF2-40B4-BE49-F238E27FC236}">
                <a16:creationId xmlns:a16="http://schemas.microsoft.com/office/drawing/2014/main" id="{A4B72F35-6AAB-48A6-8DD0-24D5CF248CA5}"/>
              </a:ext>
            </a:extLst>
          </p:cNvPr>
          <p:cNvSpPr/>
          <p:nvPr/>
        </p:nvSpPr>
        <p:spPr bwMode="auto">
          <a:xfrm rot="4197844">
            <a:off x="4199455" y="423040"/>
            <a:ext cx="1033081" cy="5045783"/>
          </a:xfrm>
          <a:prstGeom prst="curvedRight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pPr>
            <a:endParaRPr lang="es-ES" sz="2400" dirty="0">
              <a:solidFill>
                <a:srgbClr val="003366"/>
              </a:solidFill>
              <a:latin typeface="Times New Roman" pitchFamily="18" charset="0"/>
              <a:ea typeface="ＭＳ Ｐゴシック" charset="0"/>
            </a:endParaRPr>
          </a:p>
        </p:txBody>
      </p:sp>
      <p:sp>
        <p:nvSpPr>
          <p:cNvPr id="3" name="Rectángulo redondeado 2"/>
          <p:cNvSpPr/>
          <p:nvPr/>
        </p:nvSpPr>
        <p:spPr>
          <a:xfrm>
            <a:off x="2247900" y="4219575"/>
            <a:ext cx="933450" cy="14557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00010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09B83C2D-385C-427F-932E-8A2BC0233BB3}"/>
              </a:ext>
            </a:extLst>
          </p:cNvPr>
          <p:cNvPicPr>
            <a:picLocks noChangeAspect="1"/>
          </p:cNvPicPr>
          <p:nvPr/>
        </p:nvPicPr>
        <p:blipFill rotWithShape="1">
          <a:blip r:embed="rId2"/>
          <a:srcRect t="7868"/>
          <a:stretch/>
        </p:blipFill>
        <p:spPr>
          <a:xfrm>
            <a:off x="870593" y="1895474"/>
            <a:ext cx="5559969" cy="2922291"/>
          </a:xfrm>
          <a:prstGeom prst="rect">
            <a:avLst/>
          </a:prstGeom>
        </p:spPr>
      </p:pic>
      <p:sp>
        <p:nvSpPr>
          <p:cNvPr id="3" name="Rectángulo 14">
            <a:extLst>
              <a:ext uri="{FF2B5EF4-FFF2-40B4-BE49-F238E27FC236}">
                <a16:creationId xmlns:a16="http://schemas.microsoft.com/office/drawing/2014/main" id="{AADEEA49-B8B6-BC3E-37F0-7253D32648EB}"/>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197721" y="90382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5</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Anteproyecto del TFG/CTFG</a:t>
            </a:r>
          </a:p>
        </p:txBody>
      </p:sp>
      <p:sp>
        <p:nvSpPr>
          <p:cNvPr id="7" name="Marcador de número de diapositiva 6">
            <a:extLst>
              <a:ext uri="{FF2B5EF4-FFF2-40B4-BE49-F238E27FC236}">
                <a16:creationId xmlns:a16="http://schemas.microsoft.com/office/drawing/2014/main" id="{E677A5F8-5FF7-4C4C-B839-6645E5A454FB}"/>
              </a:ext>
            </a:extLst>
          </p:cNvPr>
          <p:cNvSpPr>
            <a:spLocks noGrp="1"/>
          </p:cNvSpPr>
          <p:nvPr>
            <p:ph type="sldNum" sz="quarter" idx="12"/>
          </p:nvPr>
        </p:nvSpPr>
        <p:spPr/>
        <p:txBody>
          <a:bodyPr/>
          <a:lstStyle/>
          <a:p>
            <a:fld id="{A6EC9E3E-F9FB-4CAE-ADB0-6C6947CEBDED}" type="slidenum">
              <a:rPr lang="es-ES" smtClean="0"/>
              <a:t>21</a:t>
            </a:fld>
            <a:endParaRPr lang="es-ES"/>
          </a:p>
        </p:txBody>
      </p:sp>
      <p:pic>
        <p:nvPicPr>
          <p:cNvPr id="2" name="Imagen 1" descr="Logotipo&#10;&#10;Descripción generada automáticamente">
            <a:extLst>
              <a:ext uri="{FF2B5EF4-FFF2-40B4-BE49-F238E27FC236}">
                <a16:creationId xmlns:a16="http://schemas.microsoft.com/office/drawing/2014/main" id="{36629160-7323-B460-08EC-E01320241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180" y="1076002"/>
            <a:ext cx="1871184" cy="1463625"/>
          </a:xfrm>
          <a:prstGeom prst="rect">
            <a:avLst/>
          </a:prstGeom>
        </p:spPr>
      </p:pic>
      <p:sp>
        <p:nvSpPr>
          <p:cNvPr id="5" name="CuadroTexto 4">
            <a:extLst>
              <a:ext uri="{FF2B5EF4-FFF2-40B4-BE49-F238E27FC236}">
                <a16:creationId xmlns:a16="http://schemas.microsoft.com/office/drawing/2014/main" id="{5ED2BE2D-BB3D-CFD2-C5CC-D3B38AE4D789}"/>
              </a:ext>
            </a:extLst>
          </p:cNvPr>
          <p:cNvSpPr txBox="1"/>
          <p:nvPr/>
        </p:nvSpPr>
        <p:spPr>
          <a:xfrm>
            <a:off x="361950" y="4812060"/>
            <a:ext cx="6297213" cy="1200329"/>
          </a:xfrm>
          <a:prstGeom prst="rect">
            <a:avLst/>
          </a:prstGeom>
          <a:noFill/>
        </p:spPr>
        <p:txBody>
          <a:bodyPr wrap="square">
            <a:spAutoFit/>
          </a:bodyPr>
          <a:lstStyle/>
          <a:p>
            <a:r>
              <a:rPr lang="es-ES" b="1" dirty="0">
                <a:solidFill>
                  <a:srgbClr val="FF0000"/>
                </a:solidFill>
                <a:latin typeface="Google Sans"/>
              </a:rPr>
              <a:t>M</a:t>
            </a:r>
            <a:r>
              <a:rPr lang="es-ES" b="1" i="0" dirty="0">
                <a:solidFill>
                  <a:srgbClr val="FF0000"/>
                </a:solidFill>
                <a:effectLst/>
                <a:latin typeface="Google Sans"/>
              </a:rPr>
              <a:t>otivos de rechazo por parte de la comisión:</a:t>
            </a:r>
            <a:r>
              <a:rPr lang="es-ES" b="0" i="0" dirty="0">
                <a:solidFill>
                  <a:srgbClr val="222222"/>
                </a:solidFill>
                <a:effectLst/>
                <a:latin typeface="Google Sans"/>
              </a:rPr>
              <a:t> </a:t>
            </a:r>
          </a:p>
          <a:p>
            <a:r>
              <a:rPr lang="es-ES" dirty="0">
                <a:solidFill>
                  <a:srgbClr val="222222"/>
                </a:solidFill>
                <a:latin typeface="Google Sans"/>
              </a:rPr>
              <a:t>P</a:t>
            </a:r>
            <a:r>
              <a:rPr lang="es-ES" b="0" i="0" dirty="0">
                <a:solidFill>
                  <a:srgbClr val="222222"/>
                </a:solidFill>
                <a:effectLst/>
                <a:latin typeface="Google Sans"/>
              </a:rPr>
              <a:t>roblemas de formato, falta de firmas, tema no adecuado a las competencias del TFG, tema muy similar a otro trabajo ya realizado, …</a:t>
            </a:r>
          </a:p>
        </p:txBody>
      </p:sp>
    </p:spTree>
    <p:extLst>
      <p:ext uri="{BB962C8B-B14F-4D97-AF65-F5344CB8AC3E}">
        <p14:creationId xmlns:p14="http://schemas.microsoft.com/office/powerpoint/2010/main" val="1872292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0" y="875248"/>
            <a:ext cx="7941920"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6</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Estructura de la Memoria del TFG/CTFG</a:t>
            </a:r>
          </a:p>
        </p:txBody>
      </p:sp>
      <p:sp>
        <p:nvSpPr>
          <p:cNvPr id="2" name="Rectangle 15">
            <a:extLst>
              <a:ext uri="{FF2B5EF4-FFF2-40B4-BE49-F238E27FC236}">
                <a16:creationId xmlns:a16="http://schemas.microsoft.com/office/drawing/2014/main" id="{C3D1C682-DE77-4281-B202-4F047FBBC779}"/>
              </a:ext>
            </a:extLst>
          </p:cNvPr>
          <p:cNvSpPr>
            <a:spLocks noChangeArrowheads="1"/>
          </p:cNvSpPr>
          <p:nvPr/>
        </p:nvSpPr>
        <p:spPr bwMode="auto">
          <a:xfrm>
            <a:off x="495300" y="1773588"/>
            <a:ext cx="8020050" cy="4179538"/>
          </a:xfrm>
          <a:prstGeom prst="rect">
            <a:avLst/>
          </a:prstGeom>
          <a:noFill/>
          <a:ln w="9525">
            <a:noFill/>
            <a:miter lim="800000"/>
            <a:headEnd/>
            <a:tailEnd/>
          </a:ln>
        </p:spPr>
        <p:txBody>
          <a:bodyPr/>
          <a:lstStyle/>
          <a:p>
            <a:pPr algn="just">
              <a:spcBef>
                <a:spcPct val="20000"/>
              </a:spcBef>
              <a:buClr>
                <a:srgbClr val="000099"/>
              </a:buClr>
              <a:buSzPct val="100000"/>
              <a:defRPr/>
            </a:pPr>
            <a:r>
              <a:rPr lang="es-ES_tradnl" b="1" dirty="0">
                <a:solidFill>
                  <a:srgbClr val="000099"/>
                </a:solidFill>
                <a:cs typeface="+mn-cs"/>
              </a:rPr>
              <a:t>La memoria del TFG independientemente de la modalidad seleccionada </a:t>
            </a:r>
            <a:r>
              <a:rPr lang="es-ES_tradnl" b="1" dirty="0">
                <a:solidFill>
                  <a:srgbClr val="FF0000"/>
                </a:solidFill>
                <a:cs typeface="+mn-cs"/>
              </a:rPr>
              <a:t>deberá cumplir los criterios de normalización </a:t>
            </a:r>
            <a:r>
              <a:rPr lang="es-ES_tradnl" b="1" dirty="0">
                <a:solidFill>
                  <a:srgbClr val="000099"/>
                </a:solidFill>
                <a:cs typeface="+mn-cs"/>
              </a:rPr>
              <a:t>especificados a continuación:</a:t>
            </a:r>
          </a:p>
          <a:p>
            <a:pPr marL="180975" indent="-180975" algn="just">
              <a:spcBef>
                <a:spcPct val="20000"/>
              </a:spcBef>
              <a:buClr>
                <a:srgbClr val="000099"/>
              </a:buClr>
              <a:buSzPct val="100000"/>
              <a:buFont typeface="Arial"/>
              <a:buChar char="•"/>
              <a:defRPr/>
            </a:pPr>
            <a:r>
              <a:rPr lang="es-ES" b="1" dirty="0">
                <a:solidFill>
                  <a:srgbClr val="000099"/>
                </a:solidFill>
              </a:rPr>
              <a:t>La memoria se debe escribir en </a:t>
            </a:r>
            <a:r>
              <a:rPr lang="es-ES" b="1" dirty="0">
                <a:solidFill>
                  <a:srgbClr val="FF0000"/>
                </a:solidFill>
              </a:rPr>
              <a:t>español</a:t>
            </a:r>
            <a:r>
              <a:rPr lang="es-ES" b="1" dirty="0">
                <a:solidFill>
                  <a:srgbClr val="000099"/>
                </a:solidFill>
              </a:rPr>
              <a:t>. No obstante, se podrá presentar en </a:t>
            </a:r>
            <a:r>
              <a:rPr lang="es-ES" b="1" dirty="0">
                <a:solidFill>
                  <a:srgbClr val="FF0000"/>
                </a:solidFill>
              </a:rPr>
              <a:t>inglés</a:t>
            </a:r>
            <a:r>
              <a:rPr lang="es-ES" b="1" dirty="0">
                <a:solidFill>
                  <a:srgbClr val="000099"/>
                </a:solidFill>
              </a:rPr>
              <a:t> (incluyendo un resumen en español), a petición del estudiante con el visto bueno del director (codirector), previa autorización de la Comisión de Título de Informática</a:t>
            </a:r>
          </a:p>
          <a:p>
            <a:pPr marL="180975" indent="-180975" algn="just">
              <a:spcBef>
                <a:spcPct val="20000"/>
              </a:spcBef>
              <a:buClr>
                <a:srgbClr val="000099"/>
              </a:buClr>
              <a:buSzPct val="100000"/>
              <a:buFont typeface="Arial"/>
              <a:buChar char="•"/>
              <a:defRPr/>
            </a:pPr>
            <a:r>
              <a:rPr lang="es-ES" b="1" dirty="0">
                <a:solidFill>
                  <a:srgbClr val="000099"/>
                </a:solidFill>
              </a:rPr>
              <a:t>El formato de la memoria debe ser A4, a doble cara, con unos márgenes de 25 </a:t>
            </a:r>
            <a:r>
              <a:rPr lang="es-ES" b="1" dirty="0" err="1">
                <a:solidFill>
                  <a:srgbClr val="000099"/>
                </a:solidFill>
              </a:rPr>
              <a:t>mm.</a:t>
            </a:r>
            <a:r>
              <a:rPr lang="es-ES" b="1" dirty="0">
                <a:solidFill>
                  <a:srgbClr val="000099"/>
                </a:solidFill>
              </a:rPr>
              <a:t> cada uno. Las páginas deben incluir un encabezado o pie con el título del TFG/CTFG y el número de página. El tamaño de letra será de 11 puntos, con el texto justificado en ambos márgenes, y un interlineado entre 1 y 1,15.</a:t>
            </a:r>
          </a:p>
          <a:p>
            <a:pPr marL="342900" indent="-342900" algn="just">
              <a:spcBef>
                <a:spcPct val="20000"/>
              </a:spcBef>
              <a:buClr>
                <a:srgbClr val="000099"/>
              </a:buClr>
              <a:buSzPct val="100000"/>
              <a:buFont typeface="Arial"/>
              <a:buChar char="•"/>
              <a:defRPr/>
            </a:pPr>
            <a:endParaRPr lang="es-ES_tradnl" sz="1800" b="1" dirty="0">
              <a:solidFill>
                <a:srgbClr val="000099"/>
              </a:solidFill>
            </a:endParaRPr>
          </a:p>
          <a:p>
            <a:pPr marL="628650">
              <a:spcBef>
                <a:spcPct val="20000"/>
              </a:spcBef>
              <a:buClr>
                <a:srgbClr val="000099"/>
              </a:buClr>
              <a:buSzPct val="100000"/>
              <a:defRPr/>
            </a:pPr>
            <a:r>
              <a:rPr lang="es-ES_tradnl" sz="2400" b="1" dirty="0">
                <a:solidFill>
                  <a:srgbClr val="FF0000"/>
                </a:solidFill>
                <a:highlight>
                  <a:srgbClr val="FFFF00"/>
                </a:highlight>
                <a:cs typeface="+mn-cs"/>
              </a:rPr>
              <a:t>NO HAY QUE ENTREGAR COPIA IMPRESA</a:t>
            </a:r>
          </a:p>
        </p:txBody>
      </p:sp>
      <p:sp>
        <p:nvSpPr>
          <p:cNvPr id="4" name="Marcador de número de diapositiva 3">
            <a:extLst>
              <a:ext uri="{FF2B5EF4-FFF2-40B4-BE49-F238E27FC236}">
                <a16:creationId xmlns:a16="http://schemas.microsoft.com/office/drawing/2014/main" id="{40E5185C-203D-43E6-8029-966CCC204F31}"/>
              </a:ext>
            </a:extLst>
          </p:cNvPr>
          <p:cNvSpPr>
            <a:spLocks noGrp="1"/>
          </p:cNvSpPr>
          <p:nvPr>
            <p:ph type="sldNum" sz="quarter" idx="12"/>
          </p:nvPr>
        </p:nvSpPr>
        <p:spPr/>
        <p:txBody>
          <a:bodyPr/>
          <a:lstStyle/>
          <a:p>
            <a:fld id="{A6EC9E3E-F9FB-4CAE-ADB0-6C6947CEBDED}" type="slidenum">
              <a:rPr lang="es-ES" smtClean="0"/>
              <a:t>22</a:t>
            </a:fld>
            <a:endParaRPr lang="es-ES"/>
          </a:p>
        </p:txBody>
      </p:sp>
      <p:pic>
        <p:nvPicPr>
          <p:cNvPr id="5" name="Imagen 4" descr="Logotipo&#10;&#10;Descripción generada automáticamente">
            <a:extLst>
              <a:ext uri="{FF2B5EF4-FFF2-40B4-BE49-F238E27FC236}">
                <a16:creationId xmlns:a16="http://schemas.microsoft.com/office/drawing/2014/main" id="{28C61DF6-47BF-897C-162A-E49FE74818C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pic>
        <p:nvPicPr>
          <p:cNvPr id="3" name="Imagen 2"/>
          <p:cNvPicPr>
            <a:picLocks noChangeAspect="1"/>
          </p:cNvPicPr>
          <p:nvPr/>
        </p:nvPicPr>
        <p:blipFill>
          <a:blip r:embed="rId3"/>
          <a:stretch>
            <a:fillRect/>
          </a:stretch>
        </p:blipFill>
        <p:spPr>
          <a:xfrm>
            <a:off x="7349572" y="4724399"/>
            <a:ext cx="1032427" cy="1344104"/>
          </a:xfrm>
          <a:prstGeom prst="rect">
            <a:avLst/>
          </a:prstGeom>
        </p:spPr>
      </p:pic>
    </p:spTree>
    <p:extLst>
      <p:ext uri="{BB962C8B-B14F-4D97-AF65-F5344CB8AC3E}">
        <p14:creationId xmlns:p14="http://schemas.microsoft.com/office/powerpoint/2010/main" val="1400543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298214A3-A4C7-4A4F-B5D3-69C5648D68DE}"/>
              </a:ext>
            </a:extLst>
          </p:cNvPr>
          <p:cNvSpPr>
            <a:spLocks noChangeArrowheads="1"/>
          </p:cNvSpPr>
          <p:nvPr/>
        </p:nvSpPr>
        <p:spPr bwMode="auto">
          <a:xfrm>
            <a:off x="676276" y="1773587"/>
            <a:ext cx="7924800" cy="689959"/>
          </a:xfrm>
          <a:prstGeom prst="rect">
            <a:avLst/>
          </a:prstGeom>
          <a:noFill/>
          <a:ln w="9525">
            <a:noFill/>
            <a:miter lim="800000"/>
            <a:headEnd/>
            <a:tailEnd/>
          </a:ln>
        </p:spPr>
        <p:txBody>
          <a:bodyPr/>
          <a:lstStyle/>
          <a:p>
            <a:pPr algn="just">
              <a:spcBef>
                <a:spcPct val="20000"/>
              </a:spcBef>
              <a:buClr>
                <a:srgbClr val="000099"/>
              </a:buClr>
              <a:buSzPct val="100000"/>
              <a:defRPr/>
            </a:pPr>
            <a:r>
              <a:rPr lang="es-ES_tradnl" b="1" dirty="0">
                <a:solidFill>
                  <a:srgbClr val="000099"/>
                </a:solidFill>
                <a:cs typeface="+mn-cs"/>
              </a:rPr>
              <a:t>Para la primera y la última página del TFG/CTFG se debe utilizar la portada y contraportada que se indica en el Anexo II de las Normativas (TFG y CTFG)</a:t>
            </a:r>
            <a:endParaRPr lang="es-ES_tradnl" sz="1800" b="1" dirty="0">
              <a:solidFill>
                <a:srgbClr val="000099"/>
              </a:solidFill>
              <a:cs typeface="+mn-cs"/>
            </a:endParaRPr>
          </a:p>
        </p:txBody>
      </p:sp>
      <p:sp>
        <p:nvSpPr>
          <p:cNvPr id="4" name="Marcador de número de diapositiva 3">
            <a:extLst>
              <a:ext uri="{FF2B5EF4-FFF2-40B4-BE49-F238E27FC236}">
                <a16:creationId xmlns:a16="http://schemas.microsoft.com/office/drawing/2014/main" id="{92BC63A5-97A3-4738-B7B4-07B8DE91D482}"/>
              </a:ext>
            </a:extLst>
          </p:cNvPr>
          <p:cNvSpPr>
            <a:spLocks noGrp="1"/>
          </p:cNvSpPr>
          <p:nvPr>
            <p:ph type="sldNum" sz="quarter" idx="12"/>
          </p:nvPr>
        </p:nvSpPr>
        <p:spPr/>
        <p:txBody>
          <a:bodyPr/>
          <a:lstStyle/>
          <a:p>
            <a:fld id="{A6EC9E3E-F9FB-4CAE-ADB0-6C6947CEBDED}" type="slidenum">
              <a:rPr lang="es-ES" smtClean="0"/>
              <a:t>23</a:t>
            </a:fld>
            <a:endParaRPr lang="es-ES"/>
          </a:p>
        </p:txBody>
      </p:sp>
      <p:pic>
        <p:nvPicPr>
          <p:cNvPr id="5" name="Imagen 4" descr="Logotipo&#10;&#10;Descripción generada automáticamente">
            <a:extLst>
              <a:ext uri="{FF2B5EF4-FFF2-40B4-BE49-F238E27FC236}">
                <a16:creationId xmlns:a16="http://schemas.microsoft.com/office/drawing/2014/main" id="{38786E82-48AF-3F50-815D-1FD6C8F67F8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
        <p:nvSpPr>
          <p:cNvPr id="3" name="Título 1">
            <a:extLst>
              <a:ext uri="{FF2B5EF4-FFF2-40B4-BE49-F238E27FC236}">
                <a16:creationId xmlns:a16="http://schemas.microsoft.com/office/drawing/2014/main" id="{D830FECA-94CF-4237-3B34-9B961B3E94DC}"/>
              </a:ext>
            </a:extLst>
          </p:cNvPr>
          <p:cNvSpPr txBox="1">
            <a:spLocks noChangeArrowheads="1"/>
          </p:cNvSpPr>
          <p:nvPr/>
        </p:nvSpPr>
        <p:spPr>
          <a:xfrm>
            <a:off x="0" y="894298"/>
            <a:ext cx="7941920"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6</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Estructura de la Memoria del TFG/CTFG</a:t>
            </a:r>
          </a:p>
        </p:txBody>
      </p:sp>
      <p:pic>
        <p:nvPicPr>
          <p:cNvPr id="15" name="Imagen 14"/>
          <p:cNvPicPr>
            <a:picLocks noChangeAspect="1"/>
          </p:cNvPicPr>
          <p:nvPr/>
        </p:nvPicPr>
        <p:blipFill>
          <a:blip r:embed="rId3"/>
          <a:stretch>
            <a:fillRect/>
          </a:stretch>
        </p:blipFill>
        <p:spPr>
          <a:xfrm>
            <a:off x="400049" y="2479777"/>
            <a:ext cx="4834353" cy="3387914"/>
          </a:xfrm>
          <a:prstGeom prst="rect">
            <a:avLst/>
          </a:prstGeom>
        </p:spPr>
      </p:pic>
      <p:sp>
        <p:nvSpPr>
          <p:cNvPr id="16" name="Rectángulo 15">
            <a:extLst>
              <a:ext uri="{FF2B5EF4-FFF2-40B4-BE49-F238E27FC236}">
                <a16:creationId xmlns:a16="http://schemas.microsoft.com/office/drawing/2014/main" id="{32C7F20B-288C-0E3F-8510-8A63EFD908DE}"/>
              </a:ext>
            </a:extLst>
          </p:cNvPr>
          <p:cNvSpPr/>
          <p:nvPr/>
        </p:nvSpPr>
        <p:spPr>
          <a:xfrm>
            <a:off x="400050" y="2861231"/>
            <a:ext cx="2638426" cy="51061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4"/>
          <a:stretch>
            <a:fillRect/>
          </a:stretch>
        </p:blipFill>
        <p:spPr>
          <a:xfrm>
            <a:off x="3381375" y="2473071"/>
            <a:ext cx="5348769" cy="3423212"/>
          </a:xfrm>
          <a:prstGeom prst="rect">
            <a:avLst/>
          </a:prstGeom>
        </p:spPr>
      </p:pic>
    </p:spTree>
    <p:extLst>
      <p:ext uri="{BB962C8B-B14F-4D97-AF65-F5344CB8AC3E}">
        <p14:creationId xmlns:p14="http://schemas.microsoft.com/office/powerpoint/2010/main" val="2240124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826656" y="96097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8</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Entrega del TFG/CTFG</a:t>
            </a:r>
          </a:p>
        </p:txBody>
      </p:sp>
      <p:sp>
        <p:nvSpPr>
          <p:cNvPr id="5" name="CuadroTexto 4">
            <a:extLst>
              <a:ext uri="{FF2B5EF4-FFF2-40B4-BE49-F238E27FC236}">
                <a16:creationId xmlns:a16="http://schemas.microsoft.com/office/drawing/2014/main" id="{C4E518C4-EAE3-4208-A91F-AE8D548AD308}"/>
              </a:ext>
            </a:extLst>
          </p:cNvPr>
          <p:cNvSpPr txBox="1"/>
          <p:nvPr/>
        </p:nvSpPr>
        <p:spPr>
          <a:xfrm>
            <a:off x="647700" y="1833525"/>
            <a:ext cx="7867650" cy="3131627"/>
          </a:xfrm>
          <a:prstGeom prst="rect">
            <a:avLst/>
          </a:prstGeom>
          <a:noFill/>
        </p:spPr>
        <p:txBody>
          <a:bodyPr wrap="square">
            <a:spAutoFit/>
          </a:bodyPr>
          <a:lstStyle/>
          <a:p>
            <a:pPr algn="just">
              <a:lnSpc>
                <a:spcPct val="150000"/>
              </a:lnSpc>
              <a:spcBef>
                <a:spcPts val="1200"/>
              </a:spcBef>
              <a:buClr>
                <a:srgbClr val="000099"/>
              </a:buClr>
              <a:buSzPct val="100000"/>
              <a:defRPr/>
            </a:pPr>
            <a:r>
              <a:rPr lang="es-ES_tradnl" sz="2000" b="1" dirty="0">
                <a:solidFill>
                  <a:srgbClr val="000099"/>
                </a:solidFill>
                <a:cs typeface="+mn-cs"/>
              </a:rPr>
              <a:t>El estudiante podrá presentar el TFG </a:t>
            </a:r>
            <a:r>
              <a:rPr lang="es-ES_tradnl" sz="2000" b="1" dirty="0">
                <a:solidFill>
                  <a:srgbClr val="FF0000"/>
                </a:solidFill>
                <a:cs typeface="+mn-cs"/>
              </a:rPr>
              <a:t>siempre y cuando tenga superadas todas y cada una de las materias de su plan de estudios </a:t>
            </a:r>
            <a:r>
              <a:rPr lang="es-ES_tradnl" sz="2000" b="1" dirty="0">
                <a:solidFill>
                  <a:srgbClr val="000099"/>
                </a:solidFill>
                <a:cs typeface="+mn-cs"/>
              </a:rPr>
              <a:t>tal y como refleja la memoria de verificación del grado.</a:t>
            </a:r>
          </a:p>
          <a:p>
            <a:pPr algn="just">
              <a:lnSpc>
                <a:spcPct val="150000"/>
              </a:lnSpc>
              <a:spcBef>
                <a:spcPts val="1200"/>
              </a:spcBef>
              <a:buClr>
                <a:srgbClr val="000099"/>
              </a:buClr>
              <a:buSzPct val="100000"/>
              <a:defRPr/>
            </a:pPr>
            <a:r>
              <a:rPr lang="es-ES_tradnl" sz="2000" b="1" dirty="0">
                <a:solidFill>
                  <a:srgbClr val="000099"/>
                </a:solidFill>
                <a:cs typeface="+mn-cs"/>
              </a:rPr>
              <a:t>El estudiante deberá presentar mediante la </a:t>
            </a:r>
            <a:r>
              <a:rPr lang="es-ES_tradnl" sz="2000" b="1" dirty="0">
                <a:solidFill>
                  <a:srgbClr val="FF0000"/>
                </a:solidFill>
                <a:cs typeface="+mn-cs"/>
              </a:rPr>
              <a:t>aplicación telemática </a:t>
            </a:r>
            <a:r>
              <a:rPr lang="es-ES_tradnl" sz="2000" b="1" dirty="0">
                <a:solidFill>
                  <a:srgbClr val="000099"/>
                </a:solidFill>
                <a:cs typeface="+mn-cs"/>
              </a:rPr>
              <a:t>para la gestión de los TFG:</a:t>
            </a:r>
          </a:p>
          <a:p>
            <a:pPr marL="628650" lvl="1" indent="-266700" algn="just">
              <a:lnSpc>
                <a:spcPct val="150000"/>
              </a:lnSpc>
              <a:spcBef>
                <a:spcPts val="1200"/>
              </a:spcBef>
              <a:buClr>
                <a:srgbClr val="000099"/>
              </a:buClr>
              <a:buSzPct val="100000"/>
              <a:buFont typeface="Arial" panose="020B0604020202020204" pitchFamily="34" charset="0"/>
              <a:buChar char="•"/>
              <a:defRPr/>
            </a:pPr>
            <a:r>
              <a:rPr lang="es-ES_tradnl" sz="2000" b="1" dirty="0">
                <a:solidFill>
                  <a:srgbClr val="000099"/>
                </a:solidFill>
                <a:cs typeface="+mn-cs"/>
              </a:rPr>
              <a:t>Un ejemplar en formato digital (PDF) del TFG, según normativa</a:t>
            </a:r>
          </a:p>
        </p:txBody>
      </p:sp>
      <p:pic>
        <p:nvPicPr>
          <p:cNvPr id="6" name="Imagen 5">
            <a:extLst>
              <a:ext uri="{FF2B5EF4-FFF2-40B4-BE49-F238E27FC236}">
                <a16:creationId xmlns:a16="http://schemas.microsoft.com/office/drawing/2014/main" id="{4B57091A-3489-4314-8726-E51186364091}"/>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6294063" y="5022225"/>
            <a:ext cx="994524" cy="896602"/>
          </a:xfrm>
          <a:prstGeom prst="rect">
            <a:avLst/>
          </a:prstGeom>
        </p:spPr>
      </p:pic>
      <p:pic>
        <p:nvPicPr>
          <p:cNvPr id="4" name="Imagen 3">
            <a:extLst>
              <a:ext uri="{FF2B5EF4-FFF2-40B4-BE49-F238E27FC236}">
                <a16:creationId xmlns:a16="http://schemas.microsoft.com/office/drawing/2014/main" id="{E990007F-AD08-4399-84B6-27CF2062219A}"/>
              </a:ext>
            </a:extLst>
          </p:cNvPr>
          <p:cNvPicPr>
            <a:picLocks noChangeAspect="1"/>
          </p:cNvPicPr>
          <p:nvPr/>
        </p:nvPicPr>
        <p:blipFill>
          <a:blip r:embed="rId3" cstate="print"/>
          <a:stretch>
            <a:fillRect/>
          </a:stretch>
        </p:blipFill>
        <p:spPr>
          <a:xfrm>
            <a:off x="2134601" y="5089650"/>
            <a:ext cx="771354" cy="771354"/>
          </a:xfrm>
          <a:prstGeom prst="rect">
            <a:avLst/>
          </a:prstGeom>
        </p:spPr>
      </p:pic>
      <p:sp>
        <p:nvSpPr>
          <p:cNvPr id="2" name="Marcador de número de diapositiva 1">
            <a:extLst>
              <a:ext uri="{FF2B5EF4-FFF2-40B4-BE49-F238E27FC236}">
                <a16:creationId xmlns:a16="http://schemas.microsoft.com/office/drawing/2014/main" id="{EE06B982-5D5C-4F40-A1BB-ACF5FC190B9C}"/>
              </a:ext>
            </a:extLst>
          </p:cNvPr>
          <p:cNvSpPr>
            <a:spLocks noGrp="1"/>
          </p:cNvSpPr>
          <p:nvPr>
            <p:ph type="sldNum" sz="quarter" idx="12"/>
          </p:nvPr>
        </p:nvSpPr>
        <p:spPr/>
        <p:txBody>
          <a:bodyPr/>
          <a:lstStyle/>
          <a:p>
            <a:fld id="{A6EC9E3E-F9FB-4CAE-ADB0-6C6947CEBDED}" type="slidenum">
              <a:rPr lang="es-ES" smtClean="0"/>
              <a:t>24</a:t>
            </a:fld>
            <a:endParaRPr lang="es-ES"/>
          </a:p>
        </p:txBody>
      </p:sp>
      <p:pic>
        <p:nvPicPr>
          <p:cNvPr id="7" name="Imagen 6" descr="Logotipo&#10;&#10;Descripción generada automáticamente">
            <a:extLst>
              <a:ext uri="{FF2B5EF4-FFF2-40B4-BE49-F238E27FC236}">
                <a16:creationId xmlns:a16="http://schemas.microsoft.com/office/drawing/2014/main" id="{EB919B9E-7597-385F-744F-AB139001852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Tree>
    <p:extLst>
      <p:ext uri="{BB962C8B-B14F-4D97-AF65-F5344CB8AC3E}">
        <p14:creationId xmlns:p14="http://schemas.microsoft.com/office/powerpoint/2010/main" val="292227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D02E021-125C-4068-97A0-0EA2A89BDBB2}"/>
              </a:ext>
            </a:extLst>
          </p:cNvPr>
          <p:cNvPicPr>
            <a:picLocks noChangeAspect="1"/>
          </p:cNvPicPr>
          <p:nvPr/>
        </p:nvPicPr>
        <p:blipFill>
          <a:blip r:embed="rId2"/>
          <a:stretch>
            <a:fillRect/>
          </a:stretch>
        </p:blipFill>
        <p:spPr>
          <a:xfrm>
            <a:off x="520303" y="2352846"/>
            <a:ext cx="5607542" cy="2793840"/>
          </a:xfrm>
          <a:prstGeom prst="rect">
            <a:avLst/>
          </a:prstGeom>
        </p:spPr>
      </p:pic>
      <p:pic>
        <p:nvPicPr>
          <p:cNvPr id="4" name="Imagen 3">
            <a:extLst>
              <a:ext uri="{FF2B5EF4-FFF2-40B4-BE49-F238E27FC236}">
                <a16:creationId xmlns:a16="http://schemas.microsoft.com/office/drawing/2014/main" id="{3D5FFC85-1070-4B93-BF9C-26A42619DC3B}"/>
              </a:ext>
            </a:extLst>
          </p:cNvPr>
          <p:cNvPicPr>
            <a:picLocks noChangeAspect="1"/>
          </p:cNvPicPr>
          <p:nvPr/>
        </p:nvPicPr>
        <p:blipFill>
          <a:blip r:embed="rId3"/>
          <a:stretch>
            <a:fillRect/>
          </a:stretch>
        </p:blipFill>
        <p:spPr>
          <a:xfrm>
            <a:off x="6098804" y="3333750"/>
            <a:ext cx="2338415" cy="2522411"/>
          </a:xfrm>
          <a:prstGeom prst="rect">
            <a:avLst/>
          </a:prstGeom>
        </p:spPr>
      </p:pic>
      <p:sp>
        <p:nvSpPr>
          <p:cNvPr id="5" name="Marcador de número de diapositiva 4">
            <a:extLst>
              <a:ext uri="{FF2B5EF4-FFF2-40B4-BE49-F238E27FC236}">
                <a16:creationId xmlns:a16="http://schemas.microsoft.com/office/drawing/2014/main" id="{721E3159-3733-4BB3-8F56-A2608BFFC471}"/>
              </a:ext>
            </a:extLst>
          </p:cNvPr>
          <p:cNvSpPr>
            <a:spLocks noGrp="1"/>
          </p:cNvSpPr>
          <p:nvPr>
            <p:ph type="sldNum" sz="quarter" idx="12"/>
          </p:nvPr>
        </p:nvSpPr>
        <p:spPr/>
        <p:txBody>
          <a:bodyPr/>
          <a:lstStyle/>
          <a:p>
            <a:fld id="{A6EC9E3E-F9FB-4CAE-ADB0-6C6947CEBDED}" type="slidenum">
              <a:rPr lang="es-ES" smtClean="0"/>
              <a:t>25</a:t>
            </a:fld>
            <a:endParaRPr lang="es-ES"/>
          </a:p>
        </p:txBody>
      </p:sp>
      <p:pic>
        <p:nvPicPr>
          <p:cNvPr id="6" name="Imagen 5" descr="Logotipo&#10;&#10;Descripción generada automáticamente">
            <a:extLst>
              <a:ext uri="{FF2B5EF4-FFF2-40B4-BE49-F238E27FC236}">
                <a16:creationId xmlns:a16="http://schemas.microsoft.com/office/drawing/2014/main" id="{30B6006D-4493-E07A-42E0-EB936EB67DB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
        <p:nvSpPr>
          <p:cNvPr id="3" name="Título 1">
            <a:extLst>
              <a:ext uri="{FF2B5EF4-FFF2-40B4-BE49-F238E27FC236}">
                <a16:creationId xmlns:a16="http://schemas.microsoft.com/office/drawing/2014/main" id="{B05B0C21-A01E-155D-3B33-CEED0BCC5774}"/>
              </a:ext>
            </a:extLst>
          </p:cNvPr>
          <p:cNvSpPr txBox="1">
            <a:spLocks noChangeArrowheads="1"/>
          </p:cNvSpPr>
          <p:nvPr/>
        </p:nvSpPr>
        <p:spPr>
          <a:xfrm>
            <a:off x="826656" y="92287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8</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Entrega del TFG/CTFG</a:t>
            </a:r>
          </a:p>
        </p:txBody>
      </p:sp>
      <p:sp>
        <p:nvSpPr>
          <p:cNvPr id="7" name="CuadroTexto 6"/>
          <p:cNvSpPr txBox="1"/>
          <p:nvPr/>
        </p:nvSpPr>
        <p:spPr>
          <a:xfrm>
            <a:off x="0" y="1968053"/>
            <a:ext cx="9144000" cy="369332"/>
          </a:xfrm>
          <a:prstGeom prst="rect">
            <a:avLst/>
          </a:prstGeom>
          <a:noFill/>
        </p:spPr>
        <p:txBody>
          <a:bodyPr wrap="square" rtlCol="0">
            <a:spAutoFit/>
          </a:bodyPr>
          <a:lstStyle/>
          <a:p>
            <a:pPr algn="ctr"/>
            <a:r>
              <a:rPr lang="es-ES" dirty="0">
                <a:hlinkClick r:id="rId5"/>
              </a:rPr>
              <a:t>https://www.ual.es/estudios/grados/presentacion/plandeestudios/trabajofinestudios/4015</a:t>
            </a:r>
            <a:endParaRPr lang="es-ES" dirty="0"/>
          </a:p>
        </p:txBody>
      </p:sp>
    </p:spTree>
    <p:extLst>
      <p:ext uri="{BB962C8B-B14F-4D97-AF65-F5344CB8AC3E}">
        <p14:creationId xmlns:p14="http://schemas.microsoft.com/office/powerpoint/2010/main" val="1212839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14">
            <a:extLst>
              <a:ext uri="{FF2B5EF4-FFF2-40B4-BE49-F238E27FC236}">
                <a16:creationId xmlns:a16="http://schemas.microsoft.com/office/drawing/2014/main" id="{EA07AF20-EDE3-FDFA-788E-621E1C5E0B2E}"/>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angle 15">
            <a:extLst>
              <a:ext uri="{FF2B5EF4-FFF2-40B4-BE49-F238E27FC236}">
                <a16:creationId xmlns:a16="http://schemas.microsoft.com/office/drawing/2014/main" id="{165FBA2E-ED15-4D92-91A9-3ECAD3CA81DE}"/>
              </a:ext>
            </a:extLst>
          </p:cNvPr>
          <p:cNvSpPr>
            <a:spLocks noChangeArrowheads="1"/>
          </p:cNvSpPr>
          <p:nvPr/>
        </p:nvSpPr>
        <p:spPr bwMode="auto">
          <a:xfrm>
            <a:off x="430872" y="1904297"/>
            <a:ext cx="8359641" cy="700811"/>
          </a:xfrm>
          <a:prstGeom prst="rect">
            <a:avLst/>
          </a:prstGeom>
          <a:noFill/>
          <a:ln w="9525">
            <a:noFill/>
            <a:miter lim="800000"/>
            <a:headEnd/>
            <a:tailEnd/>
          </a:ln>
        </p:spPr>
        <p:txBody>
          <a:bodyPr/>
          <a:lstStyle/>
          <a:p>
            <a:pPr algn="just">
              <a:spcBef>
                <a:spcPct val="20000"/>
              </a:spcBef>
              <a:buClr>
                <a:srgbClr val="000099"/>
              </a:buClr>
              <a:buSzPct val="100000"/>
              <a:defRPr/>
            </a:pPr>
            <a:r>
              <a:rPr lang="es-ES_tradnl" b="1" dirty="0">
                <a:solidFill>
                  <a:srgbClr val="FF0000"/>
                </a:solidFill>
                <a:cs typeface="+mn-cs"/>
              </a:rPr>
              <a:t>PASOS A SEGUIR EN LA PLATAFORMA DE TFE:</a:t>
            </a:r>
          </a:p>
        </p:txBody>
      </p:sp>
      <p:pic>
        <p:nvPicPr>
          <p:cNvPr id="8" name="Imagen 7">
            <a:extLst>
              <a:ext uri="{FF2B5EF4-FFF2-40B4-BE49-F238E27FC236}">
                <a16:creationId xmlns:a16="http://schemas.microsoft.com/office/drawing/2014/main" id="{8230F292-C352-4AFD-9513-669416D8EFEF}"/>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6689402" y="3816171"/>
            <a:ext cx="459327" cy="436722"/>
          </a:xfrm>
          <a:prstGeom prst="rect">
            <a:avLst/>
          </a:prstGeom>
        </p:spPr>
      </p:pic>
      <p:sp>
        <p:nvSpPr>
          <p:cNvPr id="7" name="CuadroTexto 6">
            <a:extLst>
              <a:ext uri="{FF2B5EF4-FFF2-40B4-BE49-F238E27FC236}">
                <a16:creationId xmlns:a16="http://schemas.microsoft.com/office/drawing/2014/main" id="{75CA576A-D327-428D-AB9A-B80FFD084D57}"/>
              </a:ext>
            </a:extLst>
          </p:cNvPr>
          <p:cNvSpPr txBox="1"/>
          <p:nvPr/>
        </p:nvSpPr>
        <p:spPr>
          <a:xfrm>
            <a:off x="430873" y="2875630"/>
            <a:ext cx="1031051" cy="461665"/>
          </a:xfrm>
          <a:prstGeom prst="rect">
            <a:avLst/>
          </a:prstGeom>
          <a:noFill/>
        </p:spPr>
        <p:txBody>
          <a:bodyPr wrap="none" rtlCol="0">
            <a:spAutoFit/>
          </a:bodyPr>
          <a:lstStyle/>
          <a:p>
            <a:r>
              <a:rPr lang="es-ES" b="1" dirty="0">
                <a:solidFill>
                  <a:srgbClr val="FF0000"/>
                </a:solidFill>
              </a:rPr>
              <a:t>Paso 1</a:t>
            </a:r>
          </a:p>
        </p:txBody>
      </p:sp>
      <p:pic>
        <p:nvPicPr>
          <p:cNvPr id="4" name="Imagen 3">
            <a:extLst>
              <a:ext uri="{FF2B5EF4-FFF2-40B4-BE49-F238E27FC236}">
                <a16:creationId xmlns:a16="http://schemas.microsoft.com/office/drawing/2014/main" id="{7494F245-A419-4D01-B82D-DC7B003F1783}"/>
              </a:ext>
            </a:extLst>
          </p:cNvPr>
          <p:cNvPicPr>
            <a:picLocks noChangeAspect="1"/>
          </p:cNvPicPr>
          <p:nvPr/>
        </p:nvPicPr>
        <p:blipFill>
          <a:blip r:embed="rId3"/>
          <a:stretch>
            <a:fillRect/>
          </a:stretch>
        </p:blipFill>
        <p:spPr>
          <a:xfrm>
            <a:off x="0" y="3441472"/>
            <a:ext cx="9144000" cy="2170402"/>
          </a:xfrm>
          <a:prstGeom prst="rect">
            <a:avLst/>
          </a:prstGeom>
        </p:spPr>
      </p:pic>
      <p:sp>
        <p:nvSpPr>
          <p:cNvPr id="5" name="Marcador de número de diapositiva 4">
            <a:extLst>
              <a:ext uri="{FF2B5EF4-FFF2-40B4-BE49-F238E27FC236}">
                <a16:creationId xmlns:a16="http://schemas.microsoft.com/office/drawing/2014/main" id="{CFAFDAED-8E88-48DA-8AE8-A0D2D25EC154}"/>
              </a:ext>
            </a:extLst>
          </p:cNvPr>
          <p:cNvSpPr>
            <a:spLocks noGrp="1"/>
          </p:cNvSpPr>
          <p:nvPr>
            <p:ph type="sldNum" sz="quarter" idx="12"/>
          </p:nvPr>
        </p:nvSpPr>
        <p:spPr/>
        <p:txBody>
          <a:bodyPr/>
          <a:lstStyle/>
          <a:p>
            <a:fld id="{A6EC9E3E-F9FB-4CAE-ADB0-6C6947CEBDED}" type="slidenum">
              <a:rPr lang="es-ES" smtClean="0"/>
              <a:t>26</a:t>
            </a:fld>
            <a:endParaRPr lang="es-ES"/>
          </a:p>
        </p:txBody>
      </p:sp>
      <p:pic>
        <p:nvPicPr>
          <p:cNvPr id="6" name="Imagen 5" descr="Logotipo&#10;&#10;Descripción generada automáticamente">
            <a:extLst>
              <a:ext uri="{FF2B5EF4-FFF2-40B4-BE49-F238E27FC236}">
                <a16:creationId xmlns:a16="http://schemas.microsoft.com/office/drawing/2014/main" id="{505454F7-384D-3C1C-FC91-E5E53B510B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04024" y="584306"/>
            <a:ext cx="1416935" cy="1108315"/>
          </a:xfrm>
          <a:prstGeom prst="rect">
            <a:avLst/>
          </a:prstGeom>
        </p:spPr>
      </p:pic>
      <p:sp>
        <p:nvSpPr>
          <p:cNvPr id="3" name="Título 1">
            <a:extLst>
              <a:ext uri="{FF2B5EF4-FFF2-40B4-BE49-F238E27FC236}">
                <a16:creationId xmlns:a16="http://schemas.microsoft.com/office/drawing/2014/main" id="{4F816716-0213-3A2C-F462-417D2DE1C60E}"/>
              </a:ext>
            </a:extLst>
          </p:cNvPr>
          <p:cNvSpPr txBox="1">
            <a:spLocks noChangeArrowheads="1"/>
          </p:cNvSpPr>
          <p:nvPr/>
        </p:nvSpPr>
        <p:spPr>
          <a:xfrm>
            <a:off x="-36854" y="949264"/>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8</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Entrega del TFG/CTFG</a:t>
            </a:r>
          </a:p>
        </p:txBody>
      </p:sp>
      <p:pic>
        <p:nvPicPr>
          <p:cNvPr id="10" name="Imagen 9">
            <a:extLst>
              <a:ext uri="{FF2B5EF4-FFF2-40B4-BE49-F238E27FC236}">
                <a16:creationId xmlns:a16="http://schemas.microsoft.com/office/drawing/2014/main" id="{186E7AB5-BFBE-244D-14D4-8E70D1A1E0FD}"/>
              </a:ext>
            </a:extLst>
          </p:cNvPr>
          <p:cNvPicPr>
            <a:picLocks noChangeAspect="1"/>
          </p:cNvPicPr>
          <p:nvPr/>
        </p:nvPicPr>
        <p:blipFill>
          <a:blip r:embed="rId5" cstate="print"/>
          <a:stretch>
            <a:fillRect/>
          </a:stretch>
        </p:blipFill>
        <p:spPr>
          <a:xfrm>
            <a:off x="5145760" y="2477983"/>
            <a:ext cx="771354" cy="771354"/>
          </a:xfrm>
          <a:prstGeom prst="rect">
            <a:avLst/>
          </a:prstGeom>
        </p:spPr>
      </p:pic>
      <p:sp>
        <p:nvSpPr>
          <p:cNvPr id="11" name="object 55">
            <a:extLst>
              <a:ext uri="{FF2B5EF4-FFF2-40B4-BE49-F238E27FC236}">
                <a16:creationId xmlns:a16="http://schemas.microsoft.com/office/drawing/2014/main" id="{4B29D6CC-0C0D-CAC6-592D-F1DCD85893D0}"/>
              </a:ext>
            </a:extLst>
          </p:cNvPr>
          <p:cNvSpPr/>
          <p:nvPr/>
        </p:nvSpPr>
        <p:spPr>
          <a:xfrm>
            <a:off x="2664372" y="5397587"/>
            <a:ext cx="231228" cy="289889"/>
          </a:xfrm>
          <a:custGeom>
            <a:avLst/>
            <a:gdLst/>
            <a:ahLst/>
            <a:cxnLst/>
            <a:rect l="l" t="t" r="r" b="b"/>
            <a:pathLst>
              <a:path w="299720" h="337819">
                <a:moveTo>
                  <a:pt x="130162" y="0"/>
                </a:moveTo>
                <a:lnTo>
                  <a:pt x="120802" y="2012"/>
                </a:lnTo>
                <a:lnTo>
                  <a:pt x="113147" y="7518"/>
                </a:lnTo>
                <a:lnTo>
                  <a:pt x="107973" y="15691"/>
                </a:lnTo>
                <a:lnTo>
                  <a:pt x="106057" y="25704"/>
                </a:lnTo>
                <a:lnTo>
                  <a:pt x="107149" y="206654"/>
                </a:lnTo>
                <a:lnTo>
                  <a:pt x="58115" y="157899"/>
                </a:lnTo>
                <a:lnTo>
                  <a:pt x="19762" y="146520"/>
                </a:lnTo>
                <a:lnTo>
                  <a:pt x="0" y="160007"/>
                </a:lnTo>
                <a:lnTo>
                  <a:pt x="108001" y="316278"/>
                </a:lnTo>
                <a:lnTo>
                  <a:pt x="121624" y="327710"/>
                </a:lnTo>
                <a:lnTo>
                  <a:pt x="137558" y="334952"/>
                </a:lnTo>
                <a:lnTo>
                  <a:pt x="155003" y="337502"/>
                </a:lnTo>
                <a:lnTo>
                  <a:pt x="233095" y="337642"/>
                </a:lnTo>
                <a:lnTo>
                  <a:pt x="258737" y="332146"/>
                </a:lnTo>
                <a:lnTo>
                  <a:pt x="279706" y="317072"/>
                </a:lnTo>
                <a:lnTo>
                  <a:pt x="293876" y="294681"/>
                </a:lnTo>
                <a:lnTo>
                  <a:pt x="299123" y="267233"/>
                </a:lnTo>
                <a:lnTo>
                  <a:pt x="299377" y="146824"/>
                </a:lnTo>
                <a:lnTo>
                  <a:pt x="297485" y="136810"/>
                </a:lnTo>
                <a:lnTo>
                  <a:pt x="292342" y="128633"/>
                </a:lnTo>
                <a:lnTo>
                  <a:pt x="284716" y="123116"/>
                </a:lnTo>
                <a:lnTo>
                  <a:pt x="275374" y="121081"/>
                </a:lnTo>
                <a:lnTo>
                  <a:pt x="265498" y="123073"/>
                </a:lnTo>
                <a:lnTo>
                  <a:pt x="257856" y="128557"/>
                </a:lnTo>
                <a:lnTo>
                  <a:pt x="252682" y="136701"/>
                </a:lnTo>
                <a:lnTo>
                  <a:pt x="250748" y="146685"/>
                </a:lnTo>
                <a:lnTo>
                  <a:pt x="250774" y="133731"/>
                </a:lnTo>
                <a:lnTo>
                  <a:pt x="248902" y="123701"/>
                </a:lnTo>
                <a:lnTo>
                  <a:pt x="243762" y="115503"/>
                </a:lnTo>
                <a:lnTo>
                  <a:pt x="236124" y="109967"/>
                </a:lnTo>
                <a:lnTo>
                  <a:pt x="226720" y="107924"/>
                </a:lnTo>
                <a:lnTo>
                  <a:pt x="217423" y="109897"/>
                </a:lnTo>
                <a:lnTo>
                  <a:pt x="209805" y="115317"/>
                </a:lnTo>
                <a:lnTo>
                  <a:pt x="204619" y="123378"/>
                </a:lnTo>
                <a:lnTo>
                  <a:pt x="202615" y="133273"/>
                </a:lnTo>
                <a:lnTo>
                  <a:pt x="202641" y="125349"/>
                </a:lnTo>
                <a:lnTo>
                  <a:pt x="200767" y="115319"/>
                </a:lnTo>
                <a:lnTo>
                  <a:pt x="195624" y="107121"/>
                </a:lnTo>
                <a:lnTo>
                  <a:pt x="187985" y="101585"/>
                </a:lnTo>
                <a:lnTo>
                  <a:pt x="178625" y="99542"/>
                </a:lnTo>
                <a:lnTo>
                  <a:pt x="168867" y="101479"/>
                </a:lnTo>
                <a:lnTo>
                  <a:pt x="161302" y="106791"/>
                </a:lnTo>
                <a:lnTo>
                  <a:pt x="156099" y="114698"/>
                </a:lnTo>
                <a:lnTo>
                  <a:pt x="153987" y="124421"/>
                </a:lnTo>
                <a:lnTo>
                  <a:pt x="154165" y="25819"/>
                </a:lnTo>
                <a:lnTo>
                  <a:pt x="152295" y="15782"/>
                </a:lnTo>
                <a:lnTo>
                  <a:pt x="147161" y="7581"/>
                </a:lnTo>
                <a:lnTo>
                  <a:pt x="139531" y="2048"/>
                </a:lnTo>
                <a:lnTo>
                  <a:pt x="130162" y="0"/>
                </a:lnTo>
                <a:close/>
              </a:path>
            </a:pathLst>
          </a:custGeom>
          <a:solidFill>
            <a:srgbClr val="1D4F83"/>
          </a:solidFill>
        </p:spPr>
        <p:txBody>
          <a:bodyPr wrap="square" lIns="0" tIns="0" rIns="0" bIns="0" rtlCol="0"/>
          <a:lstStyle/>
          <a:p>
            <a:endParaRPr/>
          </a:p>
        </p:txBody>
      </p:sp>
    </p:spTree>
    <p:extLst>
      <p:ext uri="{BB962C8B-B14F-4D97-AF65-F5344CB8AC3E}">
        <p14:creationId xmlns:p14="http://schemas.microsoft.com/office/powerpoint/2010/main" val="3607632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4">
            <a:extLst>
              <a:ext uri="{FF2B5EF4-FFF2-40B4-BE49-F238E27FC236}">
                <a16:creationId xmlns:a16="http://schemas.microsoft.com/office/drawing/2014/main" id="{899D8FE3-6333-4B4A-D084-22E83437282E}"/>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117F77EE-7566-4027-9C83-A2BE5A77C096}"/>
              </a:ext>
            </a:extLst>
          </p:cNvPr>
          <p:cNvSpPr txBox="1"/>
          <p:nvPr/>
        </p:nvSpPr>
        <p:spPr>
          <a:xfrm>
            <a:off x="736001" y="1386570"/>
            <a:ext cx="829073" cy="369332"/>
          </a:xfrm>
          <a:prstGeom prst="rect">
            <a:avLst/>
          </a:prstGeom>
          <a:noFill/>
        </p:spPr>
        <p:txBody>
          <a:bodyPr wrap="none" rtlCol="0">
            <a:spAutoFit/>
          </a:bodyPr>
          <a:lstStyle/>
          <a:p>
            <a:pPr defTabSz="914400" fontAlgn="base">
              <a:spcBef>
                <a:spcPct val="0"/>
              </a:spcBef>
              <a:spcAft>
                <a:spcPct val="0"/>
              </a:spcAft>
            </a:pPr>
            <a:r>
              <a:rPr lang="es-ES" b="1" dirty="0">
                <a:solidFill>
                  <a:srgbClr val="FF0000"/>
                </a:solidFill>
                <a:ea typeface="ＭＳ Ｐゴシック" charset="0"/>
              </a:rPr>
              <a:t>Paso 2</a:t>
            </a:r>
          </a:p>
        </p:txBody>
      </p:sp>
      <p:pic>
        <p:nvPicPr>
          <p:cNvPr id="8" name="Imagen 7">
            <a:extLst>
              <a:ext uri="{FF2B5EF4-FFF2-40B4-BE49-F238E27FC236}">
                <a16:creationId xmlns:a16="http://schemas.microsoft.com/office/drawing/2014/main" id="{1D8B8AE2-C63A-4D29-99FD-31831A01FDEB}"/>
              </a:ext>
            </a:extLst>
          </p:cNvPr>
          <p:cNvPicPr>
            <a:picLocks noChangeAspect="1"/>
          </p:cNvPicPr>
          <p:nvPr/>
        </p:nvPicPr>
        <p:blipFill>
          <a:blip r:embed="rId2"/>
          <a:stretch>
            <a:fillRect/>
          </a:stretch>
        </p:blipFill>
        <p:spPr>
          <a:xfrm>
            <a:off x="1290407" y="1850254"/>
            <a:ext cx="4885775" cy="4157986"/>
          </a:xfrm>
          <a:prstGeom prst="rect">
            <a:avLst/>
          </a:prstGeom>
        </p:spPr>
      </p:pic>
      <p:sp>
        <p:nvSpPr>
          <p:cNvPr id="2" name="Marcador de número de diapositiva 1">
            <a:extLst>
              <a:ext uri="{FF2B5EF4-FFF2-40B4-BE49-F238E27FC236}">
                <a16:creationId xmlns:a16="http://schemas.microsoft.com/office/drawing/2014/main" id="{68850D5E-9058-41FB-82CF-834A68E24FCA}"/>
              </a:ext>
            </a:extLst>
          </p:cNvPr>
          <p:cNvSpPr>
            <a:spLocks noGrp="1"/>
          </p:cNvSpPr>
          <p:nvPr>
            <p:ph type="sldNum" sz="quarter" idx="12"/>
          </p:nvPr>
        </p:nvSpPr>
        <p:spPr/>
        <p:txBody>
          <a:bodyPr/>
          <a:lstStyle/>
          <a:p>
            <a:fld id="{A6EC9E3E-F9FB-4CAE-ADB0-6C6947CEBDED}" type="slidenum">
              <a:rPr lang="es-ES" smtClean="0"/>
              <a:t>27</a:t>
            </a:fld>
            <a:endParaRPr lang="es-ES"/>
          </a:p>
        </p:txBody>
      </p:sp>
      <p:pic>
        <p:nvPicPr>
          <p:cNvPr id="5" name="Imagen 4" descr="Logotipo&#10;&#10;Descripción generada automáticamente">
            <a:extLst>
              <a:ext uri="{FF2B5EF4-FFF2-40B4-BE49-F238E27FC236}">
                <a16:creationId xmlns:a16="http://schemas.microsoft.com/office/drawing/2014/main" id="{FC66C121-BF97-CE12-743F-FC5E5EDD9E6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86650" y="1193158"/>
            <a:ext cx="1347988" cy="1054385"/>
          </a:xfrm>
          <a:prstGeom prst="rect">
            <a:avLst/>
          </a:prstGeom>
        </p:spPr>
      </p:pic>
      <p:sp>
        <p:nvSpPr>
          <p:cNvPr id="3" name="Título 1">
            <a:extLst>
              <a:ext uri="{FF2B5EF4-FFF2-40B4-BE49-F238E27FC236}">
                <a16:creationId xmlns:a16="http://schemas.microsoft.com/office/drawing/2014/main" id="{F3A5DEF6-F424-3975-86FA-13621D45DA80}"/>
              </a:ext>
            </a:extLst>
          </p:cNvPr>
          <p:cNvSpPr txBox="1">
            <a:spLocks noChangeArrowheads="1"/>
          </p:cNvSpPr>
          <p:nvPr/>
        </p:nvSpPr>
        <p:spPr>
          <a:xfrm>
            <a:off x="121427" y="840039"/>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8</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Entrega del TFG/CTFG</a:t>
            </a:r>
          </a:p>
        </p:txBody>
      </p:sp>
    </p:spTree>
    <p:extLst>
      <p:ext uri="{BB962C8B-B14F-4D97-AF65-F5344CB8AC3E}">
        <p14:creationId xmlns:p14="http://schemas.microsoft.com/office/powerpoint/2010/main" val="4042408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4">
            <a:extLst>
              <a:ext uri="{FF2B5EF4-FFF2-40B4-BE49-F238E27FC236}">
                <a16:creationId xmlns:a16="http://schemas.microsoft.com/office/drawing/2014/main" id="{68321F33-AFA2-3BD6-162A-257F2C08410B}"/>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1C828D43-DACD-4212-9FB0-585158D24132}"/>
              </a:ext>
            </a:extLst>
          </p:cNvPr>
          <p:cNvPicPr>
            <a:picLocks noChangeAspect="1"/>
          </p:cNvPicPr>
          <p:nvPr/>
        </p:nvPicPr>
        <p:blipFill>
          <a:blip r:embed="rId2"/>
          <a:stretch>
            <a:fillRect/>
          </a:stretch>
        </p:blipFill>
        <p:spPr>
          <a:xfrm>
            <a:off x="0" y="1943755"/>
            <a:ext cx="9144000" cy="3614670"/>
          </a:xfrm>
          <a:prstGeom prst="rect">
            <a:avLst/>
          </a:prstGeom>
        </p:spPr>
      </p:pic>
      <p:pic>
        <p:nvPicPr>
          <p:cNvPr id="5" name="Imagen 4">
            <a:extLst>
              <a:ext uri="{FF2B5EF4-FFF2-40B4-BE49-F238E27FC236}">
                <a16:creationId xmlns:a16="http://schemas.microsoft.com/office/drawing/2014/main" id="{FE33E301-BAE7-4093-80EE-2E03FDDFD360}"/>
              </a:ext>
            </a:extLst>
          </p:cNvPr>
          <p:cNvPicPr>
            <a:picLocks noChangeAspect="1"/>
          </p:cNvPicPr>
          <p:nvPr/>
        </p:nvPicPr>
        <p:blipFill>
          <a:blip r:embed="rId3" cstate="print"/>
          <a:stretch>
            <a:fillRect/>
          </a:stretch>
        </p:blipFill>
        <p:spPr>
          <a:xfrm>
            <a:off x="6931773" y="3673061"/>
            <a:ext cx="771354" cy="771354"/>
          </a:xfrm>
          <a:prstGeom prst="rect">
            <a:avLst/>
          </a:prstGeom>
        </p:spPr>
      </p:pic>
      <p:sp>
        <p:nvSpPr>
          <p:cNvPr id="2" name="Marcador de número de diapositiva 1">
            <a:extLst>
              <a:ext uri="{FF2B5EF4-FFF2-40B4-BE49-F238E27FC236}">
                <a16:creationId xmlns:a16="http://schemas.microsoft.com/office/drawing/2014/main" id="{E01E0A07-9C43-44E0-998D-E601FD1332B8}"/>
              </a:ext>
            </a:extLst>
          </p:cNvPr>
          <p:cNvSpPr>
            <a:spLocks noGrp="1"/>
          </p:cNvSpPr>
          <p:nvPr>
            <p:ph type="sldNum" sz="quarter" idx="12"/>
          </p:nvPr>
        </p:nvSpPr>
        <p:spPr/>
        <p:txBody>
          <a:bodyPr/>
          <a:lstStyle/>
          <a:p>
            <a:fld id="{A6EC9E3E-F9FB-4CAE-ADB0-6C6947CEBDED}" type="slidenum">
              <a:rPr lang="es-ES" smtClean="0"/>
              <a:t>28</a:t>
            </a:fld>
            <a:endParaRPr lang="es-ES"/>
          </a:p>
        </p:txBody>
      </p:sp>
      <p:pic>
        <p:nvPicPr>
          <p:cNvPr id="6" name="Imagen 5" descr="Logotipo&#10;&#10;Descripción generada automáticamente">
            <a:extLst>
              <a:ext uri="{FF2B5EF4-FFF2-40B4-BE49-F238E27FC236}">
                <a16:creationId xmlns:a16="http://schemas.microsoft.com/office/drawing/2014/main" id="{7A440247-D9E9-7614-4909-0D15E6F8A05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23746" y="354202"/>
            <a:ext cx="1453603" cy="1136996"/>
          </a:xfrm>
          <a:prstGeom prst="rect">
            <a:avLst/>
          </a:prstGeom>
        </p:spPr>
      </p:pic>
      <p:sp>
        <p:nvSpPr>
          <p:cNvPr id="7" name="CuadroTexto 6">
            <a:extLst>
              <a:ext uri="{FF2B5EF4-FFF2-40B4-BE49-F238E27FC236}">
                <a16:creationId xmlns:a16="http://schemas.microsoft.com/office/drawing/2014/main" id="{D8A1F9FF-4CE8-A6CD-C26C-83D061AE0DDB}"/>
              </a:ext>
            </a:extLst>
          </p:cNvPr>
          <p:cNvSpPr txBox="1"/>
          <p:nvPr/>
        </p:nvSpPr>
        <p:spPr>
          <a:xfrm>
            <a:off x="616514" y="1348145"/>
            <a:ext cx="829073" cy="369332"/>
          </a:xfrm>
          <a:prstGeom prst="rect">
            <a:avLst/>
          </a:prstGeom>
          <a:noFill/>
        </p:spPr>
        <p:txBody>
          <a:bodyPr wrap="none" rtlCol="0">
            <a:spAutoFit/>
          </a:bodyPr>
          <a:lstStyle/>
          <a:p>
            <a:pPr defTabSz="914400" fontAlgn="base">
              <a:spcBef>
                <a:spcPct val="0"/>
              </a:spcBef>
              <a:spcAft>
                <a:spcPct val="0"/>
              </a:spcAft>
            </a:pPr>
            <a:r>
              <a:rPr lang="es-ES" b="1" dirty="0">
                <a:solidFill>
                  <a:srgbClr val="FF0000"/>
                </a:solidFill>
                <a:ea typeface="ＭＳ Ｐゴシック" charset="0"/>
              </a:rPr>
              <a:t>Paso 3</a:t>
            </a:r>
          </a:p>
        </p:txBody>
      </p:sp>
      <p:sp>
        <p:nvSpPr>
          <p:cNvPr id="8" name="Título 1">
            <a:extLst>
              <a:ext uri="{FF2B5EF4-FFF2-40B4-BE49-F238E27FC236}">
                <a16:creationId xmlns:a16="http://schemas.microsoft.com/office/drawing/2014/main" id="{6800A3F2-8A62-3CE7-D91C-4009FB168655}"/>
              </a:ext>
            </a:extLst>
          </p:cNvPr>
          <p:cNvSpPr txBox="1">
            <a:spLocks noChangeArrowheads="1"/>
          </p:cNvSpPr>
          <p:nvPr/>
        </p:nvSpPr>
        <p:spPr>
          <a:xfrm>
            <a:off x="121427" y="88301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8</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Entrega del TFG/CTFG</a:t>
            </a:r>
          </a:p>
        </p:txBody>
      </p:sp>
    </p:spTree>
    <p:extLst>
      <p:ext uri="{BB962C8B-B14F-4D97-AF65-F5344CB8AC3E}">
        <p14:creationId xmlns:p14="http://schemas.microsoft.com/office/powerpoint/2010/main" val="3383683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826656" y="92287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8</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Entrega del TFG/CTFG</a:t>
            </a:r>
          </a:p>
        </p:txBody>
      </p:sp>
      <p:sp>
        <p:nvSpPr>
          <p:cNvPr id="4" name="Rectangle 15">
            <a:extLst>
              <a:ext uri="{FF2B5EF4-FFF2-40B4-BE49-F238E27FC236}">
                <a16:creationId xmlns:a16="http://schemas.microsoft.com/office/drawing/2014/main" id="{4363E770-76EF-411C-AE78-BE35D78C6552}"/>
              </a:ext>
            </a:extLst>
          </p:cNvPr>
          <p:cNvSpPr>
            <a:spLocks noChangeArrowheads="1"/>
          </p:cNvSpPr>
          <p:nvPr/>
        </p:nvSpPr>
        <p:spPr bwMode="auto">
          <a:xfrm>
            <a:off x="826656" y="1895364"/>
            <a:ext cx="7953584" cy="700811"/>
          </a:xfrm>
          <a:prstGeom prst="rect">
            <a:avLst/>
          </a:prstGeom>
          <a:noFill/>
          <a:ln w="9525">
            <a:noFill/>
            <a:miter lim="800000"/>
            <a:headEnd/>
            <a:tailEnd/>
          </a:ln>
        </p:spPr>
        <p:txBody>
          <a:bodyPr/>
          <a:lstStyle/>
          <a:p>
            <a:pPr algn="just" defTabSz="914400" fontAlgn="base">
              <a:spcBef>
                <a:spcPct val="20000"/>
              </a:spcBef>
              <a:spcAft>
                <a:spcPct val="0"/>
              </a:spcAft>
              <a:buClr>
                <a:srgbClr val="000099"/>
              </a:buClr>
              <a:buSzPct val="100000"/>
              <a:defRPr/>
            </a:pPr>
            <a:r>
              <a:rPr lang="es-ES_tradnl" sz="2400" b="1" dirty="0">
                <a:solidFill>
                  <a:srgbClr val="FF0000"/>
                </a:solidFill>
                <a:ea typeface="ＭＳ Ｐゴシック" charset="0"/>
              </a:rPr>
              <a:t>Plazos:</a:t>
            </a:r>
          </a:p>
        </p:txBody>
      </p:sp>
      <p:sp>
        <p:nvSpPr>
          <p:cNvPr id="5" name="CuadroTexto 4">
            <a:extLst>
              <a:ext uri="{FF2B5EF4-FFF2-40B4-BE49-F238E27FC236}">
                <a16:creationId xmlns:a16="http://schemas.microsoft.com/office/drawing/2014/main" id="{C8F49A1E-D7B2-4822-A50B-8D6C2366397F}"/>
              </a:ext>
            </a:extLst>
          </p:cNvPr>
          <p:cNvSpPr txBox="1"/>
          <p:nvPr/>
        </p:nvSpPr>
        <p:spPr>
          <a:xfrm>
            <a:off x="126540" y="2845898"/>
            <a:ext cx="8890915" cy="3108543"/>
          </a:xfrm>
          <a:prstGeom prst="rect">
            <a:avLst/>
          </a:prstGeom>
          <a:solidFill>
            <a:schemeClr val="accent5">
              <a:lumMod val="40000"/>
              <a:lumOff val="60000"/>
            </a:schemeClr>
          </a:solidFill>
          <a:ln>
            <a:solidFill>
              <a:schemeClr val="accent1">
                <a:shade val="50000"/>
              </a:schemeClr>
            </a:solidFill>
          </a:ln>
        </p:spPr>
        <p:txBody>
          <a:bodyPr wrap="square" rtlCol="0">
            <a:spAutoFit/>
          </a:bodyPr>
          <a:lstStyle/>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noviembre:</a:t>
            </a:r>
          </a:p>
          <a:p>
            <a:pPr marL="714375" defTabSz="914400" fontAlgn="base">
              <a:spcBef>
                <a:spcPct val="0"/>
              </a:spcBef>
              <a:spcAft>
                <a:spcPct val="0"/>
              </a:spcAft>
            </a:pPr>
            <a:r>
              <a:rPr lang="es-ES_tradnl" sz="2800" b="1" dirty="0">
                <a:solidFill>
                  <a:srgbClr val="FF0000"/>
                </a:solidFill>
                <a:latin typeface="Times New Roman" charset="0"/>
                <a:ea typeface="ＭＳ Ｐゴシック" charset="0"/>
              </a:rPr>
              <a:t>14 al 31 de octubre de 2024</a:t>
            </a:r>
          </a:p>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enero:</a:t>
            </a:r>
          </a:p>
          <a:p>
            <a:pPr marL="714375" defTabSz="914400" fontAlgn="base">
              <a:spcBef>
                <a:spcPct val="0"/>
              </a:spcBef>
              <a:spcAft>
                <a:spcPct val="0"/>
              </a:spcAft>
            </a:pPr>
            <a:r>
              <a:rPr lang="es-ES_tradnl" sz="2800" b="1" dirty="0">
                <a:solidFill>
                  <a:srgbClr val="FF0000"/>
                </a:solidFill>
                <a:latin typeface="Times New Roman" charset="0"/>
                <a:ea typeface="ＭＳ Ｐゴシック" charset="0"/>
              </a:rPr>
              <a:t>13 al 31 de enero de 2025</a:t>
            </a:r>
          </a:p>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mayo:</a:t>
            </a:r>
          </a:p>
          <a:p>
            <a:pPr marL="714375" defTabSz="914400" fontAlgn="base">
              <a:spcBef>
                <a:spcPct val="0"/>
              </a:spcBef>
              <a:spcAft>
                <a:spcPct val="0"/>
              </a:spcAft>
            </a:pPr>
            <a:r>
              <a:rPr lang="es-ES_tradnl" sz="2600" b="1" dirty="0">
                <a:solidFill>
                  <a:srgbClr val="FF0000"/>
                </a:solidFill>
                <a:latin typeface="Times New Roman" charset="0"/>
                <a:ea typeface="ＭＳ Ｐゴシック" charset="0"/>
              </a:rPr>
              <a:t>19 de mayo al 6 de junio de 2025</a:t>
            </a:r>
          </a:p>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julio:</a:t>
            </a:r>
          </a:p>
          <a:p>
            <a:pPr marL="714375" defTabSz="914400" fontAlgn="base">
              <a:spcBef>
                <a:spcPct val="0"/>
              </a:spcBef>
              <a:spcAft>
                <a:spcPct val="0"/>
              </a:spcAft>
            </a:pPr>
            <a:r>
              <a:rPr lang="es-ES_tradnl" sz="2600" b="1" dirty="0">
                <a:solidFill>
                  <a:srgbClr val="FF0000"/>
                </a:solidFill>
                <a:latin typeface="Times New Roman" charset="0"/>
                <a:ea typeface="ＭＳ Ｐゴシック" charset="0"/>
              </a:rPr>
              <a:t>9 al 30 de junio de 2025</a:t>
            </a:r>
          </a:p>
        </p:txBody>
      </p:sp>
      <p:pic>
        <p:nvPicPr>
          <p:cNvPr id="10" name="Imagen 9">
            <a:extLst>
              <a:ext uri="{FF2B5EF4-FFF2-40B4-BE49-F238E27FC236}">
                <a16:creationId xmlns:a16="http://schemas.microsoft.com/office/drawing/2014/main" id="{3CD82A5A-EA2E-48B4-9A7B-DABBE77BF701}"/>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3119542" y="1907408"/>
            <a:ext cx="1690272" cy="1134658"/>
          </a:xfrm>
          <a:prstGeom prst="rect">
            <a:avLst/>
          </a:prstGeom>
        </p:spPr>
      </p:pic>
      <p:sp>
        <p:nvSpPr>
          <p:cNvPr id="7" name="Marcador de número de diapositiva 6">
            <a:extLst>
              <a:ext uri="{FF2B5EF4-FFF2-40B4-BE49-F238E27FC236}">
                <a16:creationId xmlns:a16="http://schemas.microsoft.com/office/drawing/2014/main" id="{67AEC5C9-9DAF-442C-ACF0-DCD625E2079A}"/>
              </a:ext>
            </a:extLst>
          </p:cNvPr>
          <p:cNvSpPr>
            <a:spLocks noGrp="1"/>
          </p:cNvSpPr>
          <p:nvPr>
            <p:ph type="sldNum" sz="quarter" idx="12"/>
          </p:nvPr>
        </p:nvSpPr>
        <p:spPr/>
        <p:txBody>
          <a:bodyPr/>
          <a:lstStyle/>
          <a:p>
            <a:fld id="{A6EC9E3E-F9FB-4CAE-ADB0-6C6947CEBDED}" type="slidenum">
              <a:rPr lang="es-ES" smtClean="0"/>
              <a:t>29</a:t>
            </a:fld>
            <a:endParaRPr lang="es-ES"/>
          </a:p>
        </p:txBody>
      </p:sp>
      <p:pic>
        <p:nvPicPr>
          <p:cNvPr id="9" name="Imagen 8" descr="Logotipo&#10;&#10;Descripción generada automáticamente">
            <a:extLst>
              <a:ext uri="{FF2B5EF4-FFF2-40B4-BE49-F238E27FC236}">
                <a16:creationId xmlns:a16="http://schemas.microsoft.com/office/drawing/2014/main" id="{E905FA83-FE8D-4FCE-BE12-10B9168B3D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Tree>
    <p:extLst>
      <p:ext uri="{BB962C8B-B14F-4D97-AF65-F5344CB8AC3E}">
        <p14:creationId xmlns:p14="http://schemas.microsoft.com/office/powerpoint/2010/main" val="331765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14">
            <a:extLst>
              <a:ext uri="{FF2B5EF4-FFF2-40B4-BE49-F238E27FC236}">
                <a16:creationId xmlns:a16="http://schemas.microsoft.com/office/drawing/2014/main" id="{B023B72E-90D7-BF00-C1D5-FBD8CE905192}"/>
              </a:ext>
            </a:extLst>
          </p:cNvPr>
          <p:cNvSpPr/>
          <p:nvPr/>
        </p:nvSpPr>
        <p:spPr>
          <a:xfrm>
            <a:off x="6457949" y="-1"/>
            <a:ext cx="2686051"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esquinas redondeadas 4">
            <a:extLst>
              <a:ext uri="{FF2B5EF4-FFF2-40B4-BE49-F238E27FC236}">
                <a16:creationId xmlns:a16="http://schemas.microsoft.com/office/drawing/2014/main" id="{BDE343E6-709E-4952-AE19-E8AD7154156D}"/>
              </a:ext>
            </a:extLst>
          </p:cNvPr>
          <p:cNvSpPr/>
          <p:nvPr/>
        </p:nvSpPr>
        <p:spPr>
          <a:xfrm>
            <a:off x="1023828" y="3537174"/>
            <a:ext cx="6950881" cy="133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849494" y="113291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endPar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 name="CuadroTexto 11">
            <a:extLst>
              <a:ext uri="{FF2B5EF4-FFF2-40B4-BE49-F238E27FC236}">
                <a16:creationId xmlns:a16="http://schemas.microsoft.com/office/drawing/2014/main" id="{43331E28-0228-4526-9A8C-2D24A9D56C7F}"/>
              </a:ext>
            </a:extLst>
          </p:cNvPr>
          <p:cNvSpPr txBox="1"/>
          <p:nvPr/>
        </p:nvSpPr>
        <p:spPr>
          <a:xfrm>
            <a:off x="849494" y="2145766"/>
            <a:ext cx="7577191" cy="3176254"/>
          </a:xfrm>
          <a:prstGeom prst="rect">
            <a:avLst/>
          </a:prstGeom>
          <a:noFill/>
        </p:spPr>
        <p:txBody>
          <a:bodyPr wrap="square">
            <a:spAutoFit/>
          </a:bodyPr>
          <a:lstStyle/>
          <a:p>
            <a:pPr algn="just">
              <a:spcBef>
                <a:spcPct val="20000"/>
              </a:spcBef>
              <a:buClr>
                <a:srgbClr val="000099"/>
              </a:buClr>
              <a:buSzPct val="70000"/>
              <a:defRPr/>
            </a:pPr>
            <a:r>
              <a:rPr lang="es-ES_tradnl" b="1" dirty="0">
                <a:solidFill>
                  <a:srgbClr val="000099"/>
                </a:solidFill>
                <a:cs typeface="+mn-cs"/>
              </a:rPr>
              <a:t>Planes de estudio de Grado en Ingeniería de la Universidad de Almería</a:t>
            </a:r>
          </a:p>
          <a:p>
            <a:pPr algn="just">
              <a:spcBef>
                <a:spcPct val="20000"/>
              </a:spcBef>
              <a:buClr>
                <a:srgbClr val="000099"/>
              </a:buClr>
              <a:buSzPct val="70000"/>
              <a:defRPr/>
            </a:pPr>
            <a:endParaRPr lang="es-ES_tradnl" b="1" dirty="0">
              <a:solidFill>
                <a:srgbClr val="000099"/>
              </a:solidFill>
              <a:cs typeface="+mn-cs"/>
            </a:endParaRPr>
          </a:p>
          <a:p>
            <a:pPr algn="ctr">
              <a:spcBef>
                <a:spcPct val="20000"/>
              </a:spcBef>
              <a:buClr>
                <a:srgbClr val="000099"/>
              </a:buClr>
              <a:buSzPct val="70000"/>
              <a:defRPr/>
            </a:pPr>
            <a:r>
              <a:rPr lang="es-ES_tradnl" sz="2200" b="1" dirty="0">
                <a:solidFill>
                  <a:srgbClr val="FF0000"/>
                </a:solidFill>
              </a:rPr>
              <a:t>Doble mención en Ingeniería informática:</a:t>
            </a:r>
          </a:p>
          <a:p>
            <a:pPr algn="just">
              <a:spcBef>
                <a:spcPct val="20000"/>
              </a:spcBef>
              <a:buClr>
                <a:srgbClr val="000099"/>
              </a:buClr>
              <a:buSzPct val="70000"/>
              <a:defRPr/>
            </a:pPr>
            <a:endParaRPr lang="es-ES_tradnl" b="1" dirty="0">
              <a:solidFill>
                <a:srgbClr val="FF0000"/>
              </a:solidFill>
            </a:endParaRPr>
          </a:p>
          <a:p>
            <a:pPr algn="just">
              <a:spcBef>
                <a:spcPct val="20000"/>
              </a:spcBef>
              <a:buClr>
                <a:srgbClr val="000099"/>
              </a:buClr>
              <a:buSzPct val="70000"/>
              <a:defRPr/>
            </a:pPr>
            <a:endParaRPr lang="es-ES_tradnl" b="1" dirty="0">
              <a:solidFill>
                <a:srgbClr val="000099"/>
              </a:solidFill>
            </a:endParaRPr>
          </a:p>
          <a:p>
            <a:pPr algn="ctr">
              <a:spcBef>
                <a:spcPct val="20000"/>
              </a:spcBef>
              <a:buClr>
                <a:srgbClr val="000099"/>
              </a:buClr>
              <a:buSzPct val="70000"/>
              <a:defRPr/>
            </a:pPr>
            <a:r>
              <a:rPr lang="es-ES_tradnl" sz="2000" b="1" dirty="0">
                <a:solidFill>
                  <a:schemeClr val="bg1"/>
                </a:solidFill>
              </a:rPr>
              <a:t>TRABAJO FIN DE GRADO: 12ECTS</a:t>
            </a:r>
          </a:p>
          <a:p>
            <a:pPr algn="ctr">
              <a:spcBef>
                <a:spcPct val="20000"/>
              </a:spcBef>
              <a:buClr>
                <a:srgbClr val="000099"/>
              </a:buClr>
              <a:buSzPct val="70000"/>
              <a:defRPr/>
            </a:pPr>
            <a:r>
              <a:rPr lang="es-ES_tradnl" sz="2000" b="1" dirty="0">
                <a:solidFill>
                  <a:schemeClr val="bg1"/>
                </a:solidFill>
              </a:rPr>
              <a:t>COMPLEMENTO AL TRABAJO FIN DE GRADO: 6ECTS</a:t>
            </a:r>
          </a:p>
          <a:p>
            <a:pPr algn="just">
              <a:spcBef>
                <a:spcPct val="20000"/>
              </a:spcBef>
              <a:buClr>
                <a:srgbClr val="000099"/>
              </a:buClr>
              <a:buSzPct val="70000"/>
              <a:defRPr/>
            </a:pPr>
            <a:endParaRPr lang="es-ES_tradnl" b="1" dirty="0">
              <a:solidFill>
                <a:srgbClr val="000099"/>
              </a:solidFill>
              <a:cs typeface="+mn-cs"/>
            </a:endParaRPr>
          </a:p>
          <a:p>
            <a:pPr algn="just">
              <a:spcBef>
                <a:spcPct val="20000"/>
              </a:spcBef>
              <a:buClr>
                <a:srgbClr val="000099"/>
              </a:buClr>
              <a:buSzPct val="70000"/>
              <a:defRPr/>
            </a:pPr>
            <a:endParaRPr lang="es-ES" b="1" dirty="0">
              <a:solidFill>
                <a:srgbClr val="000099"/>
              </a:solidFill>
              <a:cs typeface="+mn-cs"/>
            </a:endParaRPr>
          </a:p>
        </p:txBody>
      </p:sp>
      <p:sp>
        <p:nvSpPr>
          <p:cNvPr id="2" name="CuadroTexto 1">
            <a:extLst>
              <a:ext uri="{FF2B5EF4-FFF2-40B4-BE49-F238E27FC236}">
                <a16:creationId xmlns:a16="http://schemas.microsoft.com/office/drawing/2014/main" id="{DF8B61F1-2039-45CC-9061-D054717EE2C3}"/>
              </a:ext>
            </a:extLst>
          </p:cNvPr>
          <p:cNvSpPr txBox="1"/>
          <p:nvPr/>
        </p:nvSpPr>
        <p:spPr>
          <a:xfrm>
            <a:off x="1023828" y="5543686"/>
            <a:ext cx="6766596" cy="369332"/>
          </a:xfrm>
          <a:prstGeom prst="rect">
            <a:avLst/>
          </a:prstGeom>
          <a:noFill/>
        </p:spPr>
        <p:txBody>
          <a:bodyPr wrap="none" rtlCol="0">
            <a:spAutoFit/>
          </a:bodyPr>
          <a:lstStyle/>
          <a:p>
            <a:r>
              <a:rPr lang="es-ES" b="1" dirty="0"/>
              <a:t>Los estudiantes de la doble mención NO tienen prácticas externas</a:t>
            </a:r>
          </a:p>
        </p:txBody>
      </p:sp>
      <p:sp>
        <p:nvSpPr>
          <p:cNvPr id="4" name="Marcador de número de diapositiva 3">
            <a:extLst>
              <a:ext uri="{FF2B5EF4-FFF2-40B4-BE49-F238E27FC236}">
                <a16:creationId xmlns:a16="http://schemas.microsoft.com/office/drawing/2014/main" id="{A33CB0FF-F806-45B2-8C2F-03712517A7AB}"/>
              </a:ext>
            </a:extLst>
          </p:cNvPr>
          <p:cNvSpPr>
            <a:spLocks noGrp="1"/>
          </p:cNvSpPr>
          <p:nvPr>
            <p:ph type="sldNum" sz="quarter" idx="12"/>
          </p:nvPr>
        </p:nvSpPr>
        <p:spPr/>
        <p:txBody>
          <a:bodyPr/>
          <a:lstStyle/>
          <a:p>
            <a:fld id="{A6EC9E3E-F9FB-4CAE-ADB0-6C6947CEBDED}" type="slidenum">
              <a:rPr lang="es-ES" smtClean="0"/>
              <a:t>3</a:t>
            </a:fld>
            <a:endParaRPr lang="es-ES"/>
          </a:p>
        </p:txBody>
      </p:sp>
      <p:pic>
        <p:nvPicPr>
          <p:cNvPr id="6" name="Imagen 5" descr="Logotipo&#10;&#10;Descripción generada automáticamente">
            <a:extLst>
              <a:ext uri="{FF2B5EF4-FFF2-40B4-BE49-F238E27FC236}">
                <a16:creationId xmlns:a16="http://schemas.microsoft.com/office/drawing/2014/main" id="{28FAE1F4-BB3C-63DD-FA40-320E190A09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6917" y="378863"/>
            <a:ext cx="1558331" cy="1218914"/>
          </a:xfrm>
          <a:prstGeom prst="rect">
            <a:avLst/>
          </a:prstGeom>
        </p:spPr>
      </p:pic>
      <p:sp>
        <p:nvSpPr>
          <p:cNvPr id="7" name="Título 1">
            <a:extLst>
              <a:ext uri="{FF2B5EF4-FFF2-40B4-BE49-F238E27FC236}">
                <a16:creationId xmlns:a16="http://schemas.microsoft.com/office/drawing/2014/main" id="{3E4BA771-3F6D-10A5-37A8-E210AA825F96}"/>
              </a:ext>
            </a:extLst>
          </p:cNvPr>
          <p:cNvSpPr txBox="1">
            <a:spLocks noChangeArrowheads="1"/>
          </p:cNvSpPr>
          <p:nvPr/>
        </p:nvSpPr>
        <p:spPr>
          <a:xfrm>
            <a:off x="-387098" y="685742"/>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TRABAJO FIN DE GRADO ESI</a:t>
            </a:r>
          </a:p>
        </p:txBody>
      </p:sp>
    </p:spTree>
    <p:extLst>
      <p:ext uri="{BB962C8B-B14F-4D97-AF65-F5344CB8AC3E}">
        <p14:creationId xmlns:p14="http://schemas.microsoft.com/office/powerpoint/2010/main" val="34975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5">
            <a:extLst>
              <a:ext uri="{FF2B5EF4-FFF2-40B4-BE49-F238E27FC236}">
                <a16:creationId xmlns:a16="http://schemas.microsoft.com/office/drawing/2014/main" id="{612E3319-773C-44F2-B79C-04D49895B885}"/>
              </a:ext>
            </a:extLst>
          </p:cNvPr>
          <p:cNvSpPr>
            <a:spLocks noChangeArrowheads="1"/>
          </p:cNvSpPr>
          <p:nvPr/>
        </p:nvSpPr>
        <p:spPr bwMode="auto">
          <a:xfrm>
            <a:off x="340469" y="1844562"/>
            <a:ext cx="8394970" cy="1077352"/>
          </a:xfrm>
          <a:prstGeom prst="rect">
            <a:avLst/>
          </a:prstGeom>
          <a:noFill/>
          <a:ln w="9525">
            <a:noFill/>
            <a:miter lim="800000"/>
            <a:headEnd/>
            <a:tailEnd/>
          </a:ln>
        </p:spPr>
        <p:txBody>
          <a:bodyPr/>
          <a:lstStyle/>
          <a:p>
            <a:pPr algn="just" defTabSz="914400" fontAlgn="base">
              <a:spcBef>
                <a:spcPct val="20000"/>
              </a:spcBef>
              <a:spcAft>
                <a:spcPct val="0"/>
              </a:spcAft>
              <a:buClr>
                <a:srgbClr val="000099"/>
              </a:buClr>
              <a:buSzPct val="100000"/>
              <a:defRPr/>
            </a:pPr>
            <a:r>
              <a:rPr lang="es-ES_tradnl" sz="2000" b="1" dirty="0">
                <a:solidFill>
                  <a:srgbClr val="000090"/>
                </a:solidFill>
                <a:ea typeface="ＭＳ Ｐゴシック" charset="0"/>
              </a:rPr>
              <a:t>Una vez que Director (y Codirector, en su caso) autorizan la defensa del TFG en la plataforma de TFE, la Comisión del título asigna tribunal para la defensa y la convoca en los siguientes períodos:</a:t>
            </a:r>
            <a:endParaRPr lang="es-ES_tradnl" sz="2000" b="1" dirty="0">
              <a:solidFill>
                <a:srgbClr val="FF0000"/>
              </a:solidFill>
              <a:ea typeface="ＭＳ Ｐゴシック" charset="0"/>
            </a:endParaRPr>
          </a:p>
        </p:txBody>
      </p:sp>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826656" y="92287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9</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Defensa del TFG/CTFG</a:t>
            </a:r>
          </a:p>
        </p:txBody>
      </p:sp>
      <p:sp>
        <p:nvSpPr>
          <p:cNvPr id="5" name="CuadroTexto 4">
            <a:extLst>
              <a:ext uri="{FF2B5EF4-FFF2-40B4-BE49-F238E27FC236}">
                <a16:creationId xmlns:a16="http://schemas.microsoft.com/office/drawing/2014/main" id="{C8F49A1E-D7B2-4822-A50B-8D6C2366397F}"/>
              </a:ext>
            </a:extLst>
          </p:cNvPr>
          <p:cNvSpPr txBox="1"/>
          <p:nvPr/>
        </p:nvSpPr>
        <p:spPr>
          <a:xfrm>
            <a:off x="552449" y="2882171"/>
            <a:ext cx="7962901" cy="3108543"/>
          </a:xfrm>
          <a:prstGeom prst="rect">
            <a:avLst/>
          </a:prstGeom>
          <a:solidFill>
            <a:schemeClr val="accent5">
              <a:lumMod val="40000"/>
              <a:lumOff val="60000"/>
            </a:schemeClr>
          </a:solidFill>
          <a:ln>
            <a:solidFill>
              <a:schemeClr val="accent1">
                <a:shade val="50000"/>
              </a:schemeClr>
            </a:solidFill>
          </a:ln>
        </p:spPr>
        <p:txBody>
          <a:bodyPr wrap="square" rtlCol="0">
            <a:spAutoFit/>
          </a:bodyPr>
          <a:lstStyle/>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noviembre:</a:t>
            </a:r>
          </a:p>
          <a:p>
            <a:pPr marL="714375" defTabSz="914400" fontAlgn="base">
              <a:spcBef>
                <a:spcPct val="0"/>
              </a:spcBef>
              <a:spcAft>
                <a:spcPct val="0"/>
              </a:spcAft>
            </a:pPr>
            <a:r>
              <a:rPr lang="es-ES_tradnl" sz="2800" b="1" dirty="0">
                <a:solidFill>
                  <a:srgbClr val="FF0000"/>
                </a:solidFill>
                <a:latin typeface="Times New Roman" charset="0"/>
                <a:ea typeface="ＭＳ Ｐゴシック" charset="0"/>
              </a:rPr>
              <a:t>4 al 18 de noviembre de 2024</a:t>
            </a:r>
          </a:p>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enero:</a:t>
            </a:r>
          </a:p>
          <a:p>
            <a:pPr marL="714375" defTabSz="914400" fontAlgn="base">
              <a:spcBef>
                <a:spcPct val="0"/>
              </a:spcBef>
              <a:spcAft>
                <a:spcPct val="0"/>
              </a:spcAft>
            </a:pPr>
            <a:r>
              <a:rPr lang="es-ES_tradnl" sz="2800" b="1" dirty="0">
                <a:solidFill>
                  <a:srgbClr val="FF0000"/>
                </a:solidFill>
                <a:latin typeface="Times New Roman" charset="0"/>
                <a:ea typeface="ＭＳ Ｐゴシック" charset="0"/>
              </a:rPr>
              <a:t>3 al 24 de febrero de 2025</a:t>
            </a:r>
          </a:p>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mayo:</a:t>
            </a:r>
          </a:p>
          <a:p>
            <a:pPr marL="714375" defTabSz="914400" fontAlgn="base">
              <a:spcBef>
                <a:spcPct val="0"/>
              </a:spcBef>
              <a:spcAft>
                <a:spcPct val="0"/>
              </a:spcAft>
            </a:pPr>
            <a:r>
              <a:rPr lang="es-ES_tradnl" sz="2600" b="1" dirty="0">
                <a:solidFill>
                  <a:srgbClr val="FF0000"/>
                </a:solidFill>
                <a:latin typeface="Times New Roman" charset="0"/>
                <a:ea typeface="ＭＳ Ｐゴシック" charset="0"/>
              </a:rPr>
              <a:t>23 de junio al 3 de julio de 2025</a:t>
            </a:r>
          </a:p>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julio:</a:t>
            </a:r>
          </a:p>
          <a:p>
            <a:pPr marL="714375" defTabSz="914400" fontAlgn="base">
              <a:spcBef>
                <a:spcPct val="0"/>
              </a:spcBef>
              <a:spcAft>
                <a:spcPct val="0"/>
              </a:spcAft>
            </a:pPr>
            <a:r>
              <a:rPr lang="es-ES_tradnl" sz="2600" b="1" dirty="0">
                <a:solidFill>
                  <a:srgbClr val="FF0000"/>
                </a:solidFill>
                <a:latin typeface="Times New Roman" charset="0"/>
                <a:ea typeface="ＭＳ Ｐゴシック" charset="0"/>
              </a:rPr>
              <a:t>10 al 24 de julio de 2025</a:t>
            </a:r>
          </a:p>
        </p:txBody>
      </p:sp>
      <p:sp>
        <p:nvSpPr>
          <p:cNvPr id="7" name="Marcador de número de diapositiva 6">
            <a:extLst>
              <a:ext uri="{FF2B5EF4-FFF2-40B4-BE49-F238E27FC236}">
                <a16:creationId xmlns:a16="http://schemas.microsoft.com/office/drawing/2014/main" id="{67AEC5C9-9DAF-442C-ACF0-DCD625E2079A}"/>
              </a:ext>
            </a:extLst>
          </p:cNvPr>
          <p:cNvSpPr>
            <a:spLocks noGrp="1"/>
          </p:cNvSpPr>
          <p:nvPr>
            <p:ph type="sldNum" sz="quarter" idx="12"/>
          </p:nvPr>
        </p:nvSpPr>
        <p:spPr/>
        <p:txBody>
          <a:bodyPr/>
          <a:lstStyle/>
          <a:p>
            <a:fld id="{A6EC9E3E-F9FB-4CAE-ADB0-6C6947CEBDED}" type="slidenum">
              <a:rPr lang="es-ES" smtClean="0"/>
              <a:t>30</a:t>
            </a:fld>
            <a:endParaRPr lang="es-ES"/>
          </a:p>
        </p:txBody>
      </p:sp>
      <p:pic>
        <p:nvPicPr>
          <p:cNvPr id="9" name="Imagen 8" descr="Logotipo&#10;&#10;Descripción generada automáticamente">
            <a:extLst>
              <a:ext uri="{FF2B5EF4-FFF2-40B4-BE49-F238E27FC236}">
                <a16:creationId xmlns:a16="http://schemas.microsoft.com/office/drawing/2014/main" id="{E905FA83-FE8D-4FCE-BE12-10B9168B3DF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pic>
        <p:nvPicPr>
          <p:cNvPr id="12" name="Picture 4" descr="littera: Una experiencia didáctica: la exposición oral">
            <a:extLst>
              <a:ext uri="{FF2B5EF4-FFF2-40B4-BE49-F238E27FC236}">
                <a16:creationId xmlns:a16="http://schemas.microsoft.com/office/drawing/2014/main" id="{648EAB10-4BBB-2B82-E226-B132701A4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041" y="3433362"/>
            <a:ext cx="2039353" cy="203028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D2807DA3-EC46-A0A7-60A0-9E78FEA465FA}"/>
              </a:ext>
            </a:extLst>
          </p:cNvPr>
          <p:cNvPicPr>
            <a:picLocks noChangeAspect="1"/>
          </p:cNvPicPr>
          <p:nvPr/>
        </p:nvPicPr>
        <p:blipFill rotWithShape="1">
          <a:blip r:embed="rId4"/>
          <a:srcRect l="38151"/>
          <a:stretch/>
        </p:blipFill>
        <p:spPr>
          <a:xfrm>
            <a:off x="552449" y="837843"/>
            <a:ext cx="1003697" cy="741220"/>
          </a:xfrm>
          <a:prstGeom prst="rect">
            <a:avLst/>
          </a:prstGeom>
        </p:spPr>
      </p:pic>
    </p:spTree>
    <p:extLst>
      <p:ext uri="{BB962C8B-B14F-4D97-AF65-F5344CB8AC3E}">
        <p14:creationId xmlns:p14="http://schemas.microsoft.com/office/powerpoint/2010/main" val="3645158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4">
            <a:extLst>
              <a:ext uri="{FF2B5EF4-FFF2-40B4-BE49-F238E27FC236}">
                <a16:creationId xmlns:a16="http://schemas.microsoft.com/office/drawing/2014/main" id="{97AC2AD1-BD69-6A82-F2B9-04523EECD4AE}"/>
              </a:ext>
            </a:extLst>
          </p:cNvPr>
          <p:cNvSpPr/>
          <p:nvPr/>
        </p:nvSpPr>
        <p:spPr>
          <a:xfrm>
            <a:off x="6755143" y="0"/>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15112" y="937777"/>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9</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Defensa del TFG/CTFG</a:t>
            </a:r>
          </a:p>
        </p:txBody>
      </p:sp>
      <p:sp>
        <p:nvSpPr>
          <p:cNvPr id="4" name="Rectangle 15">
            <a:extLst>
              <a:ext uri="{FF2B5EF4-FFF2-40B4-BE49-F238E27FC236}">
                <a16:creationId xmlns:a16="http://schemas.microsoft.com/office/drawing/2014/main" id="{41F38040-10FC-4D7D-8637-AC55280D1544}"/>
              </a:ext>
            </a:extLst>
          </p:cNvPr>
          <p:cNvSpPr>
            <a:spLocks noChangeArrowheads="1"/>
          </p:cNvSpPr>
          <p:nvPr/>
        </p:nvSpPr>
        <p:spPr bwMode="auto">
          <a:xfrm>
            <a:off x="88969" y="1852121"/>
            <a:ext cx="6470831" cy="4081751"/>
          </a:xfrm>
          <a:prstGeom prst="rect">
            <a:avLst/>
          </a:prstGeom>
          <a:noFill/>
          <a:ln w="9525">
            <a:noFill/>
            <a:miter lim="800000"/>
            <a:headEnd/>
            <a:tailEnd/>
          </a:ln>
        </p:spPr>
        <p:txBody>
          <a:bodyPr/>
          <a:lstStyle/>
          <a:p>
            <a:pPr marL="342900" indent="-168275" algn="just">
              <a:spcBef>
                <a:spcPct val="20000"/>
              </a:spcBef>
              <a:buClr>
                <a:srgbClr val="000099"/>
              </a:buClr>
              <a:buSzPct val="100000"/>
              <a:buFont typeface="Arial"/>
              <a:buChar char="•"/>
              <a:defRPr/>
            </a:pPr>
            <a:r>
              <a:rPr lang="es-ES_tradnl" b="1" dirty="0">
                <a:solidFill>
                  <a:srgbClr val="000099"/>
                </a:solidFill>
                <a:cs typeface="+mn-cs"/>
              </a:rPr>
              <a:t>El alumno realizará la defensa del TFG mediante la exposición oral de su contenido o de las líneas principales del mismo durante un tiempo entre 20 y 40 minutos (TFG) y entre 10 y 20 minutos (CTFG)</a:t>
            </a:r>
          </a:p>
          <a:p>
            <a:pPr marL="342900" indent="-168275" algn="just">
              <a:spcBef>
                <a:spcPct val="20000"/>
              </a:spcBef>
              <a:buClr>
                <a:srgbClr val="000099"/>
              </a:buClr>
              <a:buSzPct val="100000"/>
              <a:buFont typeface="Arial"/>
              <a:buChar char="•"/>
              <a:defRPr/>
            </a:pPr>
            <a:r>
              <a:rPr lang="es-ES_tradnl" b="1" dirty="0">
                <a:solidFill>
                  <a:srgbClr val="000099"/>
                </a:solidFill>
                <a:cs typeface="+mn-cs"/>
              </a:rPr>
              <a:t>El tribunal otorgará una calificación en una escala numérica de 0 a 10 con su correspondiente calificación cualitativa (suspenso 0 a 4.9, aprobado 5 a 6.9, notable 7 a 8.9, sobresaliente 9 a 10, con posibilidad de propuesta para matrícula de honor)</a:t>
            </a:r>
          </a:p>
          <a:p>
            <a:pPr marL="342900" indent="-168275" algn="just">
              <a:spcBef>
                <a:spcPct val="20000"/>
              </a:spcBef>
              <a:buClr>
                <a:srgbClr val="000099"/>
              </a:buClr>
              <a:buSzPct val="100000"/>
              <a:buFont typeface="Arial"/>
              <a:buChar char="•"/>
              <a:defRPr/>
            </a:pPr>
            <a:r>
              <a:rPr lang="es-ES_tradnl" b="1" dirty="0">
                <a:solidFill>
                  <a:srgbClr val="000099"/>
                </a:solidFill>
                <a:cs typeface="+mn-cs"/>
              </a:rPr>
              <a:t>El tribunal deberá considerar para la calificación final los siguientes aspectos de acuerdo con una rúbrica :</a:t>
            </a:r>
          </a:p>
          <a:p>
            <a:pPr marL="622300" lvl="1" algn="just">
              <a:spcBef>
                <a:spcPct val="20000"/>
              </a:spcBef>
              <a:buClr>
                <a:srgbClr val="000099"/>
              </a:buClr>
              <a:buSzPct val="100000"/>
              <a:defRPr/>
            </a:pPr>
            <a:r>
              <a:rPr lang="es-ES_tradnl" dirty="0">
                <a:solidFill>
                  <a:srgbClr val="000099"/>
                </a:solidFill>
                <a:cs typeface="+mn-cs"/>
              </a:rPr>
              <a:t>Calidad del trabajo     (50%)</a:t>
            </a:r>
          </a:p>
          <a:p>
            <a:pPr marL="622300" lvl="1" algn="just">
              <a:spcBef>
                <a:spcPct val="20000"/>
              </a:spcBef>
              <a:buClr>
                <a:srgbClr val="000099"/>
              </a:buClr>
              <a:buSzPct val="100000"/>
              <a:defRPr/>
            </a:pPr>
            <a:r>
              <a:rPr lang="es-ES_tradnl" dirty="0">
                <a:solidFill>
                  <a:srgbClr val="000099"/>
                </a:solidFill>
                <a:cs typeface="+mn-cs"/>
              </a:rPr>
              <a:t>Calidad de la memoria     (25%)</a:t>
            </a:r>
          </a:p>
          <a:p>
            <a:pPr marL="622300" lvl="1" algn="just">
              <a:spcBef>
                <a:spcPct val="20000"/>
              </a:spcBef>
              <a:buClr>
                <a:srgbClr val="000099"/>
              </a:buClr>
              <a:buSzPct val="100000"/>
              <a:defRPr/>
            </a:pPr>
            <a:r>
              <a:rPr lang="es-ES_tradnl" dirty="0">
                <a:solidFill>
                  <a:srgbClr val="000099"/>
                </a:solidFill>
                <a:cs typeface="+mn-cs"/>
              </a:rPr>
              <a:t>Calidad de la presentación y acto de defensa     (</a:t>
            </a:r>
            <a:r>
              <a:rPr lang="es-ES_tradnl" dirty="0">
                <a:solidFill>
                  <a:srgbClr val="000099"/>
                </a:solidFill>
              </a:rPr>
              <a:t>25</a:t>
            </a:r>
            <a:r>
              <a:rPr lang="es-ES_tradnl" dirty="0">
                <a:solidFill>
                  <a:srgbClr val="000099"/>
                </a:solidFill>
                <a:cs typeface="+mn-cs"/>
              </a:rPr>
              <a:t>%)</a:t>
            </a:r>
          </a:p>
        </p:txBody>
      </p:sp>
      <p:sp>
        <p:nvSpPr>
          <p:cNvPr id="2" name="Marcador de número de diapositiva 1">
            <a:extLst>
              <a:ext uri="{FF2B5EF4-FFF2-40B4-BE49-F238E27FC236}">
                <a16:creationId xmlns:a16="http://schemas.microsoft.com/office/drawing/2014/main" id="{8742549F-B22B-4F0F-A762-CFB02A809BFE}"/>
              </a:ext>
            </a:extLst>
          </p:cNvPr>
          <p:cNvSpPr>
            <a:spLocks noGrp="1"/>
          </p:cNvSpPr>
          <p:nvPr>
            <p:ph type="sldNum" sz="quarter" idx="12"/>
          </p:nvPr>
        </p:nvSpPr>
        <p:spPr/>
        <p:txBody>
          <a:bodyPr/>
          <a:lstStyle/>
          <a:p>
            <a:fld id="{A6EC9E3E-F9FB-4CAE-ADB0-6C6947CEBDED}" type="slidenum">
              <a:rPr lang="es-ES" smtClean="0"/>
              <a:t>31</a:t>
            </a:fld>
            <a:endParaRPr lang="es-ES"/>
          </a:p>
        </p:txBody>
      </p:sp>
      <p:pic>
        <p:nvPicPr>
          <p:cNvPr id="5" name="Imagen 4" descr="Logotipo&#10;&#10;Descripción generada automáticamente">
            <a:extLst>
              <a:ext uri="{FF2B5EF4-FFF2-40B4-BE49-F238E27FC236}">
                <a16:creationId xmlns:a16="http://schemas.microsoft.com/office/drawing/2014/main" id="{F753062C-87B6-9D10-2383-7810B79E2A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1927" y="556503"/>
            <a:ext cx="1875410" cy="1466930"/>
          </a:xfrm>
          <a:prstGeom prst="rect">
            <a:avLst/>
          </a:prstGeom>
        </p:spPr>
      </p:pic>
      <p:pic>
        <p:nvPicPr>
          <p:cNvPr id="21506" name="Picture 2" descr="EXPOCICIÓN ORAL">
            <a:extLst>
              <a:ext uri="{FF2B5EF4-FFF2-40B4-BE49-F238E27FC236}">
                <a16:creationId xmlns:a16="http://schemas.microsoft.com/office/drawing/2014/main" id="{E6E148ED-DB92-75BB-1CEA-35C2E8488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009" y="4688648"/>
            <a:ext cx="1875536" cy="128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24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4">
            <a:extLst>
              <a:ext uri="{FF2B5EF4-FFF2-40B4-BE49-F238E27FC236}">
                <a16:creationId xmlns:a16="http://schemas.microsoft.com/office/drawing/2014/main" id="{5272926D-E31F-267D-D18D-1A957D72A038}"/>
              </a:ext>
            </a:extLst>
          </p:cNvPr>
          <p:cNvSpPr/>
          <p:nvPr/>
        </p:nvSpPr>
        <p:spPr>
          <a:xfrm>
            <a:off x="6755143" y="0"/>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15">
            <a:extLst>
              <a:ext uri="{FF2B5EF4-FFF2-40B4-BE49-F238E27FC236}">
                <a16:creationId xmlns:a16="http://schemas.microsoft.com/office/drawing/2014/main" id="{855D966A-27B2-4ED3-B861-3EA0BB50C646}"/>
              </a:ext>
            </a:extLst>
          </p:cNvPr>
          <p:cNvSpPr>
            <a:spLocks noChangeArrowheads="1"/>
          </p:cNvSpPr>
          <p:nvPr/>
        </p:nvSpPr>
        <p:spPr bwMode="auto">
          <a:xfrm>
            <a:off x="620532" y="1852957"/>
            <a:ext cx="6134611" cy="506659"/>
          </a:xfrm>
          <a:prstGeom prst="rect">
            <a:avLst/>
          </a:prstGeom>
          <a:noFill/>
          <a:ln w="9525">
            <a:noFill/>
            <a:miter lim="800000"/>
            <a:headEnd/>
            <a:tailEnd/>
          </a:ln>
        </p:spPr>
        <p:txBody>
          <a:bodyPr/>
          <a:lstStyle/>
          <a:p>
            <a:pPr algn="just">
              <a:spcBef>
                <a:spcPct val="20000"/>
              </a:spcBef>
              <a:buClr>
                <a:srgbClr val="000099"/>
              </a:buClr>
              <a:buSzPct val="100000"/>
              <a:defRPr/>
            </a:pPr>
            <a:r>
              <a:rPr lang="es-ES_tradnl" b="1" dirty="0">
                <a:solidFill>
                  <a:srgbClr val="FF0000"/>
                </a:solidFill>
                <a:cs typeface="+mn-cs"/>
              </a:rPr>
              <a:t>Rúbrica de evaluación</a:t>
            </a:r>
            <a:endParaRPr lang="es-ES_tradnl" sz="1800" b="1" dirty="0">
              <a:solidFill>
                <a:srgbClr val="FF0000"/>
              </a:solidFill>
              <a:cs typeface="+mn-cs"/>
            </a:endParaRPr>
          </a:p>
        </p:txBody>
      </p:sp>
      <p:sp>
        <p:nvSpPr>
          <p:cNvPr id="4" name="Marcador de número de diapositiva 3">
            <a:extLst>
              <a:ext uri="{FF2B5EF4-FFF2-40B4-BE49-F238E27FC236}">
                <a16:creationId xmlns:a16="http://schemas.microsoft.com/office/drawing/2014/main" id="{C8A4F82E-32A5-432D-A131-A78061310C5A}"/>
              </a:ext>
            </a:extLst>
          </p:cNvPr>
          <p:cNvSpPr>
            <a:spLocks noGrp="1"/>
          </p:cNvSpPr>
          <p:nvPr>
            <p:ph type="sldNum" sz="quarter" idx="12"/>
          </p:nvPr>
        </p:nvSpPr>
        <p:spPr/>
        <p:txBody>
          <a:bodyPr/>
          <a:lstStyle/>
          <a:p>
            <a:fld id="{A6EC9E3E-F9FB-4CAE-ADB0-6C6947CEBDED}" type="slidenum">
              <a:rPr lang="es-ES" smtClean="0"/>
              <a:t>32</a:t>
            </a:fld>
            <a:endParaRPr lang="es-ES"/>
          </a:p>
        </p:txBody>
      </p:sp>
      <p:pic>
        <p:nvPicPr>
          <p:cNvPr id="6" name="Imagen 5" descr="Logotipo&#10;&#10;Descripción generada automáticamente">
            <a:extLst>
              <a:ext uri="{FF2B5EF4-FFF2-40B4-BE49-F238E27FC236}">
                <a16:creationId xmlns:a16="http://schemas.microsoft.com/office/drawing/2014/main" id="{AE0F001F-A25F-D277-BA9D-6FF6DC65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8392" y="877377"/>
            <a:ext cx="1523005" cy="1191282"/>
          </a:xfrm>
          <a:prstGeom prst="rect">
            <a:avLst/>
          </a:prstGeom>
        </p:spPr>
      </p:pic>
      <p:sp>
        <p:nvSpPr>
          <p:cNvPr id="3" name="Título 1">
            <a:extLst>
              <a:ext uri="{FF2B5EF4-FFF2-40B4-BE49-F238E27FC236}">
                <a16:creationId xmlns:a16="http://schemas.microsoft.com/office/drawing/2014/main" id="{11DBC1E7-3A2A-5F09-0B4D-20ECF8CF7C4C}"/>
              </a:ext>
            </a:extLst>
          </p:cNvPr>
          <p:cNvSpPr txBox="1">
            <a:spLocks noChangeArrowheads="1"/>
          </p:cNvSpPr>
          <p:nvPr/>
        </p:nvSpPr>
        <p:spPr>
          <a:xfrm>
            <a:off x="-64927" y="915971"/>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9</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Defensa del TFG/CTFG</a:t>
            </a:r>
          </a:p>
        </p:txBody>
      </p:sp>
      <p:pic>
        <p:nvPicPr>
          <p:cNvPr id="9" name="Imagen 8">
            <a:extLst>
              <a:ext uri="{FF2B5EF4-FFF2-40B4-BE49-F238E27FC236}">
                <a16:creationId xmlns:a16="http://schemas.microsoft.com/office/drawing/2014/main" id="{486DDD40-8509-58D3-59B6-A12BC72E04DF}"/>
              </a:ext>
            </a:extLst>
          </p:cNvPr>
          <p:cNvPicPr>
            <a:picLocks noChangeAspect="1"/>
          </p:cNvPicPr>
          <p:nvPr/>
        </p:nvPicPr>
        <p:blipFill>
          <a:blip r:embed="rId3"/>
          <a:stretch>
            <a:fillRect/>
          </a:stretch>
        </p:blipFill>
        <p:spPr>
          <a:xfrm>
            <a:off x="5841997" y="2114877"/>
            <a:ext cx="2632656" cy="3826474"/>
          </a:xfrm>
          <a:prstGeom prst="rect">
            <a:avLst/>
          </a:prstGeom>
        </p:spPr>
      </p:pic>
      <p:pic>
        <p:nvPicPr>
          <p:cNvPr id="10" name="Imagen 9"/>
          <p:cNvPicPr>
            <a:picLocks noChangeAspect="1"/>
          </p:cNvPicPr>
          <p:nvPr/>
        </p:nvPicPr>
        <p:blipFill>
          <a:blip r:embed="rId4"/>
          <a:stretch>
            <a:fillRect/>
          </a:stretch>
        </p:blipFill>
        <p:spPr>
          <a:xfrm>
            <a:off x="400049" y="2382497"/>
            <a:ext cx="4834353" cy="3387914"/>
          </a:xfrm>
          <a:prstGeom prst="rect">
            <a:avLst/>
          </a:prstGeom>
        </p:spPr>
      </p:pic>
      <p:sp>
        <p:nvSpPr>
          <p:cNvPr id="11" name="Rectángulo 10">
            <a:extLst>
              <a:ext uri="{FF2B5EF4-FFF2-40B4-BE49-F238E27FC236}">
                <a16:creationId xmlns:a16="http://schemas.microsoft.com/office/drawing/2014/main" id="{32C7F20B-288C-0E3F-8510-8A63EFD908DE}"/>
              </a:ext>
            </a:extLst>
          </p:cNvPr>
          <p:cNvSpPr/>
          <p:nvPr/>
        </p:nvSpPr>
        <p:spPr>
          <a:xfrm>
            <a:off x="400049" y="4495481"/>
            <a:ext cx="2955993" cy="51061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94615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775381" y="975447"/>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Resumen Calendario TFG</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2024-2025</a:t>
            </a:r>
          </a:p>
        </p:txBody>
      </p:sp>
      <p:sp>
        <p:nvSpPr>
          <p:cNvPr id="4" name="Marcador de número de diapositiva 3">
            <a:extLst>
              <a:ext uri="{FF2B5EF4-FFF2-40B4-BE49-F238E27FC236}">
                <a16:creationId xmlns:a16="http://schemas.microsoft.com/office/drawing/2014/main" id="{9DFB9C90-8ACB-4BA4-A617-4DCFFDF4D197}"/>
              </a:ext>
            </a:extLst>
          </p:cNvPr>
          <p:cNvSpPr>
            <a:spLocks noGrp="1"/>
          </p:cNvSpPr>
          <p:nvPr>
            <p:ph type="sldNum" sz="quarter" idx="12"/>
          </p:nvPr>
        </p:nvSpPr>
        <p:spPr/>
        <p:txBody>
          <a:bodyPr/>
          <a:lstStyle/>
          <a:p>
            <a:fld id="{A6EC9E3E-F9FB-4CAE-ADB0-6C6947CEBDED}" type="slidenum">
              <a:rPr lang="es-ES" smtClean="0"/>
              <a:t>33</a:t>
            </a:fld>
            <a:endParaRPr lang="es-ES"/>
          </a:p>
        </p:txBody>
      </p:sp>
      <p:pic>
        <p:nvPicPr>
          <p:cNvPr id="2" name="Imagen 1" descr="Logotipo&#10;&#10;Descripción generada automáticamente">
            <a:extLst>
              <a:ext uri="{FF2B5EF4-FFF2-40B4-BE49-F238E27FC236}">
                <a16:creationId xmlns:a16="http://schemas.microsoft.com/office/drawing/2014/main" id="{E85381F4-E247-969B-5E0E-361CC60A3C0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pic>
        <p:nvPicPr>
          <p:cNvPr id="3" name="Imagen 2"/>
          <p:cNvPicPr>
            <a:picLocks noChangeAspect="1"/>
          </p:cNvPicPr>
          <p:nvPr/>
        </p:nvPicPr>
        <p:blipFill>
          <a:blip r:embed="rId3"/>
          <a:stretch>
            <a:fillRect/>
          </a:stretch>
        </p:blipFill>
        <p:spPr>
          <a:xfrm>
            <a:off x="803558" y="1831135"/>
            <a:ext cx="3576565" cy="4200730"/>
          </a:xfrm>
          <a:prstGeom prst="rect">
            <a:avLst/>
          </a:prstGeom>
        </p:spPr>
      </p:pic>
      <p:pic>
        <p:nvPicPr>
          <p:cNvPr id="6" name="Imagen 5"/>
          <p:cNvPicPr>
            <a:picLocks noChangeAspect="1"/>
          </p:cNvPicPr>
          <p:nvPr/>
        </p:nvPicPr>
        <p:blipFill>
          <a:blip r:embed="rId4"/>
          <a:stretch>
            <a:fillRect/>
          </a:stretch>
        </p:blipFill>
        <p:spPr>
          <a:xfrm>
            <a:off x="4815191" y="2812013"/>
            <a:ext cx="3571612" cy="2397586"/>
          </a:xfrm>
          <a:prstGeom prst="rect">
            <a:avLst/>
          </a:prstGeom>
        </p:spPr>
      </p:pic>
    </p:spTree>
    <p:extLst>
      <p:ext uri="{BB962C8B-B14F-4D97-AF65-F5344CB8AC3E}">
        <p14:creationId xmlns:p14="http://schemas.microsoft.com/office/powerpoint/2010/main" val="1360688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94A3F4BA-4F07-4223-A78D-FEA08BA5B34E}"/>
              </a:ext>
            </a:extLst>
          </p:cNvPr>
          <p:cNvSpPr/>
          <p:nvPr/>
        </p:nvSpPr>
        <p:spPr bwMode="auto">
          <a:xfrm>
            <a:off x="0" y="2053136"/>
            <a:ext cx="9144000" cy="1619716"/>
          </a:xfrm>
          <a:prstGeom prst="rect">
            <a:avLst/>
          </a:prstGeom>
          <a:solidFill>
            <a:srgbClr val="002A56">
              <a:lumMod val="10000"/>
              <a:lumOff val="90000"/>
            </a:srgbClr>
          </a:solidFill>
          <a:ln w="9525" cap="flat" cmpd="sng" algn="ctr">
            <a:solidFill>
              <a:schemeClr val="accent5"/>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dirty="0">
              <a:ln>
                <a:noFill/>
              </a:ln>
              <a:solidFill>
                <a:srgbClr val="003366"/>
              </a:solidFill>
              <a:effectLst/>
              <a:uLnTx/>
              <a:uFillTx/>
              <a:latin typeface="Times New Roman" pitchFamily="18" charset="0"/>
              <a:ea typeface="ＭＳ Ｐゴシック" charset="0"/>
            </a:endParaRPr>
          </a:p>
        </p:txBody>
      </p:sp>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826656" y="71332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Coordinador del Título</a:t>
            </a:r>
          </a:p>
        </p:txBody>
      </p:sp>
      <p:sp>
        <p:nvSpPr>
          <p:cNvPr id="5" name="Text Box 4">
            <a:extLst>
              <a:ext uri="{FF2B5EF4-FFF2-40B4-BE49-F238E27FC236}">
                <a16:creationId xmlns:a16="http://schemas.microsoft.com/office/drawing/2014/main" id="{A6954F80-CD9D-4592-97A4-1EC5656CF8A0}"/>
              </a:ext>
            </a:extLst>
          </p:cNvPr>
          <p:cNvSpPr txBox="1">
            <a:spLocks noChangeArrowheads="1"/>
          </p:cNvSpPr>
          <p:nvPr/>
        </p:nvSpPr>
        <p:spPr bwMode="auto">
          <a:xfrm>
            <a:off x="3570359" y="3920851"/>
            <a:ext cx="4130304" cy="1938992"/>
          </a:xfrm>
          <a:prstGeom prst="rect">
            <a:avLst/>
          </a:prstGeom>
          <a:solidFill>
            <a:schemeClr val="accent1">
              <a:lumMod val="75000"/>
            </a:schemeClr>
          </a:solidFill>
          <a:ln>
            <a:noFill/>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_tradnl" altLang="es-ES" sz="2200" b="1" dirty="0">
                <a:solidFill>
                  <a:schemeClr val="bg1"/>
                </a:solidFill>
                <a:latin typeface="Calibri" panose="020F0502020204030204" pitchFamily="34" charset="0"/>
                <a:cs typeface="Calibri" panose="020F0502020204030204" pitchFamily="34" charset="0"/>
              </a:rPr>
              <a:t>Despacho 0.06, Edificio ESI</a:t>
            </a:r>
          </a:p>
          <a:p>
            <a:pPr eaLnBrk="1" hangingPunct="1"/>
            <a:r>
              <a:rPr lang="es-ES_tradnl" altLang="es-ES" sz="2200" b="1" dirty="0" err="1">
                <a:solidFill>
                  <a:schemeClr val="bg1"/>
                </a:solidFill>
                <a:latin typeface="Calibri" panose="020F0502020204030204" pitchFamily="34" charset="0"/>
                <a:cs typeface="Calibri" panose="020F0502020204030204" pitchFamily="34" charset="0"/>
              </a:rPr>
              <a:t>Tlfno</a:t>
            </a:r>
            <a:r>
              <a:rPr lang="es-ES_tradnl" altLang="es-ES" sz="2200" b="1" dirty="0">
                <a:solidFill>
                  <a:schemeClr val="bg1"/>
                </a:solidFill>
                <a:latin typeface="Calibri" panose="020F0502020204030204" pitchFamily="34" charset="0"/>
                <a:cs typeface="Calibri" panose="020F0502020204030204" pitchFamily="34" charset="0"/>
              </a:rPr>
              <a:t>. +34 950 21 40 81</a:t>
            </a:r>
            <a:endParaRPr lang="es-ES" sz="1600" dirty="0">
              <a:solidFill>
                <a:srgbClr val="000099"/>
              </a:solidFill>
            </a:endParaRPr>
          </a:p>
          <a:p>
            <a:pPr eaLnBrk="1" hangingPunct="1"/>
            <a:endParaRPr lang="es-ES_tradnl" altLang="es-ES" sz="1000" b="1" dirty="0">
              <a:solidFill>
                <a:schemeClr val="bg1"/>
              </a:solidFill>
              <a:latin typeface="Calibri" panose="020F0502020204030204" pitchFamily="34" charset="0"/>
              <a:cs typeface="Calibri" panose="020F0502020204030204" pitchFamily="34" charset="0"/>
            </a:endParaRPr>
          </a:p>
          <a:p>
            <a:pPr eaLnBrk="1" hangingPunct="1"/>
            <a:r>
              <a:rPr lang="es-ES_tradnl" altLang="es-ES" sz="2200" b="1" dirty="0">
                <a:solidFill>
                  <a:schemeClr val="bg1"/>
                </a:solidFill>
                <a:latin typeface="Calibri" panose="020F0502020204030204" pitchFamily="34" charset="0"/>
                <a:cs typeface="Calibri" panose="020F0502020204030204" pitchFamily="34" charset="0"/>
              </a:rPr>
              <a:t>CITE-III, 2ª Planta, Despacho 210</a:t>
            </a:r>
          </a:p>
          <a:p>
            <a:pPr eaLnBrk="1" hangingPunct="1"/>
            <a:r>
              <a:rPr lang="es-ES_tradnl" altLang="es-ES" sz="2200" b="1" dirty="0" err="1">
                <a:solidFill>
                  <a:schemeClr val="bg1"/>
                </a:solidFill>
                <a:latin typeface="Calibri" panose="020F0502020204030204" pitchFamily="34" charset="0"/>
                <a:cs typeface="Calibri" panose="020F0502020204030204" pitchFamily="34" charset="0"/>
              </a:rPr>
              <a:t>Tlfno</a:t>
            </a:r>
            <a:r>
              <a:rPr lang="es-ES_tradnl" altLang="es-ES" sz="2200" b="1" dirty="0">
                <a:solidFill>
                  <a:schemeClr val="bg1"/>
                </a:solidFill>
                <a:latin typeface="Calibri" panose="020F0502020204030204" pitchFamily="34" charset="0"/>
                <a:cs typeface="Calibri" panose="020F0502020204030204" pitchFamily="34" charset="0"/>
              </a:rPr>
              <a:t>. </a:t>
            </a:r>
            <a:r>
              <a:rPr lang="mr-IN" altLang="es-ES" sz="2200" b="1" dirty="0">
                <a:solidFill>
                  <a:schemeClr val="bg1"/>
                </a:solidFill>
                <a:latin typeface="Calibri" panose="020F0502020204030204" pitchFamily="34" charset="0"/>
              </a:rPr>
              <a:t>+34 950 015524</a:t>
            </a:r>
            <a:endParaRPr lang="es-ES_tradnl" altLang="es-ES" sz="2200" b="1" dirty="0">
              <a:solidFill>
                <a:schemeClr val="bg1"/>
              </a:solidFill>
              <a:latin typeface="Calibri" panose="020F0502020204030204" pitchFamily="34" charset="0"/>
              <a:cs typeface="Calibri" panose="020F0502020204030204" pitchFamily="34" charset="0"/>
            </a:endParaRPr>
          </a:p>
          <a:p>
            <a:pPr eaLnBrk="1" hangingPunct="1"/>
            <a:r>
              <a:rPr lang="es-ES_tradnl" altLang="es-ES" sz="2200" b="1" dirty="0">
                <a:solidFill>
                  <a:schemeClr val="bg1"/>
                </a:solidFill>
                <a:latin typeface="Calibri" panose="020F0502020204030204" pitchFamily="34" charset="0"/>
                <a:cs typeface="Calibri" panose="020F0502020204030204" pitchFamily="34" charset="0"/>
              </a:rPr>
              <a:t>abosch@ual.es</a:t>
            </a:r>
          </a:p>
        </p:txBody>
      </p:sp>
      <p:sp>
        <p:nvSpPr>
          <p:cNvPr id="7" name="Text Box 4">
            <a:extLst>
              <a:ext uri="{FF2B5EF4-FFF2-40B4-BE49-F238E27FC236}">
                <a16:creationId xmlns:a16="http://schemas.microsoft.com/office/drawing/2014/main" id="{455DE101-166B-4174-B401-9140411A532B}"/>
              </a:ext>
            </a:extLst>
          </p:cNvPr>
          <p:cNvSpPr txBox="1">
            <a:spLocks noChangeArrowheads="1"/>
          </p:cNvSpPr>
          <p:nvPr/>
        </p:nvSpPr>
        <p:spPr bwMode="auto">
          <a:xfrm>
            <a:off x="2422187" y="2291900"/>
            <a:ext cx="673181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s-ES_tradnl" sz="4000" b="1" dirty="0">
                <a:solidFill>
                  <a:srgbClr val="FF0000"/>
                </a:solidFill>
                <a:latin typeface="+mn-lt"/>
              </a:rPr>
              <a:t>Alfonso José Bosch Arán</a:t>
            </a:r>
          </a:p>
        </p:txBody>
      </p:sp>
      <p:sp>
        <p:nvSpPr>
          <p:cNvPr id="4" name="Marcador de número de diapositiva 3">
            <a:extLst>
              <a:ext uri="{FF2B5EF4-FFF2-40B4-BE49-F238E27FC236}">
                <a16:creationId xmlns:a16="http://schemas.microsoft.com/office/drawing/2014/main" id="{C3371C05-ED87-4C7C-AB41-93203BD9C772}"/>
              </a:ext>
            </a:extLst>
          </p:cNvPr>
          <p:cNvSpPr>
            <a:spLocks noGrp="1"/>
          </p:cNvSpPr>
          <p:nvPr>
            <p:ph type="sldNum" sz="quarter" idx="12"/>
          </p:nvPr>
        </p:nvSpPr>
        <p:spPr/>
        <p:txBody>
          <a:bodyPr/>
          <a:lstStyle/>
          <a:p>
            <a:fld id="{A6EC9E3E-F9FB-4CAE-ADB0-6C6947CEBDED}" type="slidenum">
              <a:rPr lang="es-ES" smtClean="0"/>
              <a:t>34</a:t>
            </a:fld>
            <a:endParaRPr lang="es-ES"/>
          </a:p>
        </p:txBody>
      </p:sp>
      <p:pic>
        <p:nvPicPr>
          <p:cNvPr id="6" name="Imagen 5" descr="Logotipo&#10;&#10;Descripción generada automáticamente">
            <a:extLst>
              <a:ext uri="{FF2B5EF4-FFF2-40B4-BE49-F238E27FC236}">
                <a16:creationId xmlns:a16="http://schemas.microsoft.com/office/drawing/2014/main" id="{7C11E8B8-BFCC-D4BC-87C4-14132377AA7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pic>
        <p:nvPicPr>
          <p:cNvPr id="8" name="Imagen 1">
            <a:extLst>
              <a:ext uri="{FF2B5EF4-FFF2-40B4-BE49-F238E27FC236}">
                <a16:creationId xmlns:a16="http://schemas.microsoft.com/office/drawing/2014/main" id="{3A6C06D7-8771-989B-0B45-356310CED9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741" y="2066672"/>
            <a:ext cx="2295455" cy="365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053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719648" y="1096052"/>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RESUMEN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_tradnl" altLang="es-ES" sz="3600" b="1" i="0" u="none" strike="noStrike" kern="1200" cap="none" spc="0" normalizeH="0" baseline="0" noProof="0" dirty="0">
                <a:ln>
                  <a:noFill/>
                </a:ln>
                <a:solidFill>
                  <a:srgbClr val="326195"/>
                </a:solidFill>
                <a:effectLst/>
                <a:uLnTx/>
                <a:uFillTx/>
                <a:latin typeface="Calibri" panose="020F0502020204030204" pitchFamily="34" charset="0"/>
                <a:ea typeface="ＭＳ Ｐゴシック" panose="020B0600070205080204" pitchFamily="34" charset="-128"/>
                <a:cs typeface="Calibri" panose="020F0502020204030204" pitchFamily="34" charset="0"/>
              </a:rPr>
              <a:t>Trámites TFG/CTFG Informática</a:t>
            </a:r>
          </a:p>
        </p:txBody>
      </p:sp>
      <p:sp>
        <p:nvSpPr>
          <p:cNvPr id="2" name="Rectangle 15">
            <a:extLst>
              <a:ext uri="{FF2B5EF4-FFF2-40B4-BE49-F238E27FC236}">
                <a16:creationId xmlns:a16="http://schemas.microsoft.com/office/drawing/2014/main" id="{E4561C4F-FEB8-49C5-8D09-7E6A046D178A}"/>
              </a:ext>
            </a:extLst>
          </p:cNvPr>
          <p:cNvSpPr>
            <a:spLocks noChangeArrowheads="1"/>
          </p:cNvSpPr>
          <p:nvPr/>
        </p:nvSpPr>
        <p:spPr bwMode="auto">
          <a:xfrm>
            <a:off x="256844" y="1890586"/>
            <a:ext cx="8630312" cy="4108586"/>
          </a:xfrm>
          <a:prstGeom prst="rect">
            <a:avLst/>
          </a:prstGeom>
          <a:noFill/>
          <a:ln w="9525">
            <a:noFill/>
            <a:miter lim="800000"/>
            <a:headEnd/>
            <a:tailEnd/>
          </a:ln>
        </p:spPr>
        <p:txBody>
          <a:bodyPr/>
          <a:lstStyle/>
          <a:p>
            <a:pPr marL="457200" marR="0" lvl="0" indent="-282575" algn="just" defTabSz="457200" rtl="0" eaLnBrk="1" fontAlgn="auto" latinLnBrk="0" hangingPunct="1">
              <a:lnSpc>
                <a:spcPct val="100000"/>
              </a:lnSpc>
              <a:spcBef>
                <a:spcPts val="1200"/>
              </a:spcBef>
              <a:spcAft>
                <a:spcPts val="0"/>
              </a:spcAft>
              <a:buClr>
                <a:srgbClr val="000099"/>
              </a:buClr>
              <a:buSzPct val="100000"/>
              <a:buFont typeface="+mj-lt"/>
              <a:buAutoNum type="arabicPeriod"/>
              <a:tabLst/>
              <a:defRPr/>
            </a:pPr>
            <a:r>
              <a:rPr kumimoji="0" lang="es-ES_tradnl" sz="1800" b="1" i="0" u="none" strike="noStrike" kern="1200" cap="none" spc="0" normalizeH="0" baseline="0" noProof="0" dirty="0">
                <a:ln>
                  <a:noFill/>
                </a:ln>
                <a:solidFill>
                  <a:srgbClr val="FF0000"/>
                </a:solidFill>
                <a:effectLst/>
                <a:uLnTx/>
                <a:uFillTx/>
                <a:latin typeface="Catamaran"/>
                <a:ea typeface="+mn-ea"/>
                <a:cs typeface="+mn-cs"/>
              </a:rPr>
              <a:t>Matriculación</a:t>
            </a:r>
            <a:r>
              <a:rPr kumimoji="0" lang="es-ES_tradnl" sz="1800" b="1" i="0" u="none" strike="noStrike" kern="1200" cap="none" spc="0" normalizeH="0" baseline="0" noProof="0" dirty="0">
                <a:ln>
                  <a:noFill/>
                </a:ln>
                <a:solidFill>
                  <a:srgbClr val="000099"/>
                </a:solidFill>
                <a:effectLst/>
                <a:uLnTx/>
                <a:uFillTx/>
                <a:latin typeface="Catamaran"/>
                <a:ea typeface="+mn-ea"/>
                <a:cs typeface="+mn-cs"/>
              </a:rPr>
              <a:t>. El estudiante para poder matricularse del TFG deberá tener superados al menos 150 ECTS del grado (fechas de matriculación que estipule la UAL)</a:t>
            </a:r>
          </a:p>
          <a:p>
            <a:pPr marL="457200" marR="0" lvl="0" indent="-282575" algn="just" defTabSz="457200" rtl="0" eaLnBrk="1" fontAlgn="auto" latinLnBrk="0" hangingPunct="1">
              <a:lnSpc>
                <a:spcPct val="100000"/>
              </a:lnSpc>
              <a:spcBef>
                <a:spcPts val="1200"/>
              </a:spcBef>
              <a:spcAft>
                <a:spcPts val="0"/>
              </a:spcAft>
              <a:buClr>
                <a:srgbClr val="000099"/>
              </a:buClr>
              <a:buSzPct val="100000"/>
              <a:buFont typeface="+mj-lt"/>
              <a:buAutoNum type="arabicPeriod"/>
              <a:tabLst/>
              <a:defRPr/>
            </a:pPr>
            <a:r>
              <a:rPr kumimoji="0" lang="es-ES_tradnl" sz="1800" b="1" i="0" u="none" strike="noStrike" kern="1200" cap="none" spc="0" normalizeH="0" baseline="0" noProof="0" dirty="0">
                <a:ln>
                  <a:noFill/>
                </a:ln>
                <a:solidFill>
                  <a:srgbClr val="FF0000"/>
                </a:solidFill>
                <a:effectLst/>
                <a:uLnTx/>
                <a:uFillTx/>
                <a:latin typeface="Catamaran"/>
                <a:ea typeface="+mn-ea"/>
                <a:cs typeface="+mn-cs"/>
              </a:rPr>
              <a:t>Solicitud de línea de trabajo y director, si no se dispone de él</a:t>
            </a:r>
            <a:r>
              <a:rPr lang="es-ES_tradnl" b="1" dirty="0">
                <a:solidFill>
                  <a:srgbClr val="FF0000"/>
                </a:solidFill>
                <a:latin typeface="Catamaran"/>
              </a:rPr>
              <a:t>. </a:t>
            </a:r>
            <a:r>
              <a:rPr lang="es-ES_tradnl" b="1" dirty="0">
                <a:solidFill>
                  <a:srgbClr val="000099"/>
                </a:solidFill>
                <a:latin typeface="Catamaran"/>
              </a:rPr>
              <a:t>A través de la plataforma de TFE (trámite </a:t>
            </a:r>
            <a:r>
              <a:rPr lang="es-ES_tradnl" b="1" dirty="0">
                <a:solidFill>
                  <a:schemeClr val="accent6">
                    <a:lumMod val="75000"/>
                  </a:schemeClr>
                </a:solidFill>
                <a:latin typeface="Catamaran"/>
              </a:rPr>
              <a:t>Solicitud TFE</a:t>
            </a:r>
            <a:r>
              <a:rPr lang="es-ES_tradnl" b="1" dirty="0">
                <a:solidFill>
                  <a:srgbClr val="000099"/>
                </a:solidFill>
                <a:latin typeface="Catamaran"/>
              </a:rPr>
              <a:t>) seleccionando 16 ofertas tema-tutor en orden de preferencia.</a:t>
            </a:r>
          </a:p>
          <a:p>
            <a:pPr marL="457200" lvl="0" indent="-282575" algn="just">
              <a:spcBef>
                <a:spcPts val="1200"/>
              </a:spcBef>
              <a:buClr>
                <a:srgbClr val="000099"/>
              </a:buClr>
              <a:buSzPct val="100000"/>
              <a:buFont typeface="+mj-lt"/>
              <a:buAutoNum type="arabicPeriod"/>
              <a:defRPr/>
            </a:pPr>
            <a:r>
              <a:rPr kumimoji="0" lang="es-ES_tradnl" sz="1800" b="1" i="0" u="none" strike="noStrike" kern="1200" cap="none" spc="0" normalizeH="0" baseline="0" noProof="0" dirty="0">
                <a:ln>
                  <a:noFill/>
                </a:ln>
                <a:solidFill>
                  <a:srgbClr val="FF0000"/>
                </a:solidFill>
                <a:effectLst/>
                <a:uLnTx/>
                <a:uFillTx/>
                <a:latin typeface="Catamaran"/>
                <a:ea typeface="+mn-ea"/>
                <a:cs typeface="+mn-cs"/>
              </a:rPr>
              <a:t>Presentación del anteproyecto del TFG. </a:t>
            </a:r>
            <a:r>
              <a:rPr lang="es-ES_tradnl" b="1" dirty="0">
                <a:solidFill>
                  <a:srgbClr val="000099"/>
                </a:solidFill>
              </a:rPr>
              <a:t>A través de la plataforma de TFE (trámite </a:t>
            </a:r>
            <a:r>
              <a:rPr lang="es-ES_tradnl" b="1" dirty="0">
                <a:solidFill>
                  <a:schemeClr val="accent6">
                    <a:lumMod val="75000"/>
                  </a:schemeClr>
                </a:solidFill>
              </a:rPr>
              <a:t>Solicitud TFE</a:t>
            </a:r>
            <a:r>
              <a:rPr lang="es-ES_tradnl" b="1" dirty="0">
                <a:solidFill>
                  <a:srgbClr val="000099"/>
                </a:solidFill>
              </a:rPr>
              <a:t>)</a:t>
            </a:r>
            <a:endParaRPr kumimoji="0" lang="es-ES_tradnl" sz="1800" b="1" i="0" u="none" strike="noStrike" kern="1200" cap="none" spc="0" normalizeH="0" baseline="0" noProof="0" dirty="0">
              <a:ln>
                <a:noFill/>
              </a:ln>
              <a:solidFill>
                <a:srgbClr val="FF0000"/>
              </a:solidFill>
              <a:effectLst/>
              <a:uLnTx/>
              <a:uFillTx/>
              <a:latin typeface="Catamaran"/>
              <a:ea typeface="+mn-ea"/>
              <a:cs typeface="+mn-cs"/>
            </a:endParaRPr>
          </a:p>
          <a:p>
            <a:pPr marL="457200" marR="0" lvl="0" indent="-282575" algn="just" defTabSz="457200" rtl="0" eaLnBrk="1" fontAlgn="auto" latinLnBrk="0" hangingPunct="1">
              <a:lnSpc>
                <a:spcPct val="100000"/>
              </a:lnSpc>
              <a:spcBef>
                <a:spcPts val="1200"/>
              </a:spcBef>
              <a:spcAft>
                <a:spcPts val="0"/>
              </a:spcAft>
              <a:buClr>
                <a:srgbClr val="000099"/>
              </a:buClr>
              <a:buSzPct val="100000"/>
              <a:buFont typeface="+mj-lt"/>
              <a:buAutoNum type="arabicPeriod"/>
              <a:tabLst/>
              <a:defRPr/>
            </a:pPr>
            <a:r>
              <a:rPr kumimoji="0" lang="es-ES_tradnl" sz="1800" b="1" i="0" u="none" strike="noStrike" kern="1200" cap="none" spc="0" normalizeH="0" baseline="0" noProof="0" dirty="0">
                <a:ln>
                  <a:noFill/>
                </a:ln>
                <a:solidFill>
                  <a:srgbClr val="FF0000"/>
                </a:solidFill>
                <a:effectLst/>
                <a:uLnTx/>
                <a:uFillTx/>
                <a:latin typeface="Catamaran"/>
                <a:ea typeface="+mn-ea"/>
                <a:cs typeface="+mn-cs"/>
              </a:rPr>
              <a:t>Depósito del TFG </a:t>
            </a:r>
            <a:r>
              <a:rPr kumimoji="0" lang="es-ES_tradnl" sz="1800" b="1" i="0" u="none" strike="noStrike" kern="1200" cap="none" spc="0" normalizeH="0" baseline="0" noProof="0" dirty="0">
                <a:ln>
                  <a:noFill/>
                </a:ln>
                <a:solidFill>
                  <a:srgbClr val="000099"/>
                </a:solidFill>
                <a:effectLst/>
                <a:uLnTx/>
                <a:uFillTx/>
                <a:latin typeface="Catamaran"/>
                <a:ea typeface="+mn-ea"/>
                <a:cs typeface="+mn-cs"/>
              </a:rPr>
              <a:t>(una vez que se ha realizado y escrito la memoria y se tengan aprobadas todo el resto de asignaturas del grado). Trámite </a:t>
            </a:r>
            <a:r>
              <a:rPr kumimoji="0" lang="es-ES_tradnl" sz="1800" b="1" i="0" u="none" strike="noStrike" kern="1200" cap="none" spc="0" normalizeH="0" baseline="0" noProof="0" dirty="0">
                <a:ln>
                  <a:noFill/>
                </a:ln>
                <a:solidFill>
                  <a:schemeClr val="accent6">
                    <a:lumMod val="75000"/>
                  </a:schemeClr>
                </a:solidFill>
                <a:effectLst/>
                <a:uLnTx/>
                <a:uFillTx/>
                <a:latin typeface="Catamaran"/>
                <a:ea typeface="+mn-ea"/>
                <a:cs typeface="+mn-cs"/>
              </a:rPr>
              <a:t>Entrega TFE</a:t>
            </a:r>
          </a:p>
          <a:p>
            <a:pPr marL="457200" marR="0" lvl="0" indent="-282575" algn="just" defTabSz="457200" rtl="0" eaLnBrk="1" fontAlgn="auto" latinLnBrk="0" hangingPunct="1">
              <a:lnSpc>
                <a:spcPct val="100000"/>
              </a:lnSpc>
              <a:spcBef>
                <a:spcPts val="1200"/>
              </a:spcBef>
              <a:spcAft>
                <a:spcPts val="0"/>
              </a:spcAft>
              <a:buClr>
                <a:srgbClr val="000099"/>
              </a:buClr>
              <a:buSzPct val="100000"/>
              <a:buFont typeface="+mj-lt"/>
              <a:buAutoNum type="arabicPeriod"/>
              <a:tabLst/>
              <a:defRPr/>
            </a:pPr>
            <a:r>
              <a:rPr kumimoji="0" lang="es-ES_tradnl" sz="1800" b="1" i="0" u="none" strike="noStrike" kern="1200" cap="none" spc="0" normalizeH="0" baseline="0" noProof="0" dirty="0">
                <a:ln>
                  <a:noFill/>
                </a:ln>
                <a:solidFill>
                  <a:srgbClr val="FF0000"/>
                </a:solidFill>
                <a:effectLst/>
                <a:uLnTx/>
                <a:uFillTx/>
                <a:latin typeface="Catamaran"/>
                <a:ea typeface="+mn-ea"/>
                <a:cs typeface="+mn-cs"/>
              </a:rPr>
              <a:t>Defensa del TFG </a:t>
            </a:r>
            <a:r>
              <a:rPr kumimoji="0" lang="es-ES_tradnl" sz="1800" b="1" i="0" u="none" strike="noStrike" kern="1200" cap="none" spc="0" normalizeH="0" baseline="0" noProof="0" dirty="0">
                <a:ln>
                  <a:noFill/>
                </a:ln>
                <a:solidFill>
                  <a:srgbClr val="000099"/>
                </a:solidFill>
                <a:effectLst/>
                <a:uLnTx/>
                <a:uFillTx/>
                <a:latin typeface="Catamaran"/>
                <a:ea typeface="+mn-ea"/>
                <a:cs typeface="+mn-cs"/>
              </a:rPr>
              <a:t>(una vez que la comisión del título convoca la defensa)</a:t>
            </a:r>
            <a:endParaRPr kumimoji="0" lang="es-ES_tradnl" sz="1800" b="1" i="0" u="none" strike="noStrike" kern="1200" cap="none" spc="0" normalizeH="0" baseline="0" noProof="0" dirty="0">
              <a:ln>
                <a:noFill/>
              </a:ln>
              <a:solidFill>
                <a:srgbClr val="FF0000"/>
              </a:solidFill>
              <a:effectLst/>
              <a:uLnTx/>
              <a:uFillTx/>
              <a:latin typeface="Catamaran"/>
              <a:ea typeface="+mn-ea"/>
              <a:cs typeface="+mn-cs"/>
            </a:endParaRPr>
          </a:p>
          <a:p>
            <a:pPr marL="457200" marR="0" lvl="0" indent="-282575" algn="just" defTabSz="457200" rtl="0" eaLnBrk="1" fontAlgn="auto" latinLnBrk="0" hangingPunct="1">
              <a:lnSpc>
                <a:spcPct val="100000"/>
              </a:lnSpc>
              <a:spcBef>
                <a:spcPts val="1200"/>
              </a:spcBef>
              <a:spcAft>
                <a:spcPts val="0"/>
              </a:spcAft>
              <a:buClr>
                <a:srgbClr val="000099"/>
              </a:buClr>
              <a:buSzPct val="100000"/>
              <a:buFont typeface="+mj-lt"/>
              <a:buAutoNum type="arabicPeriod"/>
              <a:tabLst/>
              <a:defRPr/>
            </a:pPr>
            <a:r>
              <a:rPr kumimoji="0" lang="es-ES_tradnl" sz="1800" b="1" i="0" u="none" strike="noStrike" kern="1200" cap="none" spc="0" normalizeH="0" baseline="0" noProof="0" dirty="0">
                <a:ln>
                  <a:noFill/>
                </a:ln>
                <a:solidFill>
                  <a:srgbClr val="FF0000"/>
                </a:solidFill>
                <a:effectLst/>
                <a:uLnTx/>
                <a:uFillTx/>
                <a:latin typeface="Catamaran"/>
                <a:ea typeface="+mn-ea"/>
                <a:cs typeface="+mn-cs"/>
              </a:rPr>
              <a:t>Abono de las tasas de expedición del título </a:t>
            </a:r>
            <a:r>
              <a:rPr kumimoji="0" lang="es-ES_tradnl" sz="1800" b="1" i="0" u="none" strike="noStrike" kern="1200" cap="none" spc="0" normalizeH="0" baseline="0" noProof="0" dirty="0">
                <a:ln>
                  <a:noFill/>
                </a:ln>
                <a:solidFill>
                  <a:srgbClr val="000099"/>
                </a:solidFill>
                <a:effectLst/>
                <a:uLnTx/>
                <a:uFillTx/>
                <a:latin typeface="Catamaran"/>
                <a:ea typeface="+mn-ea"/>
                <a:cs typeface="+mn-cs"/>
              </a:rPr>
              <a:t>(no te olvides del idioma)</a:t>
            </a:r>
          </a:p>
        </p:txBody>
      </p:sp>
      <p:sp>
        <p:nvSpPr>
          <p:cNvPr id="4" name="Marcador de número de diapositiva 3">
            <a:extLst>
              <a:ext uri="{FF2B5EF4-FFF2-40B4-BE49-F238E27FC236}">
                <a16:creationId xmlns:a16="http://schemas.microsoft.com/office/drawing/2014/main" id="{AE9A3BA6-EB7C-46A9-A8EB-2EE26DD77B29}"/>
              </a:ext>
            </a:extLst>
          </p:cNvPr>
          <p:cNvSpPr>
            <a:spLocks noGrp="1"/>
          </p:cNvSpPr>
          <p:nvPr>
            <p:ph type="sldNum" sz="quarter" idx="12"/>
          </p:nvPr>
        </p:nvSpPr>
        <p:spPr/>
        <p:txBody>
          <a:bodyPr/>
          <a:lstStyle/>
          <a:p>
            <a:fld id="{A6EC9E3E-F9FB-4CAE-ADB0-6C6947CEBDED}" type="slidenum">
              <a:rPr lang="es-ES" smtClean="0"/>
              <a:t>35</a:t>
            </a:fld>
            <a:endParaRPr lang="es-ES"/>
          </a:p>
        </p:txBody>
      </p:sp>
      <p:pic>
        <p:nvPicPr>
          <p:cNvPr id="5" name="Imagen 4" descr="Logotipo&#10;&#10;Descripción generada automáticamente">
            <a:extLst>
              <a:ext uri="{FF2B5EF4-FFF2-40B4-BE49-F238E27FC236}">
                <a16:creationId xmlns:a16="http://schemas.microsoft.com/office/drawing/2014/main" id="{5470D107-1E3E-505C-0F43-72D7BA49D1D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Tree>
    <p:extLst>
      <p:ext uri="{BB962C8B-B14F-4D97-AF65-F5344CB8AC3E}">
        <p14:creationId xmlns:p14="http://schemas.microsoft.com/office/powerpoint/2010/main" val="1150868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6A808-446E-9F6D-8E3E-2644ED1B2E93}"/>
            </a:ext>
          </a:extLst>
        </p:cNvPr>
        <p:cNvGrpSpPr/>
        <p:nvPr/>
      </p:nvGrpSpPr>
      <p:grpSpPr>
        <a:xfrm>
          <a:off x="0" y="0"/>
          <a:ext cx="0" cy="0"/>
          <a:chOff x="0" y="0"/>
          <a:chExt cx="0" cy="0"/>
        </a:xfrm>
      </p:grpSpPr>
      <p:sp>
        <p:nvSpPr>
          <p:cNvPr id="3" name="Rectángulo 14">
            <a:extLst>
              <a:ext uri="{FF2B5EF4-FFF2-40B4-BE49-F238E27FC236}">
                <a16:creationId xmlns:a16="http://schemas.microsoft.com/office/drawing/2014/main" id="{77731AAF-FDE6-8F77-49D1-4F17556F523B}"/>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F270BEB5-C598-A156-7167-80CA643BEEB8}"/>
              </a:ext>
            </a:extLst>
          </p:cNvPr>
          <p:cNvSpPr txBox="1">
            <a:spLocks noChangeArrowheads="1"/>
          </p:cNvSpPr>
          <p:nvPr/>
        </p:nvSpPr>
        <p:spPr>
          <a:xfrm>
            <a:off x="98045" y="892986"/>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lnSpc>
                <a:spcPct val="100000"/>
              </a:lnSpc>
            </a:pPr>
            <a:r>
              <a:rPr lang="es-ES_tradnl" altLang="es-ES" sz="3200" b="1" dirty="0">
                <a:latin typeface="Calibri" panose="020F0502020204030204" pitchFamily="34" charset="0"/>
                <a:ea typeface="ＭＳ Ｐゴシック" panose="020B0600070205080204" pitchFamily="34" charset="-128"/>
                <a:cs typeface="Calibri" panose="020F0502020204030204" pitchFamily="34" charset="0"/>
              </a:rPr>
              <a:t>Normativa de TFG - Agrícola</a:t>
            </a:r>
          </a:p>
        </p:txBody>
      </p:sp>
      <p:sp>
        <p:nvSpPr>
          <p:cNvPr id="6" name="Rectangle 15">
            <a:extLst>
              <a:ext uri="{FF2B5EF4-FFF2-40B4-BE49-F238E27FC236}">
                <a16:creationId xmlns:a16="http://schemas.microsoft.com/office/drawing/2014/main" id="{485DABAF-098F-DDCF-90D7-573B977B0F91}"/>
              </a:ext>
            </a:extLst>
          </p:cNvPr>
          <p:cNvSpPr>
            <a:spLocks noChangeArrowheads="1"/>
          </p:cNvSpPr>
          <p:nvPr/>
        </p:nvSpPr>
        <p:spPr bwMode="auto">
          <a:xfrm>
            <a:off x="1140693" y="2031310"/>
            <a:ext cx="5145807" cy="3841105"/>
          </a:xfrm>
          <a:prstGeom prst="rect">
            <a:avLst/>
          </a:prstGeom>
          <a:noFill/>
          <a:ln w="9525">
            <a:noFill/>
            <a:miter lim="800000"/>
            <a:headEnd/>
            <a:tailEnd/>
          </a:ln>
        </p:spPr>
        <p:txBody>
          <a:bodyPr/>
          <a:lstStyle/>
          <a:p>
            <a:pPr marL="0" lvl="2" algn="just">
              <a:spcBef>
                <a:spcPct val="20000"/>
              </a:spcBef>
              <a:buClr>
                <a:srgbClr val="000099"/>
              </a:buClr>
              <a:buSzPct val="70000"/>
              <a:defRPr/>
            </a:pPr>
            <a:r>
              <a:rPr lang="es-ES_tradnl" b="1" dirty="0">
                <a:solidFill>
                  <a:srgbClr val="000099"/>
                </a:solidFill>
                <a:cs typeface="+mn-cs"/>
              </a:rPr>
              <a:t>Artículo 1. Propósito y alcance</a:t>
            </a:r>
          </a:p>
          <a:p>
            <a:pPr marL="0" lvl="2" algn="just">
              <a:spcBef>
                <a:spcPct val="20000"/>
              </a:spcBef>
              <a:buClr>
                <a:srgbClr val="000099"/>
              </a:buClr>
              <a:buSzPct val="70000"/>
              <a:defRPr/>
            </a:pPr>
            <a:r>
              <a:rPr lang="es-ES_tradnl" b="1" dirty="0">
                <a:solidFill>
                  <a:srgbClr val="000099"/>
                </a:solidFill>
                <a:cs typeface="+mn-cs"/>
              </a:rPr>
              <a:t>Artículo 2. Naturaleza del Trabajo Fin de Grado</a:t>
            </a:r>
          </a:p>
          <a:p>
            <a:pPr marL="0" lvl="2" algn="just">
              <a:spcBef>
                <a:spcPct val="20000"/>
              </a:spcBef>
              <a:buClr>
                <a:srgbClr val="000099"/>
              </a:buClr>
              <a:buSzPct val="70000"/>
              <a:defRPr/>
            </a:pPr>
            <a:r>
              <a:rPr lang="es-ES_tradnl" b="1" dirty="0">
                <a:solidFill>
                  <a:srgbClr val="000099"/>
                </a:solidFill>
                <a:cs typeface="+mn-cs"/>
              </a:rPr>
              <a:t>Artículo 3. Coordinación y supervisión de los TFG</a:t>
            </a:r>
          </a:p>
          <a:p>
            <a:pPr marL="0" lvl="2" algn="just">
              <a:spcBef>
                <a:spcPct val="20000"/>
              </a:spcBef>
              <a:buClr>
                <a:srgbClr val="000099"/>
              </a:buClr>
              <a:buSzPct val="70000"/>
              <a:defRPr/>
            </a:pPr>
            <a:r>
              <a:rPr lang="es-ES_tradnl" b="1" dirty="0">
                <a:solidFill>
                  <a:srgbClr val="000099"/>
                </a:solidFill>
                <a:cs typeface="+mn-cs"/>
              </a:rPr>
              <a:t>Artículo 4. Director (Codirector) de los TFG</a:t>
            </a:r>
          </a:p>
          <a:p>
            <a:pPr marL="0" lvl="2" algn="just">
              <a:spcBef>
                <a:spcPct val="20000"/>
              </a:spcBef>
              <a:buClr>
                <a:srgbClr val="000099"/>
              </a:buClr>
              <a:buSzPct val="70000"/>
              <a:defRPr/>
            </a:pPr>
            <a:r>
              <a:rPr lang="es-ES_tradnl" b="1" dirty="0">
                <a:solidFill>
                  <a:srgbClr val="000099"/>
                </a:solidFill>
                <a:cs typeface="+mn-cs"/>
              </a:rPr>
              <a:t>Artículo 5. </a:t>
            </a:r>
            <a:r>
              <a:rPr lang="es-ES_tradnl" b="1" dirty="0">
                <a:solidFill>
                  <a:srgbClr val="000099"/>
                </a:solidFill>
              </a:rPr>
              <a:t>Anteproyecto del TFG</a:t>
            </a:r>
          </a:p>
          <a:p>
            <a:pPr marL="0" lvl="2" algn="just">
              <a:spcBef>
                <a:spcPct val="20000"/>
              </a:spcBef>
              <a:buClr>
                <a:srgbClr val="000099"/>
              </a:buClr>
              <a:buSzPct val="70000"/>
              <a:defRPr/>
            </a:pPr>
            <a:r>
              <a:rPr lang="es-ES_tradnl" b="1" dirty="0">
                <a:solidFill>
                  <a:srgbClr val="000099"/>
                </a:solidFill>
              </a:rPr>
              <a:t>Artículo 6. Estructura de la memoria del TFG</a:t>
            </a:r>
          </a:p>
          <a:p>
            <a:pPr marL="0" lvl="2" algn="just">
              <a:spcBef>
                <a:spcPct val="20000"/>
              </a:spcBef>
              <a:buClr>
                <a:srgbClr val="000099"/>
              </a:buClr>
              <a:buSzPct val="70000"/>
              <a:defRPr/>
            </a:pPr>
            <a:r>
              <a:rPr lang="es-ES_tradnl" b="1" dirty="0">
                <a:solidFill>
                  <a:srgbClr val="000099"/>
                </a:solidFill>
              </a:rPr>
              <a:t>Artículo 7. </a:t>
            </a:r>
            <a:r>
              <a:rPr lang="es-ES" b="1" dirty="0">
                <a:solidFill>
                  <a:srgbClr val="000099"/>
                </a:solidFill>
              </a:rPr>
              <a:t>Presentación del TFG</a:t>
            </a:r>
            <a:endParaRPr lang="es-ES_tradnl" b="1" dirty="0">
              <a:solidFill>
                <a:srgbClr val="000099"/>
              </a:solidFill>
            </a:endParaRPr>
          </a:p>
          <a:p>
            <a:pPr marL="0" lvl="2" algn="just">
              <a:spcBef>
                <a:spcPct val="20000"/>
              </a:spcBef>
              <a:buClr>
                <a:srgbClr val="000099"/>
              </a:buClr>
              <a:buSzPct val="70000"/>
              <a:defRPr/>
            </a:pPr>
            <a:r>
              <a:rPr lang="es-ES" b="1" dirty="0">
                <a:solidFill>
                  <a:srgbClr val="000099"/>
                </a:solidFill>
              </a:rPr>
              <a:t>Artículo 8. Defensa del TFG</a:t>
            </a:r>
          </a:p>
          <a:p>
            <a:pPr marL="0" lvl="2" algn="just">
              <a:spcBef>
                <a:spcPct val="20000"/>
              </a:spcBef>
              <a:buClr>
                <a:srgbClr val="000099"/>
              </a:buClr>
              <a:buSzPct val="70000"/>
              <a:defRPr/>
            </a:pPr>
            <a:r>
              <a:rPr lang="es-ES" b="1" dirty="0">
                <a:solidFill>
                  <a:srgbClr val="000099"/>
                </a:solidFill>
              </a:rPr>
              <a:t>Artículo 9. Comisiones evaluadoras del TFG</a:t>
            </a:r>
          </a:p>
          <a:p>
            <a:pPr marL="0" lvl="2" algn="just">
              <a:spcBef>
                <a:spcPct val="20000"/>
              </a:spcBef>
              <a:buClr>
                <a:srgbClr val="000099"/>
              </a:buClr>
              <a:buSzPct val="70000"/>
              <a:defRPr/>
            </a:pPr>
            <a:r>
              <a:rPr lang="es-ES" b="1" dirty="0">
                <a:solidFill>
                  <a:srgbClr val="000099"/>
                </a:solidFill>
              </a:rPr>
              <a:t>Artículo 10. Evaluación y Calificación del TFG</a:t>
            </a:r>
          </a:p>
          <a:p>
            <a:pPr marL="0" lvl="2" algn="just">
              <a:spcBef>
                <a:spcPct val="20000"/>
              </a:spcBef>
              <a:buClr>
                <a:srgbClr val="000099"/>
              </a:buClr>
              <a:buSzPct val="70000"/>
              <a:defRPr/>
            </a:pPr>
            <a:r>
              <a:rPr lang="es-ES" b="1" dirty="0">
                <a:solidFill>
                  <a:srgbClr val="000099"/>
                </a:solidFill>
              </a:rPr>
              <a:t>Anexos</a:t>
            </a:r>
            <a:endParaRPr lang="es-ES_tradnl" b="1" dirty="0">
              <a:solidFill>
                <a:srgbClr val="000099"/>
              </a:solidFill>
            </a:endParaRPr>
          </a:p>
          <a:p>
            <a:pPr marL="0" lvl="2" algn="just">
              <a:spcBef>
                <a:spcPct val="20000"/>
              </a:spcBef>
              <a:buClr>
                <a:srgbClr val="000099"/>
              </a:buClr>
              <a:buSzPct val="70000"/>
              <a:defRPr/>
            </a:pPr>
            <a:endParaRPr lang="es-ES_tradnl" dirty="0"/>
          </a:p>
          <a:p>
            <a:pPr marL="0" lvl="2" algn="just">
              <a:spcBef>
                <a:spcPct val="20000"/>
              </a:spcBef>
              <a:buClr>
                <a:srgbClr val="000099"/>
              </a:buClr>
              <a:buSzPct val="70000"/>
              <a:defRPr/>
            </a:pPr>
            <a:endParaRPr lang="es-ES_tradnl" dirty="0"/>
          </a:p>
          <a:p>
            <a:pPr marL="0" lvl="2" algn="just">
              <a:spcBef>
                <a:spcPct val="20000"/>
              </a:spcBef>
              <a:buClr>
                <a:srgbClr val="000099"/>
              </a:buClr>
              <a:buSzPct val="70000"/>
              <a:defRPr/>
            </a:pPr>
            <a:endParaRPr lang="es-ES_tradnl" b="1" dirty="0">
              <a:solidFill>
                <a:srgbClr val="000099"/>
              </a:solidFill>
              <a:cs typeface="+mn-cs"/>
            </a:endParaRPr>
          </a:p>
        </p:txBody>
      </p:sp>
      <p:sp>
        <p:nvSpPr>
          <p:cNvPr id="2" name="Marcador de número de diapositiva 1">
            <a:extLst>
              <a:ext uri="{FF2B5EF4-FFF2-40B4-BE49-F238E27FC236}">
                <a16:creationId xmlns:a16="http://schemas.microsoft.com/office/drawing/2014/main" id="{F0D5A6CF-96B3-E2BE-DA7F-4AE982EBF7DF}"/>
              </a:ext>
            </a:extLst>
          </p:cNvPr>
          <p:cNvSpPr>
            <a:spLocks noGrp="1"/>
          </p:cNvSpPr>
          <p:nvPr>
            <p:ph type="sldNum" sz="quarter" idx="12"/>
          </p:nvPr>
        </p:nvSpPr>
        <p:spPr/>
        <p:txBody>
          <a:bodyPr/>
          <a:lstStyle/>
          <a:p>
            <a:fld id="{A6EC9E3E-F9FB-4CAE-ADB0-6C6947CEBDED}" type="slidenum">
              <a:rPr lang="es-ES" smtClean="0"/>
              <a:t>36</a:t>
            </a:fld>
            <a:endParaRPr lang="es-ES"/>
          </a:p>
        </p:txBody>
      </p:sp>
      <p:pic>
        <p:nvPicPr>
          <p:cNvPr id="4" name="Imagen 3" descr="Logotipo&#10;&#10;Descripción generada automáticamente">
            <a:extLst>
              <a:ext uri="{FF2B5EF4-FFF2-40B4-BE49-F238E27FC236}">
                <a16:creationId xmlns:a16="http://schemas.microsoft.com/office/drawing/2014/main" id="{DE9B629D-1A5A-C1E7-979E-93392951DA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5740" y="543563"/>
            <a:ext cx="1502553" cy="1175285"/>
          </a:xfrm>
          <a:prstGeom prst="rect">
            <a:avLst/>
          </a:prstGeom>
        </p:spPr>
      </p:pic>
      <p:pic>
        <p:nvPicPr>
          <p:cNvPr id="10" name="Imagen 9">
            <a:extLst>
              <a:ext uri="{FF2B5EF4-FFF2-40B4-BE49-F238E27FC236}">
                <a16:creationId xmlns:a16="http://schemas.microsoft.com/office/drawing/2014/main" id="{D7507F08-D238-AC27-AE8A-CAF4E5C89DD6}"/>
              </a:ext>
            </a:extLst>
          </p:cNvPr>
          <p:cNvPicPr>
            <a:picLocks noChangeAspect="1"/>
          </p:cNvPicPr>
          <p:nvPr/>
        </p:nvPicPr>
        <p:blipFill>
          <a:blip r:embed="rId3">
            <a:alphaModFix/>
          </a:blip>
          <a:stretch>
            <a:fillRect/>
          </a:stretch>
        </p:blipFill>
        <p:spPr>
          <a:xfrm>
            <a:off x="6524625" y="2031310"/>
            <a:ext cx="2057400" cy="2011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a:extLst>
              <a:ext uri="{FF2B5EF4-FFF2-40B4-BE49-F238E27FC236}">
                <a16:creationId xmlns:a16="http://schemas.microsoft.com/office/drawing/2014/main" id="{4690597C-73A0-B8A0-6DCC-53C72832C2BB}"/>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7518673" y="4975813"/>
            <a:ext cx="994524" cy="896602"/>
          </a:xfrm>
          <a:prstGeom prst="rect">
            <a:avLst/>
          </a:prstGeom>
        </p:spPr>
      </p:pic>
      <p:sp>
        <p:nvSpPr>
          <p:cNvPr id="14" name="object 55">
            <a:extLst>
              <a:ext uri="{FF2B5EF4-FFF2-40B4-BE49-F238E27FC236}">
                <a16:creationId xmlns:a16="http://schemas.microsoft.com/office/drawing/2014/main" id="{4E60B9D4-08CA-A6CE-09AB-AD6EED1CF46C}"/>
              </a:ext>
            </a:extLst>
          </p:cNvPr>
          <p:cNvSpPr/>
          <p:nvPr/>
        </p:nvSpPr>
        <p:spPr>
          <a:xfrm>
            <a:off x="6685392" y="1299249"/>
            <a:ext cx="260987" cy="301223"/>
          </a:xfrm>
          <a:custGeom>
            <a:avLst/>
            <a:gdLst/>
            <a:ahLst/>
            <a:cxnLst/>
            <a:rect l="l" t="t" r="r" b="b"/>
            <a:pathLst>
              <a:path w="299720" h="337819">
                <a:moveTo>
                  <a:pt x="130162" y="0"/>
                </a:moveTo>
                <a:lnTo>
                  <a:pt x="120802" y="2012"/>
                </a:lnTo>
                <a:lnTo>
                  <a:pt x="113147" y="7518"/>
                </a:lnTo>
                <a:lnTo>
                  <a:pt x="107973" y="15691"/>
                </a:lnTo>
                <a:lnTo>
                  <a:pt x="106057" y="25704"/>
                </a:lnTo>
                <a:lnTo>
                  <a:pt x="107149" y="206654"/>
                </a:lnTo>
                <a:lnTo>
                  <a:pt x="58115" y="157899"/>
                </a:lnTo>
                <a:lnTo>
                  <a:pt x="19762" y="146520"/>
                </a:lnTo>
                <a:lnTo>
                  <a:pt x="0" y="160007"/>
                </a:lnTo>
                <a:lnTo>
                  <a:pt x="108001" y="316278"/>
                </a:lnTo>
                <a:lnTo>
                  <a:pt x="121624" y="327710"/>
                </a:lnTo>
                <a:lnTo>
                  <a:pt x="137558" y="334952"/>
                </a:lnTo>
                <a:lnTo>
                  <a:pt x="155003" y="337502"/>
                </a:lnTo>
                <a:lnTo>
                  <a:pt x="233095" y="337642"/>
                </a:lnTo>
                <a:lnTo>
                  <a:pt x="258737" y="332146"/>
                </a:lnTo>
                <a:lnTo>
                  <a:pt x="279706" y="317072"/>
                </a:lnTo>
                <a:lnTo>
                  <a:pt x="293876" y="294681"/>
                </a:lnTo>
                <a:lnTo>
                  <a:pt x="299123" y="267233"/>
                </a:lnTo>
                <a:lnTo>
                  <a:pt x="299377" y="146824"/>
                </a:lnTo>
                <a:lnTo>
                  <a:pt x="297485" y="136810"/>
                </a:lnTo>
                <a:lnTo>
                  <a:pt x="292342" y="128633"/>
                </a:lnTo>
                <a:lnTo>
                  <a:pt x="284716" y="123116"/>
                </a:lnTo>
                <a:lnTo>
                  <a:pt x="275374" y="121081"/>
                </a:lnTo>
                <a:lnTo>
                  <a:pt x="265498" y="123073"/>
                </a:lnTo>
                <a:lnTo>
                  <a:pt x="257856" y="128557"/>
                </a:lnTo>
                <a:lnTo>
                  <a:pt x="252682" y="136701"/>
                </a:lnTo>
                <a:lnTo>
                  <a:pt x="250748" y="146685"/>
                </a:lnTo>
                <a:lnTo>
                  <a:pt x="250774" y="133731"/>
                </a:lnTo>
                <a:lnTo>
                  <a:pt x="248902" y="123701"/>
                </a:lnTo>
                <a:lnTo>
                  <a:pt x="243762" y="115503"/>
                </a:lnTo>
                <a:lnTo>
                  <a:pt x="236124" y="109967"/>
                </a:lnTo>
                <a:lnTo>
                  <a:pt x="226720" y="107924"/>
                </a:lnTo>
                <a:lnTo>
                  <a:pt x="217423" y="109897"/>
                </a:lnTo>
                <a:lnTo>
                  <a:pt x="209805" y="115317"/>
                </a:lnTo>
                <a:lnTo>
                  <a:pt x="204619" y="123378"/>
                </a:lnTo>
                <a:lnTo>
                  <a:pt x="202615" y="133273"/>
                </a:lnTo>
                <a:lnTo>
                  <a:pt x="202641" y="125349"/>
                </a:lnTo>
                <a:lnTo>
                  <a:pt x="200767" y="115319"/>
                </a:lnTo>
                <a:lnTo>
                  <a:pt x="195624" y="107121"/>
                </a:lnTo>
                <a:lnTo>
                  <a:pt x="187985" y="101585"/>
                </a:lnTo>
                <a:lnTo>
                  <a:pt x="178625" y="99542"/>
                </a:lnTo>
                <a:lnTo>
                  <a:pt x="168867" y="101479"/>
                </a:lnTo>
                <a:lnTo>
                  <a:pt x="161302" y="106791"/>
                </a:lnTo>
                <a:lnTo>
                  <a:pt x="156099" y="114698"/>
                </a:lnTo>
                <a:lnTo>
                  <a:pt x="153987" y="124421"/>
                </a:lnTo>
                <a:lnTo>
                  <a:pt x="154165" y="25819"/>
                </a:lnTo>
                <a:lnTo>
                  <a:pt x="152295" y="15782"/>
                </a:lnTo>
                <a:lnTo>
                  <a:pt x="147161" y="7581"/>
                </a:lnTo>
                <a:lnTo>
                  <a:pt x="139531" y="2048"/>
                </a:lnTo>
                <a:lnTo>
                  <a:pt x="130162" y="0"/>
                </a:lnTo>
                <a:close/>
              </a:path>
            </a:pathLst>
          </a:custGeom>
          <a:solidFill>
            <a:srgbClr val="FF0000"/>
          </a:solidFill>
        </p:spPr>
        <p:txBody>
          <a:bodyPr wrap="square" lIns="0" tIns="0" rIns="0" bIns="0" rtlCol="0"/>
          <a:lstStyle/>
          <a:p>
            <a:endParaRPr/>
          </a:p>
        </p:txBody>
      </p:sp>
    </p:spTree>
    <p:extLst>
      <p:ext uri="{BB962C8B-B14F-4D97-AF65-F5344CB8AC3E}">
        <p14:creationId xmlns:p14="http://schemas.microsoft.com/office/powerpoint/2010/main" val="2357930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2BB65-14E3-4281-33BD-01C6DBE91BA3}"/>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A2AEAB07-A11A-0804-05FF-924C06B01A74}"/>
              </a:ext>
            </a:extLst>
          </p:cNvPr>
          <p:cNvSpPr/>
          <p:nvPr/>
        </p:nvSpPr>
        <p:spPr bwMode="auto">
          <a:xfrm>
            <a:off x="426377" y="3843032"/>
            <a:ext cx="8620236" cy="1993695"/>
          </a:xfrm>
          <a:prstGeom prst="rect">
            <a:avLst/>
          </a:prstGeom>
          <a:solidFill>
            <a:srgbClr val="FFFF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pPr>
            <a:endParaRPr lang="es-ES" sz="2400" dirty="0">
              <a:solidFill>
                <a:srgbClr val="003366"/>
              </a:solidFill>
              <a:latin typeface="Times New Roman" pitchFamily="18" charset="0"/>
              <a:ea typeface="ＭＳ Ｐゴシック" charset="0"/>
            </a:endParaRPr>
          </a:p>
        </p:txBody>
      </p:sp>
      <p:sp>
        <p:nvSpPr>
          <p:cNvPr id="8" name="Rectángulo 7">
            <a:extLst>
              <a:ext uri="{FF2B5EF4-FFF2-40B4-BE49-F238E27FC236}">
                <a16:creationId xmlns:a16="http://schemas.microsoft.com/office/drawing/2014/main" id="{0001CB44-500F-510A-EDDF-8E4AA6A71093}"/>
              </a:ext>
            </a:extLst>
          </p:cNvPr>
          <p:cNvSpPr/>
          <p:nvPr/>
        </p:nvSpPr>
        <p:spPr bwMode="auto">
          <a:xfrm>
            <a:off x="426377" y="1842885"/>
            <a:ext cx="8620236" cy="2000147"/>
          </a:xfrm>
          <a:prstGeom prst="rect">
            <a:avLst/>
          </a:prstGeom>
          <a:solidFill>
            <a:srgbClr val="003366">
              <a:lumMod val="20000"/>
              <a:lumOff val="80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dirty="0">
              <a:ln>
                <a:noFill/>
              </a:ln>
              <a:solidFill>
                <a:srgbClr val="003366"/>
              </a:solidFill>
              <a:effectLst/>
              <a:uLnTx/>
              <a:uFillTx/>
              <a:latin typeface="Times New Roman" pitchFamily="18" charset="0"/>
              <a:ea typeface="ＭＳ Ｐゴシック" charset="0"/>
            </a:endParaRPr>
          </a:p>
        </p:txBody>
      </p:sp>
      <p:sp>
        <p:nvSpPr>
          <p:cNvPr id="11" name="Título 1">
            <a:extLst>
              <a:ext uri="{FF2B5EF4-FFF2-40B4-BE49-F238E27FC236}">
                <a16:creationId xmlns:a16="http://schemas.microsoft.com/office/drawing/2014/main" id="{2C43800B-E131-1E5B-1831-7B6356FC918D}"/>
              </a:ext>
            </a:extLst>
          </p:cNvPr>
          <p:cNvSpPr txBox="1">
            <a:spLocks noChangeArrowheads="1"/>
          </p:cNvSpPr>
          <p:nvPr/>
        </p:nvSpPr>
        <p:spPr>
          <a:xfrm>
            <a:off x="550431" y="101812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2. Naturaleza del TFG</a:t>
            </a:r>
          </a:p>
          <a:p>
            <a:pPr algn="ctr"/>
            <a:r>
              <a:rPr lang="es-ES_tradnl" altLang="es-ES" sz="1000" b="1" dirty="0">
                <a:latin typeface="Calibri" panose="020F0502020204030204" pitchFamily="34" charset="0"/>
                <a:ea typeface="ＭＳ Ｐゴシック" panose="020B0600070205080204" pitchFamily="34" charset="-128"/>
                <a:cs typeface="Calibri" panose="020F0502020204030204" pitchFamily="34" charset="0"/>
              </a:rPr>
              <a:t> </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Modalidades del TFG de Agrícola</a:t>
            </a:r>
          </a:p>
        </p:txBody>
      </p:sp>
      <p:sp>
        <p:nvSpPr>
          <p:cNvPr id="5" name="CuadroTexto 4">
            <a:extLst>
              <a:ext uri="{FF2B5EF4-FFF2-40B4-BE49-F238E27FC236}">
                <a16:creationId xmlns:a16="http://schemas.microsoft.com/office/drawing/2014/main" id="{9165F348-A92D-CFA6-E156-F473F1047B39}"/>
              </a:ext>
            </a:extLst>
          </p:cNvPr>
          <p:cNvSpPr txBox="1"/>
          <p:nvPr/>
        </p:nvSpPr>
        <p:spPr>
          <a:xfrm>
            <a:off x="426377" y="2015601"/>
            <a:ext cx="8399124" cy="3416320"/>
          </a:xfrm>
          <a:prstGeom prst="rect">
            <a:avLst/>
          </a:prstGeom>
          <a:noFill/>
        </p:spPr>
        <p:txBody>
          <a:bodyPr wrap="square">
            <a:spAutoFit/>
          </a:bodyPr>
          <a:lstStyle/>
          <a:p>
            <a:pPr marL="342900" indent="-342900" algn="just">
              <a:spcBef>
                <a:spcPct val="20000"/>
              </a:spcBef>
              <a:buClr>
                <a:srgbClr val="000099"/>
              </a:buClr>
              <a:buSzPct val="100000"/>
              <a:buFont typeface="Arial"/>
              <a:buChar char="•"/>
              <a:defRPr/>
            </a:pPr>
            <a:r>
              <a:rPr lang="es-ES_tradnl" sz="2400" b="1" dirty="0">
                <a:solidFill>
                  <a:srgbClr val="FF0000"/>
                </a:solidFill>
                <a:cs typeface="+mn-cs"/>
              </a:rPr>
              <a:t>Trabajo Técnico-Experimental</a:t>
            </a:r>
            <a:r>
              <a:rPr lang="es-ES_tradnl" sz="1800" b="1" dirty="0">
                <a:solidFill>
                  <a:srgbClr val="000099"/>
                </a:solidFill>
                <a:cs typeface="+mn-cs"/>
              </a:rPr>
              <a:t>. </a:t>
            </a:r>
            <a:r>
              <a:rPr lang="es-ES" sz="1600" b="1" dirty="0">
                <a:solidFill>
                  <a:srgbClr val="000099"/>
                </a:solidFill>
                <a:cs typeface="+mn-cs"/>
              </a:rPr>
              <a:t>Se trata de un trabajo original que suponga la solución a un determinado problema práctico, que presente  los resultados de una actividad de innovación y desarrollo tecnológico o un  estudio de viabilidad, en el ámbito de la tecnología específica de la Ingeniería Agrícola, relacionado con las  competencias  contempladas en el plan de estudios cursado por el estudiante, y que da lugar a un producto o servicio determinado. </a:t>
            </a:r>
          </a:p>
          <a:p>
            <a:pPr marL="342900" indent="-342900" algn="just">
              <a:spcBef>
                <a:spcPct val="20000"/>
              </a:spcBef>
              <a:buClr>
                <a:srgbClr val="000099"/>
              </a:buClr>
              <a:buSzPct val="100000"/>
              <a:buFont typeface="Arial"/>
              <a:buChar char="•"/>
              <a:defRPr/>
            </a:pPr>
            <a:endParaRPr lang="es-ES_tradnl" sz="1600" b="1" dirty="0">
              <a:solidFill>
                <a:srgbClr val="FF0000"/>
              </a:solidFill>
              <a:cs typeface="+mn-cs"/>
            </a:endParaRPr>
          </a:p>
          <a:p>
            <a:pPr marL="342900" indent="-342900" algn="just">
              <a:spcBef>
                <a:spcPct val="20000"/>
              </a:spcBef>
              <a:buClr>
                <a:srgbClr val="000099"/>
              </a:buClr>
              <a:buSzPct val="100000"/>
              <a:buFont typeface="Arial"/>
              <a:buChar char="•"/>
              <a:defRPr/>
            </a:pPr>
            <a:r>
              <a:rPr lang="es-ES_tradnl" sz="2400" b="1" dirty="0">
                <a:solidFill>
                  <a:srgbClr val="FF0000"/>
                </a:solidFill>
                <a:cs typeface="+mn-cs"/>
              </a:rPr>
              <a:t>Proyecto técnico</a:t>
            </a:r>
            <a:r>
              <a:rPr lang="es-ES_tradnl" sz="1800" b="1" dirty="0">
                <a:solidFill>
                  <a:srgbClr val="000099"/>
                </a:solidFill>
                <a:cs typeface="+mn-cs"/>
              </a:rPr>
              <a:t>. </a:t>
            </a:r>
            <a:r>
              <a:rPr lang="es-ES" sz="1600" b="1" dirty="0">
                <a:solidFill>
                  <a:srgbClr val="000099"/>
                </a:solidFill>
                <a:cs typeface="+mn-cs"/>
              </a:rPr>
              <a:t>Se trata de un trabajo original compuesto por una serie de documentos mediante los que se define el diseño, modificación, planificación y ejecución detallada de un sistema o proceso, dentro del ámbito de la Ingeniería Agrícola, en el marco de las actividades profesionales propias de la titulación y que pudiera ser visado y tramitado por una institución oficial en una posible relación contractual.</a:t>
            </a:r>
            <a:endParaRPr lang="es-ES" sz="1600" dirty="0"/>
          </a:p>
        </p:txBody>
      </p:sp>
      <p:sp>
        <p:nvSpPr>
          <p:cNvPr id="2" name="Marcador de número de diapositiva 1">
            <a:extLst>
              <a:ext uri="{FF2B5EF4-FFF2-40B4-BE49-F238E27FC236}">
                <a16:creationId xmlns:a16="http://schemas.microsoft.com/office/drawing/2014/main" id="{AAFC7ED9-5BCC-26E0-5846-4684DB12BCBE}"/>
              </a:ext>
            </a:extLst>
          </p:cNvPr>
          <p:cNvSpPr>
            <a:spLocks noGrp="1"/>
          </p:cNvSpPr>
          <p:nvPr>
            <p:ph type="sldNum" sz="quarter" idx="12"/>
          </p:nvPr>
        </p:nvSpPr>
        <p:spPr/>
        <p:txBody>
          <a:bodyPr/>
          <a:lstStyle/>
          <a:p>
            <a:fld id="{A6EC9E3E-F9FB-4CAE-ADB0-6C6947CEBDED}" type="slidenum">
              <a:rPr lang="es-ES" smtClean="0"/>
              <a:t>37</a:t>
            </a:fld>
            <a:endParaRPr lang="es-ES"/>
          </a:p>
        </p:txBody>
      </p:sp>
      <p:pic>
        <p:nvPicPr>
          <p:cNvPr id="4" name="Imagen 3" descr="Logotipo&#10;&#10;Descripción generada automáticamente">
            <a:extLst>
              <a:ext uri="{FF2B5EF4-FFF2-40B4-BE49-F238E27FC236}">
                <a16:creationId xmlns:a16="http://schemas.microsoft.com/office/drawing/2014/main" id="{B06EC7E5-200B-B981-56DD-1108D6EFF30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pic>
        <p:nvPicPr>
          <p:cNvPr id="6" name="Gráfico 5" descr="Advertencia contorno">
            <a:extLst>
              <a:ext uri="{FF2B5EF4-FFF2-40B4-BE49-F238E27FC236}">
                <a16:creationId xmlns:a16="http://schemas.microsoft.com/office/drawing/2014/main" id="{3293BFE3-F0DC-8DF3-261D-DCC1A6EC70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231" y="811313"/>
            <a:ext cx="914400" cy="914400"/>
          </a:xfrm>
          <a:prstGeom prst="rect">
            <a:avLst/>
          </a:prstGeom>
        </p:spPr>
      </p:pic>
    </p:spTree>
    <p:extLst>
      <p:ext uri="{BB962C8B-B14F-4D97-AF65-F5344CB8AC3E}">
        <p14:creationId xmlns:p14="http://schemas.microsoft.com/office/powerpoint/2010/main" val="2225332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D4ADC-5085-4245-B60A-5036360561F4}"/>
            </a:ext>
          </a:extLst>
        </p:cNvPr>
        <p:cNvGrpSpPr/>
        <p:nvPr/>
      </p:nvGrpSpPr>
      <p:grpSpPr>
        <a:xfrm>
          <a:off x="0" y="0"/>
          <a:ext cx="0" cy="0"/>
          <a:chOff x="0" y="0"/>
          <a:chExt cx="0" cy="0"/>
        </a:xfrm>
      </p:grpSpPr>
      <p:sp>
        <p:nvSpPr>
          <p:cNvPr id="3" name="Rectángulo 14">
            <a:extLst>
              <a:ext uri="{FF2B5EF4-FFF2-40B4-BE49-F238E27FC236}">
                <a16:creationId xmlns:a16="http://schemas.microsoft.com/office/drawing/2014/main" id="{E378280F-63D3-F024-1DD5-07D222348590}"/>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descr="Logotipo&#10;&#10;Descripción generada automáticamente">
            <a:extLst>
              <a:ext uri="{FF2B5EF4-FFF2-40B4-BE49-F238E27FC236}">
                <a16:creationId xmlns:a16="http://schemas.microsoft.com/office/drawing/2014/main" id="{74480830-ED1D-E442-4818-B4432635F8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0697" y="1058836"/>
            <a:ext cx="1645631" cy="1287200"/>
          </a:xfrm>
          <a:prstGeom prst="rect">
            <a:avLst/>
          </a:prstGeom>
        </p:spPr>
      </p:pic>
      <p:sp>
        <p:nvSpPr>
          <p:cNvPr id="11" name="Título 1">
            <a:extLst>
              <a:ext uri="{FF2B5EF4-FFF2-40B4-BE49-F238E27FC236}">
                <a16:creationId xmlns:a16="http://schemas.microsoft.com/office/drawing/2014/main" id="{2D560D66-4FC5-5672-5597-C4F73FBFC769}"/>
              </a:ext>
            </a:extLst>
          </p:cNvPr>
          <p:cNvSpPr txBox="1">
            <a:spLocks noChangeArrowheads="1"/>
          </p:cNvSpPr>
          <p:nvPr/>
        </p:nvSpPr>
        <p:spPr>
          <a:xfrm>
            <a:off x="371386" y="811313"/>
            <a:ext cx="660091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4. Director y Codirector</a:t>
            </a:r>
          </a:p>
        </p:txBody>
      </p:sp>
      <p:sp>
        <p:nvSpPr>
          <p:cNvPr id="2" name="Rectangle 15">
            <a:extLst>
              <a:ext uri="{FF2B5EF4-FFF2-40B4-BE49-F238E27FC236}">
                <a16:creationId xmlns:a16="http://schemas.microsoft.com/office/drawing/2014/main" id="{964A1062-8D62-4C54-5466-A295853F8260}"/>
              </a:ext>
            </a:extLst>
          </p:cNvPr>
          <p:cNvSpPr>
            <a:spLocks noChangeArrowheads="1"/>
          </p:cNvSpPr>
          <p:nvPr/>
        </p:nvSpPr>
        <p:spPr bwMode="auto">
          <a:xfrm>
            <a:off x="607722" y="2000512"/>
            <a:ext cx="5907378" cy="3838314"/>
          </a:xfrm>
          <a:prstGeom prst="rect">
            <a:avLst/>
          </a:prstGeom>
          <a:noFill/>
          <a:ln w="9525">
            <a:noFill/>
            <a:miter lim="800000"/>
            <a:headEnd/>
            <a:tailEnd/>
          </a:ln>
        </p:spPr>
        <p:txBody>
          <a:bodyPr/>
          <a:lstStyle/>
          <a:p>
            <a:pPr marL="457200" indent="-457200" algn="just">
              <a:spcBef>
                <a:spcPct val="20000"/>
              </a:spcBef>
              <a:buClr>
                <a:srgbClr val="000099"/>
              </a:buClr>
              <a:buSzPct val="100000"/>
              <a:buFont typeface="+mj-lt"/>
              <a:buAutoNum type="arabicPeriod"/>
              <a:defRPr/>
            </a:pPr>
            <a:r>
              <a:rPr lang="es-ES_tradnl" b="1" dirty="0">
                <a:solidFill>
                  <a:srgbClr val="FF0000"/>
                </a:solidFill>
              </a:rPr>
              <a:t>S</a:t>
            </a:r>
            <a:r>
              <a:rPr lang="es-ES_tradnl" b="1" dirty="0">
                <a:solidFill>
                  <a:srgbClr val="FF0000"/>
                </a:solidFill>
                <a:cs typeface="+mn-cs"/>
              </a:rPr>
              <a:t>erá dirigido por un tutor y, en su caso, un cotutor, de los cuales al menos uno deberá cumplir:</a:t>
            </a:r>
          </a:p>
          <a:p>
            <a:pPr marL="800100" lvl="1" indent="-342900" algn="just">
              <a:spcBef>
                <a:spcPct val="20000"/>
              </a:spcBef>
              <a:buClr>
                <a:srgbClr val="000099"/>
              </a:buClr>
              <a:buSzPct val="100000"/>
              <a:buFont typeface="Arial"/>
              <a:buChar char="•"/>
              <a:defRPr/>
            </a:pPr>
            <a:r>
              <a:rPr lang="es-ES_tradnl" b="1" dirty="0">
                <a:solidFill>
                  <a:srgbClr val="000090"/>
                </a:solidFill>
                <a:cs typeface="+mn-cs"/>
              </a:rPr>
              <a:t>Ser Personal Docente e Investigador de la UAL perteneciente a un área de conocimiento </a:t>
            </a:r>
            <a:r>
              <a:rPr lang="es-ES_tradnl" b="1" dirty="0">
                <a:solidFill>
                  <a:srgbClr val="000090"/>
                </a:solidFill>
              </a:rPr>
              <a:t>que imparta docencia en el título correspondiente.</a:t>
            </a:r>
          </a:p>
          <a:p>
            <a:pPr marL="800100" lvl="1" indent="-342900" algn="just">
              <a:spcBef>
                <a:spcPct val="20000"/>
              </a:spcBef>
              <a:buClr>
                <a:srgbClr val="000099"/>
              </a:buClr>
              <a:buSzPct val="100000"/>
              <a:buFont typeface="Arial"/>
              <a:buChar char="•"/>
              <a:defRPr/>
            </a:pPr>
            <a:endParaRPr lang="es-ES_tradnl" b="1" dirty="0">
              <a:solidFill>
                <a:srgbClr val="000090"/>
              </a:solidFill>
              <a:cs typeface="+mn-cs"/>
            </a:endParaRPr>
          </a:p>
          <a:p>
            <a:pPr marL="457200" indent="-457200" algn="just">
              <a:spcBef>
                <a:spcPct val="20000"/>
              </a:spcBef>
              <a:buClr>
                <a:srgbClr val="000099"/>
              </a:buClr>
              <a:buSzPct val="100000"/>
              <a:buFont typeface="+mj-lt"/>
              <a:buAutoNum type="arabicPeriod"/>
              <a:defRPr/>
            </a:pPr>
            <a:r>
              <a:rPr lang="es-ES_tradnl" b="1" dirty="0">
                <a:solidFill>
                  <a:srgbClr val="000090"/>
                </a:solidFill>
                <a:cs typeface="+mn-cs"/>
              </a:rPr>
              <a:t>Se puede asignar la Codirección a </a:t>
            </a:r>
            <a:r>
              <a:rPr lang="es-ES_tradnl" b="1" dirty="0">
                <a:solidFill>
                  <a:srgbClr val="FF0000"/>
                </a:solidFill>
                <a:cs typeface="+mn-cs"/>
              </a:rPr>
              <a:t>Becarios</a:t>
            </a:r>
            <a:r>
              <a:rPr lang="es-ES_tradnl" b="1" dirty="0">
                <a:solidFill>
                  <a:srgbClr val="000090"/>
                </a:solidFill>
                <a:cs typeface="+mn-cs"/>
              </a:rPr>
              <a:t> y/o </a:t>
            </a:r>
            <a:r>
              <a:rPr lang="es-ES_tradnl" b="1" dirty="0">
                <a:solidFill>
                  <a:srgbClr val="FF0000"/>
                </a:solidFill>
                <a:cs typeface="+mn-cs"/>
              </a:rPr>
              <a:t>Profesorado externo </a:t>
            </a:r>
            <a:r>
              <a:rPr lang="es-ES_tradnl" b="1" dirty="0">
                <a:solidFill>
                  <a:srgbClr val="000090"/>
                </a:solidFill>
                <a:cs typeface="+mn-cs"/>
              </a:rPr>
              <a:t>siempre que sea compartida con un profesor de la UAL en las condiciones del punto 1.</a:t>
            </a:r>
          </a:p>
          <a:p>
            <a:pPr marL="457200" indent="-457200" algn="just">
              <a:spcBef>
                <a:spcPct val="20000"/>
              </a:spcBef>
              <a:buClr>
                <a:srgbClr val="000099"/>
              </a:buClr>
              <a:buSzPct val="100000"/>
              <a:buFont typeface="+mj-lt"/>
              <a:buAutoNum type="arabicPeriod"/>
              <a:defRPr/>
            </a:pPr>
            <a:endParaRPr lang="es-ES_tradnl" b="1" dirty="0">
              <a:solidFill>
                <a:srgbClr val="000090"/>
              </a:solidFill>
            </a:endParaRPr>
          </a:p>
          <a:p>
            <a:pPr marL="457200" indent="-457200" algn="just">
              <a:spcBef>
                <a:spcPct val="20000"/>
              </a:spcBef>
              <a:buClr>
                <a:srgbClr val="000099"/>
              </a:buClr>
              <a:buSzPct val="100000"/>
              <a:buFont typeface="+mj-lt"/>
              <a:buAutoNum type="arabicPeriod"/>
              <a:defRPr/>
            </a:pPr>
            <a:r>
              <a:rPr lang="es-ES_tradnl" b="1" dirty="0">
                <a:solidFill>
                  <a:srgbClr val="000090"/>
                </a:solidFill>
                <a:cs typeface="+mn-cs"/>
              </a:rPr>
              <a:t>Los </a:t>
            </a:r>
            <a:r>
              <a:rPr lang="es-ES_tradnl" b="1" dirty="0">
                <a:solidFill>
                  <a:srgbClr val="FF0000"/>
                </a:solidFill>
                <a:cs typeface="+mn-cs"/>
              </a:rPr>
              <a:t>Profesores Sustitutos </a:t>
            </a:r>
            <a:r>
              <a:rPr lang="es-ES_tradnl" b="1" dirty="0">
                <a:solidFill>
                  <a:srgbClr val="000090"/>
                </a:solidFill>
                <a:cs typeface="+mn-cs"/>
              </a:rPr>
              <a:t>no podrán ser tutores únicos de un TFG/CTFG</a:t>
            </a:r>
          </a:p>
          <a:p>
            <a:pPr marL="457200" indent="-457200" algn="just">
              <a:spcBef>
                <a:spcPct val="20000"/>
              </a:spcBef>
              <a:buClr>
                <a:srgbClr val="000099"/>
              </a:buClr>
              <a:buSzPct val="100000"/>
              <a:buFont typeface="+mj-lt"/>
              <a:buAutoNum type="arabicPeriod"/>
              <a:defRPr/>
            </a:pPr>
            <a:endParaRPr lang="es-ES_tradnl" b="1" dirty="0">
              <a:solidFill>
                <a:srgbClr val="000090"/>
              </a:solidFill>
              <a:cs typeface="+mn-cs"/>
            </a:endParaRPr>
          </a:p>
        </p:txBody>
      </p:sp>
      <p:sp>
        <p:nvSpPr>
          <p:cNvPr id="4" name="Marcador de número de diapositiva 3">
            <a:extLst>
              <a:ext uri="{FF2B5EF4-FFF2-40B4-BE49-F238E27FC236}">
                <a16:creationId xmlns:a16="http://schemas.microsoft.com/office/drawing/2014/main" id="{2F1A87D9-0988-3F6D-6A38-9C6316928DF5}"/>
              </a:ext>
            </a:extLst>
          </p:cNvPr>
          <p:cNvSpPr>
            <a:spLocks noGrp="1"/>
          </p:cNvSpPr>
          <p:nvPr>
            <p:ph type="sldNum" sz="quarter" idx="12"/>
          </p:nvPr>
        </p:nvSpPr>
        <p:spPr/>
        <p:txBody>
          <a:bodyPr/>
          <a:lstStyle/>
          <a:p>
            <a:fld id="{A6EC9E3E-F9FB-4CAE-ADB0-6C6947CEBDED}" type="slidenum">
              <a:rPr lang="es-ES" smtClean="0"/>
              <a:t>38</a:t>
            </a:fld>
            <a:endParaRPr lang="es-ES"/>
          </a:p>
        </p:txBody>
      </p:sp>
    </p:spTree>
    <p:extLst>
      <p:ext uri="{BB962C8B-B14F-4D97-AF65-F5344CB8AC3E}">
        <p14:creationId xmlns:p14="http://schemas.microsoft.com/office/powerpoint/2010/main" val="1729655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FA8F8-2094-D5DD-785E-DE3B39E86781}"/>
            </a:ext>
          </a:extLst>
        </p:cNvPr>
        <p:cNvGrpSpPr/>
        <p:nvPr/>
      </p:nvGrpSpPr>
      <p:grpSpPr>
        <a:xfrm>
          <a:off x="0" y="0"/>
          <a:ext cx="0" cy="0"/>
          <a:chOff x="0" y="0"/>
          <a:chExt cx="0" cy="0"/>
        </a:xfrm>
      </p:grpSpPr>
      <p:sp>
        <p:nvSpPr>
          <p:cNvPr id="3" name="Rectángulo 14">
            <a:extLst>
              <a:ext uri="{FF2B5EF4-FFF2-40B4-BE49-F238E27FC236}">
                <a16:creationId xmlns:a16="http://schemas.microsoft.com/office/drawing/2014/main" id="{670C1472-5145-40AE-F842-091762BEB3C4}"/>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A571DF63-9C2F-751B-64EA-54CC70C426A3}"/>
              </a:ext>
            </a:extLst>
          </p:cNvPr>
          <p:cNvSpPr txBox="1">
            <a:spLocks noChangeArrowheads="1"/>
          </p:cNvSpPr>
          <p:nvPr/>
        </p:nvSpPr>
        <p:spPr>
          <a:xfrm>
            <a:off x="636156" y="161926"/>
            <a:ext cx="7115264" cy="149596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lnSpc>
                <a:spcPct val="100000"/>
              </a:lnSpc>
            </a:pPr>
            <a:r>
              <a:rPr lang="es-ES_tradnl" altLang="es-ES" sz="36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TRÁMITE 1</a:t>
            </a:r>
          </a:p>
          <a:p>
            <a:pPr algn="ctr">
              <a:lnSpc>
                <a:spcPct val="100000"/>
              </a:lnSpc>
            </a:pP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Solicitud de Tema y Director</a:t>
            </a:r>
          </a:p>
          <a:p>
            <a:pPr algn="ctr">
              <a:lnSpc>
                <a:spcPct val="100000"/>
              </a:lnSpc>
            </a:pPr>
            <a:r>
              <a:rPr lang="es-ES_tradnl" altLang="es-ES" sz="2000" b="1" dirty="0">
                <a:solidFill>
                  <a:schemeClr val="accent6">
                    <a:lumMod val="75000"/>
                  </a:schemeClr>
                </a:solidFill>
                <a:latin typeface="Calibri" panose="020F0502020204030204" pitchFamily="34" charset="0"/>
                <a:ea typeface="ＭＳ Ｐゴシック" panose="020B0600070205080204" pitchFamily="34" charset="-128"/>
                <a:cs typeface="Calibri" panose="020F0502020204030204" pitchFamily="34" charset="0"/>
              </a:rPr>
              <a:t>(Plazo: del 30 de septiembre al 3 de noviembre)</a:t>
            </a:r>
          </a:p>
        </p:txBody>
      </p:sp>
      <p:pic>
        <p:nvPicPr>
          <p:cNvPr id="2" name="Imagen 1">
            <a:extLst>
              <a:ext uri="{FF2B5EF4-FFF2-40B4-BE49-F238E27FC236}">
                <a16:creationId xmlns:a16="http://schemas.microsoft.com/office/drawing/2014/main" id="{598838B8-0600-23E4-CA67-2859BCE95F8B}"/>
              </a:ext>
            </a:extLst>
          </p:cNvPr>
          <p:cNvPicPr>
            <a:picLocks noChangeAspect="1"/>
          </p:cNvPicPr>
          <p:nvPr/>
        </p:nvPicPr>
        <p:blipFill>
          <a:blip r:embed="rId2"/>
          <a:stretch>
            <a:fillRect/>
          </a:stretch>
        </p:blipFill>
        <p:spPr>
          <a:xfrm>
            <a:off x="41125" y="2348011"/>
            <a:ext cx="9063980" cy="2701685"/>
          </a:xfrm>
          <a:prstGeom prst="rect">
            <a:avLst/>
          </a:prstGeom>
        </p:spPr>
      </p:pic>
      <p:sp>
        <p:nvSpPr>
          <p:cNvPr id="5" name="Rectángulo: esquinas redondeadas 4">
            <a:extLst>
              <a:ext uri="{FF2B5EF4-FFF2-40B4-BE49-F238E27FC236}">
                <a16:creationId xmlns:a16="http://schemas.microsoft.com/office/drawing/2014/main" id="{A5D3BF2D-DAB3-F96F-53C2-D139D1538474}"/>
              </a:ext>
            </a:extLst>
          </p:cNvPr>
          <p:cNvSpPr/>
          <p:nvPr/>
        </p:nvSpPr>
        <p:spPr bwMode="auto">
          <a:xfrm>
            <a:off x="4582640" y="3759462"/>
            <a:ext cx="3120487" cy="460460"/>
          </a:xfrm>
          <a:prstGeom prst="roundRect">
            <a:avLst/>
          </a:prstGeom>
          <a:noFill/>
          <a:ln w="317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New Roman" pitchFamily="18" charset="0"/>
            </a:endParaRPr>
          </a:p>
        </p:txBody>
      </p:sp>
      <p:pic>
        <p:nvPicPr>
          <p:cNvPr id="7" name="Imagen 6">
            <a:extLst>
              <a:ext uri="{FF2B5EF4-FFF2-40B4-BE49-F238E27FC236}">
                <a16:creationId xmlns:a16="http://schemas.microsoft.com/office/drawing/2014/main" id="{2AE36BAD-93FE-0E28-FC4B-0F56C10D0CF1}"/>
              </a:ext>
            </a:extLst>
          </p:cNvPr>
          <p:cNvPicPr>
            <a:picLocks noChangeAspect="1"/>
          </p:cNvPicPr>
          <p:nvPr/>
        </p:nvPicPr>
        <p:blipFill>
          <a:blip r:embed="rId3"/>
          <a:stretch>
            <a:fillRect/>
          </a:stretch>
        </p:blipFill>
        <p:spPr>
          <a:xfrm>
            <a:off x="225394" y="754517"/>
            <a:ext cx="1028666" cy="1036766"/>
          </a:xfrm>
          <a:prstGeom prst="rect">
            <a:avLst/>
          </a:prstGeom>
        </p:spPr>
      </p:pic>
      <p:sp>
        <p:nvSpPr>
          <p:cNvPr id="4" name="Marcador de número de diapositiva 3">
            <a:extLst>
              <a:ext uri="{FF2B5EF4-FFF2-40B4-BE49-F238E27FC236}">
                <a16:creationId xmlns:a16="http://schemas.microsoft.com/office/drawing/2014/main" id="{776D4331-0365-FF29-5435-CD3BADD8EC3B}"/>
              </a:ext>
            </a:extLst>
          </p:cNvPr>
          <p:cNvSpPr>
            <a:spLocks noGrp="1"/>
          </p:cNvSpPr>
          <p:nvPr>
            <p:ph type="sldNum" sz="quarter" idx="12"/>
          </p:nvPr>
        </p:nvSpPr>
        <p:spPr/>
        <p:txBody>
          <a:bodyPr/>
          <a:lstStyle/>
          <a:p>
            <a:fld id="{A6EC9E3E-F9FB-4CAE-ADB0-6C6947CEBDED}" type="slidenum">
              <a:rPr lang="es-ES" smtClean="0"/>
              <a:t>39</a:t>
            </a:fld>
            <a:endParaRPr lang="es-ES"/>
          </a:p>
        </p:txBody>
      </p:sp>
      <p:pic>
        <p:nvPicPr>
          <p:cNvPr id="6" name="Imagen 5" descr="Logotipo&#10;&#10;Descripción generada automáticamente">
            <a:extLst>
              <a:ext uri="{FF2B5EF4-FFF2-40B4-BE49-F238E27FC236}">
                <a16:creationId xmlns:a16="http://schemas.microsoft.com/office/drawing/2014/main" id="{C2699E5E-18D8-CB8A-B720-1AA32E825DF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
        <p:nvSpPr>
          <p:cNvPr id="10" name="object 55">
            <a:extLst>
              <a:ext uri="{FF2B5EF4-FFF2-40B4-BE49-F238E27FC236}">
                <a16:creationId xmlns:a16="http://schemas.microsoft.com/office/drawing/2014/main" id="{84CC53C8-5FBE-9B61-4A5B-DFC2DA50CF79}"/>
              </a:ext>
            </a:extLst>
          </p:cNvPr>
          <p:cNvSpPr/>
          <p:nvPr/>
        </p:nvSpPr>
        <p:spPr>
          <a:xfrm>
            <a:off x="7336790" y="4031013"/>
            <a:ext cx="299720" cy="337820"/>
          </a:xfrm>
          <a:custGeom>
            <a:avLst/>
            <a:gdLst/>
            <a:ahLst/>
            <a:cxnLst/>
            <a:rect l="l" t="t" r="r" b="b"/>
            <a:pathLst>
              <a:path w="299720" h="337819">
                <a:moveTo>
                  <a:pt x="130162" y="0"/>
                </a:moveTo>
                <a:lnTo>
                  <a:pt x="120802" y="2012"/>
                </a:lnTo>
                <a:lnTo>
                  <a:pt x="113147" y="7518"/>
                </a:lnTo>
                <a:lnTo>
                  <a:pt x="107973" y="15691"/>
                </a:lnTo>
                <a:lnTo>
                  <a:pt x="106057" y="25704"/>
                </a:lnTo>
                <a:lnTo>
                  <a:pt x="107149" y="206654"/>
                </a:lnTo>
                <a:lnTo>
                  <a:pt x="58115" y="157899"/>
                </a:lnTo>
                <a:lnTo>
                  <a:pt x="19762" y="146520"/>
                </a:lnTo>
                <a:lnTo>
                  <a:pt x="0" y="160007"/>
                </a:lnTo>
                <a:lnTo>
                  <a:pt x="108001" y="316278"/>
                </a:lnTo>
                <a:lnTo>
                  <a:pt x="121624" y="327710"/>
                </a:lnTo>
                <a:lnTo>
                  <a:pt x="137558" y="334952"/>
                </a:lnTo>
                <a:lnTo>
                  <a:pt x="155003" y="337502"/>
                </a:lnTo>
                <a:lnTo>
                  <a:pt x="233095" y="337642"/>
                </a:lnTo>
                <a:lnTo>
                  <a:pt x="258737" y="332146"/>
                </a:lnTo>
                <a:lnTo>
                  <a:pt x="279706" y="317072"/>
                </a:lnTo>
                <a:lnTo>
                  <a:pt x="293876" y="294681"/>
                </a:lnTo>
                <a:lnTo>
                  <a:pt x="299123" y="267233"/>
                </a:lnTo>
                <a:lnTo>
                  <a:pt x="299377" y="146824"/>
                </a:lnTo>
                <a:lnTo>
                  <a:pt x="297485" y="136810"/>
                </a:lnTo>
                <a:lnTo>
                  <a:pt x="292342" y="128633"/>
                </a:lnTo>
                <a:lnTo>
                  <a:pt x="284716" y="123116"/>
                </a:lnTo>
                <a:lnTo>
                  <a:pt x="275374" y="121081"/>
                </a:lnTo>
                <a:lnTo>
                  <a:pt x="265498" y="123073"/>
                </a:lnTo>
                <a:lnTo>
                  <a:pt x="257856" y="128557"/>
                </a:lnTo>
                <a:lnTo>
                  <a:pt x="252682" y="136701"/>
                </a:lnTo>
                <a:lnTo>
                  <a:pt x="250748" y="146685"/>
                </a:lnTo>
                <a:lnTo>
                  <a:pt x="250774" y="133731"/>
                </a:lnTo>
                <a:lnTo>
                  <a:pt x="248902" y="123701"/>
                </a:lnTo>
                <a:lnTo>
                  <a:pt x="243762" y="115503"/>
                </a:lnTo>
                <a:lnTo>
                  <a:pt x="236124" y="109967"/>
                </a:lnTo>
                <a:lnTo>
                  <a:pt x="226720" y="107924"/>
                </a:lnTo>
                <a:lnTo>
                  <a:pt x="217423" y="109897"/>
                </a:lnTo>
                <a:lnTo>
                  <a:pt x="209805" y="115317"/>
                </a:lnTo>
                <a:lnTo>
                  <a:pt x="204619" y="123378"/>
                </a:lnTo>
                <a:lnTo>
                  <a:pt x="202615" y="133273"/>
                </a:lnTo>
                <a:lnTo>
                  <a:pt x="202641" y="125349"/>
                </a:lnTo>
                <a:lnTo>
                  <a:pt x="200767" y="115319"/>
                </a:lnTo>
                <a:lnTo>
                  <a:pt x="195624" y="107121"/>
                </a:lnTo>
                <a:lnTo>
                  <a:pt x="187985" y="101585"/>
                </a:lnTo>
                <a:lnTo>
                  <a:pt x="178625" y="99542"/>
                </a:lnTo>
                <a:lnTo>
                  <a:pt x="168867" y="101479"/>
                </a:lnTo>
                <a:lnTo>
                  <a:pt x="161302" y="106791"/>
                </a:lnTo>
                <a:lnTo>
                  <a:pt x="156099" y="114698"/>
                </a:lnTo>
                <a:lnTo>
                  <a:pt x="153987" y="124421"/>
                </a:lnTo>
                <a:lnTo>
                  <a:pt x="154165" y="25819"/>
                </a:lnTo>
                <a:lnTo>
                  <a:pt x="152295" y="15782"/>
                </a:lnTo>
                <a:lnTo>
                  <a:pt x="147161" y="7581"/>
                </a:lnTo>
                <a:lnTo>
                  <a:pt x="139531" y="2048"/>
                </a:lnTo>
                <a:lnTo>
                  <a:pt x="130162" y="0"/>
                </a:lnTo>
                <a:close/>
              </a:path>
            </a:pathLst>
          </a:custGeom>
          <a:solidFill>
            <a:srgbClr val="065977"/>
          </a:solidFill>
        </p:spPr>
        <p:txBody>
          <a:bodyPr wrap="square" lIns="0" tIns="0" rIns="0" bIns="0" rtlCol="0"/>
          <a:lstStyle/>
          <a:p>
            <a:endParaRPr/>
          </a:p>
        </p:txBody>
      </p:sp>
      <p:sp>
        <p:nvSpPr>
          <p:cNvPr id="8" name="CuadroTexto 7">
            <a:extLst>
              <a:ext uri="{FF2B5EF4-FFF2-40B4-BE49-F238E27FC236}">
                <a16:creationId xmlns:a16="http://schemas.microsoft.com/office/drawing/2014/main" id="{38276A2C-2F11-3D0C-20EC-7CFDC68EDDD0}"/>
              </a:ext>
            </a:extLst>
          </p:cNvPr>
          <p:cNvSpPr txBox="1"/>
          <p:nvPr/>
        </p:nvSpPr>
        <p:spPr>
          <a:xfrm>
            <a:off x="285750" y="2044253"/>
            <a:ext cx="6515100" cy="646331"/>
          </a:xfrm>
          <a:prstGeom prst="rect">
            <a:avLst/>
          </a:prstGeom>
          <a:noFill/>
        </p:spPr>
        <p:txBody>
          <a:bodyPr wrap="square" rtlCol="0">
            <a:spAutoFit/>
          </a:bodyPr>
          <a:lstStyle/>
          <a:p>
            <a:r>
              <a:rPr lang="es-ES" dirty="0">
                <a:hlinkClick r:id="rId5"/>
              </a:rPr>
              <a:t>https://www.ual.es/estudios/grados/presentacion/plandeestudios/trabajofinestudios/2515</a:t>
            </a:r>
            <a:endParaRPr lang="es-ES" dirty="0"/>
          </a:p>
        </p:txBody>
      </p:sp>
      <p:sp>
        <p:nvSpPr>
          <p:cNvPr id="9" name="CuadroTexto 8">
            <a:extLst>
              <a:ext uri="{FF2B5EF4-FFF2-40B4-BE49-F238E27FC236}">
                <a16:creationId xmlns:a16="http://schemas.microsoft.com/office/drawing/2014/main" id="{8D8D01C2-EE23-5EB2-BA15-B22D499B8F50}"/>
              </a:ext>
            </a:extLst>
          </p:cNvPr>
          <p:cNvSpPr txBox="1"/>
          <p:nvPr/>
        </p:nvSpPr>
        <p:spPr>
          <a:xfrm>
            <a:off x="552450" y="5343525"/>
            <a:ext cx="5905500" cy="646331"/>
          </a:xfrm>
          <a:prstGeom prst="rect">
            <a:avLst/>
          </a:prstGeom>
          <a:noFill/>
        </p:spPr>
        <p:txBody>
          <a:bodyPr wrap="square" rtlCol="0">
            <a:spAutoFit/>
          </a:bodyPr>
          <a:lstStyle/>
          <a:p>
            <a:r>
              <a:rPr lang="es-ES" dirty="0">
                <a:hlinkClick r:id="rId6"/>
              </a:rPr>
              <a:t>Campus Virtual</a:t>
            </a:r>
            <a:endParaRPr lang="es-ES" dirty="0"/>
          </a:p>
          <a:p>
            <a:r>
              <a:rPr lang="es-ES" b="1" dirty="0"/>
              <a:t>Expediente Académico  </a:t>
            </a:r>
            <a:r>
              <a:rPr lang="es-ES" dirty="0"/>
              <a:t>&gt;  TFE. Trabajo Fin de Estudios</a:t>
            </a:r>
          </a:p>
        </p:txBody>
      </p:sp>
      <p:sp>
        <p:nvSpPr>
          <p:cNvPr id="12" name="CuadroTexto 11">
            <a:extLst>
              <a:ext uri="{FF2B5EF4-FFF2-40B4-BE49-F238E27FC236}">
                <a16:creationId xmlns:a16="http://schemas.microsoft.com/office/drawing/2014/main" id="{05F00AE6-91B8-16A1-8432-D59B57284F33}"/>
              </a:ext>
            </a:extLst>
          </p:cNvPr>
          <p:cNvSpPr txBox="1"/>
          <p:nvPr/>
        </p:nvSpPr>
        <p:spPr>
          <a:xfrm>
            <a:off x="6800850" y="5086764"/>
            <a:ext cx="2343150" cy="1077218"/>
          </a:xfrm>
          <a:prstGeom prst="rect">
            <a:avLst/>
          </a:prstGeom>
          <a:noFill/>
        </p:spPr>
        <p:txBody>
          <a:bodyPr wrap="square" rtlCol="0">
            <a:spAutoFit/>
          </a:bodyPr>
          <a:lstStyle/>
          <a:p>
            <a:pPr algn="ctr"/>
            <a:r>
              <a:rPr lang="es-ES" sz="1600" b="1" dirty="0">
                <a:solidFill>
                  <a:srgbClr val="FF6600"/>
                </a:solidFill>
              </a:rPr>
              <a:t>Quien solicite la convocatoria de noviembre YA DEBE TENER TUTOR</a:t>
            </a:r>
          </a:p>
        </p:txBody>
      </p:sp>
    </p:spTree>
    <p:extLst>
      <p:ext uri="{BB962C8B-B14F-4D97-AF65-F5344CB8AC3E}">
        <p14:creationId xmlns:p14="http://schemas.microsoft.com/office/powerpoint/2010/main" val="515113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37CD5B2-6F22-4C08-ACF1-799B646BAB41}"/>
              </a:ext>
            </a:extLst>
          </p:cNvPr>
          <p:cNvPicPr>
            <a:picLocks noChangeAspect="1"/>
          </p:cNvPicPr>
          <p:nvPr/>
        </p:nvPicPr>
        <p:blipFill>
          <a:blip r:embed="rId2"/>
          <a:stretch>
            <a:fillRect/>
          </a:stretch>
        </p:blipFill>
        <p:spPr>
          <a:xfrm>
            <a:off x="0" y="1937692"/>
            <a:ext cx="9144000" cy="3455961"/>
          </a:xfrm>
          <a:prstGeom prst="rect">
            <a:avLst/>
          </a:prstGeom>
        </p:spPr>
      </p:pic>
      <p:sp>
        <p:nvSpPr>
          <p:cNvPr id="4" name="Marcador de número de diapositiva 3">
            <a:extLst>
              <a:ext uri="{FF2B5EF4-FFF2-40B4-BE49-F238E27FC236}">
                <a16:creationId xmlns:a16="http://schemas.microsoft.com/office/drawing/2014/main" id="{F688B0F4-580A-4D10-8A6D-FC1D9AE4AC9B}"/>
              </a:ext>
            </a:extLst>
          </p:cNvPr>
          <p:cNvSpPr>
            <a:spLocks noGrp="1"/>
          </p:cNvSpPr>
          <p:nvPr>
            <p:ph type="sldNum" sz="quarter" idx="12"/>
          </p:nvPr>
        </p:nvSpPr>
        <p:spPr/>
        <p:txBody>
          <a:bodyPr/>
          <a:lstStyle/>
          <a:p>
            <a:fld id="{A6EC9E3E-F9FB-4CAE-ADB0-6C6947CEBDED}" type="slidenum">
              <a:rPr lang="es-ES" smtClean="0"/>
              <a:t>4</a:t>
            </a:fld>
            <a:endParaRPr lang="es-ES"/>
          </a:p>
        </p:txBody>
      </p:sp>
      <p:pic>
        <p:nvPicPr>
          <p:cNvPr id="5" name="Imagen 4" descr="Logotipo&#10;&#10;Descripción generada automáticamente">
            <a:extLst>
              <a:ext uri="{FF2B5EF4-FFF2-40B4-BE49-F238E27FC236}">
                <a16:creationId xmlns:a16="http://schemas.microsoft.com/office/drawing/2014/main" id="{C9EA0265-10F6-A761-33F4-B6536CE7A2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6036" y="327687"/>
            <a:ext cx="1513683" cy="1183990"/>
          </a:xfrm>
          <a:prstGeom prst="rect">
            <a:avLst/>
          </a:prstGeom>
        </p:spPr>
      </p:pic>
      <p:sp>
        <p:nvSpPr>
          <p:cNvPr id="3" name="Título 1">
            <a:extLst>
              <a:ext uri="{FF2B5EF4-FFF2-40B4-BE49-F238E27FC236}">
                <a16:creationId xmlns:a16="http://schemas.microsoft.com/office/drawing/2014/main" id="{EFD2BC0F-FB98-DA45-CB29-96A9F7CE8B0A}"/>
              </a:ext>
            </a:extLst>
          </p:cNvPr>
          <p:cNvSpPr txBox="1">
            <a:spLocks noChangeArrowheads="1"/>
          </p:cNvSpPr>
          <p:nvPr/>
        </p:nvSpPr>
        <p:spPr>
          <a:xfrm>
            <a:off x="826656" y="71332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TRABAJO FIN DE GRADO ESI</a:t>
            </a:r>
          </a:p>
        </p:txBody>
      </p:sp>
      <p:sp>
        <p:nvSpPr>
          <p:cNvPr id="6" name="CuadroTexto 5">
            <a:extLst>
              <a:ext uri="{FF2B5EF4-FFF2-40B4-BE49-F238E27FC236}">
                <a16:creationId xmlns:a16="http://schemas.microsoft.com/office/drawing/2014/main" id="{EA4E50F1-CD58-9585-94A3-1F07CADAC683}"/>
              </a:ext>
            </a:extLst>
          </p:cNvPr>
          <p:cNvSpPr txBox="1"/>
          <p:nvPr/>
        </p:nvSpPr>
        <p:spPr>
          <a:xfrm flipH="1">
            <a:off x="1700347" y="5355335"/>
            <a:ext cx="8880567" cy="646331"/>
          </a:xfrm>
          <a:prstGeom prst="rect">
            <a:avLst/>
          </a:prstGeom>
          <a:noFill/>
        </p:spPr>
        <p:txBody>
          <a:bodyPr wrap="square" rtlCol="0">
            <a:spAutoFit/>
          </a:bodyPr>
          <a:lstStyle/>
          <a:p>
            <a:endParaRPr lang="es-ES" dirty="0"/>
          </a:p>
          <a:p>
            <a:r>
              <a:rPr lang="es-ES" dirty="0"/>
              <a:t>Se encuentra toda la </a:t>
            </a:r>
            <a:r>
              <a:rPr lang="es-ES" b="1" dirty="0">
                <a:solidFill>
                  <a:srgbClr val="FF0000"/>
                </a:solidFill>
              </a:rPr>
              <a:t>información </a:t>
            </a:r>
            <a:r>
              <a:rPr lang="es-ES" dirty="0"/>
              <a:t>sobre los TFG</a:t>
            </a:r>
          </a:p>
        </p:txBody>
      </p:sp>
      <p:sp>
        <p:nvSpPr>
          <p:cNvPr id="8" name="object 55">
            <a:extLst>
              <a:ext uri="{FF2B5EF4-FFF2-40B4-BE49-F238E27FC236}">
                <a16:creationId xmlns:a16="http://schemas.microsoft.com/office/drawing/2014/main" id="{76605A91-53A6-ECC5-B2A7-FBB4F9BCBFE9}"/>
              </a:ext>
            </a:extLst>
          </p:cNvPr>
          <p:cNvSpPr/>
          <p:nvPr/>
        </p:nvSpPr>
        <p:spPr>
          <a:xfrm>
            <a:off x="2946400" y="5017514"/>
            <a:ext cx="365756" cy="478121"/>
          </a:xfrm>
          <a:custGeom>
            <a:avLst/>
            <a:gdLst/>
            <a:ahLst/>
            <a:cxnLst/>
            <a:rect l="l" t="t" r="r" b="b"/>
            <a:pathLst>
              <a:path w="299720" h="337819">
                <a:moveTo>
                  <a:pt x="130162" y="0"/>
                </a:moveTo>
                <a:lnTo>
                  <a:pt x="120802" y="2012"/>
                </a:lnTo>
                <a:lnTo>
                  <a:pt x="113147" y="7518"/>
                </a:lnTo>
                <a:lnTo>
                  <a:pt x="107973" y="15691"/>
                </a:lnTo>
                <a:lnTo>
                  <a:pt x="106057" y="25704"/>
                </a:lnTo>
                <a:lnTo>
                  <a:pt x="107149" y="206654"/>
                </a:lnTo>
                <a:lnTo>
                  <a:pt x="58115" y="157899"/>
                </a:lnTo>
                <a:lnTo>
                  <a:pt x="19762" y="146520"/>
                </a:lnTo>
                <a:lnTo>
                  <a:pt x="0" y="160007"/>
                </a:lnTo>
                <a:lnTo>
                  <a:pt x="108001" y="316278"/>
                </a:lnTo>
                <a:lnTo>
                  <a:pt x="121624" y="327710"/>
                </a:lnTo>
                <a:lnTo>
                  <a:pt x="137558" y="334952"/>
                </a:lnTo>
                <a:lnTo>
                  <a:pt x="155003" y="337502"/>
                </a:lnTo>
                <a:lnTo>
                  <a:pt x="233095" y="337642"/>
                </a:lnTo>
                <a:lnTo>
                  <a:pt x="258737" y="332146"/>
                </a:lnTo>
                <a:lnTo>
                  <a:pt x="279706" y="317072"/>
                </a:lnTo>
                <a:lnTo>
                  <a:pt x="293876" y="294681"/>
                </a:lnTo>
                <a:lnTo>
                  <a:pt x="299123" y="267233"/>
                </a:lnTo>
                <a:lnTo>
                  <a:pt x="299377" y="146824"/>
                </a:lnTo>
                <a:lnTo>
                  <a:pt x="297485" y="136810"/>
                </a:lnTo>
                <a:lnTo>
                  <a:pt x="292342" y="128633"/>
                </a:lnTo>
                <a:lnTo>
                  <a:pt x="284716" y="123116"/>
                </a:lnTo>
                <a:lnTo>
                  <a:pt x="275374" y="121081"/>
                </a:lnTo>
                <a:lnTo>
                  <a:pt x="265498" y="123073"/>
                </a:lnTo>
                <a:lnTo>
                  <a:pt x="257856" y="128557"/>
                </a:lnTo>
                <a:lnTo>
                  <a:pt x="252682" y="136701"/>
                </a:lnTo>
                <a:lnTo>
                  <a:pt x="250748" y="146685"/>
                </a:lnTo>
                <a:lnTo>
                  <a:pt x="250774" y="133731"/>
                </a:lnTo>
                <a:lnTo>
                  <a:pt x="248902" y="123701"/>
                </a:lnTo>
                <a:lnTo>
                  <a:pt x="243762" y="115503"/>
                </a:lnTo>
                <a:lnTo>
                  <a:pt x="236124" y="109967"/>
                </a:lnTo>
                <a:lnTo>
                  <a:pt x="226720" y="107924"/>
                </a:lnTo>
                <a:lnTo>
                  <a:pt x="217423" y="109897"/>
                </a:lnTo>
                <a:lnTo>
                  <a:pt x="209805" y="115317"/>
                </a:lnTo>
                <a:lnTo>
                  <a:pt x="204619" y="123378"/>
                </a:lnTo>
                <a:lnTo>
                  <a:pt x="202615" y="133273"/>
                </a:lnTo>
                <a:lnTo>
                  <a:pt x="202641" y="125349"/>
                </a:lnTo>
                <a:lnTo>
                  <a:pt x="200767" y="115319"/>
                </a:lnTo>
                <a:lnTo>
                  <a:pt x="195624" y="107121"/>
                </a:lnTo>
                <a:lnTo>
                  <a:pt x="187985" y="101585"/>
                </a:lnTo>
                <a:lnTo>
                  <a:pt x="178625" y="99542"/>
                </a:lnTo>
                <a:lnTo>
                  <a:pt x="168867" y="101479"/>
                </a:lnTo>
                <a:lnTo>
                  <a:pt x="161302" y="106791"/>
                </a:lnTo>
                <a:lnTo>
                  <a:pt x="156099" y="114698"/>
                </a:lnTo>
                <a:lnTo>
                  <a:pt x="153987" y="124421"/>
                </a:lnTo>
                <a:lnTo>
                  <a:pt x="154165" y="25819"/>
                </a:lnTo>
                <a:lnTo>
                  <a:pt x="152295" y="15782"/>
                </a:lnTo>
                <a:lnTo>
                  <a:pt x="147161" y="7581"/>
                </a:lnTo>
                <a:lnTo>
                  <a:pt x="139531" y="2048"/>
                </a:lnTo>
                <a:lnTo>
                  <a:pt x="130162" y="0"/>
                </a:lnTo>
                <a:close/>
              </a:path>
            </a:pathLst>
          </a:custGeom>
          <a:solidFill>
            <a:srgbClr val="FF0000"/>
          </a:solidFill>
        </p:spPr>
        <p:txBody>
          <a:bodyPr wrap="square" lIns="0" tIns="0" rIns="0" bIns="0" rtlCol="0"/>
          <a:lstStyle/>
          <a:p>
            <a:endParaRPr/>
          </a:p>
        </p:txBody>
      </p:sp>
    </p:spTree>
    <p:extLst>
      <p:ext uri="{BB962C8B-B14F-4D97-AF65-F5344CB8AC3E}">
        <p14:creationId xmlns:p14="http://schemas.microsoft.com/office/powerpoint/2010/main" val="3446493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80536-2C4B-A2EA-3BAF-AD4D407F5D5D}"/>
            </a:ext>
          </a:extLst>
        </p:cNvPr>
        <p:cNvGrpSpPr/>
        <p:nvPr/>
      </p:nvGrpSpPr>
      <p:grpSpPr>
        <a:xfrm>
          <a:off x="0" y="0"/>
          <a:ext cx="0" cy="0"/>
          <a:chOff x="0" y="0"/>
          <a:chExt cx="0" cy="0"/>
        </a:xfrm>
      </p:grpSpPr>
      <p:sp>
        <p:nvSpPr>
          <p:cNvPr id="9" name="Rectángulo 14">
            <a:extLst>
              <a:ext uri="{FF2B5EF4-FFF2-40B4-BE49-F238E27FC236}">
                <a16:creationId xmlns:a16="http://schemas.microsoft.com/office/drawing/2014/main" id="{DAE071B8-1777-FEA8-8656-3EEDD2A1CF62}"/>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angle 15">
            <a:extLst>
              <a:ext uri="{FF2B5EF4-FFF2-40B4-BE49-F238E27FC236}">
                <a16:creationId xmlns:a16="http://schemas.microsoft.com/office/drawing/2014/main" id="{F4314492-2571-9354-9BC2-78835DF0EE3F}"/>
              </a:ext>
            </a:extLst>
          </p:cNvPr>
          <p:cNvSpPr>
            <a:spLocks noChangeArrowheads="1"/>
          </p:cNvSpPr>
          <p:nvPr/>
        </p:nvSpPr>
        <p:spPr bwMode="auto">
          <a:xfrm>
            <a:off x="298558" y="1657886"/>
            <a:ext cx="6818684" cy="1571851"/>
          </a:xfrm>
          <a:prstGeom prst="rect">
            <a:avLst/>
          </a:prstGeom>
          <a:noFill/>
          <a:ln w="9525">
            <a:noFill/>
            <a:miter lim="800000"/>
            <a:headEnd/>
            <a:tailEnd/>
          </a:ln>
        </p:spPr>
        <p:txBody>
          <a:bodyPr/>
          <a:lstStyle/>
          <a:p>
            <a:pPr lvl="1" algn="just">
              <a:spcBef>
                <a:spcPct val="20000"/>
              </a:spcBef>
              <a:buClr>
                <a:srgbClr val="000099"/>
              </a:buClr>
              <a:buSzPct val="100000"/>
              <a:defRPr/>
            </a:pPr>
            <a:endParaRPr lang="es-ES_tradnl" b="1" dirty="0">
              <a:solidFill>
                <a:srgbClr val="000090"/>
              </a:solidFill>
              <a:cs typeface="+mn-cs"/>
            </a:endParaRPr>
          </a:p>
          <a:p>
            <a:pPr lvl="1">
              <a:spcBef>
                <a:spcPct val="20000"/>
              </a:spcBef>
              <a:buClr>
                <a:srgbClr val="000099"/>
              </a:buClr>
              <a:buSzPct val="100000"/>
              <a:defRPr/>
            </a:pPr>
            <a:r>
              <a:rPr lang="es-ES_tradnl" b="1" dirty="0">
                <a:solidFill>
                  <a:srgbClr val="000090"/>
                </a:solidFill>
                <a:cs typeface="+mn-cs"/>
              </a:rPr>
              <a:t>En la plataforma de TFE (trámite </a:t>
            </a:r>
            <a:r>
              <a:rPr lang="es-ES_tradnl" b="1" dirty="0">
                <a:solidFill>
                  <a:srgbClr val="FF0000"/>
                </a:solidFill>
                <a:cs typeface="+mn-cs"/>
              </a:rPr>
              <a:t>Solicitud TFE</a:t>
            </a:r>
            <a:r>
              <a:rPr lang="es-ES_tradnl" b="1" dirty="0">
                <a:solidFill>
                  <a:srgbClr val="000090"/>
                </a:solidFill>
                <a:cs typeface="+mn-cs"/>
              </a:rPr>
              <a:t>), el estudiante informa/solicita tutor a la Comisión del Grado en Ingeniería Agrícola. </a:t>
            </a:r>
            <a:r>
              <a:rPr lang="es-ES_tradnl" b="1" dirty="0">
                <a:solidFill>
                  <a:srgbClr val="000090"/>
                </a:solidFill>
                <a:highlight>
                  <a:srgbClr val="FFFF00"/>
                </a:highlight>
                <a:cs typeface="+mn-cs"/>
              </a:rPr>
              <a:t>ES PREFERIBLE ACORDAR PREVIAMENTE CON UN TUTOR. SI NO LA COMISIÓN ADJUDICARÁ DE OFICIO.</a:t>
            </a:r>
            <a:endParaRPr lang="es-ES_tradnl" b="1" dirty="0">
              <a:solidFill>
                <a:srgbClr val="FF0000"/>
              </a:solidFill>
              <a:highlight>
                <a:srgbClr val="FFFF00"/>
              </a:highlight>
              <a:cs typeface="+mn-cs"/>
            </a:endParaRPr>
          </a:p>
        </p:txBody>
      </p:sp>
      <p:pic>
        <p:nvPicPr>
          <p:cNvPr id="5" name="Imagen 4">
            <a:extLst>
              <a:ext uri="{FF2B5EF4-FFF2-40B4-BE49-F238E27FC236}">
                <a16:creationId xmlns:a16="http://schemas.microsoft.com/office/drawing/2014/main" id="{56860E61-1F6E-8872-DDBA-758DD28EDD64}"/>
              </a:ext>
            </a:extLst>
          </p:cNvPr>
          <p:cNvPicPr>
            <a:picLocks noChangeAspect="1"/>
          </p:cNvPicPr>
          <p:nvPr/>
        </p:nvPicPr>
        <p:blipFill>
          <a:blip r:embed="rId2"/>
          <a:stretch>
            <a:fillRect/>
          </a:stretch>
        </p:blipFill>
        <p:spPr>
          <a:xfrm>
            <a:off x="761793" y="3097252"/>
            <a:ext cx="2541876" cy="2741881"/>
          </a:xfrm>
          <a:prstGeom prst="rect">
            <a:avLst/>
          </a:prstGeom>
        </p:spPr>
      </p:pic>
      <p:pic>
        <p:nvPicPr>
          <p:cNvPr id="4" name="Imagen 3">
            <a:extLst>
              <a:ext uri="{FF2B5EF4-FFF2-40B4-BE49-F238E27FC236}">
                <a16:creationId xmlns:a16="http://schemas.microsoft.com/office/drawing/2014/main" id="{69DA5F0F-C963-FE35-0CA5-90886DDCE2BB}"/>
              </a:ext>
            </a:extLst>
          </p:cNvPr>
          <p:cNvPicPr>
            <a:picLocks noChangeAspect="1"/>
          </p:cNvPicPr>
          <p:nvPr/>
        </p:nvPicPr>
        <p:blipFill>
          <a:blip r:embed="rId3"/>
          <a:stretch>
            <a:fillRect/>
          </a:stretch>
        </p:blipFill>
        <p:spPr>
          <a:xfrm>
            <a:off x="1772963" y="4181244"/>
            <a:ext cx="7107297" cy="1737997"/>
          </a:xfrm>
          <a:prstGeom prst="rect">
            <a:avLst/>
          </a:prstGeom>
        </p:spPr>
      </p:pic>
      <p:sp>
        <p:nvSpPr>
          <p:cNvPr id="6" name="Marcador de número de diapositiva 5">
            <a:extLst>
              <a:ext uri="{FF2B5EF4-FFF2-40B4-BE49-F238E27FC236}">
                <a16:creationId xmlns:a16="http://schemas.microsoft.com/office/drawing/2014/main" id="{7A001147-F0EB-67FE-3384-0AE9B46640F3}"/>
              </a:ext>
            </a:extLst>
          </p:cNvPr>
          <p:cNvSpPr>
            <a:spLocks noGrp="1"/>
          </p:cNvSpPr>
          <p:nvPr>
            <p:ph type="sldNum" sz="quarter" idx="12"/>
          </p:nvPr>
        </p:nvSpPr>
        <p:spPr/>
        <p:txBody>
          <a:bodyPr/>
          <a:lstStyle/>
          <a:p>
            <a:fld id="{A6EC9E3E-F9FB-4CAE-ADB0-6C6947CEBDED}" type="slidenum">
              <a:rPr lang="es-ES" smtClean="0"/>
              <a:t>40</a:t>
            </a:fld>
            <a:endParaRPr lang="es-ES"/>
          </a:p>
        </p:txBody>
      </p:sp>
      <p:pic>
        <p:nvPicPr>
          <p:cNvPr id="7" name="Imagen 6" descr="Logotipo&#10;&#10;Descripción generada automáticamente">
            <a:extLst>
              <a:ext uri="{FF2B5EF4-FFF2-40B4-BE49-F238E27FC236}">
                <a16:creationId xmlns:a16="http://schemas.microsoft.com/office/drawing/2014/main" id="{6743C2BF-04D9-A769-1233-E1B5C74580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2387" y="586183"/>
            <a:ext cx="1497873" cy="1171624"/>
          </a:xfrm>
          <a:prstGeom prst="rect">
            <a:avLst/>
          </a:prstGeom>
        </p:spPr>
      </p:pic>
      <p:sp>
        <p:nvSpPr>
          <p:cNvPr id="8" name="object 55">
            <a:extLst>
              <a:ext uri="{FF2B5EF4-FFF2-40B4-BE49-F238E27FC236}">
                <a16:creationId xmlns:a16="http://schemas.microsoft.com/office/drawing/2014/main" id="{FDB8B64E-7770-112D-1C87-C32CEB2A4A97}"/>
              </a:ext>
            </a:extLst>
          </p:cNvPr>
          <p:cNvSpPr/>
          <p:nvPr/>
        </p:nvSpPr>
        <p:spPr>
          <a:xfrm>
            <a:off x="3750222" y="5549242"/>
            <a:ext cx="231228" cy="289889"/>
          </a:xfrm>
          <a:custGeom>
            <a:avLst/>
            <a:gdLst/>
            <a:ahLst/>
            <a:cxnLst/>
            <a:rect l="l" t="t" r="r" b="b"/>
            <a:pathLst>
              <a:path w="299720" h="337819">
                <a:moveTo>
                  <a:pt x="130162" y="0"/>
                </a:moveTo>
                <a:lnTo>
                  <a:pt x="120802" y="2012"/>
                </a:lnTo>
                <a:lnTo>
                  <a:pt x="113147" y="7518"/>
                </a:lnTo>
                <a:lnTo>
                  <a:pt x="107973" y="15691"/>
                </a:lnTo>
                <a:lnTo>
                  <a:pt x="106057" y="25704"/>
                </a:lnTo>
                <a:lnTo>
                  <a:pt x="107149" y="206654"/>
                </a:lnTo>
                <a:lnTo>
                  <a:pt x="58115" y="157899"/>
                </a:lnTo>
                <a:lnTo>
                  <a:pt x="19762" y="146520"/>
                </a:lnTo>
                <a:lnTo>
                  <a:pt x="0" y="160007"/>
                </a:lnTo>
                <a:lnTo>
                  <a:pt x="108001" y="316278"/>
                </a:lnTo>
                <a:lnTo>
                  <a:pt x="121624" y="327710"/>
                </a:lnTo>
                <a:lnTo>
                  <a:pt x="137558" y="334952"/>
                </a:lnTo>
                <a:lnTo>
                  <a:pt x="155003" y="337502"/>
                </a:lnTo>
                <a:lnTo>
                  <a:pt x="233095" y="337642"/>
                </a:lnTo>
                <a:lnTo>
                  <a:pt x="258737" y="332146"/>
                </a:lnTo>
                <a:lnTo>
                  <a:pt x="279706" y="317072"/>
                </a:lnTo>
                <a:lnTo>
                  <a:pt x="293876" y="294681"/>
                </a:lnTo>
                <a:lnTo>
                  <a:pt x="299123" y="267233"/>
                </a:lnTo>
                <a:lnTo>
                  <a:pt x="299377" y="146824"/>
                </a:lnTo>
                <a:lnTo>
                  <a:pt x="297485" y="136810"/>
                </a:lnTo>
                <a:lnTo>
                  <a:pt x="292342" y="128633"/>
                </a:lnTo>
                <a:lnTo>
                  <a:pt x="284716" y="123116"/>
                </a:lnTo>
                <a:lnTo>
                  <a:pt x="275374" y="121081"/>
                </a:lnTo>
                <a:lnTo>
                  <a:pt x="265498" y="123073"/>
                </a:lnTo>
                <a:lnTo>
                  <a:pt x="257856" y="128557"/>
                </a:lnTo>
                <a:lnTo>
                  <a:pt x="252682" y="136701"/>
                </a:lnTo>
                <a:lnTo>
                  <a:pt x="250748" y="146685"/>
                </a:lnTo>
                <a:lnTo>
                  <a:pt x="250774" y="133731"/>
                </a:lnTo>
                <a:lnTo>
                  <a:pt x="248902" y="123701"/>
                </a:lnTo>
                <a:lnTo>
                  <a:pt x="243762" y="115503"/>
                </a:lnTo>
                <a:lnTo>
                  <a:pt x="236124" y="109967"/>
                </a:lnTo>
                <a:lnTo>
                  <a:pt x="226720" y="107924"/>
                </a:lnTo>
                <a:lnTo>
                  <a:pt x="217423" y="109897"/>
                </a:lnTo>
                <a:lnTo>
                  <a:pt x="209805" y="115317"/>
                </a:lnTo>
                <a:lnTo>
                  <a:pt x="204619" y="123378"/>
                </a:lnTo>
                <a:lnTo>
                  <a:pt x="202615" y="133273"/>
                </a:lnTo>
                <a:lnTo>
                  <a:pt x="202641" y="125349"/>
                </a:lnTo>
                <a:lnTo>
                  <a:pt x="200767" y="115319"/>
                </a:lnTo>
                <a:lnTo>
                  <a:pt x="195624" y="107121"/>
                </a:lnTo>
                <a:lnTo>
                  <a:pt x="187985" y="101585"/>
                </a:lnTo>
                <a:lnTo>
                  <a:pt x="178625" y="99542"/>
                </a:lnTo>
                <a:lnTo>
                  <a:pt x="168867" y="101479"/>
                </a:lnTo>
                <a:lnTo>
                  <a:pt x="161302" y="106791"/>
                </a:lnTo>
                <a:lnTo>
                  <a:pt x="156099" y="114698"/>
                </a:lnTo>
                <a:lnTo>
                  <a:pt x="153987" y="124421"/>
                </a:lnTo>
                <a:lnTo>
                  <a:pt x="154165" y="25819"/>
                </a:lnTo>
                <a:lnTo>
                  <a:pt x="152295" y="15782"/>
                </a:lnTo>
                <a:lnTo>
                  <a:pt x="147161" y="7581"/>
                </a:lnTo>
                <a:lnTo>
                  <a:pt x="139531" y="2048"/>
                </a:lnTo>
                <a:lnTo>
                  <a:pt x="130162" y="0"/>
                </a:lnTo>
                <a:close/>
              </a:path>
            </a:pathLst>
          </a:custGeom>
          <a:solidFill>
            <a:srgbClr val="1D4F83"/>
          </a:solidFill>
        </p:spPr>
        <p:txBody>
          <a:bodyPr wrap="square" lIns="0" tIns="0" rIns="0" bIns="0" rtlCol="0"/>
          <a:lstStyle/>
          <a:p>
            <a:endParaRPr/>
          </a:p>
        </p:txBody>
      </p:sp>
      <p:sp>
        <p:nvSpPr>
          <p:cNvPr id="10" name="Título 1">
            <a:extLst>
              <a:ext uri="{FF2B5EF4-FFF2-40B4-BE49-F238E27FC236}">
                <a16:creationId xmlns:a16="http://schemas.microsoft.com/office/drawing/2014/main" id="{41A6B2AF-BDA2-9319-4DEC-9FAA980AE7FA}"/>
              </a:ext>
            </a:extLst>
          </p:cNvPr>
          <p:cNvSpPr txBox="1">
            <a:spLocks noChangeArrowheads="1"/>
          </p:cNvSpPr>
          <p:nvPr/>
        </p:nvSpPr>
        <p:spPr>
          <a:xfrm>
            <a:off x="636156" y="161926"/>
            <a:ext cx="6134099" cy="149596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lnSpc>
                <a:spcPct val="100000"/>
              </a:lnSpc>
            </a:pPr>
            <a:r>
              <a:rPr lang="es-ES_tradnl" altLang="es-ES" sz="36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TRÁMITE 1</a:t>
            </a:r>
          </a:p>
          <a:p>
            <a:pPr algn="ctr">
              <a:lnSpc>
                <a:spcPct val="100000"/>
              </a:lnSpc>
            </a:pP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Solicitud de Tema y Director</a:t>
            </a:r>
          </a:p>
          <a:p>
            <a:pPr algn="ctr">
              <a:lnSpc>
                <a:spcPct val="100000"/>
              </a:lnSpc>
            </a:pPr>
            <a:r>
              <a:rPr lang="es-ES_tradnl" altLang="es-ES" sz="2000" b="1" dirty="0">
                <a:solidFill>
                  <a:schemeClr val="accent6">
                    <a:lumMod val="75000"/>
                  </a:schemeClr>
                </a:solidFill>
                <a:latin typeface="Calibri" panose="020F0502020204030204" pitchFamily="34" charset="0"/>
                <a:ea typeface="ＭＳ Ｐゴシック" panose="020B0600070205080204" pitchFamily="34" charset="-128"/>
                <a:cs typeface="Calibri" panose="020F0502020204030204" pitchFamily="34" charset="0"/>
              </a:rPr>
              <a:t>(Plazo: del 30 de septiembre al 3 de noviembre)</a:t>
            </a:r>
          </a:p>
        </p:txBody>
      </p:sp>
      <p:pic>
        <p:nvPicPr>
          <p:cNvPr id="12" name="Imagen 11">
            <a:extLst>
              <a:ext uri="{FF2B5EF4-FFF2-40B4-BE49-F238E27FC236}">
                <a16:creationId xmlns:a16="http://schemas.microsoft.com/office/drawing/2014/main" id="{2E512A44-FDBC-3116-0773-0F32CEC0335A}"/>
              </a:ext>
            </a:extLst>
          </p:cNvPr>
          <p:cNvPicPr>
            <a:picLocks noChangeAspect="1"/>
          </p:cNvPicPr>
          <p:nvPr/>
        </p:nvPicPr>
        <p:blipFill rotWithShape="1">
          <a:blip r:embed="rId5"/>
          <a:srcRect l="7277" t="72376" r="7704" b="9388"/>
          <a:stretch/>
        </p:blipFill>
        <p:spPr>
          <a:xfrm>
            <a:off x="7117242" y="2376931"/>
            <a:ext cx="1928225" cy="1094839"/>
          </a:xfrm>
          <a:prstGeom prst="rect">
            <a:avLst/>
          </a:prstGeom>
        </p:spPr>
      </p:pic>
      <p:pic>
        <p:nvPicPr>
          <p:cNvPr id="3" name="Gráfico 2" descr="Advertencia contorno">
            <a:extLst>
              <a:ext uri="{FF2B5EF4-FFF2-40B4-BE49-F238E27FC236}">
                <a16:creationId xmlns:a16="http://schemas.microsoft.com/office/drawing/2014/main" id="{2315FF84-BF71-ED5E-8D38-611D9B4ED6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231" y="811313"/>
            <a:ext cx="914400" cy="914400"/>
          </a:xfrm>
          <a:prstGeom prst="rect">
            <a:avLst/>
          </a:prstGeom>
        </p:spPr>
      </p:pic>
    </p:spTree>
    <p:extLst>
      <p:ext uri="{BB962C8B-B14F-4D97-AF65-F5344CB8AC3E}">
        <p14:creationId xmlns:p14="http://schemas.microsoft.com/office/powerpoint/2010/main" val="3448147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D6A6B-81EC-9B9F-B762-9183FADFC4D9}"/>
            </a:ext>
          </a:extLst>
        </p:cNvPr>
        <p:cNvGrpSpPr/>
        <p:nvPr/>
      </p:nvGrpSpPr>
      <p:grpSpPr>
        <a:xfrm>
          <a:off x="0" y="0"/>
          <a:ext cx="0" cy="0"/>
          <a:chOff x="0" y="0"/>
          <a:chExt cx="0" cy="0"/>
        </a:xfrm>
      </p:grpSpPr>
      <p:sp>
        <p:nvSpPr>
          <p:cNvPr id="8" name="Rectángulo 14">
            <a:extLst>
              <a:ext uri="{FF2B5EF4-FFF2-40B4-BE49-F238E27FC236}">
                <a16:creationId xmlns:a16="http://schemas.microsoft.com/office/drawing/2014/main" id="{113E875F-21E4-142A-70E8-8E18DA19E894}"/>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15">
            <a:extLst>
              <a:ext uri="{FF2B5EF4-FFF2-40B4-BE49-F238E27FC236}">
                <a16:creationId xmlns:a16="http://schemas.microsoft.com/office/drawing/2014/main" id="{B58EFF84-4C66-6C70-2D76-249BE5F428AC}"/>
              </a:ext>
            </a:extLst>
          </p:cNvPr>
          <p:cNvSpPr>
            <a:spLocks noChangeArrowheads="1"/>
          </p:cNvSpPr>
          <p:nvPr/>
        </p:nvSpPr>
        <p:spPr bwMode="auto">
          <a:xfrm>
            <a:off x="219075" y="1506480"/>
            <a:ext cx="6551179" cy="1523588"/>
          </a:xfrm>
          <a:prstGeom prst="rect">
            <a:avLst/>
          </a:prstGeom>
          <a:noFill/>
          <a:ln w="9525">
            <a:noFill/>
            <a:miter lim="800000"/>
            <a:headEnd/>
            <a:tailEnd/>
          </a:ln>
        </p:spPr>
        <p:txBody>
          <a:bodyPr/>
          <a:lstStyle/>
          <a:p>
            <a:pPr lvl="1" algn="just" defTabSz="914400" fontAlgn="base">
              <a:spcBef>
                <a:spcPct val="20000"/>
              </a:spcBef>
              <a:spcAft>
                <a:spcPct val="0"/>
              </a:spcAft>
              <a:buClr>
                <a:srgbClr val="000099"/>
              </a:buClr>
              <a:buSzPct val="100000"/>
              <a:defRPr/>
            </a:pPr>
            <a:endParaRPr lang="es-ES_tradnl" sz="2000" b="1" dirty="0">
              <a:solidFill>
                <a:srgbClr val="000090"/>
              </a:solidFill>
              <a:ea typeface="ＭＳ Ｐゴシック" charset="0"/>
            </a:endParaRPr>
          </a:p>
          <a:p>
            <a:pPr lvl="1" defTabSz="914400" fontAlgn="base">
              <a:spcBef>
                <a:spcPct val="20000"/>
              </a:spcBef>
              <a:spcAft>
                <a:spcPct val="0"/>
              </a:spcAft>
              <a:buClr>
                <a:srgbClr val="000099"/>
              </a:buClr>
              <a:buSzPct val="100000"/>
              <a:defRPr/>
            </a:pPr>
            <a:r>
              <a:rPr lang="es-ES_tradnl" sz="2000" b="1" dirty="0">
                <a:solidFill>
                  <a:srgbClr val="1D4F83"/>
                </a:solidFill>
                <a:ea typeface="ＭＳ Ｐゴシック" charset="0"/>
              </a:rPr>
              <a:t>Al entrar en el trámite </a:t>
            </a:r>
            <a:r>
              <a:rPr lang="es-ES_tradnl" sz="2000" b="1" dirty="0">
                <a:solidFill>
                  <a:srgbClr val="FF0000"/>
                </a:solidFill>
                <a:ea typeface="ＭＳ Ｐゴシック" charset="0"/>
              </a:rPr>
              <a:t>Solicitud TFE</a:t>
            </a:r>
            <a:r>
              <a:rPr lang="es-ES_tradnl" sz="2000" b="1" dirty="0">
                <a:solidFill>
                  <a:srgbClr val="1D4F83"/>
                </a:solidFill>
                <a:ea typeface="ＭＳ Ｐゴシック" charset="0"/>
              </a:rPr>
              <a:t>, aparece la siguiente pantalla, en la que hay que comprobar nuestros datos y seleccionar </a:t>
            </a:r>
            <a:r>
              <a:rPr lang="es-ES_tradnl" sz="2000" b="1" dirty="0">
                <a:solidFill>
                  <a:srgbClr val="FF0000"/>
                </a:solidFill>
                <a:ea typeface="ＭＳ Ｐゴシック" charset="0"/>
              </a:rPr>
              <a:t>Profesor - Oferta</a:t>
            </a:r>
          </a:p>
        </p:txBody>
      </p:sp>
      <p:sp>
        <p:nvSpPr>
          <p:cNvPr id="6" name="CuadroTexto 5">
            <a:extLst>
              <a:ext uri="{FF2B5EF4-FFF2-40B4-BE49-F238E27FC236}">
                <a16:creationId xmlns:a16="http://schemas.microsoft.com/office/drawing/2014/main" id="{3AC2942E-C3B8-A90A-6F3C-0107E67BA54A}"/>
              </a:ext>
            </a:extLst>
          </p:cNvPr>
          <p:cNvSpPr txBox="1"/>
          <p:nvPr/>
        </p:nvSpPr>
        <p:spPr>
          <a:xfrm>
            <a:off x="5413622" y="1326913"/>
            <a:ext cx="1018227" cy="369332"/>
          </a:xfrm>
          <a:prstGeom prst="rect">
            <a:avLst/>
          </a:prstGeom>
          <a:noFill/>
        </p:spPr>
        <p:txBody>
          <a:bodyPr wrap="none" rtlCol="0">
            <a:spAutoFit/>
          </a:bodyPr>
          <a:lstStyle/>
          <a:p>
            <a:r>
              <a:rPr lang="es-ES" b="1" dirty="0">
                <a:solidFill>
                  <a:srgbClr val="FF0000"/>
                </a:solidFill>
              </a:rPr>
              <a:t>Paso 1/2</a:t>
            </a:r>
          </a:p>
        </p:txBody>
      </p:sp>
      <p:sp>
        <p:nvSpPr>
          <p:cNvPr id="2" name="Marcador de número de diapositiva 1">
            <a:extLst>
              <a:ext uri="{FF2B5EF4-FFF2-40B4-BE49-F238E27FC236}">
                <a16:creationId xmlns:a16="http://schemas.microsoft.com/office/drawing/2014/main" id="{9AEDCF68-0626-5EA4-90CD-285B66ACF6A7}"/>
              </a:ext>
            </a:extLst>
          </p:cNvPr>
          <p:cNvSpPr>
            <a:spLocks noGrp="1"/>
          </p:cNvSpPr>
          <p:nvPr>
            <p:ph type="sldNum" sz="quarter" idx="12"/>
          </p:nvPr>
        </p:nvSpPr>
        <p:spPr/>
        <p:txBody>
          <a:bodyPr/>
          <a:lstStyle/>
          <a:p>
            <a:fld id="{A6EC9E3E-F9FB-4CAE-ADB0-6C6947CEBDED}" type="slidenum">
              <a:rPr lang="es-ES" smtClean="0"/>
              <a:t>41</a:t>
            </a:fld>
            <a:endParaRPr lang="es-ES"/>
          </a:p>
        </p:txBody>
      </p:sp>
      <p:pic>
        <p:nvPicPr>
          <p:cNvPr id="7" name="Imagen 6" descr="Logotipo&#10;&#10;Descripción generada automáticamente">
            <a:extLst>
              <a:ext uri="{FF2B5EF4-FFF2-40B4-BE49-F238E27FC236}">
                <a16:creationId xmlns:a16="http://schemas.microsoft.com/office/drawing/2014/main" id="{F2B6D7C2-955A-EAA8-D722-DC412C43DC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074" y="398027"/>
            <a:ext cx="1489247" cy="1164877"/>
          </a:xfrm>
          <a:prstGeom prst="rect">
            <a:avLst/>
          </a:prstGeom>
        </p:spPr>
      </p:pic>
      <p:sp>
        <p:nvSpPr>
          <p:cNvPr id="3" name="Título 1">
            <a:extLst>
              <a:ext uri="{FF2B5EF4-FFF2-40B4-BE49-F238E27FC236}">
                <a16:creationId xmlns:a16="http://schemas.microsoft.com/office/drawing/2014/main" id="{B54DFF59-DF3F-5063-771C-90A3700E1F2D}"/>
              </a:ext>
            </a:extLst>
          </p:cNvPr>
          <p:cNvSpPr txBox="1">
            <a:spLocks noChangeArrowheads="1"/>
          </p:cNvSpPr>
          <p:nvPr/>
        </p:nvSpPr>
        <p:spPr>
          <a:xfrm>
            <a:off x="219075" y="650225"/>
            <a:ext cx="6544056"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Solicitud de Tema y Director</a:t>
            </a:r>
          </a:p>
        </p:txBody>
      </p:sp>
      <p:pic>
        <p:nvPicPr>
          <p:cNvPr id="16" name="Imagen 15">
            <a:extLst>
              <a:ext uri="{FF2B5EF4-FFF2-40B4-BE49-F238E27FC236}">
                <a16:creationId xmlns:a16="http://schemas.microsoft.com/office/drawing/2014/main" id="{2B8A6429-9330-5308-7CB8-F7C65DD56EA2}"/>
              </a:ext>
            </a:extLst>
          </p:cNvPr>
          <p:cNvPicPr>
            <a:picLocks noChangeAspect="1"/>
          </p:cNvPicPr>
          <p:nvPr/>
        </p:nvPicPr>
        <p:blipFill>
          <a:blip r:embed="rId3"/>
          <a:stretch>
            <a:fillRect/>
          </a:stretch>
        </p:blipFill>
        <p:spPr>
          <a:xfrm>
            <a:off x="6829057" y="3334406"/>
            <a:ext cx="752047" cy="798023"/>
          </a:xfrm>
          <a:prstGeom prst="rect">
            <a:avLst/>
          </a:prstGeom>
        </p:spPr>
      </p:pic>
      <p:pic>
        <p:nvPicPr>
          <p:cNvPr id="5" name="Imagen 4">
            <a:extLst>
              <a:ext uri="{FF2B5EF4-FFF2-40B4-BE49-F238E27FC236}">
                <a16:creationId xmlns:a16="http://schemas.microsoft.com/office/drawing/2014/main" id="{9F823CEC-BBB8-BDAB-9E91-E0B92FAC571A}"/>
              </a:ext>
            </a:extLst>
          </p:cNvPr>
          <p:cNvPicPr>
            <a:picLocks noChangeAspect="1"/>
          </p:cNvPicPr>
          <p:nvPr/>
        </p:nvPicPr>
        <p:blipFill>
          <a:blip r:embed="rId4"/>
          <a:stretch>
            <a:fillRect/>
          </a:stretch>
        </p:blipFill>
        <p:spPr>
          <a:xfrm>
            <a:off x="6011" y="2926344"/>
            <a:ext cx="9115556" cy="3102981"/>
          </a:xfrm>
          <a:prstGeom prst="rect">
            <a:avLst/>
          </a:prstGeom>
        </p:spPr>
      </p:pic>
    </p:spTree>
    <p:extLst>
      <p:ext uri="{BB962C8B-B14F-4D97-AF65-F5344CB8AC3E}">
        <p14:creationId xmlns:p14="http://schemas.microsoft.com/office/powerpoint/2010/main" val="2973665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85053-280B-A205-E370-6B7C0FF1AB95}"/>
            </a:ext>
          </a:extLst>
        </p:cNvPr>
        <p:cNvGrpSpPr/>
        <p:nvPr/>
      </p:nvGrpSpPr>
      <p:grpSpPr>
        <a:xfrm>
          <a:off x="0" y="0"/>
          <a:ext cx="0" cy="0"/>
          <a:chOff x="0" y="0"/>
          <a:chExt cx="0" cy="0"/>
        </a:xfrm>
      </p:grpSpPr>
      <p:sp>
        <p:nvSpPr>
          <p:cNvPr id="7" name="Rectángulo 14">
            <a:extLst>
              <a:ext uri="{FF2B5EF4-FFF2-40B4-BE49-F238E27FC236}">
                <a16:creationId xmlns:a16="http://schemas.microsoft.com/office/drawing/2014/main" id="{6CECDAA1-5665-492A-30C5-0DE130E5FC59}"/>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99F7DFAA-06B1-C7F3-DBCA-B34DD6EE33E8}"/>
              </a:ext>
            </a:extLst>
          </p:cNvPr>
          <p:cNvSpPr txBox="1">
            <a:spLocks noChangeArrowheads="1"/>
          </p:cNvSpPr>
          <p:nvPr/>
        </p:nvSpPr>
        <p:spPr>
          <a:xfrm>
            <a:off x="657346" y="1050470"/>
            <a:ext cx="6043426"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Alumnos matriculados en Febrero de 2025</a:t>
            </a:r>
          </a:p>
        </p:txBody>
      </p:sp>
      <p:sp>
        <p:nvSpPr>
          <p:cNvPr id="4" name="Marcador de contenido 2">
            <a:extLst>
              <a:ext uri="{FF2B5EF4-FFF2-40B4-BE49-F238E27FC236}">
                <a16:creationId xmlns:a16="http://schemas.microsoft.com/office/drawing/2014/main" id="{FE9AF399-272E-9C1B-363A-5B621F1C4A29}"/>
              </a:ext>
            </a:extLst>
          </p:cNvPr>
          <p:cNvSpPr>
            <a:spLocks noGrp="1"/>
          </p:cNvSpPr>
          <p:nvPr>
            <p:ph idx="1"/>
          </p:nvPr>
        </p:nvSpPr>
        <p:spPr>
          <a:xfrm>
            <a:off x="397198" y="2022580"/>
            <a:ext cx="5585143" cy="3530496"/>
          </a:xfrm>
        </p:spPr>
        <p:txBody>
          <a:bodyPr>
            <a:normAutofit/>
          </a:bodyPr>
          <a:lstStyle/>
          <a:p>
            <a:pPr marL="0" indent="0">
              <a:buNone/>
            </a:pPr>
            <a:endParaRPr lang="es-ES" sz="2500" dirty="0"/>
          </a:p>
          <a:p>
            <a:pPr marL="0" indent="0">
              <a:buNone/>
            </a:pPr>
            <a:r>
              <a:rPr lang="es-ES" sz="2500" b="1" dirty="0"/>
              <a:t>Ampliación de matrícula</a:t>
            </a:r>
          </a:p>
          <a:p>
            <a:pPr marL="0" indent="0">
              <a:buNone/>
            </a:pPr>
            <a:endParaRPr lang="es-ES" sz="1500" dirty="0"/>
          </a:p>
          <a:p>
            <a:pPr lvl="1"/>
            <a:r>
              <a:rPr lang="es-ES" sz="2500" dirty="0"/>
              <a:t>Solicitud de DIRECTOR y tema (línea de trabajo)</a:t>
            </a:r>
          </a:p>
          <a:p>
            <a:pPr lvl="1"/>
            <a:endParaRPr lang="es-ES" sz="1500" dirty="0"/>
          </a:p>
          <a:p>
            <a:pPr lvl="1"/>
            <a:endParaRPr lang="es-ES" sz="1000" dirty="0"/>
          </a:p>
          <a:p>
            <a:pPr marL="457200" lvl="1" indent="0">
              <a:buNone/>
            </a:pPr>
            <a:r>
              <a:rPr lang="es-ES" sz="2500" b="1" dirty="0">
                <a:solidFill>
                  <a:srgbClr val="FF0000"/>
                </a:solidFill>
              </a:rPr>
              <a:t>Del 3 de febrero al 7 de marzo de 2025</a:t>
            </a:r>
            <a:endParaRPr lang="es-ES" sz="2500" dirty="0"/>
          </a:p>
        </p:txBody>
      </p:sp>
      <p:sp>
        <p:nvSpPr>
          <p:cNvPr id="5" name="Marcador de número de diapositiva 4">
            <a:extLst>
              <a:ext uri="{FF2B5EF4-FFF2-40B4-BE49-F238E27FC236}">
                <a16:creationId xmlns:a16="http://schemas.microsoft.com/office/drawing/2014/main" id="{D1CA3461-4EBC-50C2-F441-11D8DC130277}"/>
              </a:ext>
            </a:extLst>
          </p:cNvPr>
          <p:cNvSpPr>
            <a:spLocks noGrp="1"/>
          </p:cNvSpPr>
          <p:nvPr>
            <p:ph type="sldNum" sz="quarter" idx="12"/>
          </p:nvPr>
        </p:nvSpPr>
        <p:spPr/>
        <p:txBody>
          <a:bodyPr/>
          <a:lstStyle/>
          <a:p>
            <a:fld id="{A6EC9E3E-F9FB-4CAE-ADB0-6C6947CEBDED}" type="slidenum">
              <a:rPr lang="es-ES" smtClean="0"/>
              <a:t>42</a:t>
            </a:fld>
            <a:endParaRPr lang="es-ES"/>
          </a:p>
        </p:txBody>
      </p:sp>
      <p:pic>
        <p:nvPicPr>
          <p:cNvPr id="6" name="Imagen 5" descr="Logotipo&#10;&#10;Descripción generada automáticamente">
            <a:extLst>
              <a:ext uri="{FF2B5EF4-FFF2-40B4-BE49-F238E27FC236}">
                <a16:creationId xmlns:a16="http://schemas.microsoft.com/office/drawing/2014/main" id="{F6B25904-282E-3CA2-422C-C16EC0582C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8554" y="619238"/>
            <a:ext cx="1969850" cy="1540800"/>
          </a:xfrm>
          <a:prstGeom prst="rect">
            <a:avLst/>
          </a:prstGeom>
        </p:spPr>
      </p:pic>
      <p:sp>
        <p:nvSpPr>
          <p:cNvPr id="3" name="Rectángulo 2">
            <a:extLst>
              <a:ext uri="{FF2B5EF4-FFF2-40B4-BE49-F238E27FC236}">
                <a16:creationId xmlns:a16="http://schemas.microsoft.com/office/drawing/2014/main" id="{8C39082B-BE33-87FE-E9D8-39415ADCDEF7}"/>
              </a:ext>
            </a:extLst>
          </p:cNvPr>
          <p:cNvSpPr/>
          <p:nvPr/>
        </p:nvSpPr>
        <p:spPr>
          <a:xfrm>
            <a:off x="657346" y="4221308"/>
            <a:ext cx="5103479" cy="1071418"/>
          </a:xfrm>
          <a:prstGeom prst="rect">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DF076610-B015-0044-5E6F-A0603C08D4E4}"/>
              </a:ext>
            </a:extLst>
          </p:cNvPr>
          <p:cNvPicPr>
            <a:picLocks noChangeAspect="1"/>
          </p:cNvPicPr>
          <p:nvPr/>
        </p:nvPicPr>
        <p:blipFill>
          <a:blip r:embed="rId3"/>
          <a:stretch>
            <a:fillRect/>
          </a:stretch>
        </p:blipFill>
        <p:spPr>
          <a:xfrm>
            <a:off x="6244979" y="3072337"/>
            <a:ext cx="1982365" cy="1360446"/>
          </a:xfrm>
          <a:prstGeom prst="rect">
            <a:avLst/>
          </a:prstGeom>
        </p:spPr>
      </p:pic>
    </p:spTree>
    <p:extLst>
      <p:ext uri="{BB962C8B-B14F-4D97-AF65-F5344CB8AC3E}">
        <p14:creationId xmlns:p14="http://schemas.microsoft.com/office/powerpoint/2010/main" val="3434428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6C69E-9C7E-864D-FCC5-4538756FDA1F}"/>
            </a:ext>
          </a:extLst>
        </p:cNvPr>
        <p:cNvGrpSpPr/>
        <p:nvPr/>
      </p:nvGrpSpPr>
      <p:grpSpPr>
        <a:xfrm>
          <a:off x="0" y="0"/>
          <a:ext cx="0" cy="0"/>
          <a:chOff x="0" y="0"/>
          <a:chExt cx="0" cy="0"/>
        </a:xfrm>
      </p:grpSpPr>
      <p:sp>
        <p:nvSpPr>
          <p:cNvPr id="3" name="Rectángulo 14">
            <a:extLst>
              <a:ext uri="{FF2B5EF4-FFF2-40B4-BE49-F238E27FC236}">
                <a16:creationId xmlns:a16="http://schemas.microsoft.com/office/drawing/2014/main" id="{151F3F1B-E995-57AE-E9F9-5F98A55E3D33}"/>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F141DD3A-AAF8-0BE2-8BF0-A9B6DAADCDED}"/>
              </a:ext>
            </a:extLst>
          </p:cNvPr>
          <p:cNvSpPr txBox="1">
            <a:spLocks noChangeArrowheads="1"/>
          </p:cNvSpPr>
          <p:nvPr/>
        </p:nvSpPr>
        <p:spPr>
          <a:xfrm>
            <a:off x="-36274" y="123234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5</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Anteproyecto del TFG</a:t>
            </a:r>
          </a:p>
          <a:p>
            <a:pPr algn="ctr"/>
            <a:r>
              <a:rPr lang="es-ES_tradnl" altLang="es-ES" sz="24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TRÁMITE 2</a:t>
            </a:r>
          </a:p>
        </p:txBody>
      </p:sp>
      <p:sp>
        <p:nvSpPr>
          <p:cNvPr id="2" name="Rectangle 15">
            <a:extLst>
              <a:ext uri="{FF2B5EF4-FFF2-40B4-BE49-F238E27FC236}">
                <a16:creationId xmlns:a16="http://schemas.microsoft.com/office/drawing/2014/main" id="{5F224888-97A0-B818-5BAE-22251D47F8DC}"/>
              </a:ext>
            </a:extLst>
          </p:cNvPr>
          <p:cNvSpPr>
            <a:spLocks noChangeArrowheads="1"/>
          </p:cNvSpPr>
          <p:nvPr/>
        </p:nvSpPr>
        <p:spPr bwMode="auto">
          <a:xfrm>
            <a:off x="191799" y="1826921"/>
            <a:ext cx="6514619" cy="4230980"/>
          </a:xfrm>
          <a:prstGeom prst="rect">
            <a:avLst/>
          </a:prstGeom>
          <a:noFill/>
          <a:ln w="9525">
            <a:noFill/>
            <a:miter lim="800000"/>
            <a:headEnd/>
            <a:tailEnd/>
          </a:ln>
        </p:spPr>
        <p:txBody>
          <a:bodyPr/>
          <a:lstStyle/>
          <a:p>
            <a:pPr>
              <a:spcBef>
                <a:spcPct val="20000"/>
              </a:spcBef>
              <a:buClr>
                <a:srgbClr val="000099"/>
              </a:buClr>
              <a:buSzPct val="100000"/>
              <a:defRPr/>
            </a:pPr>
            <a:r>
              <a:rPr lang="es-ES_tradnl" b="1" dirty="0">
                <a:solidFill>
                  <a:srgbClr val="FF0000"/>
                </a:solidFill>
                <a:cs typeface="+mn-cs"/>
              </a:rPr>
              <a:t>Todos los alumnos deben presentar el anteproyecto firmado por su tutor </a:t>
            </a:r>
            <a:r>
              <a:rPr lang="es-ES_tradnl" b="1" dirty="0">
                <a:solidFill>
                  <a:srgbClr val="000090"/>
                </a:solidFill>
              </a:rPr>
              <a:t>a la Comisión del Grado en Ingeniería Agrícola, para su aprobación de acuerdo a los siguientes criterios:</a:t>
            </a:r>
          </a:p>
          <a:p>
            <a:pPr marL="447675" lvl="1" indent="-266700">
              <a:spcBef>
                <a:spcPct val="20000"/>
              </a:spcBef>
              <a:buClr>
                <a:srgbClr val="000099"/>
              </a:buClr>
              <a:buSzPct val="100000"/>
              <a:buFont typeface="+mj-lt"/>
              <a:buAutoNum type="arabicPeriod"/>
              <a:defRPr/>
            </a:pPr>
            <a:r>
              <a:rPr lang="es-ES_tradnl" b="1" dirty="0">
                <a:solidFill>
                  <a:srgbClr val="000090"/>
                </a:solidFill>
                <a:cs typeface="+mn-cs"/>
              </a:rPr>
              <a:t>Adecuación del trabajo a las competencias y contenidos del Grado</a:t>
            </a:r>
          </a:p>
          <a:p>
            <a:pPr marL="447675" lvl="1" indent="-266700">
              <a:spcBef>
                <a:spcPct val="20000"/>
              </a:spcBef>
              <a:buClr>
                <a:srgbClr val="000099"/>
              </a:buClr>
              <a:buSzPct val="100000"/>
              <a:buFont typeface="+mj-lt"/>
              <a:buAutoNum type="arabicPeriod"/>
              <a:defRPr/>
            </a:pPr>
            <a:r>
              <a:rPr lang="es-ES_tradnl" b="1" dirty="0">
                <a:solidFill>
                  <a:srgbClr val="000090"/>
                </a:solidFill>
                <a:cs typeface="+mn-cs"/>
              </a:rPr>
              <a:t>Cumplimiento de la estructura indicada en el Art. 5 de la normativa</a:t>
            </a:r>
          </a:p>
          <a:p>
            <a:pPr marL="447675" lvl="1" indent="-266700">
              <a:spcBef>
                <a:spcPct val="20000"/>
              </a:spcBef>
              <a:buClr>
                <a:srgbClr val="000099"/>
              </a:buClr>
              <a:buSzPct val="100000"/>
              <a:buFont typeface="+mj-lt"/>
              <a:buAutoNum type="arabicPeriod"/>
              <a:defRPr/>
            </a:pPr>
            <a:r>
              <a:rPr lang="es-ES_tradnl" b="1" dirty="0">
                <a:solidFill>
                  <a:srgbClr val="000090"/>
                </a:solidFill>
                <a:cs typeface="+mn-cs"/>
              </a:rPr>
              <a:t>Originalidad</a:t>
            </a:r>
          </a:p>
          <a:p>
            <a:pPr marL="447675" lvl="1" indent="-266700">
              <a:spcBef>
                <a:spcPct val="20000"/>
              </a:spcBef>
              <a:buClr>
                <a:srgbClr val="000099"/>
              </a:buClr>
              <a:buSzPct val="100000"/>
              <a:buFont typeface="+mj-lt"/>
              <a:buAutoNum type="arabicPeriod"/>
              <a:defRPr/>
            </a:pPr>
            <a:r>
              <a:rPr lang="es-ES_tradnl" b="1" dirty="0">
                <a:solidFill>
                  <a:srgbClr val="000090"/>
                </a:solidFill>
                <a:cs typeface="+mn-cs"/>
              </a:rPr>
              <a:t>El TFG pueda ser completado por el estudiante en el número de horas (300 horas para el TFG.</a:t>
            </a:r>
          </a:p>
          <a:p>
            <a:pPr>
              <a:spcBef>
                <a:spcPct val="20000"/>
              </a:spcBef>
              <a:buClr>
                <a:srgbClr val="000099"/>
              </a:buClr>
              <a:buSzPct val="100000"/>
              <a:defRPr/>
            </a:pPr>
            <a:r>
              <a:rPr lang="es-ES_tradnl" b="1" dirty="0">
                <a:solidFill>
                  <a:srgbClr val="000090"/>
                </a:solidFill>
              </a:rPr>
              <a:t>El anteproyecto se sube en la documentación adjunta del trámite </a:t>
            </a:r>
            <a:r>
              <a:rPr lang="es-ES_tradnl" b="1" dirty="0">
                <a:solidFill>
                  <a:srgbClr val="FF0000"/>
                </a:solidFill>
                <a:cs typeface="+mn-cs"/>
              </a:rPr>
              <a:t>Solicitud TFE</a:t>
            </a:r>
            <a:r>
              <a:rPr lang="es-ES_tradnl" b="1" dirty="0">
                <a:solidFill>
                  <a:srgbClr val="000090"/>
                </a:solidFill>
              </a:rPr>
              <a:t> (donde se solicita tutor/tema)</a:t>
            </a:r>
            <a:endParaRPr lang="es-ES_tradnl" b="1" dirty="0">
              <a:solidFill>
                <a:srgbClr val="000090"/>
              </a:solidFill>
              <a:cs typeface="+mn-cs"/>
            </a:endParaRPr>
          </a:p>
        </p:txBody>
      </p:sp>
      <p:sp>
        <p:nvSpPr>
          <p:cNvPr id="4" name="Marcador de número de diapositiva 3">
            <a:extLst>
              <a:ext uri="{FF2B5EF4-FFF2-40B4-BE49-F238E27FC236}">
                <a16:creationId xmlns:a16="http://schemas.microsoft.com/office/drawing/2014/main" id="{F72B40FA-4472-A78E-D3B8-F761836E5D30}"/>
              </a:ext>
            </a:extLst>
          </p:cNvPr>
          <p:cNvSpPr>
            <a:spLocks noGrp="1"/>
          </p:cNvSpPr>
          <p:nvPr>
            <p:ph type="sldNum" sz="quarter" idx="12"/>
          </p:nvPr>
        </p:nvSpPr>
        <p:spPr/>
        <p:txBody>
          <a:bodyPr/>
          <a:lstStyle/>
          <a:p>
            <a:fld id="{A6EC9E3E-F9FB-4CAE-ADB0-6C6947CEBDED}" type="slidenum">
              <a:rPr lang="es-ES" smtClean="0"/>
              <a:t>43</a:t>
            </a:fld>
            <a:endParaRPr lang="es-ES"/>
          </a:p>
        </p:txBody>
      </p:sp>
      <p:pic>
        <p:nvPicPr>
          <p:cNvPr id="5" name="Imagen 4" descr="Logotipo&#10;&#10;Descripción generada automáticamente">
            <a:extLst>
              <a:ext uri="{FF2B5EF4-FFF2-40B4-BE49-F238E27FC236}">
                <a16:creationId xmlns:a16="http://schemas.microsoft.com/office/drawing/2014/main" id="{352A6AE6-0287-81B8-A0CE-54690713F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1240" y="327686"/>
            <a:ext cx="1588479" cy="1242495"/>
          </a:xfrm>
          <a:prstGeom prst="rect">
            <a:avLst/>
          </a:prstGeom>
        </p:spPr>
      </p:pic>
      <p:pic>
        <p:nvPicPr>
          <p:cNvPr id="7" name="Imagen 6">
            <a:extLst>
              <a:ext uri="{FF2B5EF4-FFF2-40B4-BE49-F238E27FC236}">
                <a16:creationId xmlns:a16="http://schemas.microsoft.com/office/drawing/2014/main" id="{B4D2F622-F352-D19F-B6CF-28DC87F8A885}"/>
              </a:ext>
            </a:extLst>
          </p:cNvPr>
          <p:cNvPicPr>
            <a:picLocks noChangeAspect="1"/>
          </p:cNvPicPr>
          <p:nvPr/>
        </p:nvPicPr>
        <p:blipFill>
          <a:blip r:embed="rId4"/>
          <a:stretch>
            <a:fillRect/>
          </a:stretch>
        </p:blipFill>
        <p:spPr>
          <a:xfrm>
            <a:off x="7069465" y="3793765"/>
            <a:ext cx="1941185" cy="2114559"/>
          </a:xfrm>
          <a:prstGeom prst="rect">
            <a:avLst/>
          </a:prstGeom>
        </p:spPr>
      </p:pic>
      <p:sp>
        <p:nvSpPr>
          <p:cNvPr id="6" name="CuadroTexto 5">
            <a:extLst>
              <a:ext uri="{FF2B5EF4-FFF2-40B4-BE49-F238E27FC236}">
                <a16:creationId xmlns:a16="http://schemas.microsoft.com/office/drawing/2014/main" id="{60910C2A-AC1F-A92A-65A1-7B663545AA89}"/>
              </a:ext>
            </a:extLst>
          </p:cNvPr>
          <p:cNvSpPr txBox="1"/>
          <p:nvPr/>
        </p:nvSpPr>
        <p:spPr>
          <a:xfrm>
            <a:off x="7069464" y="2401152"/>
            <a:ext cx="1941185" cy="1015663"/>
          </a:xfrm>
          <a:prstGeom prst="rect">
            <a:avLst/>
          </a:prstGeom>
          <a:noFill/>
        </p:spPr>
        <p:txBody>
          <a:bodyPr wrap="square" rtlCol="0">
            <a:spAutoFit/>
          </a:bodyPr>
          <a:lstStyle/>
          <a:p>
            <a:r>
              <a:rPr lang="es-ES" sz="2000" b="1" dirty="0"/>
              <a:t>Plantillas Word:</a:t>
            </a:r>
            <a:endParaRPr lang="es-ES" sz="2000" b="1" dirty="0">
              <a:hlinkClick r:id="rId5"/>
            </a:endParaRPr>
          </a:p>
          <a:p>
            <a:pPr marL="342900" indent="-161925">
              <a:buFont typeface="Arial" panose="020B0604020202020204" pitchFamily="34" charset="0"/>
              <a:buChar char="•"/>
            </a:pPr>
            <a:r>
              <a:rPr lang="es-ES" sz="2000" b="1" dirty="0">
                <a:hlinkClick r:id="rId5"/>
              </a:rPr>
              <a:t>TFG</a:t>
            </a:r>
            <a:endParaRPr lang="es-ES" sz="2000" b="1" dirty="0"/>
          </a:p>
          <a:p>
            <a:pPr marL="342900" indent="-161925">
              <a:buFont typeface="Arial" panose="020B0604020202020204" pitchFamily="34" charset="0"/>
              <a:buChar char="•"/>
            </a:pPr>
            <a:r>
              <a:rPr lang="es-ES" sz="2000" b="1" dirty="0">
                <a:hlinkClick r:id="rId6"/>
              </a:rPr>
              <a:t>CTFG</a:t>
            </a:r>
            <a:endParaRPr lang="es-ES" sz="2000" b="1" dirty="0"/>
          </a:p>
        </p:txBody>
      </p:sp>
    </p:spTree>
    <p:extLst>
      <p:ext uri="{BB962C8B-B14F-4D97-AF65-F5344CB8AC3E}">
        <p14:creationId xmlns:p14="http://schemas.microsoft.com/office/powerpoint/2010/main" val="3183071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1807B-E4A9-D5EB-E64B-CD1AD6213D4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7E02FF35-1A73-06CF-A6BB-90E73BF7B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40" y="2337385"/>
            <a:ext cx="3859259" cy="3625672"/>
          </a:xfrm>
          <a:prstGeom prst="rect">
            <a:avLst/>
          </a:prstGeom>
        </p:spPr>
      </p:pic>
      <p:sp>
        <p:nvSpPr>
          <p:cNvPr id="11" name="Título 1">
            <a:extLst>
              <a:ext uri="{FF2B5EF4-FFF2-40B4-BE49-F238E27FC236}">
                <a16:creationId xmlns:a16="http://schemas.microsoft.com/office/drawing/2014/main" id="{EECABD71-DD26-B968-F77F-D2DF9B444FA8}"/>
              </a:ext>
            </a:extLst>
          </p:cNvPr>
          <p:cNvSpPr txBox="1">
            <a:spLocks noChangeArrowheads="1"/>
          </p:cNvSpPr>
          <p:nvPr/>
        </p:nvSpPr>
        <p:spPr>
          <a:xfrm>
            <a:off x="142875" y="932398"/>
            <a:ext cx="7799045"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5</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Anteproyecto del TFG</a:t>
            </a:r>
          </a:p>
        </p:txBody>
      </p:sp>
      <p:sp>
        <p:nvSpPr>
          <p:cNvPr id="4" name="Marcador de número de diapositiva 3">
            <a:extLst>
              <a:ext uri="{FF2B5EF4-FFF2-40B4-BE49-F238E27FC236}">
                <a16:creationId xmlns:a16="http://schemas.microsoft.com/office/drawing/2014/main" id="{86028E9A-9072-17DC-EE80-E076AD54B0F1}"/>
              </a:ext>
            </a:extLst>
          </p:cNvPr>
          <p:cNvSpPr>
            <a:spLocks noGrp="1"/>
          </p:cNvSpPr>
          <p:nvPr>
            <p:ph type="sldNum" sz="quarter" idx="12"/>
          </p:nvPr>
        </p:nvSpPr>
        <p:spPr/>
        <p:txBody>
          <a:bodyPr/>
          <a:lstStyle/>
          <a:p>
            <a:fld id="{A6EC9E3E-F9FB-4CAE-ADB0-6C6947CEBDED}" type="slidenum">
              <a:rPr lang="es-ES" smtClean="0"/>
              <a:t>44</a:t>
            </a:fld>
            <a:endParaRPr lang="es-ES"/>
          </a:p>
        </p:txBody>
      </p:sp>
      <p:pic>
        <p:nvPicPr>
          <p:cNvPr id="6" name="Imagen 5" descr="Logotipo&#10;&#10;Descripción generada automáticamente">
            <a:extLst>
              <a:ext uri="{FF2B5EF4-FFF2-40B4-BE49-F238E27FC236}">
                <a16:creationId xmlns:a16="http://schemas.microsoft.com/office/drawing/2014/main" id="{6F605E22-1693-5BDC-7267-56AD103C905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
        <p:nvSpPr>
          <p:cNvPr id="18" name="Rectángulo 17">
            <a:extLst>
              <a:ext uri="{FF2B5EF4-FFF2-40B4-BE49-F238E27FC236}">
                <a16:creationId xmlns:a16="http://schemas.microsoft.com/office/drawing/2014/main" id="{0696B528-829B-7EE2-E968-F3AFD607BB36}"/>
              </a:ext>
            </a:extLst>
          </p:cNvPr>
          <p:cNvSpPr/>
          <p:nvPr/>
        </p:nvSpPr>
        <p:spPr>
          <a:xfrm>
            <a:off x="471488" y="4761468"/>
            <a:ext cx="4314826" cy="26773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841E124F-0949-6E01-EBA0-55925F59CF17}"/>
              </a:ext>
            </a:extLst>
          </p:cNvPr>
          <p:cNvSpPr txBox="1"/>
          <p:nvPr/>
        </p:nvSpPr>
        <p:spPr>
          <a:xfrm>
            <a:off x="0" y="1968053"/>
            <a:ext cx="9144000" cy="369332"/>
          </a:xfrm>
          <a:prstGeom prst="rect">
            <a:avLst/>
          </a:prstGeom>
          <a:noFill/>
        </p:spPr>
        <p:txBody>
          <a:bodyPr wrap="square" rtlCol="0">
            <a:spAutoFit/>
          </a:bodyPr>
          <a:lstStyle/>
          <a:p>
            <a:pPr algn="ctr"/>
            <a:r>
              <a:rPr lang="es-ES" dirty="0">
                <a:hlinkClick r:id="rId4"/>
              </a:rPr>
              <a:t>https://www.ual.es/estudios/grados/presentacion/plandeestudios/trabajofinestudios/2515</a:t>
            </a:r>
            <a:r>
              <a:rPr lang="es-ES" dirty="0"/>
              <a:t> </a:t>
            </a:r>
          </a:p>
        </p:txBody>
      </p:sp>
      <p:pic>
        <p:nvPicPr>
          <p:cNvPr id="8" name="Imagen 7">
            <a:extLst>
              <a:ext uri="{FF2B5EF4-FFF2-40B4-BE49-F238E27FC236}">
                <a16:creationId xmlns:a16="http://schemas.microsoft.com/office/drawing/2014/main" id="{B0C12072-497F-7D4D-D2A6-CC87826644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8621" y="2423117"/>
            <a:ext cx="2686729" cy="3847501"/>
          </a:xfrm>
          <a:prstGeom prst="rect">
            <a:avLst/>
          </a:prstGeom>
        </p:spPr>
      </p:pic>
    </p:spTree>
    <p:extLst>
      <p:ext uri="{BB962C8B-B14F-4D97-AF65-F5344CB8AC3E}">
        <p14:creationId xmlns:p14="http://schemas.microsoft.com/office/powerpoint/2010/main" val="1159402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58232-04AB-8A29-EF90-B82271C2D626}"/>
            </a:ext>
          </a:extLst>
        </p:cNvPr>
        <p:cNvGrpSpPr/>
        <p:nvPr/>
      </p:nvGrpSpPr>
      <p:grpSpPr>
        <a:xfrm>
          <a:off x="0" y="0"/>
          <a:ext cx="0" cy="0"/>
          <a:chOff x="0" y="0"/>
          <a:chExt cx="0" cy="0"/>
        </a:xfrm>
      </p:grpSpPr>
      <p:sp>
        <p:nvSpPr>
          <p:cNvPr id="11" name="Título 1">
            <a:extLst>
              <a:ext uri="{FF2B5EF4-FFF2-40B4-BE49-F238E27FC236}">
                <a16:creationId xmlns:a16="http://schemas.microsoft.com/office/drawing/2014/main" id="{F0C32EDC-8228-9341-D334-A5CDA5C44346}"/>
              </a:ext>
            </a:extLst>
          </p:cNvPr>
          <p:cNvSpPr txBox="1">
            <a:spLocks noChangeArrowheads="1"/>
          </p:cNvSpPr>
          <p:nvPr/>
        </p:nvSpPr>
        <p:spPr>
          <a:xfrm>
            <a:off x="51847" y="937275"/>
            <a:ext cx="7941920"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5</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Anteproyecto del TFG</a:t>
            </a:r>
          </a:p>
        </p:txBody>
      </p:sp>
      <p:sp>
        <p:nvSpPr>
          <p:cNvPr id="4" name="Rectangle 15">
            <a:extLst>
              <a:ext uri="{FF2B5EF4-FFF2-40B4-BE49-F238E27FC236}">
                <a16:creationId xmlns:a16="http://schemas.microsoft.com/office/drawing/2014/main" id="{04FC326F-7DC7-A0C7-F819-73FEE4BB1472}"/>
              </a:ext>
            </a:extLst>
          </p:cNvPr>
          <p:cNvSpPr>
            <a:spLocks noChangeArrowheads="1"/>
          </p:cNvSpPr>
          <p:nvPr/>
        </p:nvSpPr>
        <p:spPr bwMode="auto">
          <a:xfrm>
            <a:off x="651753" y="1791065"/>
            <a:ext cx="7863598" cy="1232247"/>
          </a:xfrm>
          <a:prstGeom prst="rect">
            <a:avLst/>
          </a:prstGeom>
          <a:noFill/>
          <a:ln w="9525">
            <a:noFill/>
            <a:miter lim="800000"/>
            <a:headEnd/>
            <a:tailEnd/>
          </a:ln>
        </p:spPr>
        <p:txBody>
          <a:bodyPr/>
          <a:lstStyle/>
          <a:p>
            <a:pPr algn="just" defTabSz="914400" fontAlgn="base">
              <a:spcBef>
                <a:spcPct val="20000"/>
              </a:spcBef>
              <a:spcAft>
                <a:spcPct val="0"/>
              </a:spcAft>
              <a:buClr>
                <a:srgbClr val="000099"/>
              </a:buClr>
              <a:buSzPct val="100000"/>
              <a:defRPr/>
            </a:pPr>
            <a:r>
              <a:rPr lang="es-ES_tradnl" sz="2000" b="1" dirty="0">
                <a:solidFill>
                  <a:srgbClr val="FF0000"/>
                </a:solidFill>
                <a:ea typeface="ＭＳ Ｐゴシック" charset="0"/>
              </a:rPr>
              <a:t>Presentación del anteproyecto </a:t>
            </a:r>
            <a:r>
              <a:rPr lang="es-ES_tradnl" sz="2000" b="1" dirty="0">
                <a:solidFill>
                  <a:srgbClr val="000090"/>
                </a:solidFill>
                <a:ea typeface="ＭＳ Ｐゴシック" charset="0"/>
              </a:rPr>
              <a:t>a la Comisión del Grado en Ingeniería Agrícola</a:t>
            </a:r>
            <a:endParaRPr lang="es-ES_tradnl" sz="2000" b="1" dirty="0">
              <a:solidFill>
                <a:srgbClr val="FF0000"/>
              </a:solidFill>
              <a:ea typeface="ＭＳ Ｐゴシック" charset="0"/>
            </a:endParaRPr>
          </a:p>
        </p:txBody>
      </p:sp>
      <p:sp>
        <p:nvSpPr>
          <p:cNvPr id="5" name="CuadroTexto 4">
            <a:extLst>
              <a:ext uri="{FF2B5EF4-FFF2-40B4-BE49-F238E27FC236}">
                <a16:creationId xmlns:a16="http://schemas.microsoft.com/office/drawing/2014/main" id="{85F7E420-D992-FD90-729C-964D7FEBA8FF}"/>
              </a:ext>
            </a:extLst>
          </p:cNvPr>
          <p:cNvSpPr txBox="1"/>
          <p:nvPr/>
        </p:nvSpPr>
        <p:spPr>
          <a:xfrm>
            <a:off x="51847" y="3917576"/>
            <a:ext cx="9040305" cy="1785104"/>
          </a:xfrm>
          <a:prstGeom prst="rect">
            <a:avLst/>
          </a:prstGeom>
          <a:solidFill>
            <a:srgbClr val="DCD4FE"/>
          </a:solidFill>
          <a:ln w="22225">
            <a:solidFill>
              <a:schemeClr val="accent1">
                <a:shade val="50000"/>
              </a:schemeClr>
            </a:solidFill>
          </a:ln>
        </p:spPr>
        <p:txBody>
          <a:bodyPr wrap="square" rtlCol="0">
            <a:spAutoFit/>
          </a:bodyPr>
          <a:lstStyle/>
          <a:p>
            <a:pPr marL="342900" indent="342900" defTabSz="914400" fontAlgn="base">
              <a:spcBef>
                <a:spcPct val="0"/>
              </a:spcBef>
              <a:spcAft>
                <a:spcPct val="0"/>
              </a:spcAft>
              <a:buFont typeface="Arial"/>
              <a:buChar char="•"/>
            </a:pPr>
            <a:r>
              <a:rPr lang="es-ES_tradnl" sz="2400" b="1" dirty="0">
                <a:solidFill>
                  <a:srgbClr val="000090"/>
                </a:solidFill>
                <a:latin typeface="Times New Roman" charset="0"/>
                <a:ea typeface="ＭＳ Ｐゴシック" charset="0"/>
              </a:rPr>
              <a:t>Convocatoria ordinaria de mayo:</a:t>
            </a:r>
          </a:p>
          <a:p>
            <a:pPr marL="1076325" defTabSz="914400" fontAlgn="base">
              <a:spcBef>
                <a:spcPct val="0"/>
              </a:spcBef>
              <a:spcAft>
                <a:spcPct val="0"/>
              </a:spcAft>
            </a:pPr>
            <a:r>
              <a:rPr lang="es-ES_tradnl" sz="2600" b="1" dirty="0">
                <a:solidFill>
                  <a:srgbClr val="FF0000"/>
                </a:solidFill>
                <a:latin typeface="Times New Roman" charset="0"/>
                <a:ea typeface="ＭＳ Ｐゴシック" charset="0"/>
              </a:rPr>
              <a:t>30 de septiembre de 2024 al 31 de marzo de 2025</a:t>
            </a:r>
          </a:p>
          <a:p>
            <a:pPr marL="1076325" defTabSz="914400" fontAlgn="base">
              <a:spcBef>
                <a:spcPct val="0"/>
              </a:spcBef>
              <a:spcAft>
                <a:spcPct val="0"/>
              </a:spcAft>
            </a:pPr>
            <a:endParaRPr lang="es-ES_tradnl" sz="1000" b="1" dirty="0">
              <a:solidFill>
                <a:srgbClr val="FF0000"/>
              </a:solidFill>
              <a:latin typeface="Times New Roman" charset="0"/>
              <a:ea typeface="ＭＳ Ｐゴシック" charset="0"/>
            </a:endParaRPr>
          </a:p>
          <a:p>
            <a:pPr marL="342900" indent="342900" defTabSz="914400" fontAlgn="base">
              <a:spcBef>
                <a:spcPct val="0"/>
              </a:spcBef>
              <a:spcAft>
                <a:spcPct val="0"/>
              </a:spcAft>
              <a:buFont typeface="Arial"/>
              <a:buChar char="•"/>
            </a:pPr>
            <a:r>
              <a:rPr lang="es-ES_tradnl" sz="2400" b="1" dirty="0">
                <a:solidFill>
                  <a:srgbClr val="000090"/>
                </a:solidFill>
                <a:latin typeface="Times New Roman" charset="0"/>
                <a:ea typeface="ＭＳ Ｐゴシック" charset="0"/>
              </a:rPr>
              <a:t>Convocatoria extraordinaria de julio:</a:t>
            </a:r>
            <a:endParaRPr lang="es-ES_tradnl" sz="2200" b="1" dirty="0">
              <a:solidFill>
                <a:srgbClr val="FF0000"/>
              </a:solidFill>
              <a:latin typeface="Times New Roman" charset="0"/>
              <a:ea typeface="ＭＳ Ｐゴシック" charset="0"/>
            </a:endParaRPr>
          </a:p>
          <a:p>
            <a:pPr marL="1076325" defTabSz="914400" fontAlgn="base">
              <a:spcBef>
                <a:spcPct val="0"/>
              </a:spcBef>
              <a:spcAft>
                <a:spcPct val="0"/>
              </a:spcAft>
            </a:pPr>
            <a:r>
              <a:rPr lang="es-ES_tradnl" sz="2600" b="1" dirty="0">
                <a:solidFill>
                  <a:srgbClr val="FF0000"/>
                </a:solidFill>
                <a:latin typeface="Times New Roman" charset="0"/>
                <a:ea typeface="ＭＳ Ｐゴシック" charset="0"/>
              </a:rPr>
              <a:t>1 al 30 de abril de 2025</a:t>
            </a:r>
          </a:p>
        </p:txBody>
      </p:sp>
      <p:pic>
        <p:nvPicPr>
          <p:cNvPr id="2" name="Imagen 1">
            <a:extLst>
              <a:ext uri="{FF2B5EF4-FFF2-40B4-BE49-F238E27FC236}">
                <a16:creationId xmlns:a16="http://schemas.microsoft.com/office/drawing/2014/main" id="{4F257BB0-BFE6-7B59-3E15-62553A445236}"/>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1628769" y="2663317"/>
            <a:ext cx="2019102" cy="1313321"/>
          </a:xfrm>
          <a:prstGeom prst="rect">
            <a:avLst/>
          </a:prstGeom>
        </p:spPr>
      </p:pic>
      <p:sp>
        <p:nvSpPr>
          <p:cNvPr id="7" name="Marcador de número de diapositiva 6">
            <a:extLst>
              <a:ext uri="{FF2B5EF4-FFF2-40B4-BE49-F238E27FC236}">
                <a16:creationId xmlns:a16="http://schemas.microsoft.com/office/drawing/2014/main" id="{49F616D2-418D-96D6-5012-D07A12A0F39A}"/>
              </a:ext>
            </a:extLst>
          </p:cNvPr>
          <p:cNvSpPr>
            <a:spLocks noGrp="1"/>
          </p:cNvSpPr>
          <p:nvPr>
            <p:ph type="sldNum" sz="quarter" idx="12"/>
          </p:nvPr>
        </p:nvSpPr>
        <p:spPr/>
        <p:txBody>
          <a:bodyPr/>
          <a:lstStyle/>
          <a:p>
            <a:fld id="{A6EC9E3E-F9FB-4CAE-ADB0-6C6947CEBDED}" type="slidenum">
              <a:rPr lang="es-ES" smtClean="0"/>
              <a:t>45</a:t>
            </a:fld>
            <a:endParaRPr lang="es-ES"/>
          </a:p>
        </p:txBody>
      </p:sp>
      <p:pic>
        <p:nvPicPr>
          <p:cNvPr id="8" name="Imagen 7" descr="Logotipo&#10;&#10;Descripción generada automáticamente">
            <a:extLst>
              <a:ext uri="{FF2B5EF4-FFF2-40B4-BE49-F238E27FC236}">
                <a16:creationId xmlns:a16="http://schemas.microsoft.com/office/drawing/2014/main" id="{8D74278B-CF99-D72D-9699-4F615EDCF0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
        <p:nvSpPr>
          <p:cNvPr id="3" name="CuadroTexto 2">
            <a:extLst>
              <a:ext uri="{FF2B5EF4-FFF2-40B4-BE49-F238E27FC236}">
                <a16:creationId xmlns:a16="http://schemas.microsoft.com/office/drawing/2014/main" id="{1EF3319A-70D2-D7AC-ACA5-F9BE3372F09A}"/>
              </a:ext>
            </a:extLst>
          </p:cNvPr>
          <p:cNvSpPr txBox="1"/>
          <p:nvPr/>
        </p:nvSpPr>
        <p:spPr>
          <a:xfrm>
            <a:off x="4314825" y="2686050"/>
            <a:ext cx="4350028" cy="646331"/>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s-ES" b="1" dirty="0"/>
              <a:t>Convocatoria Noviembre (defensa Enero)</a:t>
            </a:r>
          </a:p>
          <a:p>
            <a:pPr algn="ctr"/>
            <a:r>
              <a:rPr lang="es-ES" b="1" dirty="0">
                <a:solidFill>
                  <a:srgbClr val="FF0000"/>
                </a:solidFill>
              </a:rPr>
              <a:t>Hasta el 29/11</a:t>
            </a:r>
          </a:p>
        </p:txBody>
      </p:sp>
    </p:spTree>
    <p:extLst>
      <p:ext uri="{BB962C8B-B14F-4D97-AF65-F5344CB8AC3E}">
        <p14:creationId xmlns:p14="http://schemas.microsoft.com/office/powerpoint/2010/main" val="2741467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45A7E-909D-0511-66D7-77281E75710A}"/>
            </a:ext>
          </a:extLst>
        </p:cNvPr>
        <p:cNvGrpSpPr/>
        <p:nvPr/>
      </p:nvGrpSpPr>
      <p:grpSpPr>
        <a:xfrm>
          <a:off x="0" y="0"/>
          <a:ext cx="0" cy="0"/>
          <a:chOff x="0" y="0"/>
          <a:chExt cx="0" cy="0"/>
        </a:xfrm>
      </p:grpSpPr>
      <p:sp>
        <p:nvSpPr>
          <p:cNvPr id="11" name="Título 1">
            <a:extLst>
              <a:ext uri="{FF2B5EF4-FFF2-40B4-BE49-F238E27FC236}">
                <a16:creationId xmlns:a16="http://schemas.microsoft.com/office/drawing/2014/main" id="{ECEBDAA2-8148-0A7F-7A0F-AEA46FAE66AC}"/>
              </a:ext>
            </a:extLst>
          </p:cNvPr>
          <p:cNvSpPr txBox="1">
            <a:spLocks noChangeArrowheads="1"/>
          </p:cNvSpPr>
          <p:nvPr/>
        </p:nvSpPr>
        <p:spPr>
          <a:xfrm>
            <a:off x="0" y="932398"/>
            <a:ext cx="7941920"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5</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Anteproyecto del TFG</a:t>
            </a:r>
          </a:p>
        </p:txBody>
      </p:sp>
      <p:pic>
        <p:nvPicPr>
          <p:cNvPr id="13" name="Imagen 12">
            <a:extLst>
              <a:ext uri="{FF2B5EF4-FFF2-40B4-BE49-F238E27FC236}">
                <a16:creationId xmlns:a16="http://schemas.microsoft.com/office/drawing/2014/main" id="{BA4C533F-7770-DF59-15A7-F883882F3A4A}"/>
              </a:ext>
            </a:extLst>
          </p:cNvPr>
          <p:cNvPicPr>
            <a:picLocks noChangeAspect="1"/>
          </p:cNvPicPr>
          <p:nvPr/>
        </p:nvPicPr>
        <p:blipFill>
          <a:blip r:embed="rId2" cstate="print"/>
          <a:stretch>
            <a:fillRect/>
          </a:stretch>
        </p:blipFill>
        <p:spPr>
          <a:xfrm>
            <a:off x="6251496" y="3183108"/>
            <a:ext cx="771354" cy="771354"/>
          </a:xfrm>
          <a:prstGeom prst="rect">
            <a:avLst/>
          </a:prstGeom>
        </p:spPr>
      </p:pic>
      <p:sp>
        <p:nvSpPr>
          <p:cNvPr id="6" name="CuadroTexto 5">
            <a:extLst>
              <a:ext uri="{FF2B5EF4-FFF2-40B4-BE49-F238E27FC236}">
                <a16:creationId xmlns:a16="http://schemas.microsoft.com/office/drawing/2014/main" id="{71A9425F-479A-1BF2-B7E9-4C8C9D9F5AB0}"/>
              </a:ext>
            </a:extLst>
          </p:cNvPr>
          <p:cNvSpPr txBox="1"/>
          <p:nvPr/>
        </p:nvSpPr>
        <p:spPr>
          <a:xfrm>
            <a:off x="313082" y="5076094"/>
            <a:ext cx="8517835" cy="646331"/>
          </a:xfrm>
          <a:prstGeom prst="rect">
            <a:avLst/>
          </a:prstGeom>
          <a:noFill/>
        </p:spPr>
        <p:txBody>
          <a:bodyPr wrap="square" rtlCol="0">
            <a:spAutoFit/>
          </a:bodyPr>
          <a:lstStyle/>
          <a:p>
            <a:r>
              <a:rPr lang="es-ES" b="1" dirty="0">
                <a:solidFill>
                  <a:srgbClr val="FF0000"/>
                </a:solidFill>
              </a:rPr>
              <a:t>Vigencia del anteproyecto: </a:t>
            </a:r>
            <a:r>
              <a:rPr lang="es-ES" dirty="0">
                <a:highlight>
                  <a:srgbClr val="FFFF00"/>
                </a:highlight>
              </a:rPr>
              <a:t>DOS cursos académicos </a:t>
            </a:r>
            <a:r>
              <a:rPr lang="es-ES" dirty="0"/>
              <a:t>incluido el que es aprobado por la Comisión del Grado en Ingeniería Agrícola. </a:t>
            </a:r>
          </a:p>
        </p:txBody>
      </p:sp>
      <p:sp>
        <p:nvSpPr>
          <p:cNvPr id="7" name="Marcador de número de diapositiva 6">
            <a:extLst>
              <a:ext uri="{FF2B5EF4-FFF2-40B4-BE49-F238E27FC236}">
                <a16:creationId xmlns:a16="http://schemas.microsoft.com/office/drawing/2014/main" id="{D68A3C37-B590-D1E0-0627-26E740866CE2}"/>
              </a:ext>
            </a:extLst>
          </p:cNvPr>
          <p:cNvSpPr>
            <a:spLocks noGrp="1"/>
          </p:cNvSpPr>
          <p:nvPr>
            <p:ph type="sldNum" sz="quarter" idx="12"/>
          </p:nvPr>
        </p:nvSpPr>
        <p:spPr/>
        <p:txBody>
          <a:bodyPr/>
          <a:lstStyle/>
          <a:p>
            <a:fld id="{A6EC9E3E-F9FB-4CAE-ADB0-6C6947CEBDED}" type="slidenum">
              <a:rPr lang="es-ES" smtClean="0"/>
              <a:t>46</a:t>
            </a:fld>
            <a:endParaRPr lang="es-ES"/>
          </a:p>
        </p:txBody>
      </p:sp>
      <p:pic>
        <p:nvPicPr>
          <p:cNvPr id="8" name="Imagen 7" descr="Logotipo&#10;&#10;Descripción generada automáticamente">
            <a:extLst>
              <a:ext uri="{FF2B5EF4-FFF2-40B4-BE49-F238E27FC236}">
                <a16:creationId xmlns:a16="http://schemas.microsoft.com/office/drawing/2014/main" id="{9349C437-ACC9-3A67-DAE4-03F0928C82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pic>
        <p:nvPicPr>
          <p:cNvPr id="12" name="Imagen 11">
            <a:extLst>
              <a:ext uri="{FF2B5EF4-FFF2-40B4-BE49-F238E27FC236}">
                <a16:creationId xmlns:a16="http://schemas.microsoft.com/office/drawing/2014/main" id="{37C89E90-C43A-A8A4-7768-69F3EB18E8E5}"/>
              </a:ext>
            </a:extLst>
          </p:cNvPr>
          <p:cNvPicPr>
            <a:picLocks noChangeAspect="1"/>
          </p:cNvPicPr>
          <p:nvPr/>
        </p:nvPicPr>
        <p:blipFill>
          <a:blip r:embed="rId4"/>
          <a:stretch>
            <a:fillRect/>
          </a:stretch>
        </p:blipFill>
        <p:spPr>
          <a:xfrm>
            <a:off x="7022850" y="2618482"/>
            <a:ext cx="1603453" cy="1746663"/>
          </a:xfrm>
          <a:prstGeom prst="rect">
            <a:avLst/>
          </a:prstGeom>
          <a:ln>
            <a:solidFill>
              <a:schemeClr val="tx2"/>
            </a:solidFill>
          </a:ln>
        </p:spPr>
      </p:pic>
      <p:pic>
        <p:nvPicPr>
          <p:cNvPr id="14" name="Imagen 13">
            <a:extLst>
              <a:ext uri="{FF2B5EF4-FFF2-40B4-BE49-F238E27FC236}">
                <a16:creationId xmlns:a16="http://schemas.microsoft.com/office/drawing/2014/main" id="{234DA3DF-EF62-0F93-1502-E18C97903E3D}"/>
              </a:ext>
            </a:extLst>
          </p:cNvPr>
          <p:cNvPicPr>
            <a:picLocks noChangeAspect="1"/>
          </p:cNvPicPr>
          <p:nvPr/>
        </p:nvPicPr>
        <p:blipFill>
          <a:blip r:embed="rId5"/>
          <a:stretch>
            <a:fillRect/>
          </a:stretch>
        </p:blipFill>
        <p:spPr>
          <a:xfrm>
            <a:off x="352424" y="1891631"/>
            <a:ext cx="5455895" cy="2594273"/>
          </a:xfrm>
          <a:prstGeom prst="rect">
            <a:avLst/>
          </a:prstGeom>
        </p:spPr>
      </p:pic>
      <p:sp>
        <p:nvSpPr>
          <p:cNvPr id="9" name="Flecha curvada hacia la derecha 4">
            <a:extLst>
              <a:ext uri="{FF2B5EF4-FFF2-40B4-BE49-F238E27FC236}">
                <a16:creationId xmlns:a16="http://schemas.microsoft.com/office/drawing/2014/main" id="{FC7FA6BB-737D-E2BD-1ED7-79A3290F9CD0}"/>
              </a:ext>
            </a:extLst>
          </p:cNvPr>
          <p:cNvSpPr/>
          <p:nvPr/>
        </p:nvSpPr>
        <p:spPr bwMode="auto">
          <a:xfrm rot="4197844">
            <a:off x="4199455" y="423040"/>
            <a:ext cx="1033081" cy="5045783"/>
          </a:xfrm>
          <a:prstGeom prst="curvedRight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pPr>
            <a:endParaRPr lang="es-ES" sz="2400" dirty="0">
              <a:solidFill>
                <a:srgbClr val="003366"/>
              </a:solidFill>
              <a:latin typeface="Times New Roman" pitchFamily="18" charset="0"/>
              <a:ea typeface="ＭＳ Ｐゴシック" charset="0"/>
            </a:endParaRPr>
          </a:p>
        </p:txBody>
      </p:sp>
      <p:sp>
        <p:nvSpPr>
          <p:cNvPr id="3" name="Rectángulo redondeado 2">
            <a:extLst>
              <a:ext uri="{FF2B5EF4-FFF2-40B4-BE49-F238E27FC236}">
                <a16:creationId xmlns:a16="http://schemas.microsoft.com/office/drawing/2014/main" id="{30414D12-859E-35BA-F9DC-99FB5FD14E1C}"/>
              </a:ext>
            </a:extLst>
          </p:cNvPr>
          <p:cNvSpPr/>
          <p:nvPr/>
        </p:nvSpPr>
        <p:spPr>
          <a:xfrm>
            <a:off x="2247900" y="4219575"/>
            <a:ext cx="933450" cy="14557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Gráfico 4" descr="Advertencia contorno">
            <a:extLst>
              <a:ext uri="{FF2B5EF4-FFF2-40B4-BE49-F238E27FC236}">
                <a16:creationId xmlns:a16="http://schemas.microsoft.com/office/drawing/2014/main" id="{338445C2-AE09-D07D-FD9E-FDF5038238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7680" y="343381"/>
            <a:ext cx="914400" cy="914400"/>
          </a:xfrm>
          <a:prstGeom prst="rect">
            <a:avLst/>
          </a:prstGeom>
        </p:spPr>
      </p:pic>
    </p:spTree>
    <p:extLst>
      <p:ext uri="{BB962C8B-B14F-4D97-AF65-F5344CB8AC3E}">
        <p14:creationId xmlns:p14="http://schemas.microsoft.com/office/powerpoint/2010/main" val="3322751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467E7-AD35-2061-6347-E2A995F50307}"/>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5B7E1239-3559-E446-4D9C-ADB2A359340E}"/>
              </a:ext>
            </a:extLst>
          </p:cNvPr>
          <p:cNvPicPr>
            <a:picLocks noChangeAspect="1"/>
          </p:cNvPicPr>
          <p:nvPr/>
        </p:nvPicPr>
        <p:blipFill rotWithShape="1">
          <a:blip r:embed="rId2"/>
          <a:srcRect t="7868"/>
          <a:stretch/>
        </p:blipFill>
        <p:spPr>
          <a:xfrm>
            <a:off x="870593" y="1895474"/>
            <a:ext cx="5559969" cy="2922291"/>
          </a:xfrm>
          <a:prstGeom prst="rect">
            <a:avLst/>
          </a:prstGeom>
        </p:spPr>
      </p:pic>
      <p:sp>
        <p:nvSpPr>
          <p:cNvPr id="3" name="Rectángulo 14">
            <a:extLst>
              <a:ext uri="{FF2B5EF4-FFF2-40B4-BE49-F238E27FC236}">
                <a16:creationId xmlns:a16="http://schemas.microsoft.com/office/drawing/2014/main" id="{FC42A33F-28A2-CA69-0FEF-BAC9274D278A}"/>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4E7246C1-E615-245B-83DD-CC723E1B375C}"/>
              </a:ext>
            </a:extLst>
          </p:cNvPr>
          <p:cNvSpPr txBox="1">
            <a:spLocks noChangeArrowheads="1"/>
          </p:cNvSpPr>
          <p:nvPr/>
        </p:nvSpPr>
        <p:spPr>
          <a:xfrm>
            <a:off x="197721" y="90382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5</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Anteproyecto del TFG</a:t>
            </a:r>
          </a:p>
        </p:txBody>
      </p:sp>
      <p:sp>
        <p:nvSpPr>
          <p:cNvPr id="7" name="Marcador de número de diapositiva 6">
            <a:extLst>
              <a:ext uri="{FF2B5EF4-FFF2-40B4-BE49-F238E27FC236}">
                <a16:creationId xmlns:a16="http://schemas.microsoft.com/office/drawing/2014/main" id="{8C98ADB9-F750-CE99-9756-A6D72D42B874}"/>
              </a:ext>
            </a:extLst>
          </p:cNvPr>
          <p:cNvSpPr>
            <a:spLocks noGrp="1"/>
          </p:cNvSpPr>
          <p:nvPr>
            <p:ph type="sldNum" sz="quarter" idx="12"/>
          </p:nvPr>
        </p:nvSpPr>
        <p:spPr/>
        <p:txBody>
          <a:bodyPr/>
          <a:lstStyle/>
          <a:p>
            <a:fld id="{A6EC9E3E-F9FB-4CAE-ADB0-6C6947CEBDED}" type="slidenum">
              <a:rPr lang="es-ES" smtClean="0"/>
              <a:t>47</a:t>
            </a:fld>
            <a:endParaRPr lang="es-ES"/>
          </a:p>
        </p:txBody>
      </p:sp>
      <p:pic>
        <p:nvPicPr>
          <p:cNvPr id="2" name="Imagen 1" descr="Logotipo&#10;&#10;Descripción generada automáticamente">
            <a:extLst>
              <a:ext uri="{FF2B5EF4-FFF2-40B4-BE49-F238E27FC236}">
                <a16:creationId xmlns:a16="http://schemas.microsoft.com/office/drawing/2014/main" id="{D0EF80C8-FD90-B91A-F05C-FE77ABDA2B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180" y="1076002"/>
            <a:ext cx="1871184" cy="1463625"/>
          </a:xfrm>
          <a:prstGeom prst="rect">
            <a:avLst/>
          </a:prstGeom>
        </p:spPr>
      </p:pic>
      <p:sp>
        <p:nvSpPr>
          <p:cNvPr id="5" name="CuadroTexto 4">
            <a:extLst>
              <a:ext uri="{FF2B5EF4-FFF2-40B4-BE49-F238E27FC236}">
                <a16:creationId xmlns:a16="http://schemas.microsoft.com/office/drawing/2014/main" id="{336F22D7-686C-7A11-AB80-5C738C1EE29D}"/>
              </a:ext>
            </a:extLst>
          </p:cNvPr>
          <p:cNvSpPr txBox="1"/>
          <p:nvPr/>
        </p:nvSpPr>
        <p:spPr>
          <a:xfrm>
            <a:off x="361950" y="4812060"/>
            <a:ext cx="6297213" cy="1200329"/>
          </a:xfrm>
          <a:prstGeom prst="rect">
            <a:avLst/>
          </a:prstGeom>
          <a:noFill/>
        </p:spPr>
        <p:txBody>
          <a:bodyPr wrap="square">
            <a:spAutoFit/>
          </a:bodyPr>
          <a:lstStyle/>
          <a:p>
            <a:r>
              <a:rPr lang="es-ES" b="1" dirty="0">
                <a:solidFill>
                  <a:srgbClr val="FF0000"/>
                </a:solidFill>
                <a:latin typeface="Google Sans"/>
              </a:rPr>
              <a:t>M</a:t>
            </a:r>
            <a:r>
              <a:rPr lang="es-ES" b="1" i="0" dirty="0">
                <a:solidFill>
                  <a:srgbClr val="FF0000"/>
                </a:solidFill>
                <a:effectLst/>
                <a:latin typeface="Google Sans"/>
              </a:rPr>
              <a:t>otivos de rechazo por parte de la comisión:</a:t>
            </a:r>
            <a:r>
              <a:rPr lang="es-ES" b="0" i="0" dirty="0">
                <a:solidFill>
                  <a:srgbClr val="222222"/>
                </a:solidFill>
                <a:effectLst/>
                <a:latin typeface="Google Sans"/>
              </a:rPr>
              <a:t> </a:t>
            </a:r>
          </a:p>
          <a:p>
            <a:r>
              <a:rPr lang="es-ES" dirty="0">
                <a:solidFill>
                  <a:srgbClr val="222222"/>
                </a:solidFill>
                <a:latin typeface="Google Sans"/>
              </a:rPr>
              <a:t>P</a:t>
            </a:r>
            <a:r>
              <a:rPr lang="es-ES" b="0" i="0" dirty="0">
                <a:solidFill>
                  <a:srgbClr val="222222"/>
                </a:solidFill>
                <a:effectLst/>
                <a:latin typeface="Google Sans"/>
              </a:rPr>
              <a:t>roblemas de formato, falta de firmas, tema no adecuado a las competencias del TFG, tema muy similar a otro trabajo ya realizado, …</a:t>
            </a:r>
          </a:p>
        </p:txBody>
      </p:sp>
    </p:spTree>
    <p:extLst>
      <p:ext uri="{BB962C8B-B14F-4D97-AF65-F5344CB8AC3E}">
        <p14:creationId xmlns:p14="http://schemas.microsoft.com/office/powerpoint/2010/main" val="2055024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CCF14-00BE-8A2F-BF00-55CC2A44E329}"/>
            </a:ext>
          </a:extLst>
        </p:cNvPr>
        <p:cNvGrpSpPr/>
        <p:nvPr/>
      </p:nvGrpSpPr>
      <p:grpSpPr>
        <a:xfrm>
          <a:off x="0" y="0"/>
          <a:ext cx="0" cy="0"/>
          <a:chOff x="0" y="0"/>
          <a:chExt cx="0" cy="0"/>
        </a:xfrm>
      </p:grpSpPr>
      <p:sp>
        <p:nvSpPr>
          <p:cNvPr id="11" name="Título 1">
            <a:extLst>
              <a:ext uri="{FF2B5EF4-FFF2-40B4-BE49-F238E27FC236}">
                <a16:creationId xmlns:a16="http://schemas.microsoft.com/office/drawing/2014/main" id="{2F375A5A-4D0A-7B83-EEC6-485C3706E36E}"/>
              </a:ext>
            </a:extLst>
          </p:cNvPr>
          <p:cNvSpPr txBox="1">
            <a:spLocks noChangeArrowheads="1"/>
          </p:cNvSpPr>
          <p:nvPr/>
        </p:nvSpPr>
        <p:spPr>
          <a:xfrm>
            <a:off x="0" y="875248"/>
            <a:ext cx="7941920"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6</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Estructura de la Memoria del TFG</a:t>
            </a:r>
          </a:p>
        </p:txBody>
      </p:sp>
      <p:sp>
        <p:nvSpPr>
          <p:cNvPr id="2" name="Rectangle 15">
            <a:extLst>
              <a:ext uri="{FF2B5EF4-FFF2-40B4-BE49-F238E27FC236}">
                <a16:creationId xmlns:a16="http://schemas.microsoft.com/office/drawing/2014/main" id="{670104F7-60D7-9D10-A4D3-217D6899E4E3}"/>
              </a:ext>
            </a:extLst>
          </p:cNvPr>
          <p:cNvSpPr>
            <a:spLocks noChangeArrowheads="1"/>
          </p:cNvSpPr>
          <p:nvPr/>
        </p:nvSpPr>
        <p:spPr bwMode="auto">
          <a:xfrm>
            <a:off x="495300" y="1773588"/>
            <a:ext cx="8020050" cy="4179538"/>
          </a:xfrm>
          <a:prstGeom prst="rect">
            <a:avLst/>
          </a:prstGeom>
          <a:noFill/>
          <a:ln w="9525">
            <a:noFill/>
            <a:miter lim="800000"/>
            <a:headEnd/>
            <a:tailEnd/>
          </a:ln>
        </p:spPr>
        <p:txBody>
          <a:bodyPr/>
          <a:lstStyle/>
          <a:p>
            <a:pPr algn="just">
              <a:spcBef>
                <a:spcPct val="20000"/>
              </a:spcBef>
              <a:buClr>
                <a:srgbClr val="000099"/>
              </a:buClr>
              <a:buSzPct val="100000"/>
              <a:defRPr/>
            </a:pPr>
            <a:r>
              <a:rPr lang="es-ES_tradnl" b="1" dirty="0">
                <a:solidFill>
                  <a:srgbClr val="000099"/>
                </a:solidFill>
                <a:cs typeface="+mn-cs"/>
              </a:rPr>
              <a:t>La memoria del TFG independientemente de la modalidad seleccionada </a:t>
            </a:r>
            <a:r>
              <a:rPr lang="es-ES_tradnl" b="1" dirty="0">
                <a:solidFill>
                  <a:srgbClr val="FF0000"/>
                </a:solidFill>
                <a:cs typeface="+mn-cs"/>
              </a:rPr>
              <a:t>deberá cumplir los criterios de normalización </a:t>
            </a:r>
            <a:r>
              <a:rPr lang="es-ES_tradnl" b="1" dirty="0">
                <a:solidFill>
                  <a:srgbClr val="000099"/>
                </a:solidFill>
                <a:cs typeface="+mn-cs"/>
              </a:rPr>
              <a:t>especificados a continuación:</a:t>
            </a:r>
          </a:p>
          <a:p>
            <a:pPr marL="180975" indent="-180975" algn="just">
              <a:spcBef>
                <a:spcPct val="20000"/>
              </a:spcBef>
              <a:buClr>
                <a:srgbClr val="000099"/>
              </a:buClr>
              <a:buSzPct val="100000"/>
              <a:buFont typeface="Arial"/>
              <a:buChar char="•"/>
              <a:defRPr/>
            </a:pPr>
            <a:r>
              <a:rPr lang="es-ES" b="1" dirty="0">
                <a:solidFill>
                  <a:srgbClr val="000099"/>
                </a:solidFill>
              </a:rPr>
              <a:t>La memoria se debe escribir en </a:t>
            </a:r>
            <a:r>
              <a:rPr lang="es-ES" b="1" dirty="0">
                <a:solidFill>
                  <a:srgbClr val="FF0000"/>
                </a:solidFill>
              </a:rPr>
              <a:t>español</a:t>
            </a:r>
            <a:r>
              <a:rPr lang="es-ES" b="1" dirty="0">
                <a:solidFill>
                  <a:srgbClr val="000099"/>
                </a:solidFill>
              </a:rPr>
              <a:t>. No obstante, se podrá presentar en </a:t>
            </a:r>
            <a:r>
              <a:rPr lang="es-ES" b="1" dirty="0">
                <a:solidFill>
                  <a:srgbClr val="FF0000"/>
                </a:solidFill>
              </a:rPr>
              <a:t>inglés</a:t>
            </a:r>
            <a:r>
              <a:rPr lang="es-ES" b="1" dirty="0">
                <a:solidFill>
                  <a:srgbClr val="000099"/>
                </a:solidFill>
              </a:rPr>
              <a:t> (incluyendo un resumen en español), a petición del estudiante con el visto bueno del director (codirector), previa autorización de la Comisión de Título de Informática</a:t>
            </a:r>
          </a:p>
          <a:p>
            <a:pPr marL="180975" indent="-180975" algn="just">
              <a:spcBef>
                <a:spcPct val="20000"/>
              </a:spcBef>
              <a:buClr>
                <a:srgbClr val="000099"/>
              </a:buClr>
              <a:buSzPct val="100000"/>
              <a:buFont typeface="Arial"/>
              <a:buChar char="•"/>
              <a:defRPr/>
            </a:pPr>
            <a:r>
              <a:rPr lang="es-ES" b="1" dirty="0">
                <a:solidFill>
                  <a:srgbClr val="000099"/>
                </a:solidFill>
              </a:rPr>
              <a:t>El formato de la memoria debe ser A4, a doble cara, con unos márgenes de 25 </a:t>
            </a:r>
            <a:r>
              <a:rPr lang="es-ES" b="1" dirty="0" err="1">
                <a:solidFill>
                  <a:srgbClr val="000099"/>
                </a:solidFill>
              </a:rPr>
              <a:t>mm.</a:t>
            </a:r>
            <a:r>
              <a:rPr lang="es-ES" b="1" dirty="0">
                <a:solidFill>
                  <a:srgbClr val="000099"/>
                </a:solidFill>
              </a:rPr>
              <a:t> cada uno. Las páginas deben incluir un encabezado o pie con el título del TFG/CTFG y el número de página. </a:t>
            </a:r>
            <a:r>
              <a:rPr lang="es-ES" b="1" dirty="0">
                <a:solidFill>
                  <a:srgbClr val="000099"/>
                </a:solidFill>
                <a:highlight>
                  <a:srgbClr val="FFFF00"/>
                </a:highlight>
              </a:rPr>
              <a:t>El tamaño de letra será de 12 puntos, con el texto justificado en ambos márgenes, y un interlineado entre 1 y 1,5.</a:t>
            </a:r>
          </a:p>
          <a:p>
            <a:pPr marL="342900" indent="-342900" algn="just">
              <a:spcBef>
                <a:spcPct val="20000"/>
              </a:spcBef>
              <a:buClr>
                <a:srgbClr val="000099"/>
              </a:buClr>
              <a:buSzPct val="100000"/>
              <a:buFont typeface="Arial"/>
              <a:buChar char="•"/>
              <a:defRPr/>
            </a:pPr>
            <a:endParaRPr lang="es-ES_tradnl" sz="1800" b="1" dirty="0">
              <a:solidFill>
                <a:srgbClr val="000099"/>
              </a:solidFill>
            </a:endParaRPr>
          </a:p>
          <a:p>
            <a:pPr marL="628650">
              <a:spcBef>
                <a:spcPct val="20000"/>
              </a:spcBef>
              <a:buClr>
                <a:srgbClr val="000099"/>
              </a:buClr>
              <a:buSzPct val="100000"/>
              <a:defRPr/>
            </a:pPr>
            <a:r>
              <a:rPr lang="es-ES_tradnl" sz="2400" b="1" dirty="0">
                <a:solidFill>
                  <a:srgbClr val="FF0000"/>
                </a:solidFill>
                <a:highlight>
                  <a:srgbClr val="FFFF00"/>
                </a:highlight>
                <a:cs typeface="+mn-cs"/>
              </a:rPr>
              <a:t>HAY QUE ENTREGAR COPIA IMPRESA</a:t>
            </a:r>
          </a:p>
        </p:txBody>
      </p:sp>
      <p:sp>
        <p:nvSpPr>
          <p:cNvPr id="4" name="Marcador de número de diapositiva 3">
            <a:extLst>
              <a:ext uri="{FF2B5EF4-FFF2-40B4-BE49-F238E27FC236}">
                <a16:creationId xmlns:a16="http://schemas.microsoft.com/office/drawing/2014/main" id="{04DF3C5D-E284-9428-B25E-CE2DF1BB24A9}"/>
              </a:ext>
            </a:extLst>
          </p:cNvPr>
          <p:cNvSpPr>
            <a:spLocks noGrp="1"/>
          </p:cNvSpPr>
          <p:nvPr>
            <p:ph type="sldNum" sz="quarter" idx="12"/>
          </p:nvPr>
        </p:nvSpPr>
        <p:spPr/>
        <p:txBody>
          <a:bodyPr/>
          <a:lstStyle/>
          <a:p>
            <a:fld id="{A6EC9E3E-F9FB-4CAE-ADB0-6C6947CEBDED}" type="slidenum">
              <a:rPr lang="es-ES" smtClean="0"/>
              <a:t>48</a:t>
            </a:fld>
            <a:endParaRPr lang="es-ES"/>
          </a:p>
        </p:txBody>
      </p:sp>
      <p:pic>
        <p:nvPicPr>
          <p:cNvPr id="5" name="Imagen 4" descr="Logotipo&#10;&#10;Descripción generada automáticamente">
            <a:extLst>
              <a:ext uri="{FF2B5EF4-FFF2-40B4-BE49-F238E27FC236}">
                <a16:creationId xmlns:a16="http://schemas.microsoft.com/office/drawing/2014/main" id="{B4959E3E-70BF-ABBD-7A38-5D80EE2A72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pic>
        <p:nvPicPr>
          <p:cNvPr id="3" name="Imagen 2">
            <a:extLst>
              <a:ext uri="{FF2B5EF4-FFF2-40B4-BE49-F238E27FC236}">
                <a16:creationId xmlns:a16="http://schemas.microsoft.com/office/drawing/2014/main" id="{9C0C348F-FDE8-B4E8-6600-3EF13CE9D905}"/>
              </a:ext>
            </a:extLst>
          </p:cNvPr>
          <p:cNvPicPr>
            <a:picLocks noChangeAspect="1"/>
          </p:cNvPicPr>
          <p:nvPr/>
        </p:nvPicPr>
        <p:blipFill>
          <a:blip r:embed="rId3"/>
          <a:stretch>
            <a:fillRect/>
          </a:stretch>
        </p:blipFill>
        <p:spPr>
          <a:xfrm>
            <a:off x="7349572" y="4724399"/>
            <a:ext cx="1032427" cy="1344104"/>
          </a:xfrm>
          <a:prstGeom prst="rect">
            <a:avLst/>
          </a:prstGeom>
        </p:spPr>
      </p:pic>
      <p:pic>
        <p:nvPicPr>
          <p:cNvPr id="6" name="Gráfico 5" descr="Advertencia contorno">
            <a:extLst>
              <a:ext uri="{FF2B5EF4-FFF2-40B4-BE49-F238E27FC236}">
                <a16:creationId xmlns:a16="http://schemas.microsoft.com/office/drawing/2014/main" id="{C3AA3E0F-580D-0364-B321-053E860DD5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801" y="5038726"/>
            <a:ext cx="914400" cy="914400"/>
          </a:xfrm>
          <a:prstGeom prst="rect">
            <a:avLst/>
          </a:prstGeom>
        </p:spPr>
      </p:pic>
    </p:spTree>
    <p:extLst>
      <p:ext uri="{BB962C8B-B14F-4D97-AF65-F5344CB8AC3E}">
        <p14:creationId xmlns:p14="http://schemas.microsoft.com/office/powerpoint/2010/main" val="2188183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611BD-3322-C7BE-7A14-105C9F35739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5BB4E351-E61A-32B8-9ECD-99E855D21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2338030"/>
            <a:ext cx="3859259" cy="3625672"/>
          </a:xfrm>
          <a:prstGeom prst="rect">
            <a:avLst/>
          </a:prstGeom>
        </p:spPr>
      </p:pic>
      <p:sp>
        <p:nvSpPr>
          <p:cNvPr id="2" name="Rectangle 15">
            <a:extLst>
              <a:ext uri="{FF2B5EF4-FFF2-40B4-BE49-F238E27FC236}">
                <a16:creationId xmlns:a16="http://schemas.microsoft.com/office/drawing/2014/main" id="{AA00FAA6-9235-704F-C095-9A96D31BE570}"/>
              </a:ext>
            </a:extLst>
          </p:cNvPr>
          <p:cNvSpPr>
            <a:spLocks noChangeArrowheads="1"/>
          </p:cNvSpPr>
          <p:nvPr/>
        </p:nvSpPr>
        <p:spPr bwMode="auto">
          <a:xfrm>
            <a:off x="676276" y="1773587"/>
            <a:ext cx="7924800" cy="689959"/>
          </a:xfrm>
          <a:prstGeom prst="rect">
            <a:avLst/>
          </a:prstGeom>
          <a:noFill/>
          <a:ln w="9525">
            <a:noFill/>
            <a:miter lim="800000"/>
            <a:headEnd/>
            <a:tailEnd/>
          </a:ln>
        </p:spPr>
        <p:txBody>
          <a:bodyPr/>
          <a:lstStyle/>
          <a:p>
            <a:pPr algn="just">
              <a:spcBef>
                <a:spcPct val="20000"/>
              </a:spcBef>
              <a:buClr>
                <a:srgbClr val="000099"/>
              </a:buClr>
              <a:buSzPct val="100000"/>
              <a:defRPr/>
            </a:pPr>
            <a:r>
              <a:rPr lang="es-ES_tradnl" b="1" dirty="0">
                <a:solidFill>
                  <a:srgbClr val="000099"/>
                </a:solidFill>
                <a:cs typeface="+mn-cs"/>
              </a:rPr>
              <a:t>Para la primera y la última página del TFG/CTFG se debe utilizar la portada y contraportada que se indica en el Anexo II de las Normativas (TFG y CTFG)</a:t>
            </a:r>
            <a:endParaRPr lang="es-ES_tradnl" sz="1800" b="1" dirty="0">
              <a:solidFill>
                <a:srgbClr val="000099"/>
              </a:solidFill>
              <a:cs typeface="+mn-cs"/>
            </a:endParaRPr>
          </a:p>
        </p:txBody>
      </p:sp>
      <p:sp>
        <p:nvSpPr>
          <p:cNvPr id="4" name="Marcador de número de diapositiva 3">
            <a:extLst>
              <a:ext uri="{FF2B5EF4-FFF2-40B4-BE49-F238E27FC236}">
                <a16:creationId xmlns:a16="http://schemas.microsoft.com/office/drawing/2014/main" id="{EC413A9E-9CE3-684A-9096-92D3BED8E3ED}"/>
              </a:ext>
            </a:extLst>
          </p:cNvPr>
          <p:cNvSpPr>
            <a:spLocks noGrp="1"/>
          </p:cNvSpPr>
          <p:nvPr>
            <p:ph type="sldNum" sz="quarter" idx="12"/>
          </p:nvPr>
        </p:nvSpPr>
        <p:spPr/>
        <p:txBody>
          <a:bodyPr/>
          <a:lstStyle/>
          <a:p>
            <a:fld id="{A6EC9E3E-F9FB-4CAE-ADB0-6C6947CEBDED}" type="slidenum">
              <a:rPr lang="es-ES" smtClean="0"/>
              <a:t>49</a:t>
            </a:fld>
            <a:endParaRPr lang="es-ES"/>
          </a:p>
        </p:txBody>
      </p:sp>
      <p:pic>
        <p:nvPicPr>
          <p:cNvPr id="5" name="Imagen 4" descr="Logotipo&#10;&#10;Descripción generada automáticamente">
            <a:extLst>
              <a:ext uri="{FF2B5EF4-FFF2-40B4-BE49-F238E27FC236}">
                <a16:creationId xmlns:a16="http://schemas.microsoft.com/office/drawing/2014/main" id="{0E2ECA06-A0D3-3C09-2850-9148D6ADB6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
        <p:nvSpPr>
          <p:cNvPr id="3" name="Título 1">
            <a:extLst>
              <a:ext uri="{FF2B5EF4-FFF2-40B4-BE49-F238E27FC236}">
                <a16:creationId xmlns:a16="http://schemas.microsoft.com/office/drawing/2014/main" id="{7AE42660-3481-6954-F1CE-3696E0928127}"/>
              </a:ext>
            </a:extLst>
          </p:cNvPr>
          <p:cNvSpPr txBox="1">
            <a:spLocks noChangeArrowheads="1"/>
          </p:cNvSpPr>
          <p:nvPr/>
        </p:nvSpPr>
        <p:spPr>
          <a:xfrm>
            <a:off x="0" y="894298"/>
            <a:ext cx="7941920"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6</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Estructura de la Memoria del TFG</a:t>
            </a:r>
          </a:p>
        </p:txBody>
      </p:sp>
      <p:sp>
        <p:nvSpPr>
          <p:cNvPr id="16" name="Rectángulo 15">
            <a:extLst>
              <a:ext uri="{FF2B5EF4-FFF2-40B4-BE49-F238E27FC236}">
                <a16:creationId xmlns:a16="http://schemas.microsoft.com/office/drawing/2014/main" id="{2D269D74-52E0-AD04-279B-709FC358DB7B}"/>
              </a:ext>
            </a:extLst>
          </p:cNvPr>
          <p:cNvSpPr/>
          <p:nvPr/>
        </p:nvSpPr>
        <p:spPr>
          <a:xfrm>
            <a:off x="500062" y="3429000"/>
            <a:ext cx="2638426" cy="51061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BD4AA74F-A17F-72D0-96BD-89E387F18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9309" y="2589954"/>
            <a:ext cx="4800070" cy="3121823"/>
          </a:xfrm>
          <a:prstGeom prst="rect">
            <a:avLst/>
          </a:prstGeom>
        </p:spPr>
      </p:pic>
    </p:spTree>
    <p:extLst>
      <p:ext uri="{BB962C8B-B14F-4D97-AF65-F5344CB8AC3E}">
        <p14:creationId xmlns:p14="http://schemas.microsoft.com/office/powerpoint/2010/main" val="262911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14">
            <a:extLst>
              <a:ext uri="{FF2B5EF4-FFF2-40B4-BE49-F238E27FC236}">
                <a16:creationId xmlns:a16="http://schemas.microsoft.com/office/drawing/2014/main" id="{181601BF-9D0F-0D7B-B1E7-67EE7525AFFA}"/>
              </a:ext>
            </a:extLst>
          </p:cNvPr>
          <p:cNvSpPr/>
          <p:nvPr/>
        </p:nvSpPr>
        <p:spPr>
          <a:xfrm>
            <a:off x="7093439" y="-1"/>
            <a:ext cx="2050561"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223687" y="483930"/>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Normativas del Trabajo Fin de Grado</a:t>
            </a:r>
          </a:p>
        </p:txBody>
      </p:sp>
      <p:sp>
        <p:nvSpPr>
          <p:cNvPr id="4" name="Marcador de número de diapositiva 3">
            <a:extLst>
              <a:ext uri="{FF2B5EF4-FFF2-40B4-BE49-F238E27FC236}">
                <a16:creationId xmlns:a16="http://schemas.microsoft.com/office/drawing/2014/main" id="{8DFFB2AE-0CCE-4322-9166-9FAB8A139E97}"/>
              </a:ext>
            </a:extLst>
          </p:cNvPr>
          <p:cNvSpPr>
            <a:spLocks noGrp="1"/>
          </p:cNvSpPr>
          <p:nvPr>
            <p:ph type="sldNum" sz="quarter" idx="12"/>
          </p:nvPr>
        </p:nvSpPr>
        <p:spPr/>
        <p:txBody>
          <a:bodyPr/>
          <a:lstStyle/>
          <a:p>
            <a:fld id="{A6EC9E3E-F9FB-4CAE-ADB0-6C6947CEBDED}" type="slidenum">
              <a:rPr lang="es-ES" smtClean="0"/>
              <a:t>5</a:t>
            </a:fld>
            <a:endParaRPr lang="es-ES"/>
          </a:p>
        </p:txBody>
      </p:sp>
      <p:pic>
        <p:nvPicPr>
          <p:cNvPr id="8" name="Imagen 7">
            <a:extLst>
              <a:ext uri="{FF2B5EF4-FFF2-40B4-BE49-F238E27FC236}">
                <a16:creationId xmlns:a16="http://schemas.microsoft.com/office/drawing/2014/main" id="{67A174FA-6794-4539-A0EA-739921B27816}"/>
              </a:ext>
            </a:extLst>
          </p:cNvPr>
          <p:cNvPicPr>
            <a:picLocks noChangeAspect="1"/>
          </p:cNvPicPr>
          <p:nvPr/>
        </p:nvPicPr>
        <p:blipFill>
          <a:blip r:embed="rId2"/>
          <a:stretch>
            <a:fillRect/>
          </a:stretch>
        </p:blipFill>
        <p:spPr>
          <a:xfrm>
            <a:off x="0" y="2048446"/>
            <a:ext cx="9144000" cy="3087584"/>
          </a:xfrm>
          <a:prstGeom prst="rect">
            <a:avLst/>
          </a:prstGeom>
        </p:spPr>
      </p:pic>
      <p:sp>
        <p:nvSpPr>
          <p:cNvPr id="2" name="Rectángulo: esquinas redondeadas 1">
            <a:extLst>
              <a:ext uri="{FF2B5EF4-FFF2-40B4-BE49-F238E27FC236}">
                <a16:creationId xmlns:a16="http://schemas.microsoft.com/office/drawing/2014/main" id="{1B094EF6-A5AB-4DDE-A41A-2E70D404B373}"/>
              </a:ext>
            </a:extLst>
          </p:cNvPr>
          <p:cNvSpPr/>
          <p:nvPr/>
        </p:nvSpPr>
        <p:spPr bwMode="auto">
          <a:xfrm>
            <a:off x="30823" y="4119419"/>
            <a:ext cx="4541177" cy="1016044"/>
          </a:xfrm>
          <a:prstGeom prst="roundRect">
            <a:avLst/>
          </a:prstGeom>
          <a:noFill/>
          <a:ln w="19050" cap="flat" cmpd="sng" algn="ctr">
            <a:solidFill>
              <a:srgbClr val="000099"/>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New Roman" pitchFamily="18" charset="0"/>
            </a:endParaRPr>
          </a:p>
        </p:txBody>
      </p:sp>
      <p:sp>
        <p:nvSpPr>
          <p:cNvPr id="5" name="Rectángulo: esquinas redondeadas 4">
            <a:extLst>
              <a:ext uri="{FF2B5EF4-FFF2-40B4-BE49-F238E27FC236}">
                <a16:creationId xmlns:a16="http://schemas.microsoft.com/office/drawing/2014/main" id="{0E866468-629E-48E8-AD9B-750212DC5DA5}"/>
              </a:ext>
            </a:extLst>
          </p:cNvPr>
          <p:cNvSpPr/>
          <p:nvPr/>
        </p:nvSpPr>
        <p:spPr bwMode="auto">
          <a:xfrm>
            <a:off x="4602823" y="4144439"/>
            <a:ext cx="2835668" cy="462337"/>
          </a:xfrm>
          <a:prstGeom prst="roundRect">
            <a:avLst/>
          </a:prstGeom>
          <a:no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New Roman" pitchFamily="18" charset="0"/>
            </a:endParaRPr>
          </a:p>
        </p:txBody>
      </p:sp>
      <p:pic>
        <p:nvPicPr>
          <p:cNvPr id="6" name="Imagen 5" descr="Logotipo&#10;&#10;Descripción generada automáticamente">
            <a:extLst>
              <a:ext uri="{FF2B5EF4-FFF2-40B4-BE49-F238E27FC236}">
                <a16:creationId xmlns:a16="http://schemas.microsoft.com/office/drawing/2014/main" id="{D37D0047-BD38-0D58-80F5-CF7BAC4CF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4367" y="341017"/>
            <a:ext cx="1600768" cy="1252107"/>
          </a:xfrm>
          <a:prstGeom prst="rect">
            <a:avLst/>
          </a:prstGeom>
        </p:spPr>
      </p:pic>
      <p:sp>
        <p:nvSpPr>
          <p:cNvPr id="3" name="CuadroTexto 2">
            <a:extLst>
              <a:ext uri="{FF2B5EF4-FFF2-40B4-BE49-F238E27FC236}">
                <a16:creationId xmlns:a16="http://schemas.microsoft.com/office/drawing/2014/main" id="{AB8E49DA-4978-A9FF-5E43-B8AA20D1F349}"/>
              </a:ext>
            </a:extLst>
          </p:cNvPr>
          <p:cNvSpPr txBox="1"/>
          <p:nvPr/>
        </p:nvSpPr>
        <p:spPr>
          <a:xfrm>
            <a:off x="685800" y="5747657"/>
            <a:ext cx="2165978" cy="369332"/>
          </a:xfrm>
          <a:prstGeom prst="rect">
            <a:avLst/>
          </a:prstGeom>
          <a:noFill/>
        </p:spPr>
        <p:txBody>
          <a:bodyPr wrap="none" rtlCol="0">
            <a:spAutoFit/>
          </a:bodyPr>
          <a:lstStyle/>
          <a:p>
            <a:r>
              <a:rPr lang="es-ES" dirty="0">
                <a:solidFill>
                  <a:srgbClr val="FF0000"/>
                </a:solidFill>
                <a:effectLst>
                  <a:outerShdw blurRad="38100" dist="38100" dir="2700000" algn="tl">
                    <a:srgbClr val="000000">
                      <a:alpha val="43137"/>
                    </a:srgbClr>
                  </a:outerShdw>
                </a:effectLst>
              </a:rPr>
              <a:t>Normativa de la UAL</a:t>
            </a:r>
          </a:p>
        </p:txBody>
      </p:sp>
      <p:sp>
        <p:nvSpPr>
          <p:cNvPr id="7" name="CuadroTexto 6">
            <a:extLst>
              <a:ext uri="{FF2B5EF4-FFF2-40B4-BE49-F238E27FC236}">
                <a16:creationId xmlns:a16="http://schemas.microsoft.com/office/drawing/2014/main" id="{36D44B01-CF22-430E-3A74-C47B018082FA}"/>
              </a:ext>
            </a:extLst>
          </p:cNvPr>
          <p:cNvSpPr txBox="1"/>
          <p:nvPr/>
        </p:nvSpPr>
        <p:spPr>
          <a:xfrm>
            <a:off x="5131951" y="5253363"/>
            <a:ext cx="2050561" cy="369332"/>
          </a:xfrm>
          <a:prstGeom prst="rect">
            <a:avLst/>
          </a:prstGeom>
          <a:noFill/>
        </p:spPr>
        <p:txBody>
          <a:bodyPr wrap="none" rtlCol="0">
            <a:spAutoFit/>
          </a:bodyPr>
          <a:lstStyle/>
          <a:p>
            <a:r>
              <a:rPr lang="es-ES" dirty="0">
                <a:solidFill>
                  <a:srgbClr val="FF0000"/>
                </a:solidFill>
                <a:effectLst>
                  <a:outerShdw blurRad="38100" dist="38100" dir="2700000" algn="tl">
                    <a:srgbClr val="000000">
                      <a:alpha val="43137"/>
                    </a:srgbClr>
                  </a:outerShdw>
                </a:effectLst>
              </a:rPr>
              <a:t>Normativa de la ESI</a:t>
            </a:r>
          </a:p>
        </p:txBody>
      </p:sp>
      <p:cxnSp>
        <p:nvCxnSpPr>
          <p:cNvPr id="10" name="Conector recto de flecha 9">
            <a:extLst>
              <a:ext uri="{FF2B5EF4-FFF2-40B4-BE49-F238E27FC236}">
                <a16:creationId xmlns:a16="http://schemas.microsoft.com/office/drawing/2014/main" id="{0E2E1746-00A6-4E50-A58A-B405E0679D95}"/>
              </a:ext>
            </a:extLst>
          </p:cNvPr>
          <p:cNvCxnSpPr>
            <a:cxnSpLocks/>
            <a:stCxn id="3" idx="0"/>
          </p:cNvCxnSpPr>
          <p:nvPr/>
        </p:nvCxnSpPr>
        <p:spPr>
          <a:xfrm flipV="1">
            <a:off x="1768789" y="5168550"/>
            <a:ext cx="630535" cy="5791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2E48634F-9D5C-BEB6-FD38-8AC4D9B7E5C2}"/>
              </a:ext>
            </a:extLst>
          </p:cNvPr>
          <p:cNvCxnSpPr>
            <a:cxnSpLocks/>
          </p:cNvCxnSpPr>
          <p:nvPr/>
        </p:nvCxnSpPr>
        <p:spPr>
          <a:xfrm flipH="1" flipV="1">
            <a:off x="5856514" y="4703948"/>
            <a:ext cx="601436" cy="505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object 55">
            <a:extLst>
              <a:ext uri="{FF2B5EF4-FFF2-40B4-BE49-F238E27FC236}">
                <a16:creationId xmlns:a16="http://schemas.microsoft.com/office/drawing/2014/main" id="{015F0303-CC43-85B3-8BFB-192E6EF76012}"/>
              </a:ext>
            </a:extLst>
          </p:cNvPr>
          <p:cNvSpPr/>
          <p:nvPr/>
        </p:nvSpPr>
        <p:spPr>
          <a:xfrm>
            <a:off x="4972524" y="4548024"/>
            <a:ext cx="417428" cy="462336"/>
          </a:xfrm>
          <a:custGeom>
            <a:avLst/>
            <a:gdLst/>
            <a:ahLst/>
            <a:cxnLst/>
            <a:rect l="l" t="t" r="r" b="b"/>
            <a:pathLst>
              <a:path w="299720" h="337819">
                <a:moveTo>
                  <a:pt x="130162" y="0"/>
                </a:moveTo>
                <a:lnTo>
                  <a:pt x="120802" y="2012"/>
                </a:lnTo>
                <a:lnTo>
                  <a:pt x="113147" y="7518"/>
                </a:lnTo>
                <a:lnTo>
                  <a:pt x="107973" y="15691"/>
                </a:lnTo>
                <a:lnTo>
                  <a:pt x="106057" y="25704"/>
                </a:lnTo>
                <a:lnTo>
                  <a:pt x="107149" y="206654"/>
                </a:lnTo>
                <a:lnTo>
                  <a:pt x="58115" y="157899"/>
                </a:lnTo>
                <a:lnTo>
                  <a:pt x="19762" y="146520"/>
                </a:lnTo>
                <a:lnTo>
                  <a:pt x="0" y="160007"/>
                </a:lnTo>
                <a:lnTo>
                  <a:pt x="108001" y="316278"/>
                </a:lnTo>
                <a:lnTo>
                  <a:pt x="121624" y="327710"/>
                </a:lnTo>
                <a:lnTo>
                  <a:pt x="137558" y="334952"/>
                </a:lnTo>
                <a:lnTo>
                  <a:pt x="155003" y="337502"/>
                </a:lnTo>
                <a:lnTo>
                  <a:pt x="233095" y="337642"/>
                </a:lnTo>
                <a:lnTo>
                  <a:pt x="258737" y="332146"/>
                </a:lnTo>
                <a:lnTo>
                  <a:pt x="279706" y="317072"/>
                </a:lnTo>
                <a:lnTo>
                  <a:pt x="293876" y="294681"/>
                </a:lnTo>
                <a:lnTo>
                  <a:pt x="299123" y="267233"/>
                </a:lnTo>
                <a:lnTo>
                  <a:pt x="299377" y="146824"/>
                </a:lnTo>
                <a:lnTo>
                  <a:pt x="297485" y="136810"/>
                </a:lnTo>
                <a:lnTo>
                  <a:pt x="292342" y="128633"/>
                </a:lnTo>
                <a:lnTo>
                  <a:pt x="284716" y="123116"/>
                </a:lnTo>
                <a:lnTo>
                  <a:pt x="275374" y="121081"/>
                </a:lnTo>
                <a:lnTo>
                  <a:pt x="265498" y="123073"/>
                </a:lnTo>
                <a:lnTo>
                  <a:pt x="257856" y="128557"/>
                </a:lnTo>
                <a:lnTo>
                  <a:pt x="252682" y="136701"/>
                </a:lnTo>
                <a:lnTo>
                  <a:pt x="250748" y="146685"/>
                </a:lnTo>
                <a:lnTo>
                  <a:pt x="250774" y="133731"/>
                </a:lnTo>
                <a:lnTo>
                  <a:pt x="248902" y="123701"/>
                </a:lnTo>
                <a:lnTo>
                  <a:pt x="243762" y="115503"/>
                </a:lnTo>
                <a:lnTo>
                  <a:pt x="236124" y="109967"/>
                </a:lnTo>
                <a:lnTo>
                  <a:pt x="226720" y="107924"/>
                </a:lnTo>
                <a:lnTo>
                  <a:pt x="217423" y="109897"/>
                </a:lnTo>
                <a:lnTo>
                  <a:pt x="209805" y="115317"/>
                </a:lnTo>
                <a:lnTo>
                  <a:pt x="204619" y="123378"/>
                </a:lnTo>
                <a:lnTo>
                  <a:pt x="202615" y="133273"/>
                </a:lnTo>
                <a:lnTo>
                  <a:pt x="202641" y="125349"/>
                </a:lnTo>
                <a:lnTo>
                  <a:pt x="200767" y="115319"/>
                </a:lnTo>
                <a:lnTo>
                  <a:pt x="195624" y="107121"/>
                </a:lnTo>
                <a:lnTo>
                  <a:pt x="187985" y="101585"/>
                </a:lnTo>
                <a:lnTo>
                  <a:pt x="178625" y="99542"/>
                </a:lnTo>
                <a:lnTo>
                  <a:pt x="168867" y="101479"/>
                </a:lnTo>
                <a:lnTo>
                  <a:pt x="161302" y="106791"/>
                </a:lnTo>
                <a:lnTo>
                  <a:pt x="156099" y="114698"/>
                </a:lnTo>
                <a:lnTo>
                  <a:pt x="153987" y="124421"/>
                </a:lnTo>
                <a:lnTo>
                  <a:pt x="154165" y="25819"/>
                </a:lnTo>
                <a:lnTo>
                  <a:pt x="152295" y="15782"/>
                </a:lnTo>
                <a:lnTo>
                  <a:pt x="147161" y="7581"/>
                </a:lnTo>
                <a:lnTo>
                  <a:pt x="139531" y="2048"/>
                </a:lnTo>
                <a:lnTo>
                  <a:pt x="130162" y="0"/>
                </a:lnTo>
                <a:close/>
              </a:path>
            </a:pathLst>
          </a:custGeom>
          <a:solidFill>
            <a:srgbClr val="C00000"/>
          </a:solidFill>
        </p:spPr>
        <p:txBody>
          <a:bodyPr wrap="square" lIns="0" tIns="0" rIns="0" bIns="0" rtlCol="0"/>
          <a:lstStyle/>
          <a:p>
            <a:endParaRPr/>
          </a:p>
        </p:txBody>
      </p:sp>
      <p:sp>
        <p:nvSpPr>
          <p:cNvPr id="15" name="object 55">
            <a:extLst>
              <a:ext uri="{FF2B5EF4-FFF2-40B4-BE49-F238E27FC236}">
                <a16:creationId xmlns:a16="http://schemas.microsoft.com/office/drawing/2014/main" id="{70A4989F-0025-2010-1758-4D7D67A5D52D}"/>
              </a:ext>
            </a:extLst>
          </p:cNvPr>
          <p:cNvSpPr/>
          <p:nvPr/>
        </p:nvSpPr>
        <p:spPr>
          <a:xfrm>
            <a:off x="3554691" y="4594526"/>
            <a:ext cx="405876" cy="415834"/>
          </a:xfrm>
          <a:custGeom>
            <a:avLst/>
            <a:gdLst/>
            <a:ahLst/>
            <a:cxnLst/>
            <a:rect l="l" t="t" r="r" b="b"/>
            <a:pathLst>
              <a:path w="299720" h="337819">
                <a:moveTo>
                  <a:pt x="130162" y="0"/>
                </a:moveTo>
                <a:lnTo>
                  <a:pt x="120802" y="2012"/>
                </a:lnTo>
                <a:lnTo>
                  <a:pt x="113147" y="7518"/>
                </a:lnTo>
                <a:lnTo>
                  <a:pt x="107973" y="15691"/>
                </a:lnTo>
                <a:lnTo>
                  <a:pt x="106057" y="25704"/>
                </a:lnTo>
                <a:lnTo>
                  <a:pt x="107149" y="206654"/>
                </a:lnTo>
                <a:lnTo>
                  <a:pt x="58115" y="157899"/>
                </a:lnTo>
                <a:lnTo>
                  <a:pt x="19762" y="146520"/>
                </a:lnTo>
                <a:lnTo>
                  <a:pt x="0" y="160007"/>
                </a:lnTo>
                <a:lnTo>
                  <a:pt x="108001" y="316278"/>
                </a:lnTo>
                <a:lnTo>
                  <a:pt x="121624" y="327710"/>
                </a:lnTo>
                <a:lnTo>
                  <a:pt x="137558" y="334952"/>
                </a:lnTo>
                <a:lnTo>
                  <a:pt x="155003" y="337502"/>
                </a:lnTo>
                <a:lnTo>
                  <a:pt x="233095" y="337642"/>
                </a:lnTo>
                <a:lnTo>
                  <a:pt x="258737" y="332146"/>
                </a:lnTo>
                <a:lnTo>
                  <a:pt x="279706" y="317072"/>
                </a:lnTo>
                <a:lnTo>
                  <a:pt x="293876" y="294681"/>
                </a:lnTo>
                <a:lnTo>
                  <a:pt x="299123" y="267233"/>
                </a:lnTo>
                <a:lnTo>
                  <a:pt x="299377" y="146824"/>
                </a:lnTo>
                <a:lnTo>
                  <a:pt x="297485" y="136810"/>
                </a:lnTo>
                <a:lnTo>
                  <a:pt x="292342" y="128633"/>
                </a:lnTo>
                <a:lnTo>
                  <a:pt x="284716" y="123116"/>
                </a:lnTo>
                <a:lnTo>
                  <a:pt x="275374" y="121081"/>
                </a:lnTo>
                <a:lnTo>
                  <a:pt x="265498" y="123073"/>
                </a:lnTo>
                <a:lnTo>
                  <a:pt x="257856" y="128557"/>
                </a:lnTo>
                <a:lnTo>
                  <a:pt x="252682" y="136701"/>
                </a:lnTo>
                <a:lnTo>
                  <a:pt x="250748" y="146685"/>
                </a:lnTo>
                <a:lnTo>
                  <a:pt x="250774" y="133731"/>
                </a:lnTo>
                <a:lnTo>
                  <a:pt x="248902" y="123701"/>
                </a:lnTo>
                <a:lnTo>
                  <a:pt x="243762" y="115503"/>
                </a:lnTo>
                <a:lnTo>
                  <a:pt x="236124" y="109967"/>
                </a:lnTo>
                <a:lnTo>
                  <a:pt x="226720" y="107924"/>
                </a:lnTo>
                <a:lnTo>
                  <a:pt x="217423" y="109897"/>
                </a:lnTo>
                <a:lnTo>
                  <a:pt x="209805" y="115317"/>
                </a:lnTo>
                <a:lnTo>
                  <a:pt x="204619" y="123378"/>
                </a:lnTo>
                <a:lnTo>
                  <a:pt x="202615" y="133273"/>
                </a:lnTo>
                <a:lnTo>
                  <a:pt x="202641" y="125349"/>
                </a:lnTo>
                <a:lnTo>
                  <a:pt x="200767" y="115319"/>
                </a:lnTo>
                <a:lnTo>
                  <a:pt x="195624" y="107121"/>
                </a:lnTo>
                <a:lnTo>
                  <a:pt x="187985" y="101585"/>
                </a:lnTo>
                <a:lnTo>
                  <a:pt x="178625" y="99542"/>
                </a:lnTo>
                <a:lnTo>
                  <a:pt x="168867" y="101479"/>
                </a:lnTo>
                <a:lnTo>
                  <a:pt x="161302" y="106791"/>
                </a:lnTo>
                <a:lnTo>
                  <a:pt x="156099" y="114698"/>
                </a:lnTo>
                <a:lnTo>
                  <a:pt x="153987" y="124421"/>
                </a:lnTo>
                <a:lnTo>
                  <a:pt x="154165" y="25819"/>
                </a:lnTo>
                <a:lnTo>
                  <a:pt x="152295" y="15782"/>
                </a:lnTo>
                <a:lnTo>
                  <a:pt x="147161" y="7581"/>
                </a:lnTo>
                <a:lnTo>
                  <a:pt x="139531" y="2048"/>
                </a:lnTo>
                <a:lnTo>
                  <a:pt x="130162" y="0"/>
                </a:lnTo>
                <a:close/>
              </a:path>
            </a:pathLst>
          </a:custGeom>
          <a:solidFill>
            <a:schemeClr val="accent1">
              <a:lumMod val="75000"/>
            </a:schemeClr>
          </a:solidFill>
        </p:spPr>
        <p:txBody>
          <a:bodyPr wrap="square" lIns="0" tIns="0" rIns="0" bIns="0" rtlCol="0"/>
          <a:lstStyle/>
          <a:p>
            <a:endParaRPr/>
          </a:p>
        </p:txBody>
      </p:sp>
    </p:spTree>
    <p:extLst>
      <p:ext uri="{BB962C8B-B14F-4D97-AF65-F5344CB8AC3E}">
        <p14:creationId xmlns:p14="http://schemas.microsoft.com/office/powerpoint/2010/main" val="3966850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24464-6DFB-6837-C531-5DC7F2247212}"/>
            </a:ext>
          </a:extLst>
        </p:cNvPr>
        <p:cNvGrpSpPr/>
        <p:nvPr/>
      </p:nvGrpSpPr>
      <p:grpSpPr>
        <a:xfrm>
          <a:off x="0" y="0"/>
          <a:ext cx="0" cy="0"/>
          <a:chOff x="0" y="0"/>
          <a:chExt cx="0" cy="0"/>
        </a:xfrm>
      </p:grpSpPr>
      <p:sp>
        <p:nvSpPr>
          <p:cNvPr id="11" name="Título 1">
            <a:extLst>
              <a:ext uri="{FF2B5EF4-FFF2-40B4-BE49-F238E27FC236}">
                <a16:creationId xmlns:a16="http://schemas.microsoft.com/office/drawing/2014/main" id="{36EF70C4-37A1-10C5-CD5D-4F2BB4C1CB2A}"/>
              </a:ext>
            </a:extLst>
          </p:cNvPr>
          <p:cNvSpPr txBox="1">
            <a:spLocks noChangeArrowheads="1"/>
          </p:cNvSpPr>
          <p:nvPr/>
        </p:nvSpPr>
        <p:spPr>
          <a:xfrm>
            <a:off x="826656" y="96097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8</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Entrega del TFG</a:t>
            </a:r>
          </a:p>
        </p:txBody>
      </p:sp>
      <p:sp>
        <p:nvSpPr>
          <p:cNvPr id="5" name="CuadroTexto 4">
            <a:extLst>
              <a:ext uri="{FF2B5EF4-FFF2-40B4-BE49-F238E27FC236}">
                <a16:creationId xmlns:a16="http://schemas.microsoft.com/office/drawing/2014/main" id="{61B8A60D-2899-CDD8-1FCB-031A306423E5}"/>
              </a:ext>
            </a:extLst>
          </p:cNvPr>
          <p:cNvSpPr txBox="1"/>
          <p:nvPr/>
        </p:nvSpPr>
        <p:spPr>
          <a:xfrm>
            <a:off x="647700" y="1833525"/>
            <a:ext cx="7867650" cy="3593291"/>
          </a:xfrm>
          <a:prstGeom prst="rect">
            <a:avLst/>
          </a:prstGeom>
          <a:noFill/>
        </p:spPr>
        <p:txBody>
          <a:bodyPr wrap="square">
            <a:spAutoFit/>
          </a:bodyPr>
          <a:lstStyle/>
          <a:p>
            <a:pPr algn="just">
              <a:lnSpc>
                <a:spcPct val="150000"/>
              </a:lnSpc>
              <a:spcBef>
                <a:spcPts val="1200"/>
              </a:spcBef>
              <a:buClr>
                <a:srgbClr val="000099"/>
              </a:buClr>
              <a:buSzPct val="100000"/>
              <a:defRPr/>
            </a:pPr>
            <a:r>
              <a:rPr lang="es-ES_tradnl" sz="2000" b="1" dirty="0">
                <a:solidFill>
                  <a:srgbClr val="000099"/>
                </a:solidFill>
                <a:cs typeface="+mn-cs"/>
              </a:rPr>
              <a:t>El estudiante podrá defender el TFG </a:t>
            </a:r>
            <a:r>
              <a:rPr lang="es-ES_tradnl" sz="2000" b="1" dirty="0">
                <a:solidFill>
                  <a:srgbClr val="FF0000"/>
                </a:solidFill>
                <a:cs typeface="+mn-cs"/>
              </a:rPr>
              <a:t>siempre y cuando tenga superadas todas y cada una de las materias de su plan de estudios </a:t>
            </a:r>
            <a:r>
              <a:rPr lang="es-ES_tradnl" sz="2000" b="1" dirty="0">
                <a:solidFill>
                  <a:srgbClr val="000099"/>
                </a:solidFill>
                <a:cs typeface="+mn-cs"/>
              </a:rPr>
              <a:t>tal y como refleja la memoria de verificación del grado.</a:t>
            </a:r>
          </a:p>
          <a:p>
            <a:pPr algn="just">
              <a:lnSpc>
                <a:spcPct val="150000"/>
              </a:lnSpc>
              <a:spcBef>
                <a:spcPts val="1200"/>
              </a:spcBef>
              <a:buClr>
                <a:srgbClr val="000099"/>
              </a:buClr>
              <a:buSzPct val="100000"/>
              <a:defRPr/>
            </a:pPr>
            <a:r>
              <a:rPr lang="es-ES_tradnl" sz="2000" b="1" dirty="0">
                <a:solidFill>
                  <a:srgbClr val="000099"/>
                </a:solidFill>
                <a:cs typeface="+mn-cs"/>
              </a:rPr>
              <a:t>El estudiante deberá presentar mediante la </a:t>
            </a:r>
            <a:r>
              <a:rPr lang="es-ES_tradnl" sz="2000" b="1" dirty="0">
                <a:solidFill>
                  <a:srgbClr val="FF0000"/>
                </a:solidFill>
                <a:cs typeface="+mn-cs"/>
              </a:rPr>
              <a:t>aplicación telemática </a:t>
            </a:r>
            <a:r>
              <a:rPr lang="es-ES_tradnl" sz="2000" b="1" dirty="0">
                <a:solidFill>
                  <a:srgbClr val="000099"/>
                </a:solidFill>
                <a:cs typeface="+mn-cs"/>
              </a:rPr>
              <a:t>para la gestión de los TFG:</a:t>
            </a:r>
          </a:p>
          <a:p>
            <a:pPr marL="628650" lvl="1" indent="-266700" algn="just">
              <a:lnSpc>
                <a:spcPct val="150000"/>
              </a:lnSpc>
              <a:spcBef>
                <a:spcPts val="1200"/>
              </a:spcBef>
              <a:buClr>
                <a:srgbClr val="000099"/>
              </a:buClr>
              <a:buSzPct val="100000"/>
              <a:buFont typeface="Arial" panose="020B0604020202020204" pitchFamily="34" charset="0"/>
              <a:buChar char="•"/>
              <a:defRPr/>
            </a:pPr>
            <a:r>
              <a:rPr lang="es-ES_tradnl" sz="2000" b="1" dirty="0">
                <a:solidFill>
                  <a:srgbClr val="000099"/>
                </a:solidFill>
                <a:cs typeface="+mn-cs"/>
              </a:rPr>
              <a:t>Un ejemplar en formato digital (PDF) del TFG, </a:t>
            </a:r>
            <a:r>
              <a:rPr lang="es-ES_tradnl" sz="2000" b="1" dirty="0">
                <a:solidFill>
                  <a:srgbClr val="000099"/>
                </a:solidFill>
                <a:highlight>
                  <a:srgbClr val="FFFF00"/>
                </a:highlight>
                <a:cs typeface="+mn-cs"/>
              </a:rPr>
              <a:t>y UN EJEMPLAR IMPRESO </a:t>
            </a:r>
            <a:r>
              <a:rPr lang="es-ES_tradnl" sz="2000" b="1" dirty="0">
                <a:solidFill>
                  <a:srgbClr val="000099"/>
                </a:solidFill>
                <a:cs typeface="+mn-cs"/>
              </a:rPr>
              <a:t>según normativa</a:t>
            </a:r>
          </a:p>
        </p:txBody>
      </p:sp>
      <p:pic>
        <p:nvPicPr>
          <p:cNvPr id="6" name="Imagen 5">
            <a:extLst>
              <a:ext uri="{FF2B5EF4-FFF2-40B4-BE49-F238E27FC236}">
                <a16:creationId xmlns:a16="http://schemas.microsoft.com/office/drawing/2014/main" id="{F1F43E8E-5164-2586-5C90-E9C4F9D6A01F}"/>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6294063" y="5022225"/>
            <a:ext cx="994524" cy="896602"/>
          </a:xfrm>
          <a:prstGeom prst="rect">
            <a:avLst/>
          </a:prstGeom>
        </p:spPr>
      </p:pic>
      <p:pic>
        <p:nvPicPr>
          <p:cNvPr id="4" name="Imagen 3">
            <a:extLst>
              <a:ext uri="{FF2B5EF4-FFF2-40B4-BE49-F238E27FC236}">
                <a16:creationId xmlns:a16="http://schemas.microsoft.com/office/drawing/2014/main" id="{4D5DB463-3D88-E50D-F2A1-CC5FF86A2273}"/>
              </a:ext>
            </a:extLst>
          </p:cNvPr>
          <p:cNvPicPr>
            <a:picLocks noChangeAspect="1"/>
          </p:cNvPicPr>
          <p:nvPr/>
        </p:nvPicPr>
        <p:blipFill>
          <a:blip r:embed="rId3" cstate="print"/>
          <a:stretch>
            <a:fillRect/>
          </a:stretch>
        </p:blipFill>
        <p:spPr>
          <a:xfrm>
            <a:off x="4908432" y="4872556"/>
            <a:ext cx="771354" cy="771354"/>
          </a:xfrm>
          <a:prstGeom prst="rect">
            <a:avLst/>
          </a:prstGeom>
        </p:spPr>
      </p:pic>
      <p:sp>
        <p:nvSpPr>
          <p:cNvPr id="2" name="Marcador de número de diapositiva 1">
            <a:extLst>
              <a:ext uri="{FF2B5EF4-FFF2-40B4-BE49-F238E27FC236}">
                <a16:creationId xmlns:a16="http://schemas.microsoft.com/office/drawing/2014/main" id="{DB9EDBDC-F5AC-C6B1-E0E9-BA9000A32426}"/>
              </a:ext>
            </a:extLst>
          </p:cNvPr>
          <p:cNvSpPr>
            <a:spLocks noGrp="1"/>
          </p:cNvSpPr>
          <p:nvPr>
            <p:ph type="sldNum" sz="quarter" idx="12"/>
          </p:nvPr>
        </p:nvSpPr>
        <p:spPr/>
        <p:txBody>
          <a:bodyPr/>
          <a:lstStyle/>
          <a:p>
            <a:fld id="{A6EC9E3E-F9FB-4CAE-ADB0-6C6947CEBDED}" type="slidenum">
              <a:rPr lang="es-ES" smtClean="0"/>
              <a:t>50</a:t>
            </a:fld>
            <a:endParaRPr lang="es-ES"/>
          </a:p>
        </p:txBody>
      </p:sp>
      <p:pic>
        <p:nvPicPr>
          <p:cNvPr id="7" name="Imagen 6" descr="Logotipo&#10;&#10;Descripción generada automáticamente">
            <a:extLst>
              <a:ext uri="{FF2B5EF4-FFF2-40B4-BE49-F238E27FC236}">
                <a16:creationId xmlns:a16="http://schemas.microsoft.com/office/drawing/2014/main" id="{CF9ACDF5-6F57-A454-A490-BDC4A266527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pic>
        <p:nvPicPr>
          <p:cNvPr id="3" name="Gráfico 2" descr="Advertencia contorno">
            <a:extLst>
              <a:ext uri="{FF2B5EF4-FFF2-40B4-BE49-F238E27FC236}">
                <a16:creationId xmlns:a16="http://schemas.microsoft.com/office/drawing/2014/main" id="{4BB606C0-67FE-1AD2-CC70-BF7A7E4CF0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0500" y="4729510"/>
            <a:ext cx="914400" cy="914400"/>
          </a:xfrm>
          <a:prstGeom prst="rect">
            <a:avLst/>
          </a:prstGeom>
        </p:spPr>
      </p:pic>
    </p:spTree>
    <p:extLst>
      <p:ext uri="{BB962C8B-B14F-4D97-AF65-F5344CB8AC3E}">
        <p14:creationId xmlns:p14="http://schemas.microsoft.com/office/powerpoint/2010/main" val="4228024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0C597-EEA0-8E8F-63FF-87D9DC517035}"/>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503D4A8E-D050-7C65-7792-447A9F869A80}"/>
              </a:ext>
            </a:extLst>
          </p:cNvPr>
          <p:cNvPicPr>
            <a:picLocks noChangeAspect="1"/>
          </p:cNvPicPr>
          <p:nvPr/>
        </p:nvPicPr>
        <p:blipFill>
          <a:blip r:embed="rId2"/>
          <a:stretch>
            <a:fillRect/>
          </a:stretch>
        </p:blipFill>
        <p:spPr>
          <a:xfrm>
            <a:off x="520303" y="2352846"/>
            <a:ext cx="5607542" cy="2793840"/>
          </a:xfrm>
          <a:prstGeom prst="rect">
            <a:avLst/>
          </a:prstGeom>
        </p:spPr>
      </p:pic>
      <p:pic>
        <p:nvPicPr>
          <p:cNvPr id="4" name="Imagen 3">
            <a:extLst>
              <a:ext uri="{FF2B5EF4-FFF2-40B4-BE49-F238E27FC236}">
                <a16:creationId xmlns:a16="http://schemas.microsoft.com/office/drawing/2014/main" id="{C435119B-9B9A-D2E0-A1A4-D55749D230D5}"/>
              </a:ext>
            </a:extLst>
          </p:cNvPr>
          <p:cNvPicPr>
            <a:picLocks noChangeAspect="1"/>
          </p:cNvPicPr>
          <p:nvPr/>
        </p:nvPicPr>
        <p:blipFill>
          <a:blip r:embed="rId3"/>
          <a:stretch>
            <a:fillRect/>
          </a:stretch>
        </p:blipFill>
        <p:spPr>
          <a:xfrm>
            <a:off x="6098804" y="3333750"/>
            <a:ext cx="2338415" cy="2522411"/>
          </a:xfrm>
          <a:prstGeom prst="rect">
            <a:avLst/>
          </a:prstGeom>
        </p:spPr>
      </p:pic>
      <p:sp>
        <p:nvSpPr>
          <p:cNvPr id="5" name="Marcador de número de diapositiva 4">
            <a:extLst>
              <a:ext uri="{FF2B5EF4-FFF2-40B4-BE49-F238E27FC236}">
                <a16:creationId xmlns:a16="http://schemas.microsoft.com/office/drawing/2014/main" id="{42169BD4-70B8-3C4E-F9C2-8BD3D3F2C90E}"/>
              </a:ext>
            </a:extLst>
          </p:cNvPr>
          <p:cNvSpPr>
            <a:spLocks noGrp="1"/>
          </p:cNvSpPr>
          <p:nvPr>
            <p:ph type="sldNum" sz="quarter" idx="12"/>
          </p:nvPr>
        </p:nvSpPr>
        <p:spPr/>
        <p:txBody>
          <a:bodyPr/>
          <a:lstStyle/>
          <a:p>
            <a:fld id="{A6EC9E3E-F9FB-4CAE-ADB0-6C6947CEBDED}" type="slidenum">
              <a:rPr lang="es-ES" smtClean="0"/>
              <a:t>51</a:t>
            </a:fld>
            <a:endParaRPr lang="es-ES"/>
          </a:p>
        </p:txBody>
      </p:sp>
      <p:pic>
        <p:nvPicPr>
          <p:cNvPr id="6" name="Imagen 5" descr="Logotipo&#10;&#10;Descripción generada automáticamente">
            <a:extLst>
              <a:ext uri="{FF2B5EF4-FFF2-40B4-BE49-F238E27FC236}">
                <a16:creationId xmlns:a16="http://schemas.microsoft.com/office/drawing/2014/main" id="{C71C1477-DF72-8E56-A646-D95B0B76E0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
        <p:nvSpPr>
          <p:cNvPr id="3" name="Título 1">
            <a:extLst>
              <a:ext uri="{FF2B5EF4-FFF2-40B4-BE49-F238E27FC236}">
                <a16:creationId xmlns:a16="http://schemas.microsoft.com/office/drawing/2014/main" id="{E178991B-3B99-7EE3-FAAF-D19EA2BA452D}"/>
              </a:ext>
            </a:extLst>
          </p:cNvPr>
          <p:cNvSpPr txBox="1">
            <a:spLocks noChangeArrowheads="1"/>
          </p:cNvSpPr>
          <p:nvPr/>
        </p:nvSpPr>
        <p:spPr>
          <a:xfrm>
            <a:off x="826656" y="92287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8</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Entrega del TFG</a:t>
            </a:r>
          </a:p>
        </p:txBody>
      </p:sp>
      <p:sp>
        <p:nvSpPr>
          <p:cNvPr id="7" name="CuadroTexto 6">
            <a:extLst>
              <a:ext uri="{FF2B5EF4-FFF2-40B4-BE49-F238E27FC236}">
                <a16:creationId xmlns:a16="http://schemas.microsoft.com/office/drawing/2014/main" id="{865F3FCC-E4B0-B876-9123-5B1381AA95B0}"/>
              </a:ext>
            </a:extLst>
          </p:cNvPr>
          <p:cNvSpPr txBox="1"/>
          <p:nvPr/>
        </p:nvSpPr>
        <p:spPr>
          <a:xfrm>
            <a:off x="0" y="1968053"/>
            <a:ext cx="9144000" cy="369332"/>
          </a:xfrm>
          <a:prstGeom prst="rect">
            <a:avLst/>
          </a:prstGeom>
          <a:noFill/>
        </p:spPr>
        <p:txBody>
          <a:bodyPr wrap="square" rtlCol="0">
            <a:spAutoFit/>
          </a:bodyPr>
          <a:lstStyle/>
          <a:p>
            <a:pPr algn="ctr"/>
            <a:r>
              <a:rPr lang="es-ES" dirty="0">
                <a:hlinkClick r:id="rId5"/>
              </a:rPr>
              <a:t>https://www.ual.es/estudios/grados/presentacion/plandeestudios/trabajofinestudios/2515</a:t>
            </a:r>
            <a:endParaRPr lang="es-ES" dirty="0"/>
          </a:p>
        </p:txBody>
      </p:sp>
    </p:spTree>
    <p:extLst>
      <p:ext uri="{BB962C8B-B14F-4D97-AF65-F5344CB8AC3E}">
        <p14:creationId xmlns:p14="http://schemas.microsoft.com/office/powerpoint/2010/main" val="2187825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5BBBA-9EFD-3499-6296-077D40E6050B}"/>
            </a:ext>
          </a:extLst>
        </p:cNvPr>
        <p:cNvGrpSpPr/>
        <p:nvPr/>
      </p:nvGrpSpPr>
      <p:grpSpPr>
        <a:xfrm>
          <a:off x="0" y="0"/>
          <a:ext cx="0" cy="0"/>
          <a:chOff x="0" y="0"/>
          <a:chExt cx="0" cy="0"/>
        </a:xfrm>
      </p:grpSpPr>
      <p:sp>
        <p:nvSpPr>
          <p:cNvPr id="9" name="Rectángulo 14">
            <a:extLst>
              <a:ext uri="{FF2B5EF4-FFF2-40B4-BE49-F238E27FC236}">
                <a16:creationId xmlns:a16="http://schemas.microsoft.com/office/drawing/2014/main" id="{71F238D3-E2B3-D895-F603-5153C4F97C7A}"/>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angle 15">
            <a:extLst>
              <a:ext uri="{FF2B5EF4-FFF2-40B4-BE49-F238E27FC236}">
                <a16:creationId xmlns:a16="http://schemas.microsoft.com/office/drawing/2014/main" id="{846D7462-C973-620B-7A89-76110F0E0358}"/>
              </a:ext>
            </a:extLst>
          </p:cNvPr>
          <p:cNvSpPr>
            <a:spLocks noChangeArrowheads="1"/>
          </p:cNvSpPr>
          <p:nvPr/>
        </p:nvSpPr>
        <p:spPr bwMode="auto">
          <a:xfrm>
            <a:off x="430872" y="1904297"/>
            <a:ext cx="8359641" cy="700811"/>
          </a:xfrm>
          <a:prstGeom prst="rect">
            <a:avLst/>
          </a:prstGeom>
          <a:noFill/>
          <a:ln w="9525">
            <a:noFill/>
            <a:miter lim="800000"/>
            <a:headEnd/>
            <a:tailEnd/>
          </a:ln>
        </p:spPr>
        <p:txBody>
          <a:bodyPr/>
          <a:lstStyle/>
          <a:p>
            <a:pPr algn="just">
              <a:spcBef>
                <a:spcPct val="20000"/>
              </a:spcBef>
              <a:buClr>
                <a:srgbClr val="000099"/>
              </a:buClr>
              <a:buSzPct val="100000"/>
              <a:defRPr/>
            </a:pPr>
            <a:r>
              <a:rPr lang="es-ES_tradnl" b="1" dirty="0">
                <a:solidFill>
                  <a:srgbClr val="FF0000"/>
                </a:solidFill>
                <a:cs typeface="+mn-cs"/>
              </a:rPr>
              <a:t>PASOS A SEGUIR EN LA PLATAFORMA DE TFE:</a:t>
            </a:r>
          </a:p>
        </p:txBody>
      </p:sp>
      <p:pic>
        <p:nvPicPr>
          <p:cNvPr id="8" name="Imagen 7">
            <a:extLst>
              <a:ext uri="{FF2B5EF4-FFF2-40B4-BE49-F238E27FC236}">
                <a16:creationId xmlns:a16="http://schemas.microsoft.com/office/drawing/2014/main" id="{00DB3B54-CD19-B6E7-8151-981799B061EA}"/>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6689402" y="3816171"/>
            <a:ext cx="459327" cy="436722"/>
          </a:xfrm>
          <a:prstGeom prst="rect">
            <a:avLst/>
          </a:prstGeom>
        </p:spPr>
      </p:pic>
      <p:sp>
        <p:nvSpPr>
          <p:cNvPr id="7" name="CuadroTexto 6">
            <a:extLst>
              <a:ext uri="{FF2B5EF4-FFF2-40B4-BE49-F238E27FC236}">
                <a16:creationId xmlns:a16="http://schemas.microsoft.com/office/drawing/2014/main" id="{53945C00-07FB-05E8-C0E0-BFE13C11728B}"/>
              </a:ext>
            </a:extLst>
          </p:cNvPr>
          <p:cNvSpPr txBox="1"/>
          <p:nvPr/>
        </p:nvSpPr>
        <p:spPr>
          <a:xfrm>
            <a:off x="430873" y="2875630"/>
            <a:ext cx="1031051" cy="461665"/>
          </a:xfrm>
          <a:prstGeom prst="rect">
            <a:avLst/>
          </a:prstGeom>
          <a:noFill/>
        </p:spPr>
        <p:txBody>
          <a:bodyPr wrap="none" rtlCol="0">
            <a:spAutoFit/>
          </a:bodyPr>
          <a:lstStyle/>
          <a:p>
            <a:r>
              <a:rPr lang="es-ES" b="1" dirty="0">
                <a:solidFill>
                  <a:srgbClr val="FF0000"/>
                </a:solidFill>
              </a:rPr>
              <a:t>Paso 1</a:t>
            </a:r>
          </a:p>
        </p:txBody>
      </p:sp>
      <p:pic>
        <p:nvPicPr>
          <p:cNvPr id="4" name="Imagen 3">
            <a:extLst>
              <a:ext uri="{FF2B5EF4-FFF2-40B4-BE49-F238E27FC236}">
                <a16:creationId xmlns:a16="http://schemas.microsoft.com/office/drawing/2014/main" id="{27BDACD8-00C7-850A-8E8F-BC8109B355EB}"/>
              </a:ext>
            </a:extLst>
          </p:cNvPr>
          <p:cNvPicPr>
            <a:picLocks noChangeAspect="1"/>
          </p:cNvPicPr>
          <p:nvPr/>
        </p:nvPicPr>
        <p:blipFill>
          <a:blip r:embed="rId3"/>
          <a:stretch>
            <a:fillRect/>
          </a:stretch>
        </p:blipFill>
        <p:spPr>
          <a:xfrm>
            <a:off x="0" y="3441472"/>
            <a:ext cx="9144000" cy="2170402"/>
          </a:xfrm>
          <a:prstGeom prst="rect">
            <a:avLst/>
          </a:prstGeom>
        </p:spPr>
      </p:pic>
      <p:sp>
        <p:nvSpPr>
          <p:cNvPr id="5" name="Marcador de número de diapositiva 4">
            <a:extLst>
              <a:ext uri="{FF2B5EF4-FFF2-40B4-BE49-F238E27FC236}">
                <a16:creationId xmlns:a16="http://schemas.microsoft.com/office/drawing/2014/main" id="{232DDE48-59C5-7512-4886-761B5C21A694}"/>
              </a:ext>
            </a:extLst>
          </p:cNvPr>
          <p:cNvSpPr>
            <a:spLocks noGrp="1"/>
          </p:cNvSpPr>
          <p:nvPr>
            <p:ph type="sldNum" sz="quarter" idx="12"/>
          </p:nvPr>
        </p:nvSpPr>
        <p:spPr/>
        <p:txBody>
          <a:bodyPr/>
          <a:lstStyle/>
          <a:p>
            <a:fld id="{A6EC9E3E-F9FB-4CAE-ADB0-6C6947CEBDED}" type="slidenum">
              <a:rPr lang="es-ES" smtClean="0"/>
              <a:t>52</a:t>
            </a:fld>
            <a:endParaRPr lang="es-ES"/>
          </a:p>
        </p:txBody>
      </p:sp>
      <p:pic>
        <p:nvPicPr>
          <p:cNvPr id="6" name="Imagen 5" descr="Logotipo&#10;&#10;Descripción generada automáticamente">
            <a:extLst>
              <a:ext uri="{FF2B5EF4-FFF2-40B4-BE49-F238E27FC236}">
                <a16:creationId xmlns:a16="http://schemas.microsoft.com/office/drawing/2014/main" id="{E99A9497-FDD3-647A-7F6E-9C247E36D1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04024" y="584306"/>
            <a:ext cx="1416935" cy="1108315"/>
          </a:xfrm>
          <a:prstGeom prst="rect">
            <a:avLst/>
          </a:prstGeom>
        </p:spPr>
      </p:pic>
      <p:sp>
        <p:nvSpPr>
          <p:cNvPr id="3" name="Título 1">
            <a:extLst>
              <a:ext uri="{FF2B5EF4-FFF2-40B4-BE49-F238E27FC236}">
                <a16:creationId xmlns:a16="http://schemas.microsoft.com/office/drawing/2014/main" id="{B60E88E4-04B4-74F4-3B8A-52445C33C833}"/>
              </a:ext>
            </a:extLst>
          </p:cNvPr>
          <p:cNvSpPr txBox="1">
            <a:spLocks noChangeArrowheads="1"/>
          </p:cNvSpPr>
          <p:nvPr/>
        </p:nvSpPr>
        <p:spPr>
          <a:xfrm>
            <a:off x="-36854" y="949264"/>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8</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Entrega del TFG</a:t>
            </a:r>
          </a:p>
        </p:txBody>
      </p:sp>
      <p:pic>
        <p:nvPicPr>
          <p:cNvPr id="10" name="Imagen 9">
            <a:extLst>
              <a:ext uri="{FF2B5EF4-FFF2-40B4-BE49-F238E27FC236}">
                <a16:creationId xmlns:a16="http://schemas.microsoft.com/office/drawing/2014/main" id="{71D9A71C-0CEB-ABA9-14B8-1AF2F85D0011}"/>
              </a:ext>
            </a:extLst>
          </p:cNvPr>
          <p:cNvPicPr>
            <a:picLocks noChangeAspect="1"/>
          </p:cNvPicPr>
          <p:nvPr/>
        </p:nvPicPr>
        <p:blipFill>
          <a:blip r:embed="rId5" cstate="print"/>
          <a:stretch>
            <a:fillRect/>
          </a:stretch>
        </p:blipFill>
        <p:spPr>
          <a:xfrm>
            <a:off x="5145760" y="2477983"/>
            <a:ext cx="771354" cy="771354"/>
          </a:xfrm>
          <a:prstGeom prst="rect">
            <a:avLst/>
          </a:prstGeom>
        </p:spPr>
      </p:pic>
      <p:sp>
        <p:nvSpPr>
          <p:cNvPr id="11" name="object 55">
            <a:extLst>
              <a:ext uri="{FF2B5EF4-FFF2-40B4-BE49-F238E27FC236}">
                <a16:creationId xmlns:a16="http://schemas.microsoft.com/office/drawing/2014/main" id="{83864EDE-92AF-07D7-3302-F11B2BC0F5DB}"/>
              </a:ext>
            </a:extLst>
          </p:cNvPr>
          <p:cNvSpPr/>
          <p:nvPr/>
        </p:nvSpPr>
        <p:spPr>
          <a:xfrm>
            <a:off x="2664372" y="5397587"/>
            <a:ext cx="231228" cy="289889"/>
          </a:xfrm>
          <a:custGeom>
            <a:avLst/>
            <a:gdLst/>
            <a:ahLst/>
            <a:cxnLst/>
            <a:rect l="l" t="t" r="r" b="b"/>
            <a:pathLst>
              <a:path w="299720" h="337819">
                <a:moveTo>
                  <a:pt x="130162" y="0"/>
                </a:moveTo>
                <a:lnTo>
                  <a:pt x="120802" y="2012"/>
                </a:lnTo>
                <a:lnTo>
                  <a:pt x="113147" y="7518"/>
                </a:lnTo>
                <a:lnTo>
                  <a:pt x="107973" y="15691"/>
                </a:lnTo>
                <a:lnTo>
                  <a:pt x="106057" y="25704"/>
                </a:lnTo>
                <a:lnTo>
                  <a:pt x="107149" y="206654"/>
                </a:lnTo>
                <a:lnTo>
                  <a:pt x="58115" y="157899"/>
                </a:lnTo>
                <a:lnTo>
                  <a:pt x="19762" y="146520"/>
                </a:lnTo>
                <a:lnTo>
                  <a:pt x="0" y="160007"/>
                </a:lnTo>
                <a:lnTo>
                  <a:pt x="108001" y="316278"/>
                </a:lnTo>
                <a:lnTo>
                  <a:pt x="121624" y="327710"/>
                </a:lnTo>
                <a:lnTo>
                  <a:pt x="137558" y="334952"/>
                </a:lnTo>
                <a:lnTo>
                  <a:pt x="155003" y="337502"/>
                </a:lnTo>
                <a:lnTo>
                  <a:pt x="233095" y="337642"/>
                </a:lnTo>
                <a:lnTo>
                  <a:pt x="258737" y="332146"/>
                </a:lnTo>
                <a:lnTo>
                  <a:pt x="279706" y="317072"/>
                </a:lnTo>
                <a:lnTo>
                  <a:pt x="293876" y="294681"/>
                </a:lnTo>
                <a:lnTo>
                  <a:pt x="299123" y="267233"/>
                </a:lnTo>
                <a:lnTo>
                  <a:pt x="299377" y="146824"/>
                </a:lnTo>
                <a:lnTo>
                  <a:pt x="297485" y="136810"/>
                </a:lnTo>
                <a:lnTo>
                  <a:pt x="292342" y="128633"/>
                </a:lnTo>
                <a:lnTo>
                  <a:pt x="284716" y="123116"/>
                </a:lnTo>
                <a:lnTo>
                  <a:pt x="275374" y="121081"/>
                </a:lnTo>
                <a:lnTo>
                  <a:pt x="265498" y="123073"/>
                </a:lnTo>
                <a:lnTo>
                  <a:pt x="257856" y="128557"/>
                </a:lnTo>
                <a:lnTo>
                  <a:pt x="252682" y="136701"/>
                </a:lnTo>
                <a:lnTo>
                  <a:pt x="250748" y="146685"/>
                </a:lnTo>
                <a:lnTo>
                  <a:pt x="250774" y="133731"/>
                </a:lnTo>
                <a:lnTo>
                  <a:pt x="248902" y="123701"/>
                </a:lnTo>
                <a:lnTo>
                  <a:pt x="243762" y="115503"/>
                </a:lnTo>
                <a:lnTo>
                  <a:pt x="236124" y="109967"/>
                </a:lnTo>
                <a:lnTo>
                  <a:pt x="226720" y="107924"/>
                </a:lnTo>
                <a:lnTo>
                  <a:pt x="217423" y="109897"/>
                </a:lnTo>
                <a:lnTo>
                  <a:pt x="209805" y="115317"/>
                </a:lnTo>
                <a:lnTo>
                  <a:pt x="204619" y="123378"/>
                </a:lnTo>
                <a:lnTo>
                  <a:pt x="202615" y="133273"/>
                </a:lnTo>
                <a:lnTo>
                  <a:pt x="202641" y="125349"/>
                </a:lnTo>
                <a:lnTo>
                  <a:pt x="200767" y="115319"/>
                </a:lnTo>
                <a:lnTo>
                  <a:pt x="195624" y="107121"/>
                </a:lnTo>
                <a:lnTo>
                  <a:pt x="187985" y="101585"/>
                </a:lnTo>
                <a:lnTo>
                  <a:pt x="178625" y="99542"/>
                </a:lnTo>
                <a:lnTo>
                  <a:pt x="168867" y="101479"/>
                </a:lnTo>
                <a:lnTo>
                  <a:pt x="161302" y="106791"/>
                </a:lnTo>
                <a:lnTo>
                  <a:pt x="156099" y="114698"/>
                </a:lnTo>
                <a:lnTo>
                  <a:pt x="153987" y="124421"/>
                </a:lnTo>
                <a:lnTo>
                  <a:pt x="154165" y="25819"/>
                </a:lnTo>
                <a:lnTo>
                  <a:pt x="152295" y="15782"/>
                </a:lnTo>
                <a:lnTo>
                  <a:pt x="147161" y="7581"/>
                </a:lnTo>
                <a:lnTo>
                  <a:pt x="139531" y="2048"/>
                </a:lnTo>
                <a:lnTo>
                  <a:pt x="130162" y="0"/>
                </a:lnTo>
                <a:close/>
              </a:path>
            </a:pathLst>
          </a:custGeom>
          <a:solidFill>
            <a:srgbClr val="1D4F83"/>
          </a:solidFill>
        </p:spPr>
        <p:txBody>
          <a:bodyPr wrap="square" lIns="0" tIns="0" rIns="0" bIns="0" rtlCol="0"/>
          <a:lstStyle/>
          <a:p>
            <a:endParaRPr/>
          </a:p>
        </p:txBody>
      </p:sp>
    </p:spTree>
    <p:extLst>
      <p:ext uri="{BB962C8B-B14F-4D97-AF65-F5344CB8AC3E}">
        <p14:creationId xmlns:p14="http://schemas.microsoft.com/office/powerpoint/2010/main" val="2033013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A9020-32DA-346F-4919-5E7FF7E5049A}"/>
            </a:ext>
          </a:extLst>
        </p:cNvPr>
        <p:cNvGrpSpPr/>
        <p:nvPr/>
      </p:nvGrpSpPr>
      <p:grpSpPr>
        <a:xfrm>
          <a:off x="0" y="0"/>
          <a:ext cx="0" cy="0"/>
          <a:chOff x="0" y="0"/>
          <a:chExt cx="0" cy="0"/>
        </a:xfrm>
      </p:grpSpPr>
      <p:sp>
        <p:nvSpPr>
          <p:cNvPr id="6" name="Rectángulo 14">
            <a:extLst>
              <a:ext uri="{FF2B5EF4-FFF2-40B4-BE49-F238E27FC236}">
                <a16:creationId xmlns:a16="http://schemas.microsoft.com/office/drawing/2014/main" id="{C2EF0EAC-359B-8082-AA21-B5DDBAC048CE}"/>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609E9C33-A783-D4B4-3859-38C375F9998A}"/>
              </a:ext>
            </a:extLst>
          </p:cNvPr>
          <p:cNvSpPr txBox="1"/>
          <p:nvPr/>
        </p:nvSpPr>
        <p:spPr>
          <a:xfrm>
            <a:off x="736001" y="1386570"/>
            <a:ext cx="829073" cy="369332"/>
          </a:xfrm>
          <a:prstGeom prst="rect">
            <a:avLst/>
          </a:prstGeom>
          <a:noFill/>
        </p:spPr>
        <p:txBody>
          <a:bodyPr wrap="none" rtlCol="0">
            <a:spAutoFit/>
          </a:bodyPr>
          <a:lstStyle/>
          <a:p>
            <a:pPr defTabSz="914400" fontAlgn="base">
              <a:spcBef>
                <a:spcPct val="0"/>
              </a:spcBef>
              <a:spcAft>
                <a:spcPct val="0"/>
              </a:spcAft>
            </a:pPr>
            <a:r>
              <a:rPr lang="es-ES" b="1" dirty="0">
                <a:solidFill>
                  <a:srgbClr val="FF0000"/>
                </a:solidFill>
                <a:ea typeface="ＭＳ Ｐゴシック" charset="0"/>
              </a:rPr>
              <a:t>Paso 2</a:t>
            </a:r>
          </a:p>
        </p:txBody>
      </p:sp>
      <p:pic>
        <p:nvPicPr>
          <p:cNvPr id="8" name="Imagen 7">
            <a:extLst>
              <a:ext uri="{FF2B5EF4-FFF2-40B4-BE49-F238E27FC236}">
                <a16:creationId xmlns:a16="http://schemas.microsoft.com/office/drawing/2014/main" id="{4D979444-0D85-4BEE-0F37-602BC326459C}"/>
              </a:ext>
            </a:extLst>
          </p:cNvPr>
          <p:cNvPicPr>
            <a:picLocks noChangeAspect="1"/>
          </p:cNvPicPr>
          <p:nvPr/>
        </p:nvPicPr>
        <p:blipFill>
          <a:blip r:embed="rId2"/>
          <a:stretch>
            <a:fillRect/>
          </a:stretch>
        </p:blipFill>
        <p:spPr>
          <a:xfrm>
            <a:off x="1290407" y="1850254"/>
            <a:ext cx="4885775" cy="4157986"/>
          </a:xfrm>
          <a:prstGeom prst="rect">
            <a:avLst/>
          </a:prstGeom>
        </p:spPr>
      </p:pic>
      <p:sp>
        <p:nvSpPr>
          <p:cNvPr id="2" name="Marcador de número de diapositiva 1">
            <a:extLst>
              <a:ext uri="{FF2B5EF4-FFF2-40B4-BE49-F238E27FC236}">
                <a16:creationId xmlns:a16="http://schemas.microsoft.com/office/drawing/2014/main" id="{95EF1054-2521-9671-2A56-A3D8E9646E9F}"/>
              </a:ext>
            </a:extLst>
          </p:cNvPr>
          <p:cNvSpPr>
            <a:spLocks noGrp="1"/>
          </p:cNvSpPr>
          <p:nvPr>
            <p:ph type="sldNum" sz="quarter" idx="12"/>
          </p:nvPr>
        </p:nvSpPr>
        <p:spPr/>
        <p:txBody>
          <a:bodyPr/>
          <a:lstStyle/>
          <a:p>
            <a:fld id="{A6EC9E3E-F9FB-4CAE-ADB0-6C6947CEBDED}" type="slidenum">
              <a:rPr lang="es-ES" smtClean="0"/>
              <a:t>53</a:t>
            </a:fld>
            <a:endParaRPr lang="es-ES"/>
          </a:p>
        </p:txBody>
      </p:sp>
      <p:pic>
        <p:nvPicPr>
          <p:cNvPr id="5" name="Imagen 4" descr="Logotipo&#10;&#10;Descripción generada automáticamente">
            <a:extLst>
              <a:ext uri="{FF2B5EF4-FFF2-40B4-BE49-F238E27FC236}">
                <a16:creationId xmlns:a16="http://schemas.microsoft.com/office/drawing/2014/main" id="{178CEEDB-33D0-9989-D3B6-7F3B8E2D1C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86650" y="1193158"/>
            <a:ext cx="1347988" cy="1054385"/>
          </a:xfrm>
          <a:prstGeom prst="rect">
            <a:avLst/>
          </a:prstGeom>
        </p:spPr>
      </p:pic>
      <p:sp>
        <p:nvSpPr>
          <p:cNvPr id="3" name="Título 1">
            <a:extLst>
              <a:ext uri="{FF2B5EF4-FFF2-40B4-BE49-F238E27FC236}">
                <a16:creationId xmlns:a16="http://schemas.microsoft.com/office/drawing/2014/main" id="{050DE323-8A7B-A19A-25FD-6E55C3FD1DBB}"/>
              </a:ext>
            </a:extLst>
          </p:cNvPr>
          <p:cNvSpPr txBox="1">
            <a:spLocks noChangeArrowheads="1"/>
          </p:cNvSpPr>
          <p:nvPr/>
        </p:nvSpPr>
        <p:spPr>
          <a:xfrm>
            <a:off x="121427" y="840039"/>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8</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Entrega del TFG</a:t>
            </a:r>
          </a:p>
        </p:txBody>
      </p:sp>
    </p:spTree>
    <p:extLst>
      <p:ext uri="{BB962C8B-B14F-4D97-AF65-F5344CB8AC3E}">
        <p14:creationId xmlns:p14="http://schemas.microsoft.com/office/powerpoint/2010/main" val="3805163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7D2FA-C8AF-96EA-326C-6A0DA52C621B}"/>
            </a:ext>
          </a:extLst>
        </p:cNvPr>
        <p:cNvGrpSpPr/>
        <p:nvPr/>
      </p:nvGrpSpPr>
      <p:grpSpPr>
        <a:xfrm>
          <a:off x="0" y="0"/>
          <a:ext cx="0" cy="0"/>
          <a:chOff x="0" y="0"/>
          <a:chExt cx="0" cy="0"/>
        </a:xfrm>
      </p:grpSpPr>
      <p:sp>
        <p:nvSpPr>
          <p:cNvPr id="3" name="Rectángulo 14">
            <a:extLst>
              <a:ext uri="{FF2B5EF4-FFF2-40B4-BE49-F238E27FC236}">
                <a16:creationId xmlns:a16="http://schemas.microsoft.com/office/drawing/2014/main" id="{AD70EF50-77B4-DAF3-B478-F6E34D1BD43B}"/>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443A13E9-FC08-1003-84F3-16022B6F3C4C}"/>
              </a:ext>
            </a:extLst>
          </p:cNvPr>
          <p:cNvPicPr>
            <a:picLocks noChangeAspect="1"/>
          </p:cNvPicPr>
          <p:nvPr/>
        </p:nvPicPr>
        <p:blipFill>
          <a:blip r:embed="rId2"/>
          <a:stretch>
            <a:fillRect/>
          </a:stretch>
        </p:blipFill>
        <p:spPr>
          <a:xfrm>
            <a:off x="0" y="1943755"/>
            <a:ext cx="9144000" cy="3614670"/>
          </a:xfrm>
          <a:prstGeom prst="rect">
            <a:avLst/>
          </a:prstGeom>
        </p:spPr>
      </p:pic>
      <p:pic>
        <p:nvPicPr>
          <p:cNvPr id="5" name="Imagen 4">
            <a:extLst>
              <a:ext uri="{FF2B5EF4-FFF2-40B4-BE49-F238E27FC236}">
                <a16:creationId xmlns:a16="http://schemas.microsoft.com/office/drawing/2014/main" id="{A2E9CEE6-763C-E067-D88D-7BB01CEAD6C9}"/>
              </a:ext>
            </a:extLst>
          </p:cNvPr>
          <p:cNvPicPr>
            <a:picLocks noChangeAspect="1"/>
          </p:cNvPicPr>
          <p:nvPr/>
        </p:nvPicPr>
        <p:blipFill>
          <a:blip r:embed="rId3" cstate="print"/>
          <a:stretch>
            <a:fillRect/>
          </a:stretch>
        </p:blipFill>
        <p:spPr>
          <a:xfrm>
            <a:off x="6931773" y="3673061"/>
            <a:ext cx="771354" cy="771354"/>
          </a:xfrm>
          <a:prstGeom prst="rect">
            <a:avLst/>
          </a:prstGeom>
        </p:spPr>
      </p:pic>
      <p:sp>
        <p:nvSpPr>
          <p:cNvPr id="2" name="Marcador de número de diapositiva 1">
            <a:extLst>
              <a:ext uri="{FF2B5EF4-FFF2-40B4-BE49-F238E27FC236}">
                <a16:creationId xmlns:a16="http://schemas.microsoft.com/office/drawing/2014/main" id="{A5AEFAAF-1D0C-2AF0-9FB4-168BE29F80DA}"/>
              </a:ext>
            </a:extLst>
          </p:cNvPr>
          <p:cNvSpPr>
            <a:spLocks noGrp="1"/>
          </p:cNvSpPr>
          <p:nvPr>
            <p:ph type="sldNum" sz="quarter" idx="12"/>
          </p:nvPr>
        </p:nvSpPr>
        <p:spPr/>
        <p:txBody>
          <a:bodyPr/>
          <a:lstStyle/>
          <a:p>
            <a:fld id="{A6EC9E3E-F9FB-4CAE-ADB0-6C6947CEBDED}" type="slidenum">
              <a:rPr lang="es-ES" smtClean="0"/>
              <a:t>54</a:t>
            </a:fld>
            <a:endParaRPr lang="es-ES"/>
          </a:p>
        </p:txBody>
      </p:sp>
      <p:pic>
        <p:nvPicPr>
          <p:cNvPr id="6" name="Imagen 5" descr="Logotipo&#10;&#10;Descripción generada automáticamente">
            <a:extLst>
              <a:ext uri="{FF2B5EF4-FFF2-40B4-BE49-F238E27FC236}">
                <a16:creationId xmlns:a16="http://schemas.microsoft.com/office/drawing/2014/main" id="{7449BB03-625D-55D9-C9B0-16268839A2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23746" y="354202"/>
            <a:ext cx="1453603" cy="1136996"/>
          </a:xfrm>
          <a:prstGeom prst="rect">
            <a:avLst/>
          </a:prstGeom>
        </p:spPr>
      </p:pic>
      <p:sp>
        <p:nvSpPr>
          <p:cNvPr id="7" name="CuadroTexto 6">
            <a:extLst>
              <a:ext uri="{FF2B5EF4-FFF2-40B4-BE49-F238E27FC236}">
                <a16:creationId xmlns:a16="http://schemas.microsoft.com/office/drawing/2014/main" id="{422F6868-B151-DE1F-37DF-8F7F354AC2C9}"/>
              </a:ext>
            </a:extLst>
          </p:cNvPr>
          <p:cNvSpPr txBox="1"/>
          <p:nvPr/>
        </p:nvSpPr>
        <p:spPr>
          <a:xfrm>
            <a:off x="616514" y="1348145"/>
            <a:ext cx="829073" cy="369332"/>
          </a:xfrm>
          <a:prstGeom prst="rect">
            <a:avLst/>
          </a:prstGeom>
          <a:noFill/>
        </p:spPr>
        <p:txBody>
          <a:bodyPr wrap="none" rtlCol="0">
            <a:spAutoFit/>
          </a:bodyPr>
          <a:lstStyle/>
          <a:p>
            <a:pPr defTabSz="914400" fontAlgn="base">
              <a:spcBef>
                <a:spcPct val="0"/>
              </a:spcBef>
              <a:spcAft>
                <a:spcPct val="0"/>
              </a:spcAft>
            </a:pPr>
            <a:r>
              <a:rPr lang="es-ES" b="1" dirty="0">
                <a:solidFill>
                  <a:srgbClr val="FF0000"/>
                </a:solidFill>
                <a:ea typeface="ＭＳ Ｐゴシック" charset="0"/>
              </a:rPr>
              <a:t>Paso 3</a:t>
            </a:r>
          </a:p>
        </p:txBody>
      </p:sp>
      <p:sp>
        <p:nvSpPr>
          <p:cNvPr id="8" name="Título 1">
            <a:extLst>
              <a:ext uri="{FF2B5EF4-FFF2-40B4-BE49-F238E27FC236}">
                <a16:creationId xmlns:a16="http://schemas.microsoft.com/office/drawing/2014/main" id="{9B141811-36CA-C2FE-CB5C-F3FC8C06A9F8}"/>
              </a:ext>
            </a:extLst>
          </p:cNvPr>
          <p:cNvSpPr txBox="1">
            <a:spLocks noChangeArrowheads="1"/>
          </p:cNvSpPr>
          <p:nvPr/>
        </p:nvSpPr>
        <p:spPr>
          <a:xfrm>
            <a:off x="121427" y="88301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8</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Entrega del TFG</a:t>
            </a:r>
          </a:p>
        </p:txBody>
      </p:sp>
    </p:spTree>
    <p:extLst>
      <p:ext uri="{BB962C8B-B14F-4D97-AF65-F5344CB8AC3E}">
        <p14:creationId xmlns:p14="http://schemas.microsoft.com/office/powerpoint/2010/main" val="1634279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C5890-96B5-5683-EF75-4AA7EDD64D0B}"/>
            </a:ext>
          </a:extLst>
        </p:cNvPr>
        <p:cNvGrpSpPr/>
        <p:nvPr/>
      </p:nvGrpSpPr>
      <p:grpSpPr>
        <a:xfrm>
          <a:off x="0" y="0"/>
          <a:ext cx="0" cy="0"/>
          <a:chOff x="0" y="0"/>
          <a:chExt cx="0" cy="0"/>
        </a:xfrm>
      </p:grpSpPr>
      <p:sp>
        <p:nvSpPr>
          <p:cNvPr id="11" name="Título 1">
            <a:extLst>
              <a:ext uri="{FF2B5EF4-FFF2-40B4-BE49-F238E27FC236}">
                <a16:creationId xmlns:a16="http://schemas.microsoft.com/office/drawing/2014/main" id="{47658906-E2FD-1DF9-064F-77F717471294}"/>
              </a:ext>
            </a:extLst>
          </p:cNvPr>
          <p:cNvSpPr txBox="1">
            <a:spLocks noChangeArrowheads="1"/>
          </p:cNvSpPr>
          <p:nvPr/>
        </p:nvSpPr>
        <p:spPr>
          <a:xfrm>
            <a:off x="826656" y="92287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8</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Entrega del TFG/CTFG</a:t>
            </a:r>
          </a:p>
        </p:txBody>
      </p:sp>
      <p:sp>
        <p:nvSpPr>
          <p:cNvPr id="4" name="Rectangle 15">
            <a:extLst>
              <a:ext uri="{FF2B5EF4-FFF2-40B4-BE49-F238E27FC236}">
                <a16:creationId xmlns:a16="http://schemas.microsoft.com/office/drawing/2014/main" id="{566886A6-D3C1-CB58-C277-4F33E385DBE4}"/>
              </a:ext>
            </a:extLst>
          </p:cNvPr>
          <p:cNvSpPr>
            <a:spLocks noChangeArrowheads="1"/>
          </p:cNvSpPr>
          <p:nvPr/>
        </p:nvSpPr>
        <p:spPr bwMode="auto">
          <a:xfrm>
            <a:off x="826656" y="1895364"/>
            <a:ext cx="7953584" cy="700811"/>
          </a:xfrm>
          <a:prstGeom prst="rect">
            <a:avLst/>
          </a:prstGeom>
          <a:noFill/>
          <a:ln w="9525">
            <a:noFill/>
            <a:miter lim="800000"/>
            <a:headEnd/>
            <a:tailEnd/>
          </a:ln>
        </p:spPr>
        <p:txBody>
          <a:bodyPr/>
          <a:lstStyle/>
          <a:p>
            <a:pPr algn="just" defTabSz="914400" fontAlgn="base">
              <a:spcBef>
                <a:spcPct val="20000"/>
              </a:spcBef>
              <a:spcAft>
                <a:spcPct val="0"/>
              </a:spcAft>
              <a:buClr>
                <a:srgbClr val="000099"/>
              </a:buClr>
              <a:buSzPct val="100000"/>
              <a:defRPr/>
            </a:pPr>
            <a:r>
              <a:rPr lang="es-ES_tradnl" sz="2400" b="1" dirty="0">
                <a:solidFill>
                  <a:srgbClr val="FF0000"/>
                </a:solidFill>
                <a:ea typeface="ＭＳ Ｐゴシック" charset="0"/>
              </a:rPr>
              <a:t>Plazos:</a:t>
            </a:r>
          </a:p>
        </p:txBody>
      </p:sp>
      <p:sp>
        <p:nvSpPr>
          <p:cNvPr id="5" name="CuadroTexto 4">
            <a:extLst>
              <a:ext uri="{FF2B5EF4-FFF2-40B4-BE49-F238E27FC236}">
                <a16:creationId xmlns:a16="http://schemas.microsoft.com/office/drawing/2014/main" id="{78FA4CCB-8BA7-AB49-3E3F-5FE2BFA93DB6}"/>
              </a:ext>
            </a:extLst>
          </p:cNvPr>
          <p:cNvSpPr txBox="1"/>
          <p:nvPr/>
        </p:nvSpPr>
        <p:spPr>
          <a:xfrm>
            <a:off x="126540" y="2845898"/>
            <a:ext cx="8890915" cy="3108543"/>
          </a:xfrm>
          <a:prstGeom prst="rect">
            <a:avLst/>
          </a:prstGeom>
          <a:solidFill>
            <a:schemeClr val="accent5">
              <a:lumMod val="40000"/>
              <a:lumOff val="60000"/>
            </a:schemeClr>
          </a:solidFill>
          <a:ln>
            <a:solidFill>
              <a:schemeClr val="accent1">
                <a:shade val="50000"/>
              </a:schemeClr>
            </a:solidFill>
          </a:ln>
        </p:spPr>
        <p:txBody>
          <a:bodyPr wrap="square" rtlCol="0">
            <a:spAutoFit/>
          </a:bodyPr>
          <a:lstStyle/>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noviembre:</a:t>
            </a:r>
          </a:p>
          <a:p>
            <a:pPr marL="714375" defTabSz="914400" fontAlgn="base">
              <a:spcBef>
                <a:spcPct val="0"/>
              </a:spcBef>
              <a:spcAft>
                <a:spcPct val="0"/>
              </a:spcAft>
            </a:pPr>
            <a:r>
              <a:rPr lang="es-ES_tradnl" sz="2800" b="1" dirty="0">
                <a:solidFill>
                  <a:srgbClr val="FF0000"/>
                </a:solidFill>
                <a:latin typeface="Times New Roman" charset="0"/>
                <a:ea typeface="ＭＳ Ｐゴシック" charset="0"/>
              </a:rPr>
              <a:t>14 al 31 de octubre de 2024</a:t>
            </a:r>
          </a:p>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enero:</a:t>
            </a:r>
          </a:p>
          <a:p>
            <a:pPr marL="714375" defTabSz="914400" fontAlgn="base">
              <a:spcBef>
                <a:spcPct val="0"/>
              </a:spcBef>
              <a:spcAft>
                <a:spcPct val="0"/>
              </a:spcAft>
            </a:pPr>
            <a:r>
              <a:rPr lang="es-ES_tradnl" sz="2800" b="1" dirty="0">
                <a:solidFill>
                  <a:srgbClr val="FF0000"/>
                </a:solidFill>
                <a:latin typeface="Times New Roman" charset="0"/>
                <a:ea typeface="ＭＳ Ｐゴシック" charset="0"/>
              </a:rPr>
              <a:t>13 al 31 de enero de 2025</a:t>
            </a:r>
          </a:p>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mayo:</a:t>
            </a:r>
          </a:p>
          <a:p>
            <a:pPr marL="714375" defTabSz="914400" fontAlgn="base">
              <a:spcBef>
                <a:spcPct val="0"/>
              </a:spcBef>
              <a:spcAft>
                <a:spcPct val="0"/>
              </a:spcAft>
            </a:pPr>
            <a:r>
              <a:rPr lang="es-ES_tradnl" sz="2600" b="1" dirty="0">
                <a:solidFill>
                  <a:srgbClr val="FF0000"/>
                </a:solidFill>
                <a:latin typeface="Times New Roman" charset="0"/>
                <a:ea typeface="ＭＳ Ｐゴシック" charset="0"/>
              </a:rPr>
              <a:t>19 de mayo al 6 de junio de 2025</a:t>
            </a:r>
          </a:p>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julio:</a:t>
            </a:r>
          </a:p>
          <a:p>
            <a:pPr marL="714375" defTabSz="914400" fontAlgn="base">
              <a:spcBef>
                <a:spcPct val="0"/>
              </a:spcBef>
              <a:spcAft>
                <a:spcPct val="0"/>
              </a:spcAft>
            </a:pPr>
            <a:r>
              <a:rPr lang="es-ES_tradnl" sz="2600" b="1" dirty="0">
                <a:solidFill>
                  <a:srgbClr val="FF0000"/>
                </a:solidFill>
                <a:latin typeface="Times New Roman" charset="0"/>
                <a:ea typeface="ＭＳ Ｐゴシック" charset="0"/>
              </a:rPr>
              <a:t>9 al 30 de junio de 2025</a:t>
            </a:r>
          </a:p>
        </p:txBody>
      </p:sp>
      <p:pic>
        <p:nvPicPr>
          <p:cNvPr id="10" name="Imagen 9">
            <a:extLst>
              <a:ext uri="{FF2B5EF4-FFF2-40B4-BE49-F238E27FC236}">
                <a16:creationId xmlns:a16="http://schemas.microsoft.com/office/drawing/2014/main" id="{D31E8A2B-75DD-5A5C-A7F5-340973215B5E}"/>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3119542" y="1907408"/>
            <a:ext cx="1690272" cy="1134658"/>
          </a:xfrm>
          <a:prstGeom prst="rect">
            <a:avLst/>
          </a:prstGeom>
        </p:spPr>
      </p:pic>
      <p:sp>
        <p:nvSpPr>
          <p:cNvPr id="7" name="Marcador de número de diapositiva 6">
            <a:extLst>
              <a:ext uri="{FF2B5EF4-FFF2-40B4-BE49-F238E27FC236}">
                <a16:creationId xmlns:a16="http://schemas.microsoft.com/office/drawing/2014/main" id="{D5812778-B938-3592-C577-C12CBF9DF1AD}"/>
              </a:ext>
            </a:extLst>
          </p:cNvPr>
          <p:cNvSpPr>
            <a:spLocks noGrp="1"/>
          </p:cNvSpPr>
          <p:nvPr>
            <p:ph type="sldNum" sz="quarter" idx="12"/>
          </p:nvPr>
        </p:nvSpPr>
        <p:spPr/>
        <p:txBody>
          <a:bodyPr/>
          <a:lstStyle/>
          <a:p>
            <a:fld id="{A6EC9E3E-F9FB-4CAE-ADB0-6C6947CEBDED}" type="slidenum">
              <a:rPr lang="es-ES" smtClean="0"/>
              <a:t>55</a:t>
            </a:fld>
            <a:endParaRPr lang="es-ES"/>
          </a:p>
        </p:txBody>
      </p:sp>
      <p:pic>
        <p:nvPicPr>
          <p:cNvPr id="9" name="Imagen 8" descr="Logotipo&#10;&#10;Descripción generada automáticamente">
            <a:extLst>
              <a:ext uri="{FF2B5EF4-FFF2-40B4-BE49-F238E27FC236}">
                <a16:creationId xmlns:a16="http://schemas.microsoft.com/office/drawing/2014/main" id="{B7B3AA3B-3E51-8D57-6F38-77E085216F5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Tree>
    <p:extLst>
      <p:ext uri="{BB962C8B-B14F-4D97-AF65-F5344CB8AC3E}">
        <p14:creationId xmlns:p14="http://schemas.microsoft.com/office/powerpoint/2010/main" val="742985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B5165-1F4C-CEB8-3462-B8F08DEBBC79}"/>
            </a:ext>
          </a:extLst>
        </p:cNvPr>
        <p:cNvGrpSpPr/>
        <p:nvPr/>
      </p:nvGrpSpPr>
      <p:grpSpPr>
        <a:xfrm>
          <a:off x="0" y="0"/>
          <a:ext cx="0" cy="0"/>
          <a:chOff x="0" y="0"/>
          <a:chExt cx="0" cy="0"/>
        </a:xfrm>
      </p:grpSpPr>
      <p:sp>
        <p:nvSpPr>
          <p:cNvPr id="8" name="Rectangle 15">
            <a:extLst>
              <a:ext uri="{FF2B5EF4-FFF2-40B4-BE49-F238E27FC236}">
                <a16:creationId xmlns:a16="http://schemas.microsoft.com/office/drawing/2014/main" id="{CA8ACCC0-97AB-372A-FE41-4DD008EBC4B3}"/>
              </a:ext>
            </a:extLst>
          </p:cNvPr>
          <p:cNvSpPr>
            <a:spLocks noChangeArrowheads="1"/>
          </p:cNvSpPr>
          <p:nvPr/>
        </p:nvSpPr>
        <p:spPr bwMode="auto">
          <a:xfrm>
            <a:off x="340469" y="1844562"/>
            <a:ext cx="8394970" cy="1077352"/>
          </a:xfrm>
          <a:prstGeom prst="rect">
            <a:avLst/>
          </a:prstGeom>
          <a:noFill/>
          <a:ln w="9525">
            <a:noFill/>
            <a:miter lim="800000"/>
            <a:headEnd/>
            <a:tailEnd/>
          </a:ln>
        </p:spPr>
        <p:txBody>
          <a:bodyPr/>
          <a:lstStyle/>
          <a:p>
            <a:pPr algn="just" defTabSz="914400" fontAlgn="base">
              <a:spcBef>
                <a:spcPct val="20000"/>
              </a:spcBef>
              <a:spcAft>
                <a:spcPct val="0"/>
              </a:spcAft>
              <a:buClr>
                <a:srgbClr val="000099"/>
              </a:buClr>
              <a:buSzPct val="100000"/>
              <a:defRPr/>
            </a:pPr>
            <a:r>
              <a:rPr lang="es-ES_tradnl" sz="2000" b="1" dirty="0">
                <a:solidFill>
                  <a:srgbClr val="000090"/>
                </a:solidFill>
                <a:ea typeface="ＭＳ Ｐゴシック" charset="0"/>
              </a:rPr>
              <a:t>Una vez que Director (y Codirector, en su caso) autorizan la defensa del TFG en la plataforma de TFE, la Comisión del título asigna tribunal para la defensa y la convoca en los siguientes períodos:</a:t>
            </a:r>
            <a:endParaRPr lang="es-ES_tradnl" sz="2000" b="1" dirty="0">
              <a:solidFill>
                <a:srgbClr val="FF0000"/>
              </a:solidFill>
              <a:ea typeface="ＭＳ Ｐゴシック" charset="0"/>
            </a:endParaRPr>
          </a:p>
        </p:txBody>
      </p:sp>
      <p:sp>
        <p:nvSpPr>
          <p:cNvPr id="11" name="Título 1">
            <a:extLst>
              <a:ext uri="{FF2B5EF4-FFF2-40B4-BE49-F238E27FC236}">
                <a16:creationId xmlns:a16="http://schemas.microsoft.com/office/drawing/2014/main" id="{9FA6AFA3-C2BE-F4A6-C118-39E37DB0F02B}"/>
              </a:ext>
            </a:extLst>
          </p:cNvPr>
          <p:cNvSpPr txBox="1">
            <a:spLocks noChangeArrowheads="1"/>
          </p:cNvSpPr>
          <p:nvPr/>
        </p:nvSpPr>
        <p:spPr>
          <a:xfrm>
            <a:off x="826656" y="92287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9</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Defensa del TFG</a:t>
            </a:r>
          </a:p>
        </p:txBody>
      </p:sp>
      <p:sp>
        <p:nvSpPr>
          <p:cNvPr id="5" name="CuadroTexto 4">
            <a:extLst>
              <a:ext uri="{FF2B5EF4-FFF2-40B4-BE49-F238E27FC236}">
                <a16:creationId xmlns:a16="http://schemas.microsoft.com/office/drawing/2014/main" id="{2F0461E0-97F8-EF61-FB41-5AD83A963D4A}"/>
              </a:ext>
            </a:extLst>
          </p:cNvPr>
          <p:cNvSpPr txBox="1"/>
          <p:nvPr/>
        </p:nvSpPr>
        <p:spPr>
          <a:xfrm>
            <a:off x="552449" y="2882171"/>
            <a:ext cx="7962901" cy="3108543"/>
          </a:xfrm>
          <a:prstGeom prst="rect">
            <a:avLst/>
          </a:prstGeom>
          <a:solidFill>
            <a:schemeClr val="accent5">
              <a:lumMod val="40000"/>
              <a:lumOff val="60000"/>
            </a:schemeClr>
          </a:solidFill>
          <a:ln>
            <a:solidFill>
              <a:schemeClr val="accent1">
                <a:shade val="50000"/>
              </a:schemeClr>
            </a:solidFill>
          </a:ln>
        </p:spPr>
        <p:txBody>
          <a:bodyPr wrap="square" rtlCol="0">
            <a:spAutoFit/>
          </a:bodyPr>
          <a:lstStyle/>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noviembre:</a:t>
            </a:r>
          </a:p>
          <a:p>
            <a:pPr marL="714375" defTabSz="914400" fontAlgn="base">
              <a:spcBef>
                <a:spcPct val="0"/>
              </a:spcBef>
              <a:spcAft>
                <a:spcPct val="0"/>
              </a:spcAft>
            </a:pPr>
            <a:r>
              <a:rPr lang="es-ES_tradnl" sz="2800" b="1" dirty="0">
                <a:solidFill>
                  <a:srgbClr val="FF0000"/>
                </a:solidFill>
                <a:latin typeface="Times New Roman" charset="0"/>
                <a:ea typeface="ＭＳ Ｐゴシック" charset="0"/>
              </a:rPr>
              <a:t>4 al 18 de noviembre de 2024</a:t>
            </a:r>
          </a:p>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enero:</a:t>
            </a:r>
          </a:p>
          <a:p>
            <a:pPr marL="714375" defTabSz="914400" fontAlgn="base">
              <a:spcBef>
                <a:spcPct val="0"/>
              </a:spcBef>
              <a:spcAft>
                <a:spcPct val="0"/>
              </a:spcAft>
            </a:pPr>
            <a:r>
              <a:rPr lang="es-ES_tradnl" sz="2800" b="1" dirty="0">
                <a:solidFill>
                  <a:srgbClr val="FF0000"/>
                </a:solidFill>
                <a:latin typeface="Times New Roman" charset="0"/>
                <a:ea typeface="ＭＳ Ｐゴシック" charset="0"/>
              </a:rPr>
              <a:t>3 al 24 de febrero de 2025</a:t>
            </a:r>
          </a:p>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mayo:</a:t>
            </a:r>
          </a:p>
          <a:p>
            <a:pPr marL="714375" defTabSz="914400" fontAlgn="base">
              <a:spcBef>
                <a:spcPct val="0"/>
              </a:spcBef>
              <a:spcAft>
                <a:spcPct val="0"/>
              </a:spcAft>
            </a:pPr>
            <a:r>
              <a:rPr lang="es-ES_tradnl" sz="2600" b="1" dirty="0">
                <a:solidFill>
                  <a:srgbClr val="FF0000"/>
                </a:solidFill>
                <a:latin typeface="Times New Roman" charset="0"/>
                <a:ea typeface="ＭＳ Ｐゴシック" charset="0"/>
              </a:rPr>
              <a:t>23 de junio al 3 de julio de 2025</a:t>
            </a:r>
          </a:p>
          <a:p>
            <a:pPr marL="342900" indent="-342900" defTabSz="914400" fontAlgn="base">
              <a:spcBef>
                <a:spcPct val="0"/>
              </a:spcBef>
              <a:spcAft>
                <a:spcPct val="0"/>
              </a:spcAft>
              <a:buFont typeface="Arial"/>
              <a:buChar char="•"/>
            </a:pPr>
            <a:r>
              <a:rPr lang="es-ES_tradnl" sz="2200" b="1" dirty="0">
                <a:solidFill>
                  <a:srgbClr val="1D4F83"/>
                </a:solidFill>
                <a:latin typeface="Times New Roman" charset="0"/>
                <a:ea typeface="ＭＳ Ｐゴシック" charset="0"/>
              </a:rPr>
              <a:t>Convocatoria de julio:</a:t>
            </a:r>
          </a:p>
          <a:p>
            <a:pPr marL="714375" defTabSz="914400" fontAlgn="base">
              <a:spcBef>
                <a:spcPct val="0"/>
              </a:spcBef>
              <a:spcAft>
                <a:spcPct val="0"/>
              </a:spcAft>
            </a:pPr>
            <a:r>
              <a:rPr lang="es-ES_tradnl" sz="2600" b="1" dirty="0">
                <a:solidFill>
                  <a:srgbClr val="FF0000"/>
                </a:solidFill>
                <a:latin typeface="Times New Roman" charset="0"/>
                <a:ea typeface="ＭＳ Ｐゴシック" charset="0"/>
              </a:rPr>
              <a:t>10 al 24 de julio de 2025</a:t>
            </a:r>
          </a:p>
        </p:txBody>
      </p:sp>
      <p:sp>
        <p:nvSpPr>
          <p:cNvPr id="7" name="Marcador de número de diapositiva 6">
            <a:extLst>
              <a:ext uri="{FF2B5EF4-FFF2-40B4-BE49-F238E27FC236}">
                <a16:creationId xmlns:a16="http://schemas.microsoft.com/office/drawing/2014/main" id="{E4D1ED92-33D4-3465-9A26-D1F078E108C7}"/>
              </a:ext>
            </a:extLst>
          </p:cNvPr>
          <p:cNvSpPr>
            <a:spLocks noGrp="1"/>
          </p:cNvSpPr>
          <p:nvPr>
            <p:ph type="sldNum" sz="quarter" idx="12"/>
          </p:nvPr>
        </p:nvSpPr>
        <p:spPr/>
        <p:txBody>
          <a:bodyPr/>
          <a:lstStyle/>
          <a:p>
            <a:fld id="{A6EC9E3E-F9FB-4CAE-ADB0-6C6947CEBDED}" type="slidenum">
              <a:rPr lang="es-ES" smtClean="0"/>
              <a:t>56</a:t>
            </a:fld>
            <a:endParaRPr lang="es-ES"/>
          </a:p>
        </p:txBody>
      </p:sp>
      <p:pic>
        <p:nvPicPr>
          <p:cNvPr id="9" name="Imagen 8" descr="Logotipo&#10;&#10;Descripción generada automáticamente">
            <a:extLst>
              <a:ext uri="{FF2B5EF4-FFF2-40B4-BE49-F238E27FC236}">
                <a16:creationId xmlns:a16="http://schemas.microsoft.com/office/drawing/2014/main" id="{668765C0-392C-A6E1-38E7-45606114101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pic>
        <p:nvPicPr>
          <p:cNvPr id="12" name="Picture 4" descr="littera: Una experiencia didáctica: la exposición oral">
            <a:extLst>
              <a:ext uri="{FF2B5EF4-FFF2-40B4-BE49-F238E27FC236}">
                <a16:creationId xmlns:a16="http://schemas.microsoft.com/office/drawing/2014/main" id="{4C5D7C4E-DC43-D57F-9776-344D9406C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041" y="3433362"/>
            <a:ext cx="2039353" cy="203028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BF8BA2BF-44EE-3C71-C02E-5263E0724334}"/>
              </a:ext>
            </a:extLst>
          </p:cNvPr>
          <p:cNvPicPr>
            <a:picLocks noChangeAspect="1"/>
          </p:cNvPicPr>
          <p:nvPr/>
        </p:nvPicPr>
        <p:blipFill rotWithShape="1">
          <a:blip r:embed="rId4"/>
          <a:srcRect l="38151"/>
          <a:stretch/>
        </p:blipFill>
        <p:spPr>
          <a:xfrm>
            <a:off x="552449" y="837843"/>
            <a:ext cx="1003697" cy="741220"/>
          </a:xfrm>
          <a:prstGeom prst="rect">
            <a:avLst/>
          </a:prstGeom>
        </p:spPr>
      </p:pic>
    </p:spTree>
    <p:extLst>
      <p:ext uri="{BB962C8B-B14F-4D97-AF65-F5344CB8AC3E}">
        <p14:creationId xmlns:p14="http://schemas.microsoft.com/office/powerpoint/2010/main" val="33125504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61E0E-4623-32AA-10A6-1452F40A2FF1}"/>
            </a:ext>
          </a:extLst>
        </p:cNvPr>
        <p:cNvGrpSpPr/>
        <p:nvPr/>
      </p:nvGrpSpPr>
      <p:grpSpPr>
        <a:xfrm>
          <a:off x="0" y="0"/>
          <a:ext cx="0" cy="0"/>
          <a:chOff x="0" y="0"/>
          <a:chExt cx="0" cy="0"/>
        </a:xfrm>
      </p:grpSpPr>
      <p:sp>
        <p:nvSpPr>
          <p:cNvPr id="3" name="Rectángulo 14">
            <a:extLst>
              <a:ext uri="{FF2B5EF4-FFF2-40B4-BE49-F238E27FC236}">
                <a16:creationId xmlns:a16="http://schemas.microsoft.com/office/drawing/2014/main" id="{72168E77-3932-94C0-2AA2-72BE5C4BEC62}"/>
              </a:ext>
            </a:extLst>
          </p:cNvPr>
          <p:cNvSpPr/>
          <p:nvPr/>
        </p:nvSpPr>
        <p:spPr>
          <a:xfrm>
            <a:off x="6755143" y="0"/>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86DE5068-C84E-537C-FBD1-48A85A97BB31}"/>
              </a:ext>
            </a:extLst>
          </p:cNvPr>
          <p:cNvSpPr txBox="1">
            <a:spLocks noChangeArrowheads="1"/>
          </p:cNvSpPr>
          <p:nvPr/>
        </p:nvSpPr>
        <p:spPr>
          <a:xfrm>
            <a:off x="15112" y="937777"/>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9</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Defensa del TFG</a:t>
            </a:r>
          </a:p>
        </p:txBody>
      </p:sp>
      <p:sp>
        <p:nvSpPr>
          <p:cNvPr id="4" name="Rectangle 15">
            <a:extLst>
              <a:ext uri="{FF2B5EF4-FFF2-40B4-BE49-F238E27FC236}">
                <a16:creationId xmlns:a16="http://schemas.microsoft.com/office/drawing/2014/main" id="{9E64D6D1-9576-7C13-F602-C9C2CFBBB28C}"/>
              </a:ext>
            </a:extLst>
          </p:cNvPr>
          <p:cNvSpPr>
            <a:spLocks noChangeArrowheads="1"/>
          </p:cNvSpPr>
          <p:nvPr/>
        </p:nvSpPr>
        <p:spPr bwMode="auto">
          <a:xfrm>
            <a:off x="88969" y="1852121"/>
            <a:ext cx="6470831" cy="4081751"/>
          </a:xfrm>
          <a:prstGeom prst="rect">
            <a:avLst/>
          </a:prstGeom>
          <a:noFill/>
          <a:ln w="9525">
            <a:noFill/>
            <a:miter lim="800000"/>
            <a:headEnd/>
            <a:tailEnd/>
          </a:ln>
        </p:spPr>
        <p:txBody>
          <a:bodyPr/>
          <a:lstStyle/>
          <a:p>
            <a:pPr marL="342900" indent="-168275" algn="just">
              <a:spcBef>
                <a:spcPct val="20000"/>
              </a:spcBef>
              <a:buClr>
                <a:srgbClr val="000099"/>
              </a:buClr>
              <a:buSzPct val="100000"/>
              <a:buFont typeface="Arial"/>
              <a:buChar char="•"/>
              <a:defRPr/>
            </a:pPr>
            <a:r>
              <a:rPr lang="es-ES_tradnl" b="1" dirty="0">
                <a:solidFill>
                  <a:srgbClr val="000099"/>
                </a:solidFill>
                <a:cs typeface="+mn-cs"/>
              </a:rPr>
              <a:t>El alumno realizará la defensa del TFG mediante la exposición oral de su contenido o de las líneas principales del mismo durante un tiempo entre 20 y 40 minutos (TFG) El tribunal otorgará una calificación en una escala numérica de </a:t>
            </a:r>
            <a:r>
              <a:rPr lang="es-ES_tradnl" b="1" dirty="0">
                <a:solidFill>
                  <a:srgbClr val="000099"/>
                </a:solidFill>
                <a:highlight>
                  <a:srgbClr val="FFFF00"/>
                </a:highlight>
                <a:cs typeface="+mn-cs"/>
              </a:rPr>
              <a:t>0 a 9 </a:t>
            </a:r>
            <a:r>
              <a:rPr lang="es-ES_tradnl" b="1" dirty="0">
                <a:solidFill>
                  <a:srgbClr val="000099"/>
                </a:solidFill>
                <a:cs typeface="+mn-cs"/>
              </a:rPr>
              <a:t>con su correspondiente calificación cualitativa. </a:t>
            </a:r>
            <a:r>
              <a:rPr lang="es-ES_tradnl" b="1" dirty="0">
                <a:solidFill>
                  <a:srgbClr val="000099"/>
                </a:solidFill>
                <a:highlight>
                  <a:srgbClr val="FFFF00"/>
                </a:highlight>
                <a:cs typeface="+mn-cs"/>
              </a:rPr>
              <a:t>EL TUTOR OTORGARÁ HASTA 1 PUNTO SOBRE LA CALIFICACIÓN TOTAL.</a:t>
            </a:r>
          </a:p>
          <a:p>
            <a:pPr marL="342900" indent="-168275" algn="just">
              <a:spcBef>
                <a:spcPct val="20000"/>
              </a:spcBef>
              <a:buClr>
                <a:srgbClr val="000099"/>
              </a:buClr>
              <a:buSzPct val="100000"/>
              <a:buFont typeface="Arial"/>
              <a:buChar char="•"/>
              <a:defRPr/>
            </a:pPr>
            <a:endParaRPr lang="es-ES_tradnl" b="1" dirty="0">
              <a:solidFill>
                <a:srgbClr val="000099"/>
              </a:solidFill>
            </a:endParaRPr>
          </a:p>
          <a:p>
            <a:pPr marL="342900" indent="-168275" algn="just">
              <a:spcBef>
                <a:spcPct val="20000"/>
              </a:spcBef>
              <a:buClr>
                <a:srgbClr val="000099"/>
              </a:buClr>
              <a:buSzPct val="100000"/>
              <a:buFont typeface="Arial"/>
              <a:buChar char="•"/>
              <a:defRPr/>
            </a:pPr>
            <a:r>
              <a:rPr lang="es-ES_tradnl" b="1" dirty="0">
                <a:solidFill>
                  <a:srgbClr val="000099"/>
                </a:solidFill>
                <a:cs typeface="+mn-cs"/>
              </a:rPr>
              <a:t>El tribunal Y EL TUTOR deberán considerar para la calificación final </a:t>
            </a:r>
            <a:r>
              <a:rPr lang="es-ES_tradnl" b="1" dirty="0">
                <a:solidFill>
                  <a:srgbClr val="000099"/>
                </a:solidFill>
                <a:highlight>
                  <a:srgbClr val="FFFF00"/>
                </a:highlight>
                <a:cs typeface="+mn-cs"/>
              </a:rPr>
              <a:t>LAS RÚBRICAS PUBLICADAS EN LA PÁGINA WEB DEL TÍTULO.</a:t>
            </a:r>
            <a:endParaRPr lang="es-ES_tradnl" dirty="0">
              <a:solidFill>
                <a:srgbClr val="000099"/>
              </a:solidFill>
              <a:highlight>
                <a:srgbClr val="FFFF00"/>
              </a:highlight>
              <a:cs typeface="+mn-cs"/>
            </a:endParaRPr>
          </a:p>
        </p:txBody>
      </p:sp>
      <p:sp>
        <p:nvSpPr>
          <p:cNvPr id="2" name="Marcador de número de diapositiva 1">
            <a:extLst>
              <a:ext uri="{FF2B5EF4-FFF2-40B4-BE49-F238E27FC236}">
                <a16:creationId xmlns:a16="http://schemas.microsoft.com/office/drawing/2014/main" id="{BD7572F1-699D-C286-BDB4-36C6414D3045}"/>
              </a:ext>
            </a:extLst>
          </p:cNvPr>
          <p:cNvSpPr>
            <a:spLocks noGrp="1"/>
          </p:cNvSpPr>
          <p:nvPr>
            <p:ph type="sldNum" sz="quarter" idx="12"/>
          </p:nvPr>
        </p:nvSpPr>
        <p:spPr/>
        <p:txBody>
          <a:bodyPr/>
          <a:lstStyle/>
          <a:p>
            <a:fld id="{A6EC9E3E-F9FB-4CAE-ADB0-6C6947CEBDED}" type="slidenum">
              <a:rPr lang="es-ES" smtClean="0"/>
              <a:t>57</a:t>
            </a:fld>
            <a:endParaRPr lang="es-ES"/>
          </a:p>
        </p:txBody>
      </p:sp>
      <p:pic>
        <p:nvPicPr>
          <p:cNvPr id="5" name="Imagen 4" descr="Logotipo&#10;&#10;Descripción generada automáticamente">
            <a:extLst>
              <a:ext uri="{FF2B5EF4-FFF2-40B4-BE49-F238E27FC236}">
                <a16:creationId xmlns:a16="http://schemas.microsoft.com/office/drawing/2014/main" id="{884BB5F1-DEC4-35E3-8C31-DE210FB447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1927" y="556503"/>
            <a:ext cx="1875410" cy="1466930"/>
          </a:xfrm>
          <a:prstGeom prst="rect">
            <a:avLst/>
          </a:prstGeom>
        </p:spPr>
      </p:pic>
      <p:pic>
        <p:nvPicPr>
          <p:cNvPr id="21506" name="Picture 2" descr="EXPOCICIÓN ORAL">
            <a:extLst>
              <a:ext uri="{FF2B5EF4-FFF2-40B4-BE49-F238E27FC236}">
                <a16:creationId xmlns:a16="http://schemas.microsoft.com/office/drawing/2014/main" id="{79AA5283-10FF-45B1-3473-1C6857F3A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009" y="4688648"/>
            <a:ext cx="1875536" cy="1287269"/>
          </a:xfrm>
          <a:prstGeom prst="rect">
            <a:avLst/>
          </a:prstGeom>
          <a:noFill/>
          <a:extLst>
            <a:ext uri="{909E8E84-426E-40DD-AFC4-6F175D3DCCD1}">
              <a14:hiddenFill xmlns:a14="http://schemas.microsoft.com/office/drawing/2010/main">
                <a:solidFill>
                  <a:srgbClr val="FFFFFF"/>
                </a:solidFill>
              </a14:hiddenFill>
            </a:ext>
          </a:extLst>
        </p:spPr>
      </p:pic>
      <p:pic>
        <p:nvPicPr>
          <p:cNvPr id="6" name="Gráfico 5" descr="Advertencia contorno">
            <a:extLst>
              <a:ext uri="{FF2B5EF4-FFF2-40B4-BE49-F238E27FC236}">
                <a16:creationId xmlns:a16="http://schemas.microsoft.com/office/drawing/2014/main" id="{BF898BDC-DEEF-C29A-EC3B-CC8272B5D0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0513" y="99303"/>
            <a:ext cx="914400" cy="914400"/>
          </a:xfrm>
          <a:prstGeom prst="rect">
            <a:avLst/>
          </a:prstGeom>
        </p:spPr>
      </p:pic>
    </p:spTree>
    <p:extLst>
      <p:ext uri="{BB962C8B-B14F-4D97-AF65-F5344CB8AC3E}">
        <p14:creationId xmlns:p14="http://schemas.microsoft.com/office/powerpoint/2010/main" val="2365011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AF29B-DC99-E5F4-FA7F-BD295F76EDF9}"/>
            </a:ext>
          </a:extLst>
        </p:cNvPr>
        <p:cNvGrpSpPr/>
        <p:nvPr/>
      </p:nvGrpSpPr>
      <p:grpSpPr>
        <a:xfrm>
          <a:off x="0" y="0"/>
          <a:ext cx="0" cy="0"/>
          <a:chOff x="0" y="0"/>
          <a:chExt cx="0" cy="0"/>
        </a:xfrm>
      </p:grpSpPr>
      <p:sp>
        <p:nvSpPr>
          <p:cNvPr id="7" name="Rectángulo 14">
            <a:extLst>
              <a:ext uri="{FF2B5EF4-FFF2-40B4-BE49-F238E27FC236}">
                <a16:creationId xmlns:a16="http://schemas.microsoft.com/office/drawing/2014/main" id="{D8F4BD75-F616-3EDE-3418-C647689C86D4}"/>
              </a:ext>
            </a:extLst>
          </p:cNvPr>
          <p:cNvSpPr/>
          <p:nvPr/>
        </p:nvSpPr>
        <p:spPr>
          <a:xfrm>
            <a:off x="6755143" y="0"/>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15">
            <a:extLst>
              <a:ext uri="{FF2B5EF4-FFF2-40B4-BE49-F238E27FC236}">
                <a16:creationId xmlns:a16="http://schemas.microsoft.com/office/drawing/2014/main" id="{ABD68798-4887-E920-3309-4E0202E41D24}"/>
              </a:ext>
            </a:extLst>
          </p:cNvPr>
          <p:cNvSpPr>
            <a:spLocks noChangeArrowheads="1"/>
          </p:cNvSpPr>
          <p:nvPr/>
        </p:nvSpPr>
        <p:spPr bwMode="auto">
          <a:xfrm>
            <a:off x="620532" y="1852957"/>
            <a:ext cx="6134611" cy="506659"/>
          </a:xfrm>
          <a:prstGeom prst="rect">
            <a:avLst/>
          </a:prstGeom>
          <a:noFill/>
          <a:ln w="9525">
            <a:noFill/>
            <a:miter lim="800000"/>
            <a:headEnd/>
            <a:tailEnd/>
          </a:ln>
        </p:spPr>
        <p:txBody>
          <a:bodyPr/>
          <a:lstStyle/>
          <a:p>
            <a:pPr algn="just">
              <a:spcBef>
                <a:spcPct val="20000"/>
              </a:spcBef>
              <a:buClr>
                <a:srgbClr val="000099"/>
              </a:buClr>
              <a:buSzPct val="100000"/>
              <a:defRPr/>
            </a:pPr>
            <a:r>
              <a:rPr lang="es-ES_tradnl" b="1" dirty="0">
                <a:solidFill>
                  <a:srgbClr val="FF0000"/>
                </a:solidFill>
                <a:cs typeface="+mn-cs"/>
              </a:rPr>
              <a:t>Rúbrica de evaluación</a:t>
            </a:r>
            <a:endParaRPr lang="es-ES_tradnl" sz="1800" b="1" dirty="0">
              <a:solidFill>
                <a:srgbClr val="FF0000"/>
              </a:solidFill>
              <a:cs typeface="+mn-cs"/>
            </a:endParaRPr>
          </a:p>
        </p:txBody>
      </p:sp>
      <p:sp>
        <p:nvSpPr>
          <p:cNvPr id="4" name="Marcador de número de diapositiva 3">
            <a:extLst>
              <a:ext uri="{FF2B5EF4-FFF2-40B4-BE49-F238E27FC236}">
                <a16:creationId xmlns:a16="http://schemas.microsoft.com/office/drawing/2014/main" id="{07DAE73E-7373-948D-AE18-0C2A441DE77C}"/>
              </a:ext>
            </a:extLst>
          </p:cNvPr>
          <p:cNvSpPr>
            <a:spLocks noGrp="1"/>
          </p:cNvSpPr>
          <p:nvPr>
            <p:ph type="sldNum" sz="quarter" idx="12"/>
          </p:nvPr>
        </p:nvSpPr>
        <p:spPr/>
        <p:txBody>
          <a:bodyPr/>
          <a:lstStyle/>
          <a:p>
            <a:fld id="{A6EC9E3E-F9FB-4CAE-ADB0-6C6947CEBDED}" type="slidenum">
              <a:rPr lang="es-ES" smtClean="0"/>
              <a:t>58</a:t>
            </a:fld>
            <a:endParaRPr lang="es-ES"/>
          </a:p>
        </p:txBody>
      </p:sp>
      <p:pic>
        <p:nvPicPr>
          <p:cNvPr id="6" name="Imagen 5" descr="Logotipo&#10;&#10;Descripción generada automáticamente">
            <a:extLst>
              <a:ext uri="{FF2B5EF4-FFF2-40B4-BE49-F238E27FC236}">
                <a16:creationId xmlns:a16="http://schemas.microsoft.com/office/drawing/2014/main" id="{400FC09F-8A4A-66AF-A675-71F8076264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8392" y="877377"/>
            <a:ext cx="1523005" cy="1191282"/>
          </a:xfrm>
          <a:prstGeom prst="rect">
            <a:avLst/>
          </a:prstGeom>
        </p:spPr>
      </p:pic>
      <p:sp>
        <p:nvSpPr>
          <p:cNvPr id="3" name="Título 1">
            <a:extLst>
              <a:ext uri="{FF2B5EF4-FFF2-40B4-BE49-F238E27FC236}">
                <a16:creationId xmlns:a16="http://schemas.microsoft.com/office/drawing/2014/main" id="{ED478426-341C-5AEC-895B-F05D1E7E64D7}"/>
              </a:ext>
            </a:extLst>
          </p:cNvPr>
          <p:cNvSpPr txBox="1">
            <a:spLocks noChangeArrowheads="1"/>
          </p:cNvSpPr>
          <p:nvPr/>
        </p:nvSpPr>
        <p:spPr>
          <a:xfrm>
            <a:off x="-64927" y="915971"/>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9</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Defensa del TFG</a:t>
            </a:r>
          </a:p>
        </p:txBody>
      </p:sp>
      <p:pic>
        <p:nvPicPr>
          <p:cNvPr id="9" name="Imagen 8">
            <a:extLst>
              <a:ext uri="{FF2B5EF4-FFF2-40B4-BE49-F238E27FC236}">
                <a16:creationId xmlns:a16="http://schemas.microsoft.com/office/drawing/2014/main" id="{248AFDCA-7013-2AB6-4004-2A477154F889}"/>
              </a:ext>
            </a:extLst>
          </p:cNvPr>
          <p:cNvPicPr>
            <a:picLocks noChangeAspect="1"/>
          </p:cNvPicPr>
          <p:nvPr/>
        </p:nvPicPr>
        <p:blipFill>
          <a:blip r:embed="rId3"/>
          <a:stretch>
            <a:fillRect/>
          </a:stretch>
        </p:blipFill>
        <p:spPr>
          <a:xfrm>
            <a:off x="5841997" y="2114877"/>
            <a:ext cx="2632656" cy="3826474"/>
          </a:xfrm>
          <a:prstGeom prst="rect">
            <a:avLst/>
          </a:prstGeom>
        </p:spPr>
      </p:pic>
      <p:pic>
        <p:nvPicPr>
          <p:cNvPr id="10" name="Imagen 9">
            <a:extLst>
              <a:ext uri="{FF2B5EF4-FFF2-40B4-BE49-F238E27FC236}">
                <a16:creationId xmlns:a16="http://schemas.microsoft.com/office/drawing/2014/main" id="{04CC6970-0E25-64EA-430D-18442AFA8569}"/>
              </a:ext>
            </a:extLst>
          </p:cNvPr>
          <p:cNvPicPr>
            <a:picLocks noChangeAspect="1"/>
          </p:cNvPicPr>
          <p:nvPr/>
        </p:nvPicPr>
        <p:blipFill>
          <a:blip r:embed="rId4"/>
          <a:stretch>
            <a:fillRect/>
          </a:stretch>
        </p:blipFill>
        <p:spPr>
          <a:xfrm>
            <a:off x="400049" y="2382497"/>
            <a:ext cx="4834353" cy="3387914"/>
          </a:xfrm>
          <a:prstGeom prst="rect">
            <a:avLst/>
          </a:prstGeom>
        </p:spPr>
      </p:pic>
      <p:sp>
        <p:nvSpPr>
          <p:cNvPr id="11" name="Rectángulo 10">
            <a:extLst>
              <a:ext uri="{FF2B5EF4-FFF2-40B4-BE49-F238E27FC236}">
                <a16:creationId xmlns:a16="http://schemas.microsoft.com/office/drawing/2014/main" id="{3467DAFE-47E3-3FB6-630A-F98FDDFA8802}"/>
              </a:ext>
            </a:extLst>
          </p:cNvPr>
          <p:cNvSpPr/>
          <p:nvPr/>
        </p:nvSpPr>
        <p:spPr>
          <a:xfrm>
            <a:off x="400049" y="4495481"/>
            <a:ext cx="2955993" cy="51061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06638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826656" y="71332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Coordinador del Título</a:t>
            </a:r>
          </a:p>
        </p:txBody>
      </p:sp>
      <p:sp>
        <p:nvSpPr>
          <p:cNvPr id="2" name="Rectángulo 1">
            <a:extLst>
              <a:ext uri="{FF2B5EF4-FFF2-40B4-BE49-F238E27FC236}">
                <a16:creationId xmlns:a16="http://schemas.microsoft.com/office/drawing/2014/main" id="{54872594-6B6A-473B-B5E0-2D6996488BDD}"/>
              </a:ext>
            </a:extLst>
          </p:cNvPr>
          <p:cNvSpPr/>
          <p:nvPr/>
        </p:nvSpPr>
        <p:spPr bwMode="auto">
          <a:xfrm>
            <a:off x="10000" y="1889376"/>
            <a:ext cx="9144000" cy="4102372"/>
          </a:xfrm>
          <a:prstGeom prst="rect">
            <a:avLst/>
          </a:prstGeom>
          <a:solidFill>
            <a:schemeClr val="accent6">
              <a:lumMod val="40000"/>
              <a:lumOff val="60000"/>
            </a:schemeClr>
          </a:solidFill>
          <a:ln w="9525" cap="flat" cmpd="sng" algn="ctr">
            <a:solidFill>
              <a:schemeClr val="accent5"/>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chemeClr val="tx1"/>
              </a:solidFill>
              <a:effectLst/>
              <a:latin typeface="Times New Roman" pitchFamily="18" charset="0"/>
            </a:endParaRPr>
          </a:p>
        </p:txBody>
      </p:sp>
      <p:sp>
        <p:nvSpPr>
          <p:cNvPr id="9" name="Text Box 4">
            <a:extLst>
              <a:ext uri="{FF2B5EF4-FFF2-40B4-BE49-F238E27FC236}">
                <a16:creationId xmlns:a16="http://schemas.microsoft.com/office/drawing/2014/main" id="{8BBB15CB-ED53-4EDE-8F9C-F8B0C21B4585}"/>
              </a:ext>
            </a:extLst>
          </p:cNvPr>
          <p:cNvSpPr txBox="1">
            <a:spLocks noChangeArrowheads="1"/>
          </p:cNvSpPr>
          <p:nvPr/>
        </p:nvSpPr>
        <p:spPr bwMode="auto">
          <a:xfrm>
            <a:off x="2558854" y="3251529"/>
            <a:ext cx="5499295" cy="1754326"/>
          </a:xfrm>
          <a:prstGeom prst="rect">
            <a:avLst/>
          </a:prstGeom>
          <a:solidFill>
            <a:schemeClr val="accent6">
              <a:lumMod val="75000"/>
            </a:schemeClr>
          </a:solidFill>
          <a:ln>
            <a:noFill/>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_tradnl" altLang="es-ES" sz="3600" b="1" dirty="0">
                <a:solidFill>
                  <a:schemeClr val="bg1"/>
                </a:solidFill>
                <a:latin typeface="Calibri" panose="020F0502020204030204" pitchFamily="34" charset="0"/>
                <a:cs typeface="Calibri" panose="020F0502020204030204" pitchFamily="34" charset="0"/>
              </a:rPr>
              <a:t>ESI, </a:t>
            </a:r>
            <a:r>
              <a:rPr lang="pt-BR" altLang="es-ES" sz="3600" b="1" dirty="0">
                <a:solidFill>
                  <a:schemeClr val="bg1"/>
                </a:solidFill>
                <a:latin typeface="Calibri" panose="020F0502020204030204" pitchFamily="34" charset="0"/>
                <a:cs typeface="Calibri" panose="020F0502020204030204" pitchFamily="34" charset="0"/>
              </a:rPr>
              <a:t>Planta 2, Despacho 380</a:t>
            </a:r>
          </a:p>
          <a:p>
            <a:pPr eaLnBrk="1" hangingPunct="1"/>
            <a:r>
              <a:rPr lang="pt-BR" altLang="es-ES" sz="3600" b="1" dirty="0" err="1">
                <a:solidFill>
                  <a:schemeClr val="bg1"/>
                </a:solidFill>
                <a:latin typeface="Calibri" panose="020F0502020204030204" pitchFamily="34" charset="0"/>
                <a:cs typeface="Calibri" panose="020F0502020204030204" pitchFamily="34" charset="0"/>
              </a:rPr>
              <a:t>Tlf</a:t>
            </a:r>
            <a:r>
              <a:rPr lang="pt-BR" altLang="es-ES" sz="3600" b="1" dirty="0">
                <a:solidFill>
                  <a:schemeClr val="bg1"/>
                </a:solidFill>
                <a:latin typeface="Calibri" panose="020F0502020204030204" pitchFamily="34" charset="0"/>
                <a:cs typeface="Calibri" panose="020F0502020204030204" pitchFamily="34" charset="0"/>
              </a:rPr>
              <a:t>.: +34 950 214106</a:t>
            </a:r>
          </a:p>
          <a:p>
            <a:pPr eaLnBrk="1" hangingPunct="1"/>
            <a:r>
              <a:rPr lang="pt-BR" altLang="es-ES" sz="3600" b="1" dirty="0">
                <a:solidFill>
                  <a:schemeClr val="bg1"/>
                </a:solidFill>
                <a:latin typeface="Calibri" panose="020F0502020204030204" pitchFamily="34" charset="0"/>
                <a:cs typeface="Calibri" panose="020F0502020204030204" pitchFamily="34" charset="0"/>
              </a:rPr>
              <a:t>vpinillo@ual.es</a:t>
            </a:r>
            <a:endParaRPr lang="es-ES" altLang="es-ES" sz="3600" b="1" dirty="0">
              <a:solidFill>
                <a:schemeClr val="bg1"/>
              </a:solidFill>
              <a:latin typeface="Calibri" panose="020F0502020204030204" pitchFamily="34" charset="0"/>
              <a:cs typeface="Calibri" panose="020F0502020204030204" pitchFamily="34" charset="0"/>
            </a:endParaRPr>
          </a:p>
        </p:txBody>
      </p:sp>
      <p:sp>
        <p:nvSpPr>
          <p:cNvPr id="13" name="Text Box 4">
            <a:extLst>
              <a:ext uri="{FF2B5EF4-FFF2-40B4-BE49-F238E27FC236}">
                <a16:creationId xmlns:a16="http://schemas.microsoft.com/office/drawing/2014/main" id="{D1C66A61-32E3-427A-9621-401AC331BEBF}"/>
              </a:ext>
            </a:extLst>
          </p:cNvPr>
          <p:cNvSpPr txBox="1">
            <a:spLocks noChangeArrowheads="1"/>
          </p:cNvSpPr>
          <p:nvPr/>
        </p:nvSpPr>
        <p:spPr bwMode="auto">
          <a:xfrm>
            <a:off x="2446870" y="2117486"/>
            <a:ext cx="536839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_tradnl" sz="2800" b="1" dirty="0">
                <a:solidFill>
                  <a:srgbClr val="000099"/>
                </a:solidFill>
              </a:rPr>
              <a:t>Grado en Ingeniería Agrícola</a:t>
            </a:r>
          </a:p>
          <a:p>
            <a:pPr eaLnBrk="1" hangingPunct="1"/>
            <a:r>
              <a:rPr lang="es-ES_tradnl" sz="2800" b="1" dirty="0">
                <a:solidFill>
                  <a:srgbClr val="FF0000"/>
                </a:solidFill>
              </a:rPr>
              <a:t>Virginia Pinillos Villatoro</a:t>
            </a:r>
          </a:p>
        </p:txBody>
      </p:sp>
      <p:sp>
        <p:nvSpPr>
          <p:cNvPr id="4" name="Marcador de número de diapositiva 3">
            <a:extLst>
              <a:ext uri="{FF2B5EF4-FFF2-40B4-BE49-F238E27FC236}">
                <a16:creationId xmlns:a16="http://schemas.microsoft.com/office/drawing/2014/main" id="{C3371C05-ED87-4C7C-AB41-93203BD9C772}"/>
              </a:ext>
            </a:extLst>
          </p:cNvPr>
          <p:cNvSpPr>
            <a:spLocks noGrp="1"/>
          </p:cNvSpPr>
          <p:nvPr>
            <p:ph type="sldNum" sz="quarter" idx="12"/>
          </p:nvPr>
        </p:nvSpPr>
        <p:spPr/>
        <p:txBody>
          <a:bodyPr/>
          <a:lstStyle/>
          <a:p>
            <a:fld id="{A6EC9E3E-F9FB-4CAE-ADB0-6C6947CEBDED}" type="slidenum">
              <a:rPr lang="es-ES" smtClean="0"/>
              <a:t>59</a:t>
            </a:fld>
            <a:endParaRPr lang="es-ES"/>
          </a:p>
        </p:txBody>
      </p:sp>
      <p:pic>
        <p:nvPicPr>
          <p:cNvPr id="6" name="Imagen 5" descr="Logotipo&#10;&#10;Descripción generada automáticamente">
            <a:extLst>
              <a:ext uri="{FF2B5EF4-FFF2-40B4-BE49-F238E27FC236}">
                <a16:creationId xmlns:a16="http://schemas.microsoft.com/office/drawing/2014/main" id="{7C11E8B8-BFCC-D4BC-87C4-14132377AA7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pic>
        <p:nvPicPr>
          <p:cNvPr id="10" name="Picture 2" descr="26 UAL">
            <a:extLst>
              <a:ext uri="{FF2B5EF4-FFF2-40B4-BE49-F238E27FC236}">
                <a16:creationId xmlns:a16="http://schemas.microsoft.com/office/drawing/2014/main" id="{A1A1BEF1-57D6-C05E-3614-889519CCC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6" y="1889376"/>
            <a:ext cx="2227157" cy="297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78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E956849-C157-1978-74A4-5CA3CB7C6CFD}"/>
              </a:ext>
            </a:extLst>
          </p:cNvPr>
          <p:cNvPicPr>
            <a:picLocks noChangeAspect="1"/>
          </p:cNvPicPr>
          <p:nvPr/>
        </p:nvPicPr>
        <p:blipFill>
          <a:blip r:embed="rId2"/>
          <a:stretch>
            <a:fillRect/>
          </a:stretch>
        </p:blipFill>
        <p:spPr>
          <a:xfrm>
            <a:off x="5785987" y="-83124"/>
            <a:ext cx="3376245" cy="6210300"/>
          </a:xfrm>
          <a:prstGeom prst="rect">
            <a:avLst/>
          </a:prstGeom>
        </p:spPr>
      </p:pic>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88732" y="991322"/>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Normativa del Trabajo Fin de Grado</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de la UAL</a:t>
            </a:r>
          </a:p>
        </p:txBody>
      </p:sp>
      <p:sp>
        <p:nvSpPr>
          <p:cNvPr id="6" name="Rectangle 15">
            <a:extLst>
              <a:ext uri="{FF2B5EF4-FFF2-40B4-BE49-F238E27FC236}">
                <a16:creationId xmlns:a16="http://schemas.microsoft.com/office/drawing/2014/main" id="{9F1406A7-805B-4139-AA46-3B4ECB4753D9}"/>
              </a:ext>
            </a:extLst>
          </p:cNvPr>
          <p:cNvSpPr>
            <a:spLocks noChangeArrowheads="1"/>
          </p:cNvSpPr>
          <p:nvPr/>
        </p:nvSpPr>
        <p:spPr bwMode="auto">
          <a:xfrm>
            <a:off x="149928" y="1696081"/>
            <a:ext cx="5720234" cy="4681538"/>
          </a:xfrm>
          <a:prstGeom prst="rect">
            <a:avLst/>
          </a:prstGeom>
          <a:noFill/>
          <a:ln w="9525">
            <a:noFill/>
            <a:miter lim="800000"/>
            <a:headEnd/>
            <a:tailEnd/>
          </a:ln>
        </p:spPr>
        <p:txBody>
          <a:bodyPr/>
          <a:lstStyle/>
          <a:p>
            <a:pPr marL="342900" indent="-342900" algn="just" defTabSz="914400" fontAlgn="base">
              <a:spcBef>
                <a:spcPct val="20000"/>
              </a:spcBef>
              <a:spcAft>
                <a:spcPct val="0"/>
              </a:spcAft>
              <a:buClr>
                <a:srgbClr val="000099"/>
              </a:buClr>
              <a:buSzPct val="100000"/>
              <a:buFont typeface="Arial"/>
              <a:buChar char="•"/>
              <a:defRPr/>
            </a:pPr>
            <a:r>
              <a:rPr lang="es-ES_tradnl" sz="2000" b="1" dirty="0">
                <a:solidFill>
                  <a:srgbClr val="000099"/>
                </a:solidFill>
                <a:latin typeface="Times New Roman" charset="0"/>
                <a:ea typeface="ＭＳ Ｐゴシック" charset="0"/>
              </a:rPr>
              <a:t>Normativa para la realización de los Trabajos Fin de Grado y Fin de Máster en los programas de enseñanzas oficiales de la Universidad de Almería</a:t>
            </a:r>
          </a:p>
          <a:p>
            <a:pPr algn="just" defTabSz="914400" fontAlgn="base">
              <a:spcBef>
                <a:spcPct val="20000"/>
              </a:spcBef>
              <a:spcAft>
                <a:spcPct val="0"/>
              </a:spcAft>
              <a:buClr>
                <a:srgbClr val="000099"/>
              </a:buClr>
              <a:buSzPct val="100000"/>
              <a:defRPr/>
            </a:pPr>
            <a:endParaRPr lang="es-ES_tradnl" sz="2000" dirty="0">
              <a:solidFill>
                <a:srgbClr val="000099"/>
              </a:solidFill>
              <a:latin typeface="Times New Roman" charset="0"/>
              <a:ea typeface="ＭＳ Ｐゴシック" charset="0"/>
            </a:endParaRPr>
          </a:p>
          <a:p>
            <a:pPr algn="just" defTabSz="914400" fontAlgn="base">
              <a:spcBef>
                <a:spcPct val="20000"/>
              </a:spcBef>
              <a:spcAft>
                <a:spcPct val="0"/>
              </a:spcAft>
              <a:buClr>
                <a:srgbClr val="000099"/>
              </a:buClr>
              <a:buSzPct val="100000"/>
              <a:defRPr/>
            </a:pPr>
            <a:r>
              <a:rPr lang="es-ES_tradnl" sz="2000" dirty="0">
                <a:solidFill>
                  <a:srgbClr val="000099"/>
                </a:solidFill>
                <a:latin typeface="Times New Roman" charset="0"/>
                <a:ea typeface="ＭＳ Ｐゴシック" charset="0"/>
              </a:rPr>
              <a:t>Contiene las directrices generales relativas a la definición, realización, defensa, calificación y tramitación administrativa de los TFG y de TFM que se establezcan en los diferentes planes de estudio de los </a:t>
            </a:r>
            <a:r>
              <a:rPr lang="es-ES" sz="2000" dirty="0">
                <a:solidFill>
                  <a:srgbClr val="000099"/>
                </a:solidFill>
                <a:latin typeface="Times New Roman" charset="0"/>
                <a:ea typeface="ＭＳ Ｐゴシック" charset="0"/>
              </a:rPr>
              <a:t>Títulos</a:t>
            </a:r>
            <a:r>
              <a:rPr lang="es-ES_tradnl" sz="2000" dirty="0">
                <a:solidFill>
                  <a:srgbClr val="000099"/>
                </a:solidFill>
                <a:latin typeface="Times New Roman" charset="0"/>
                <a:ea typeface="ＭＳ Ｐゴシック" charset="0"/>
              </a:rPr>
              <a:t> Oficiales impartidos en la Universidad de Almería, sin perjuicio de las </a:t>
            </a:r>
            <a:r>
              <a:rPr lang="es-ES_tradnl" sz="2000" b="1" dirty="0">
                <a:solidFill>
                  <a:srgbClr val="000099"/>
                </a:solidFill>
                <a:latin typeface="Times New Roman" charset="0"/>
                <a:ea typeface="ＭＳ Ｐゴシック" charset="0"/>
              </a:rPr>
              <a:t>posibles especificidades de cada plan de estudios</a:t>
            </a:r>
            <a:r>
              <a:rPr lang="es-ES_tradnl" sz="2000" dirty="0">
                <a:solidFill>
                  <a:srgbClr val="000099"/>
                </a:solidFill>
                <a:latin typeface="Times New Roman" charset="0"/>
                <a:ea typeface="ＭＳ Ｐゴシック" charset="0"/>
              </a:rPr>
              <a:t>, que en todo caso deberá ser compatible con lo establecido en la presente normativa</a:t>
            </a:r>
            <a:endParaRPr lang="es-ES" sz="2000" dirty="0">
              <a:solidFill>
                <a:srgbClr val="000099"/>
              </a:solidFill>
              <a:latin typeface="Times New Roman" charset="0"/>
              <a:ea typeface="ＭＳ Ｐゴシック" charset="0"/>
            </a:endParaRPr>
          </a:p>
        </p:txBody>
      </p:sp>
      <p:sp>
        <p:nvSpPr>
          <p:cNvPr id="8" name="CuadroTexto 7">
            <a:extLst>
              <a:ext uri="{FF2B5EF4-FFF2-40B4-BE49-F238E27FC236}">
                <a16:creationId xmlns:a16="http://schemas.microsoft.com/office/drawing/2014/main" id="{B6B1F058-2AAD-47D0-B3E9-235127868AFB}"/>
              </a:ext>
            </a:extLst>
          </p:cNvPr>
          <p:cNvSpPr txBox="1"/>
          <p:nvPr/>
        </p:nvSpPr>
        <p:spPr>
          <a:xfrm>
            <a:off x="1958242" y="2712271"/>
            <a:ext cx="3376245" cy="646331"/>
          </a:xfrm>
          <a:prstGeom prst="rect">
            <a:avLst/>
          </a:prstGeom>
          <a:noFill/>
        </p:spPr>
        <p:txBody>
          <a:bodyPr wrap="none" rtlCol="0">
            <a:spAutoFit/>
          </a:bodyPr>
          <a:lstStyle/>
          <a:p>
            <a:r>
              <a:rPr lang="es-ES" b="1" dirty="0">
                <a:solidFill>
                  <a:srgbClr val="FF0000"/>
                </a:solidFill>
              </a:rPr>
              <a:t>24 de julio de 2017</a:t>
            </a:r>
          </a:p>
          <a:p>
            <a:r>
              <a:rPr lang="es-ES" b="1" dirty="0">
                <a:solidFill>
                  <a:srgbClr val="FF0000"/>
                </a:solidFill>
              </a:rPr>
              <a:t>Modificada el 16 de julio de 2021</a:t>
            </a:r>
          </a:p>
        </p:txBody>
      </p:sp>
      <p:sp>
        <p:nvSpPr>
          <p:cNvPr id="2" name="Marcador de número de diapositiva 1">
            <a:extLst>
              <a:ext uri="{FF2B5EF4-FFF2-40B4-BE49-F238E27FC236}">
                <a16:creationId xmlns:a16="http://schemas.microsoft.com/office/drawing/2014/main" id="{9AC47999-0EB3-4C0B-9D1B-09B97A163ECC}"/>
              </a:ext>
            </a:extLst>
          </p:cNvPr>
          <p:cNvSpPr>
            <a:spLocks noGrp="1"/>
          </p:cNvSpPr>
          <p:nvPr>
            <p:ph type="sldNum" sz="quarter" idx="12"/>
          </p:nvPr>
        </p:nvSpPr>
        <p:spPr/>
        <p:txBody>
          <a:bodyPr/>
          <a:lstStyle/>
          <a:p>
            <a:fld id="{A6EC9E3E-F9FB-4CAE-ADB0-6C6947CEBDED}" type="slidenum">
              <a:rPr lang="es-ES" smtClean="0"/>
              <a:t>6</a:t>
            </a:fld>
            <a:endParaRPr lang="es-ES"/>
          </a:p>
        </p:txBody>
      </p:sp>
      <p:pic>
        <p:nvPicPr>
          <p:cNvPr id="4" name="Imagen 3" descr="Logotipo&#10;&#10;Descripción generada automáticamente">
            <a:extLst>
              <a:ext uri="{FF2B5EF4-FFF2-40B4-BE49-F238E27FC236}">
                <a16:creationId xmlns:a16="http://schemas.microsoft.com/office/drawing/2014/main" id="{F363E369-BAE8-867E-C31F-6158AFE7506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04749" y="327687"/>
            <a:ext cx="1434970" cy="1122422"/>
          </a:xfrm>
          <a:prstGeom prst="rect">
            <a:avLst/>
          </a:prstGeom>
        </p:spPr>
      </p:pic>
    </p:spTree>
    <p:extLst>
      <p:ext uri="{BB962C8B-B14F-4D97-AF65-F5344CB8AC3E}">
        <p14:creationId xmlns:p14="http://schemas.microsoft.com/office/powerpoint/2010/main" val="3944501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6">
            <a:extLst>
              <a:ext uri="{FF2B5EF4-FFF2-40B4-BE49-F238E27FC236}">
                <a16:creationId xmlns:a16="http://schemas.microsoft.com/office/drawing/2014/main" id="{3C9BD982-F5E4-4DD5-8741-AD7E5C97E4F2}"/>
              </a:ext>
            </a:extLst>
          </p:cNvPr>
          <p:cNvSpPr>
            <a:spLocks noChangeArrowheads="1"/>
          </p:cNvSpPr>
          <p:nvPr/>
        </p:nvSpPr>
        <p:spPr bwMode="auto">
          <a:xfrm>
            <a:off x="0" y="4278746"/>
            <a:ext cx="9144000" cy="1530393"/>
          </a:xfrm>
          <a:prstGeom prst="rect">
            <a:avLst/>
          </a:prstGeom>
          <a:solidFill>
            <a:srgbClr val="FFCC99"/>
          </a:solidFill>
          <a:ln w="9525">
            <a:solidFill>
              <a:srgbClr val="000000"/>
            </a:solidFill>
            <a:miter lim="800000"/>
            <a:headEnd/>
            <a:tailEnd/>
          </a:ln>
        </p:spPr>
        <p:txBody>
          <a:bodyPr wrap="none"/>
          <a:lstStyle>
            <a:lvl1pPr>
              <a:spcBef>
                <a:spcPct val="20000"/>
              </a:spcBef>
              <a:buChar char="•"/>
              <a:defRPr sz="2400">
                <a:solidFill>
                  <a:srgbClr val="005176"/>
                </a:solidFill>
                <a:latin typeface="ZapfHumnst BT" pitchFamily="34" charset="0"/>
                <a:ea typeface="ＭＳ Ｐゴシック" panose="020B0600070205080204" pitchFamily="34" charset="-128"/>
              </a:defRPr>
            </a:lvl1pPr>
            <a:lvl2pPr marL="742950" indent="-285750">
              <a:spcBef>
                <a:spcPct val="20000"/>
              </a:spcBef>
              <a:buFont typeface="Times New Roman" panose="02020603050405020304" pitchFamily="18" charset="0"/>
              <a:buChar char="–"/>
              <a:defRPr sz="2000">
                <a:solidFill>
                  <a:srgbClr val="005176"/>
                </a:solidFill>
                <a:latin typeface="ZapfHumnst BT" pitchFamily="34" charset="0"/>
                <a:ea typeface="ＭＳ Ｐゴシック" panose="020B0600070205080204" pitchFamily="34" charset="-128"/>
              </a:defRPr>
            </a:lvl2pPr>
            <a:lvl3pPr marL="1143000" indent="-228600">
              <a:spcBef>
                <a:spcPct val="20000"/>
              </a:spcBef>
              <a:buChar char="•"/>
              <a:defRPr sz="2400">
                <a:solidFill>
                  <a:srgbClr val="005176"/>
                </a:solidFill>
                <a:latin typeface="ZapfHumnst BT" pitchFamily="34" charset="0"/>
                <a:ea typeface="ＭＳ Ｐゴシック" panose="020B0600070205080204" pitchFamily="34" charset="-128"/>
              </a:defRPr>
            </a:lvl3pPr>
            <a:lvl4pPr marL="1600200" indent="-228600">
              <a:spcBef>
                <a:spcPct val="20000"/>
              </a:spcBef>
              <a:buChar char="–"/>
              <a:defRPr sz="1600">
                <a:solidFill>
                  <a:srgbClr val="005176"/>
                </a:solidFill>
                <a:latin typeface="ZapfHumnst BT" pitchFamily="34" charset="0"/>
                <a:ea typeface="ＭＳ Ｐゴシック" panose="020B0600070205080204" pitchFamily="34" charset="-128"/>
              </a:defRPr>
            </a:lvl4pPr>
            <a:lvl5pPr marL="2057400" indent="-228600">
              <a:spcBef>
                <a:spcPct val="20000"/>
              </a:spcBef>
              <a:buChar char="»"/>
              <a:defRPr sz="1400">
                <a:solidFill>
                  <a:srgbClr val="005176"/>
                </a:solidFill>
                <a:latin typeface="ZapfHumnst B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9pPr>
          </a:lstStyle>
          <a:p>
            <a:pPr eaLnBrk="1" hangingPunct="1">
              <a:spcBef>
                <a:spcPct val="0"/>
              </a:spcBef>
              <a:buFontTx/>
              <a:buNone/>
            </a:pPr>
            <a:endParaRPr lang="es-ES" altLang="es-ES" dirty="0">
              <a:solidFill>
                <a:schemeClr val="tx1"/>
              </a:solidFill>
              <a:latin typeface="Times New Roman" panose="02020603050405020304" pitchFamily="18" charset="0"/>
            </a:endParaRPr>
          </a:p>
        </p:txBody>
      </p:sp>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826656" y="71332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Coordinadores de Título</a:t>
            </a:r>
          </a:p>
        </p:txBody>
      </p:sp>
      <p:sp>
        <p:nvSpPr>
          <p:cNvPr id="7" name="Rectángulo 20">
            <a:extLst>
              <a:ext uri="{FF2B5EF4-FFF2-40B4-BE49-F238E27FC236}">
                <a16:creationId xmlns:a16="http://schemas.microsoft.com/office/drawing/2014/main" id="{DF145D19-4260-4046-8432-A8D003AA14A6}"/>
              </a:ext>
            </a:extLst>
          </p:cNvPr>
          <p:cNvSpPr>
            <a:spLocks noChangeArrowheads="1"/>
          </p:cNvSpPr>
          <p:nvPr/>
        </p:nvSpPr>
        <p:spPr bwMode="auto">
          <a:xfrm>
            <a:off x="-19050" y="2378077"/>
            <a:ext cx="9144000" cy="1547122"/>
          </a:xfrm>
          <a:prstGeom prst="rect">
            <a:avLst/>
          </a:prstGeom>
          <a:solidFill>
            <a:srgbClr val="F4E2FF"/>
          </a:solidFill>
          <a:ln w="9525">
            <a:solidFill>
              <a:srgbClr val="000000"/>
            </a:solidFill>
            <a:miter lim="800000"/>
            <a:headEnd/>
            <a:tailEnd/>
          </a:ln>
        </p:spPr>
        <p:txBody>
          <a:bodyPr wrap="none"/>
          <a:lstStyle>
            <a:lvl1pPr>
              <a:spcBef>
                <a:spcPct val="20000"/>
              </a:spcBef>
              <a:buChar char="•"/>
              <a:defRPr sz="2400">
                <a:solidFill>
                  <a:srgbClr val="005176"/>
                </a:solidFill>
                <a:latin typeface="ZapfHumnst BT" pitchFamily="34" charset="0"/>
                <a:ea typeface="ＭＳ Ｐゴシック" panose="020B0600070205080204" pitchFamily="34" charset="-128"/>
              </a:defRPr>
            </a:lvl1pPr>
            <a:lvl2pPr marL="742950" indent="-285750">
              <a:spcBef>
                <a:spcPct val="20000"/>
              </a:spcBef>
              <a:buFont typeface="Times New Roman" panose="02020603050405020304" pitchFamily="18" charset="0"/>
              <a:buChar char="–"/>
              <a:defRPr sz="2000">
                <a:solidFill>
                  <a:srgbClr val="005176"/>
                </a:solidFill>
                <a:latin typeface="ZapfHumnst BT" pitchFamily="34" charset="0"/>
                <a:ea typeface="ＭＳ Ｐゴシック" panose="020B0600070205080204" pitchFamily="34" charset="-128"/>
              </a:defRPr>
            </a:lvl2pPr>
            <a:lvl3pPr marL="1143000" indent="-228600">
              <a:spcBef>
                <a:spcPct val="20000"/>
              </a:spcBef>
              <a:buChar char="•"/>
              <a:defRPr sz="2400">
                <a:solidFill>
                  <a:srgbClr val="005176"/>
                </a:solidFill>
                <a:latin typeface="ZapfHumnst BT" pitchFamily="34" charset="0"/>
                <a:ea typeface="ＭＳ Ｐゴシック" panose="020B0600070205080204" pitchFamily="34" charset="-128"/>
              </a:defRPr>
            </a:lvl3pPr>
            <a:lvl4pPr marL="1600200" indent="-228600">
              <a:spcBef>
                <a:spcPct val="20000"/>
              </a:spcBef>
              <a:buChar char="–"/>
              <a:defRPr sz="1600">
                <a:solidFill>
                  <a:srgbClr val="005176"/>
                </a:solidFill>
                <a:latin typeface="ZapfHumnst BT" pitchFamily="34" charset="0"/>
                <a:ea typeface="ＭＳ Ｐゴシック" panose="020B0600070205080204" pitchFamily="34" charset="-128"/>
              </a:defRPr>
            </a:lvl4pPr>
            <a:lvl5pPr marL="2057400" indent="-228600">
              <a:spcBef>
                <a:spcPct val="20000"/>
              </a:spcBef>
              <a:buChar char="»"/>
              <a:defRPr sz="1400">
                <a:solidFill>
                  <a:srgbClr val="005176"/>
                </a:solidFill>
                <a:latin typeface="ZapfHumnst B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9pPr>
          </a:lstStyle>
          <a:p>
            <a:pPr eaLnBrk="1" hangingPunct="1">
              <a:spcBef>
                <a:spcPct val="0"/>
              </a:spcBef>
              <a:buFontTx/>
              <a:buNone/>
            </a:pPr>
            <a:endParaRPr lang="es-ES" altLang="es-ES" dirty="0">
              <a:solidFill>
                <a:schemeClr val="tx1"/>
              </a:solidFill>
              <a:latin typeface="Times New Roman" panose="02020603050405020304" pitchFamily="18" charset="0"/>
            </a:endParaRPr>
          </a:p>
        </p:txBody>
      </p:sp>
      <p:sp>
        <p:nvSpPr>
          <p:cNvPr id="9" name="Text Box 4">
            <a:extLst>
              <a:ext uri="{FF2B5EF4-FFF2-40B4-BE49-F238E27FC236}">
                <a16:creationId xmlns:a16="http://schemas.microsoft.com/office/drawing/2014/main" id="{316AA64A-1606-4FC9-9ED8-75B33E229B3E}"/>
              </a:ext>
            </a:extLst>
          </p:cNvPr>
          <p:cNvSpPr txBox="1">
            <a:spLocks noChangeArrowheads="1"/>
          </p:cNvSpPr>
          <p:nvPr/>
        </p:nvSpPr>
        <p:spPr bwMode="auto">
          <a:xfrm>
            <a:off x="1114661" y="2440299"/>
            <a:ext cx="390362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005176"/>
                </a:solidFill>
                <a:latin typeface="ZapfHumnst BT" pitchFamily="34" charset="0"/>
                <a:ea typeface="ＭＳ Ｐゴシック" panose="020B0600070205080204" pitchFamily="34" charset="-128"/>
              </a:defRPr>
            </a:lvl1pPr>
            <a:lvl2pPr marL="742950" indent="-285750">
              <a:spcBef>
                <a:spcPct val="20000"/>
              </a:spcBef>
              <a:buFont typeface="Times New Roman" panose="02020603050405020304" pitchFamily="18" charset="0"/>
              <a:buChar char="–"/>
              <a:defRPr sz="2000">
                <a:solidFill>
                  <a:srgbClr val="005176"/>
                </a:solidFill>
                <a:latin typeface="ZapfHumnst BT" pitchFamily="34" charset="0"/>
                <a:ea typeface="ＭＳ Ｐゴシック" panose="020B0600070205080204" pitchFamily="34" charset="-128"/>
              </a:defRPr>
            </a:lvl2pPr>
            <a:lvl3pPr marL="1143000" indent="-228600">
              <a:spcBef>
                <a:spcPct val="20000"/>
              </a:spcBef>
              <a:buChar char="•"/>
              <a:defRPr sz="2400">
                <a:solidFill>
                  <a:srgbClr val="005176"/>
                </a:solidFill>
                <a:latin typeface="ZapfHumnst BT" pitchFamily="34" charset="0"/>
                <a:ea typeface="ＭＳ Ｐゴシック" panose="020B0600070205080204" pitchFamily="34" charset="-128"/>
              </a:defRPr>
            </a:lvl3pPr>
            <a:lvl4pPr marL="1600200" indent="-228600">
              <a:spcBef>
                <a:spcPct val="20000"/>
              </a:spcBef>
              <a:buChar char="–"/>
              <a:defRPr sz="1600">
                <a:solidFill>
                  <a:srgbClr val="005176"/>
                </a:solidFill>
                <a:latin typeface="ZapfHumnst BT" pitchFamily="34" charset="0"/>
                <a:ea typeface="ＭＳ Ｐゴシック" panose="020B0600070205080204" pitchFamily="34" charset="-128"/>
              </a:defRPr>
            </a:lvl4pPr>
            <a:lvl5pPr marL="2057400" indent="-228600">
              <a:spcBef>
                <a:spcPct val="20000"/>
              </a:spcBef>
              <a:buChar char="»"/>
              <a:defRPr sz="1400">
                <a:solidFill>
                  <a:srgbClr val="005176"/>
                </a:solidFill>
                <a:latin typeface="ZapfHumnst B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9pPr>
          </a:lstStyle>
          <a:p>
            <a:pPr eaLnBrk="1" hangingPunct="1">
              <a:spcBef>
                <a:spcPct val="0"/>
              </a:spcBef>
              <a:buFontTx/>
              <a:buNone/>
            </a:pPr>
            <a:r>
              <a:rPr lang="es-ES_tradnl" altLang="es-ES" sz="2200" b="1" dirty="0">
                <a:solidFill>
                  <a:srgbClr val="000099"/>
                </a:solidFill>
                <a:latin typeface="Times New Roman" panose="02020603050405020304" pitchFamily="18" charset="0"/>
              </a:rPr>
              <a:t>Grado en Ingeniería Química Industrial</a:t>
            </a:r>
          </a:p>
          <a:p>
            <a:pPr eaLnBrk="1" hangingPunct="1">
              <a:spcBef>
                <a:spcPct val="0"/>
              </a:spcBef>
              <a:buFontTx/>
              <a:buNone/>
            </a:pPr>
            <a:r>
              <a:rPr lang="es-ES_tradnl" altLang="es-ES" sz="2200" b="1" dirty="0">
                <a:solidFill>
                  <a:srgbClr val="FF0000"/>
                </a:solidFill>
                <a:latin typeface="Times New Roman" panose="02020603050405020304" pitchFamily="18" charset="0"/>
              </a:rPr>
              <a:t> Cynthia González López   </a:t>
            </a:r>
            <a:endParaRPr lang="es-ES_tradnl" altLang="es-ES" sz="2200" b="1" dirty="0">
              <a:solidFill>
                <a:srgbClr val="000099"/>
              </a:solidFill>
              <a:latin typeface="Times New Roman" panose="02020603050405020304" pitchFamily="18" charset="0"/>
            </a:endParaRPr>
          </a:p>
        </p:txBody>
      </p:sp>
      <p:sp>
        <p:nvSpPr>
          <p:cNvPr id="13" name="Text Box 4">
            <a:extLst>
              <a:ext uri="{FF2B5EF4-FFF2-40B4-BE49-F238E27FC236}">
                <a16:creationId xmlns:a16="http://schemas.microsoft.com/office/drawing/2014/main" id="{441DF9A2-A3F9-48D3-8272-39D2FE08C52B}"/>
              </a:ext>
            </a:extLst>
          </p:cNvPr>
          <p:cNvSpPr txBox="1">
            <a:spLocks noChangeArrowheads="1"/>
          </p:cNvSpPr>
          <p:nvPr/>
        </p:nvSpPr>
        <p:spPr bwMode="auto">
          <a:xfrm>
            <a:off x="4774480" y="2417885"/>
            <a:ext cx="4341812" cy="1489639"/>
          </a:xfrm>
          <a:prstGeom prst="rect">
            <a:avLst/>
          </a:prstGeom>
          <a:solidFill>
            <a:srgbClr val="5F25B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005176"/>
                </a:solidFill>
                <a:latin typeface="ZapfHumnst BT" pitchFamily="34" charset="0"/>
                <a:ea typeface="ＭＳ Ｐゴシック" panose="020B0600070205080204" pitchFamily="34" charset="-128"/>
              </a:defRPr>
            </a:lvl1pPr>
            <a:lvl2pPr marL="742950" indent="-285750">
              <a:spcBef>
                <a:spcPct val="20000"/>
              </a:spcBef>
              <a:buFont typeface="Times New Roman" panose="02020603050405020304" pitchFamily="18" charset="0"/>
              <a:buChar char="–"/>
              <a:defRPr sz="2000">
                <a:solidFill>
                  <a:srgbClr val="005176"/>
                </a:solidFill>
                <a:latin typeface="ZapfHumnst BT" pitchFamily="34" charset="0"/>
                <a:ea typeface="ＭＳ Ｐゴシック" panose="020B0600070205080204" pitchFamily="34" charset="-128"/>
              </a:defRPr>
            </a:lvl2pPr>
            <a:lvl3pPr marL="1143000" indent="-228600">
              <a:spcBef>
                <a:spcPct val="20000"/>
              </a:spcBef>
              <a:buChar char="•"/>
              <a:defRPr sz="2400">
                <a:solidFill>
                  <a:srgbClr val="005176"/>
                </a:solidFill>
                <a:latin typeface="ZapfHumnst BT" pitchFamily="34" charset="0"/>
                <a:ea typeface="ＭＳ Ｐゴシック" panose="020B0600070205080204" pitchFamily="34" charset="-128"/>
              </a:defRPr>
            </a:lvl3pPr>
            <a:lvl4pPr marL="1600200" indent="-228600">
              <a:spcBef>
                <a:spcPct val="20000"/>
              </a:spcBef>
              <a:buChar char="–"/>
              <a:defRPr sz="1600">
                <a:solidFill>
                  <a:srgbClr val="005176"/>
                </a:solidFill>
                <a:latin typeface="ZapfHumnst BT" pitchFamily="34" charset="0"/>
                <a:ea typeface="ＭＳ Ｐゴシック" panose="020B0600070205080204" pitchFamily="34" charset="-128"/>
              </a:defRPr>
            </a:lvl4pPr>
            <a:lvl5pPr marL="2057400" indent="-228600">
              <a:spcBef>
                <a:spcPct val="20000"/>
              </a:spcBef>
              <a:buChar char="»"/>
              <a:defRPr sz="1400">
                <a:solidFill>
                  <a:srgbClr val="005176"/>
                </a:solidFill>
                <a:latin typeface="ZapfHumnst B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9pPr>
          </a:lstStyle>
          <a:p>
            <a:pPr>
              <a:buNone/>
            </a:pPr>
            <a:r>
              <a:rPr lang="es-ES_tradnl" altLang="es-ES" sz="2200" b="1" dirty="0">
                <a:solidFill>
                  <a:schemeClr val="bg1"/>
                </a:solidFill>
                <a:latin typeface="Calibri" panose="020F0502020204030204" pitchFamily="34" charset="0"/>
                <a:cs typeface="Calibri" panose="020F0502020204030204" pitchFamily="34" charset="0"/>
              </a:rPr>
              <a:t>CITE II-A, Planta Baja, Despacho 29</a:t>
            </a:r>
          </a:p>
          <a:p>
            <a:pPr>
              <a:buNone/>
            </a:pPr>
            <a:r>
              <a:rPr lang="es-ES_tradnl" altLang="es-ES" sz="2200" b="1" dirty="0" err="1">
                <a:solidFill>
                  <a:schemeClr val="bg1"/>
                </a:solidFill>
                <a:latin typeface="Calibri" panose="020F0502020204030204" pitchFamily="34" charset="0"/>
                <a:cs typeface="Calibri" panose="020F0502020204030204" pitchFamily="34" charset="0"/>
              </a:rPr>
              <a:t>Tlfno</a:t>
            </a:r>
            <a:r>
              <a:rPr lang="es-ES_tradnl" altLang="es-ES" sz="2200" b="1" dirty="0">
                <a:solidFill>
                  <a:schemeClr val="bg1"/>
                </a:solidFill>
                <a:latin typeface="Calibri" panose="020F0502020204030204" pitchFamily="34" charset="0"/>
                <a:cs typeface="Calibri" panose="020F0502020204030204" pitchFamily="34" charset="0"/>
              </a:rPr>
              <a:t>. 950214781</a:t>
            </a:r>
          </a:p>
          <a:p>
            <a:pPr>
              <a:buNone/>
            </a:pPr>
            <a:r>
              <a:rPr lang="es-ES_tradnl" altLang="es-ES" sz="2200" b="1" dirty="0">
                <a:solidFill>
                  <a:schemeClr val="bg1"/>
                </a:solidFill>
                <a:latin typeface="Calibri" panose="020F0502020204030204" pitchFamily="34" charset="0"/>
                <a:cs typeface="Calibri" panose="020F0502020204030204" pitchFamily="34" charset="0"/>
              </a:rPr>
              <a:t>cynthiagonzalez@ual.es</a:t>
            </a:r>
            <a:endParaRPr lang="es-ES" altLang="es-ES" sz="2200" b="1" dirty="0">
              <a:solidFill>
                <a:schemeClr val="bg1"/>
              </a:solidFill>
              <a:latin typeface="Calibri" panose="020F0502020204030204" pitchFamily="34" charset="0"/>
              <a:cs typeface="Calibri" panose="020F0502020204030204" pitchFamily="34" charset="0"/>
            </a:endParaRPr>
          </a:p>
          <a:p>
            <a:pPr eaLnBrk="1" hangingPunct="1">
              <a:spcBef>
                <a:spcPct val="0"/>
              </a:spcBef>
              <a:buFontTx/>
              <a:buNone/>
            </a:pPr>
            <a:endParaRPr lang="es-ES" altLang="es-ES" sz="1600" b="1" dirty="0">
              <a:solidFill>
                <a:schemeClr val="bg1"/>
              </a:solidFill>
              <a:latin typeface="+mn-lt"/>
            </a:endParaRPr>
          </a:p>
        </p:txBody>
      </p:sp>
      <p:pic>
        <p:nvPicPr>
          <p:cNvPr id="15" name="Picture 2" descr="Cynthia González López - Café con CienciaCafé con Ciencia">
            <a:extLst>
              <a:ext uri="{FF2B5EF4-FFF2-40B4-BE49-F238E27FC236}">
                <a16:creationId xmlns:a16="http://schemas.microsoft.com/office/drawing/2014/main" id="{AB655A20-2E44-458C-AFEB-16623EE3738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404080"/>
            <a:ext cx="1117230" cy="148964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9EEB7581-C4F5-4E03-87F9-BA49379AE68C}"/>
              </a:ext>
            </a:extLst>
          </p:cNvPr>
          <p:cNvSpPr>
            <a:spLocks noGrp="1"/>
          </p:cNvSpPr>
          <p:nvPr>
            <p:ph type="sldNum" sz="quarter" idx="12"/>
          </p:nvPr>
        </p:nvSpPr>
        <p:spPr/>
        <p:txBody>
          <a:bodyPr/>
          <a:lstStyle/>
          <a:p>
            <a:fld id="{A6EC9E3E-F9FB-4CAE-ADB0-6C6947CEBDED}" type="slidenum">
              <a:rPr lang="es-ES" smtClean="0"/>
              <a:t>60</a:t>
            </a:fld>
            <a:endParaRPr lang="es-ES"/>
          </a:p>
        </p:txBody>
      </p:sp>
      <p:pic>
        <p:nvPicPr>
          <p:cNvPr id="6" name="Imagen 5" descr="Logotipo&#10;&#10;Descripción generada automáticamente">
            <a:extLst>
              <a:ext uri="{FF2B5EF4-FFF2-40B4-BE49-F238E27FC236}">
                <a16:creationId xmlns:a16="http://schemas.microsoft.com/office/drawing/2014/main" id="{64A3F52D-3F83-C963-099E-DCA2AECF72B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
        <p:nvSpPr>
          <p:cNvPr id="3" name="CuadroTexto 2">
            <a:extLst>
              <a:ext uri="{FF2B5EF4-FFF2-40B4-BE49-F238E27FC236}">
                <a16:creationId xmlns:a16="http://schemas.microsoft.com/office/drawing/2014/main" id="{9A36F193-1743-CD01-0C5A-16270ADC901D}"/>
              </a:ext>
            </a:extLst>
          </p:cNvPr>
          <p:cNvSpPr txBox="1"/>
          <p:nvPr/>
        </p:nvSpPr>
        <p:spPr>
          <a:xfrm>
            <a:off x="1493950" y="4346344"/>
            <a:ext cx="3324995" cy="1446550"/>
          </a:xfrm>
          <a:prstGeom prst="rect">
            <a:avLst/>
          </a:prstGeom>
          <a:noFill/>
        </p:spPr>
        <p:txBody>
          <a:bodyPr wrap="square">
            <a:spAutoFit/>
          </a:bodyPr>
          <a:lstStyle/>
          <a:p>
            <a:pPr eaLnBrk="1" hangingPunct="1">
              <a:spcBef>
                <a:spcPct val="0"/>
              </a:spcBef>
              <a:buFontTx/>
              <a:buNone/>
            </a:pPr>
            <a:r>
              <a:rPr lang="es-ES_tradnl" altLang="es-ES" sz="2200" b="1" dirty="0">
                <a:solidFill>
                  <a:srgbClr val="000099"/>
                </a:solidFill>
                <a:latin typeface="Times New Roman" panose="02020603050405020304" pitchFamily="18" charset="0"/>
              </a:rPr>
              <a:t>Grado en Ingeniería Eléctrica</a:t>
            </a:r>
          </a:p>
          <a:p>
            <a:pPr eaLnBrk="1" hangingPunct="1">
              <a:spcBef>
                <a:spcPct val="0"/>
              </a:spcBef>
              <a:buFontTx/>
              <a:buNone/>
            </a:pPr>
            <a:r>
              <a:rPr lang="es-ES_tradnl" altLang="es-ES" sz="2200" b="1" dirty="0">
                <a:solidFill>
                  <a:srgbClr val="FF0000"/>
                </a:solidFill>
                <a:latin typeface="Times New Roman" panose="02020603050405020304" pitchFamily="18" charset="0"/>
              </a:rPr>
              <a:t>   Francisco Arrabal Campos</a:t>
            </a:r>
            <a:endParaRPr lang="es-ES" sz="2200" dirty="0"/>
          </a:p>
        </p:txBody>
      </p:sp>
      <p:sp>
        <p:nvSpPr>
          <p:cNvPr id="8" name="Text Box 4">
            <a:extLst>
              <a:ext uri="{FF2B5EF4-FFF2-40B4-BE49-F238E27FC236}">
                <a16:creationId xmlns:a16="http://schemas.microsoft.com/office/drawing/2014/main" id="{2822F67A-3AFE-C67F-57E5-FD9103D2CF49}"/>
              </a:ext>
            </a:extLst>
          </p:cNvPr>
          <p:cNvSpPr txBox="1">
            <a:spLocks noChangeArrowheads="1"/>
          </p:cNvSpPr>
          <p:nvPr/>
        </p:nvSpPr>
        <p:spPr bwMode="auto">
          <a:xfrm>
            <a:off x="5018284" y="4288724"/>
            <a:ext cx="4125716" cy="1520416"/>
          </a:xfrm>
          <a:prstGeom prst="rect">
            <a:avLst/>
          </a:prstGeom>
          <a:solidFill>
            <a:srgbClr val="1D4F83"/>
          </a:solidFill>
          <a:ln>
            <a:noFill/>
          </a:ln>
        </p:spPr>
        <p:txBody>
          <a:bodyPr wrap="square">
            <a:spAutoFit/>
          </a:bodyPr>
          <a:lstStyle>
            <a:lvl1pPr>
              <a:spcBef>
                <a:spcPct val="20000"/>
              </a:spcBef>
              <a:buChar char="•"/>
              <a:defRPr sz="2400">
                <a:solidFill>
                  <a:srgbClr val="005176"/>
                </a:solidFill>
                <a:latin typeface="ZapfHumnst BT" pitchFamily="34" charset="0"/>
                <a:ea typeface="ＭＳ Ｐゴシック" panose="020B0600070205080204" pitchFamily="34" charset="-128"/>
              </a:defRPr>
            </a:lvl1pPr>
            <a:lvl2pPr marL="742950" indent="-285750">
              <a:spcBef>
                <a:spcPct val="20000"/>
              </a:spcBef>
              <a:buFont typeface="Times New Roman" panose="02020603050405020304" pitchFamily="18" charset="0"/>
              <a:buChar char="–"/>
              <a:defRPr sz="2000">
                <a:solidFill>
                  <a:srgbClr val="005176"/>
                </a:solidFill>
                <a:latin typeface="ZapfHumnst BT" pitchFamily="34" charset="0"/>
                <a:ea typeface="ＭＳ Ｐゴシック" panose="020B0600070205080204" pitchFamily="34" charset="-128"/>
              </a:defRPr>
            </a:lvl2pPr>
            <a:lvl3pPr marL="1143000" indent="-228600">
              <a:spcBef>
                <a:spcPct val="20000"/>
              </a:spcBef>
              <a:buChar char="•"/>
              <a:defRPr sz="2400">
                <a:solidFill>
                  <a:srgbClr val="005176"/>
                </a:solidFill>
                <a:latin typeface="ZapfHumnst BT" pitchFamily="34" charset="0"/>
                <a:ea typeface="ＭＳ Ｐゴシック" panose="020B0600070205080204" pitchFamily="34" charset="-128"/>
              </a:defRPr>
            </a:lvl3pPr>
            <a:lvl4pPr marL="1600200" indent="-228600">
              <a:spcBef>
                <a:spcPct val="20000"/>
              </a:spcBef>
              <a:buChar char="–"/>
              <a:defRPr sz="1600">
                <a:solidFill>
                  <a:srgbClr val="005176"/>
                </a:solidFill>
                <a:latin typeface="ZapfHumnst BT" pitchFamily="34" charset="0"/>
                <a:ea typeface="ＭＳ Ｐゴシック" panose="020B0600070205080204" pitchFamily="34" charset="-128"/>
              </a:defRPr>
            </a:lvl4pPr>
            <a:lvl5pPr marL="2057400" indent="-228600">
              <a:spcBef>
                <a:spcPct val="20000"/>
              </a:spcBef>
              <a:buChar char="»"/>
              <a:defRPr sz="1400">
                <a:solidFill>
                  <a:srgbClr val="005176"/>
                </a:solidFill>
                <a:latin typeface="ZapfHumnst B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9pPr>
          </a:lstStyle>
          <a:p>
            <a:pPr>
              <a:buNone/>
            </a:pPr>
            <a:r>
              <a:rPr lang="es-ES_tradnl" altLang="es-ES" sz="2200" b="1" dirty="0">
                <a:solidFill>
                  <a:schemeClr val="bg1"/>
                </a:solidFill>
                <a:latin typeface="Calibri" panose="020F0502020204030204" pitchFamily="34" charset="0"/>
                <a:cs typeface="Calibri" panose="020F0502020204030204" pitchFamily="34" charset="0"/>
              </a:rPr>
              <a:t>Edificio ESI, Planta Baja </a:t>
            </a:r>
          </a:p>
          <a:p>
            <a:pPr>
              <a:buNone/>
            </a:pPr>
            <a:r>
              <a:rPr lang="es-ES_tradnl" altLang="es-ES" sz="2200" b="1" dirty="0">
                <a:solidFill>
                  <a:schemeClr val="bg1"/>
                </a:solidFill>
                <a:latin typeface="Calibri" panose="020F0502020204030204" pitchFamily="34" charset="0"/>
                <a:cs typeface="Calibri" panose="020F0502020204030204" pitchFamily="34" charset="0"/>
              </a:rPr>
              <a:t>Despacho 470</a:t>
            </a:r>
          </a:p>
          <a:p>
            <a:pPr>
              <a:buNone/>
            </a:pPr>
            <a:r>
              <a:rPr lang="es-ES" sz="2200" b="1" dirty="0">
                <a:solidFill>
                  <a:schemeClr val="bg1"/>
                </a:solidFill>
                <a:latin typeface="Calibri" panose="020F0502020204030204" pitchFamily="34" charset="0"/>
                <a:cs typeface="Calibri" panose="020F0502020204030204" pitchFamily="34" charset="0"/>
              </a:rPr>
              <a:t>fmarrabal@ual.es</a:t>
            </a:r>
            <a:endParaRPr lang="es-ES_tradnl" altLang="es-ES" sz="2200" b="1" dirty="0">
              <a:solidFill>
                <a:schemeClr val="bg1"/>
              </a:solidFill>
              <a:latin typeface="Calibri" panose="020F0502020204030204" pitchFamily="34" charset="0"/>
              <a:cs typeface="Calibri" panose="020F0502020204030204" pitchFamily="34" charset="0"/>
            </a:endParaRPr>
          </a:p>
          <a:p>
            <a:pPr eaLnBrk="1" hangingPunct="1">
              <a:spcBef>
                <a:spcPct val="0"/>
              </a:spcBef>
              <a:buFontTx/>
              <a:buNone/>
            </a:pPr>
            <a:endParaRPr lang="es-ES" altLang="es-ES" sz="1800" b="1" dirty="0">
              <a:solidFill>
                <a:schemeClr val="bg1"/>
              </a:solidFill>
              <a:latin typeface="Calibri" panose="020F0502020204030204" pitchFamily="34" charset="0"/>
              <a:cs typeface="Calibri" panose="020F0502020204030204" pitchFamily="34" charset="0"/>
            </a:endParaRPr>
          </a:p>
        </p:txBody>
      </p:sp>
      <p:pic>
        <p:nvPicPr>
          <p:cNvPr id="10" name="Picture 4">
            <a:extLst>
              <a:ext uri="{FF2B5EF4-FFF2-40B4-BE49-F238E27FC236}">
                <a16:creationId xmlns:a16="http://schemas.microsoft.com/office/drawing/2014/main" id="{EC56FA3B-C9F8-9FC4-9793-47C8BF794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2" y="4278747"/>
            <a:ext cx="1455850" cy="145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812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6">
            <a:extLst>
              <a:ext uri="{FF2B5EF4-FFF2-40B4-BE49-F238E27FC236}">
                <a16:creationId xmlns:a16="http://schemas.microsoft.com/office/drawing/2014/main" id="{C3A95DC2-A465-746D-8964-95B137807DBC}"/>
              </a:ext>
            </a:extLst>
          </p:cNvPr>
          <p:cNvSpPr>
            <a:spLocks noChangeArrowheads="1"/>
          </p:cNvSpPr>
          <p:nvPr/>
        </p:nvSpPr>
        <p:spPr bwMode="auto">
          <a:xfrm>
            <a:off x="0" y="2456403"/>
            <a:ext cx="9144000" cy="1446550"/>
          </a:xfrm>
          <a:prstGeom prst="rect">
            <a:avLst/>
          </a:prstGeom>
          <a:solidFill>
            <a:srgbClr val="FFFFCC"/>
          </a:solidFill>
          <a:ln>
            <a:solidFill>
              <a:srgbClr val="000000"/>
            </a:solidFill>
          </a:ln>
        </p:spPr>
        <p:txBody>
          <a:bodyPr wrap="none"/>
          <a:lstStyle>
            <a:lvl1pPr>
              <a:spcBef>
                <a:spcPct val="20000"/>
              </a:spcBef>
              <a:buChar char="•"/>
              <a:defRPr sz="2400">
                <a:solidFill>
                  <a:srgbClr val="005176"/>
                </a:solidFill>
                <a:latin typeface="ZapfHumnst BT" pitchFamily="34" charset="0"/>
                <a:ea typeface="ＭＳ Ｐゴシック" panose="020B0600070205080204" pitchFamily="34" charset="-128"/>
              </a:defRPr>
            </a:lvl1pPr>
            <a:lvl2pPr marL="742950" indent="-285750">
              <a:spcBef>
                <a:spcPct val="20000"/>
              </a:spcBef>
              <a:buFont typeface="Times New Roman" panose="02020603050405020304" pitchFamily="18" charset="0"/>
              <a:buChar char="–"/>
              <a:defRPr sz="2000">
                <a:solidFill>
                  <a:srgbClr val="005176"/>
                </a:solidFill>
                <a:latin typeface="ZapfHumnst BT" pitchFamily="34" charset="0"/>
                <a:ea typeface="ＭＳ Ｐゴシック" panose="020B0600070205080204" pitchFamily="34" charset="-128"/>
              </a:defRPr>
            </a:lvl2pPr>
            <a:lvl3pPr marL="1143000" indent="-228600">
              <a:spcBef>
                <a:spcPct val="20000"/>
              </a:spcBef>
              <a:buChar char="•"/>
              <a:defRPr sz="2400">
                <a:solidFill>
                  <a:srgbClr val="005176"/>
                </a:solidFill>
                <a:latin typeface="ZapfHumnst BT" pitchFamily="34" charset="0"/>
                <a:ea typeface="ＭＳ Ｐゴシック" panose="020B0600070205080204" pitchFamily="34" charset="-128"/>
              </a:defRPr>
            </a:lvl3pPr>
            <a:lvl4pPr marL="1600200" indent="-228600">
              <a:spcBef>
                <a:spcPct val="20000"/>
              </a:spcBef>
              <a:buChar char="–"/>
              <a:defRPr sz="1600">
                <a:solidFill>
                  <a:srgbClr val="005176"/>
                </a:solidFill>
                <a:latin typeface="ZapfHumnst BT" pitchFamily="34" charset="0"/>
                <a:ea typeface="ＭＳ Ｐゴシック" panose="020B0600070205080204" pitchFamily="34" charset="-128"/>
              </a:defRPr>
            </a:lvl4pPr>
            <a:lvl5pPr marL="2057400" indent="-228600">
              <a:spcBef>
                <a:spcPct val="20000"/>
              </a:spcBef>
              <a:buChar char="»"/>
              <a:defRPr sz="1400">
                <a:solidFill>
                  <a:srgbClr val="005176"/>
                </a:solidFill>
                <a:latin typeface="ZapfHumnst B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9pPr>
          </a:lstStyle>
          <a:p>
            <a:pPr eaLnBrk="1" hangingPunct="1">
              <a:spcBef>
                <a:spcPct val="0"/>
              </a:spcBef>
              <a:buFontTx/>
              <a:buNone/>
            </a:pPr>
            <a:endParaRPr lang="es-ES" altLang="es-ES">
              <a:solidFill>
                <a:schemeClr val="tx1"/>
              </a:solidFill>
              <a:latin typeface="Times New Roman" panose="02020603050405020304" pitchFamily="18" charset="0"/>
            </a:endParaRPr>
          </a:p>
        </p:txBody>
      </p:sp>
      <p:sp>
        <p:nvSpPr>
          <p:cNvPr id="2" name="Rectángulo 6">
            <a:extLst>
              <a:ext uri="{FF2B5EF4-FFF2-40B4-BE49-F238E27FC236}">
                <a16:creationId xmlns:a16="http://schemas.microsoft.com/office/drawing/2014/main" id="{C4F4ED82-2926-41D0-961E-1EAD575BCE09}"/>
              </a:ext>
            </a:extLst>
          </p:cNvPr>
          <p:cNvSpPr>
            <a:spLocks noChangeArrowheads="1"/>
          </p:cNvSpPr>
          <p:nvPr/>
        </p:nvSpPr>
        <p:spPr bwMode="auto">
          <a:xfrm>
            <a:off x="0" y="4076701"/>
            <a:ext cx="9144000" cy="1446550"/>
          </a:xfrm>
          <a:prstGeom prst="rect">
            <a:avLst/>
          </a:prstGeom>
          <a:solidFill>
            <a:srgbClr val="D3FFFA"/>
          </a:solidFill>
          <a:ln>
            <a:solidFill>
              <a:srgbClr val="000000"/>
            </a:solidFill>
          </a:ln>
        </p:spPr>
        <p:txBody>
          <a:bodyPr wrap="none"/>
          <a:lstStyle>
            <a:lvl1pPr>
              <a:spcBef>
                <a:spcPct val="20000"/>
              </a:spcBef>
              <a:buChar char="•"/>
              <a:defRPr sz="2400">
                <a:solidFill>
                  <a:srgbClr val="005176"/>
                </a:solidFill>
                <a:latin typeface="ZapfHumnst BT" pitchFamily="34" charset="0"/>
                <a:ea typeface="ＭＳ Ｐゴシック" panose="020B0600070205080204" pitchFamily="34" charset="-128"/>
              </a:defRPr>
            </a:lvl1pPr>
            <a:lvl2pPr marL="742950" indent="-285750">
              <a:spcBef>
                <a:spcPct val="20000"/>
              </a:spcBef>
              <a:buFont typeface="Times New Roman" panose="02020603050405020304" pitchFamily="18" charset="0"/>
              <a:buChar char="–"/>
              <a:defRPr sz="2000">
                <a:solidFill>
                  <a:srgbClr val="005176"/>
                </a:solidFill>
                <a:latin typeface="ZapfHumnst BT" pitchFamily="34" charset="0"/>
                <a:ea typeface="ＭＳ Ｐゴシック" panose="020B0600070205080204" pitchFamily="34" charset="-128"/>
              </a:defRPr>
            </a:lvl2pPr>
            <a:lvl3pPr marL="1143000" indent="-228600">
              <a:spcBef>
                <a:spcPct val="20000"/>
              </a:spcBef>
              <a:buChar char="•"/>
              <a:defRPr sz="2400">
                <a:solidFill>
                  <a:srgbClr val="005176"/>
                </a:solidFill>
                <a:latin typeface="ZapfHumnst BT" pitchFamily="34" charset="0"/>
                <a:ea typeface="ＭＳ Ｐゴシック" panose="020B0600070205080204" pitchFamily="34" charset="-128"/>
              </a:defRPr>
            </a:lvl3pPr>
            <a:lvl4pPr marL="1600200" indent="-228600">
              <a:spcBef>
                <a:spcPct val="20000"/>
              </a:spcBef>
              <a:buChar char="–"/>
              <a:defRPr sz="1600">
                <a:solidFill>
                  <a:srgbClr val="005176"/>
                </a:solidFill>
                <a:latin typeface="ZapfHumnst BT" pitchFamily="34" charset="0"/>
                <a:ea typeface="ＭＳ Ｐゴシック" panose="020B0600070205080204" pitchFamily="34" charset="-128"/>
              </a:defRPr>
            </a:lvl4pPr>
            <a:lvl5pPr marL="2057400" indent="-228600">
              <a:spcBef>
                <a:spcPct val="20000"/>
              </a:spcBef>
              <a:buChar char="»"/>
              <a:defRPr sz="1400">
                <a:solidFill>
                  <a:srgbClr val="005176"/>
                </a:solidFill>
                <a:latin typeface="ZapfHumnst B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9pPr>
          </a:lstStyle>
          <a:p>
            <a:pPr eaLnBrk="1" hangingPunct="1">
              <a:spcBef>
                <a:spcPct val="0"/>
              </a:spcBef>
              <a:buFontTx/>
              <a:buNone/>
            </a:pPr>
            <a:endParaRPr lang="es-ES" altLang="es-ES">
              <a:solidFill>
                <a:schemeClr val="tx1"/>
              </a:solidFill>
              <a:latin typeface="Times New Roman" panose="02020603050405020304" pitchFamily="18" charset="0"/>
            </a:endParaRPr>
          </a:p>
        </p:txBody>
      </p:sp>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826656" y="71332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Coordinadores de Título</a:t>
            </a:r>
          </a:p>
        </p:txBody>
      </p:sp>
      <p:sp>
        <p:nvSpPr>
          <p:cNvPr id="6" name="Text Box 4">
            <a:extLst>
              <a:ext uri="{FF2B5EF4-FFF2-40B4-BE49-F238E27FC236}">
                <a16:creationId xmlns:a16="http://schemas.microsoft.com/office/drawing/2014/main" id="{006CB5EB-DA7D-4F77-B7C8-597D0C862DA2}"/>
              </a:ext>
            </a:extLst>
          </p:cNvPr>
          <p:cNvSpPr txBox="1">
            <a:spLocks noChangeArrowheads="1"/>
          </p:cNvSpPr>
          <p:nvPr/>
        </p:nvSpPr>
        <p:spPr bwMode="auto">
          <a:xfrm>
            <a:off x="1745744" y="2530594"/>
            <a:ext cx="410260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005176"/>
                </a:solidFill>
                <a:latin typeface="ZapfHumnst BT" pitchFamily="34" charset="0"/>
                <a:ea typeface="ＭＳ Ｐゴシック" panose="020B0600070205080204" pitchFamily="34" charset="-128"/>
              </a:defRPr>
            </a:lvl1pPr>
            <a:lvl2pPr marL="742950" indent="-285750">
              <a:spcBef>
                <a:spcPct val="20000"/>
              </a:spcBef>
              <a:buFont typeface="Times New Roman" panose="02020603050405020304" pitchFamily="18" charset="0"/>
              <a:buChar char="–"/>
              <a:defRPr sz="2000">
                <a:solidFill>
                  <a:srgbClr val="005176"/>
                </a:solidFill>
                <a:latin typeface="ZapfHumnst BT" pitchFamily="34" charset="0"/>
                <a:ea typeface="ＭＳ Ｐゴシック" panose="020B0600070205080204" pitchFamily="34" charset="-128"/>
              </a:defRPr>
            </a:lvl2pPr>
            <a:lvl3pPr marL="1143000" indent="-228600">
              <a:spcBef>
                <a:spcPct val="20000"/>
              </a:spcBef>
              <a:buChar char="•"/>
              <a:defRPr sz="2400">
                <a:solidFill>
                  <a:srgbClr val="005176"/>
                </a:solidFill>
                <a:latin typeface="ZapfHumnst BT" pitchFamily="34" charset="0"/>
                <a:ea typeface="ＭＳ Ｐゴシック" panose="020B0600070205080204" pitchFamily="34" charset="-128"/>
              </a:defRPr>
            </a:lvl3pPr>
            <a:lvl4pPr marL="1600200" indent="-228600">
              <a:spcBef>
                <a:spcPct val="20000"/>
              </a:spcBef>
              <a:buChar char="–"/>
              <a:defRPr sz="1600">
                <a:solidFill>
                  <a:srgbClr val="005176"/>
                </a:solidFill>
                <a:latin typeface="ZapfHumnst BT" pitchFamily="34" charset="0"/>
                <a:ea typeface="ＭＳ Ｐゴシック" panose="020B0600070205080204" pitchFamily="34" charset="-128"/>
              </a:defRPr>
            </a:lvl4pPr>
            <a:lvl5pPr marL="2057400" indent="-228600">
              <a:spcBef>
                <a:spcPct val="20000"/>
              </a:spcBef>
              <a:buChar char="»"/>
              <a:defRPr sz="1400">
                <a:solidFill>
                  <a:srgbClr val="005176"/>
                </a:solidFill>
                <a:latin typeface="ZapfHumnst B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9pPr>
          </a:lstStyle>
          <a:p>
            <a:pPr defTabSz="914400" fontAlgn="base">
              <a:spcBef>
                <a:spcPct val="0"/>
              </a:spcBef>
              <a:spcAft>
                <a:spcPct val="0"/>
              </a:spcAft>
              <a:buFontTx/>
              <a:buNone/>
            </a:pPr>
            <a:r>
              <a:rPr lang="es-ES_tradnl" altLang="es-ES" sz="2200" b="1" dirty="0">
                <a:solidFill>
                  <a:srgbClr val="000099"/>
                </a:solidFill>
                <a:latin typeface="Times New Roman" panose="02020603050405020304" pitchFamily="18" charset="0"/>
              </a:rPr>
              <a:t>Grado en Ingeniería Electrónica Industrial y Automática</a:t>
            </a:r>
          </a:p>
          <a:p>
            <a:pPr defTabSz="914400" fontAlgn="base">
              <a:spcBef>
                <a:spcPct val="0"/>
              </a:spcBef>
              <a:spcAft>
                <a:spcPct val="0"/>
              </a:spcAft>
              <a:buFontTx/>
              <a:buNone/>
            </a:pPr>
            <a:r>
              <a:rPr lang="es-ES_tradnl" altLang="es-ES" sz="2200" b="1" dirty="0">
                <a:solidFill>
                  <a:srgbClr val="FF0000"/>
                </a:solidFill>
                <a:latin typeface="Times New Roman" panose="02020603050405020304" pitchFamily="18" charset="0"/>
              </a:rPr>
              <a:t>José Carlos Moreno Úbeda</a:t>
            </a:r>
            <a:endParaRPr lang="es-ES_tradnl" altLang="es-ES" sz="2200" b="1" dirty="0">
              <a:solidFill>
                <a:srgbClr val="000099"/>
              </a:solidFill>
              <a:latin typeface="Times New Roman" panose="02020603050405020304" pitchFamily="18" charset="0"/>
            </a:endParaRPr>
          </a:p>
        </p:txBody>
      </p:sp>
      <p:sp>
        <p:nvSpPr>
          <p:cNvPr id="7" name="Text Box 4">
            <a:extLst>
              <a:ext uri="{FF2B5EF4-FFF2-40B4-BE49-F238E27FC236}">
                <a16:creationId xmlns:a16="http://schemas.microsoft.com/office/drawing/2014/main" id="{1E1671E0-A996-4DA6-A029-0AA9E404B7DD}"/>
              </a:ext>
            </a:extLst>
          </p:cNvPr>
          <p:cNvSpPr txBox="1">
            <a:spLocks noChangeArrowheads="1"/>
          </p:cNvSpPr>
          <p:nvPr/>
        </p:nvSpPr>
        <p:spPr bwMode="auto">
          <a:xfrm>
            <a:off x="5874697" y="2470377"/>
            <a:ext cx="3259055" cy="1446550"/>
          </a:xfrm>
          <a:prstGeom prst="rect">
            <a:avLst/>
          </a:prstGeom>
          <a:solidFill>
            <a:srgbClr val="DCD4FE"/>
          </a:solidFill>
          <a:ln>
            <a:noFill/>
          </a:ln>
        </p:spPr>
        <p:txBody>
          <a:bodyPr wrap="square">
            <a:spAutoFit/>
          </a:bodyPr>
          <a:lstStyle>
            <a:lvl1pPr>
              <a:spcBef>
                <a:spcPct val="20000"/>
              </a:spcBef>
              <a:buChar char="•"/>
              <a:defRPr sz="2400">
                <a:solidFill>
                  <a:srgbClr val="005176"/>
                </a:solidFill>
                <a:latin typeface="ZapfHumnst BT" pitchFamily="34" charset="0"/>
                <a:ea typeface="ＭＳ Ｐゴシック" panose="020B0600070205080204" pitchFamily="34" charset="-128"/>
              </a:defRPr>
            </a:lvl1pPr>
            <a:lvl2pPr marL="742950" indent="-285750">
              <a:spcBef>
                <a:spcPct val="20000"/>
              </a:spcBef>
              <a:buFont typeface="Times New Roman" panose="02020603050405020304" pitchFamily="18" charset="0"/>
              <a:buChar char="–"/>
              <a:defRPr sz="2000">
                <a:solidFill>
                  <a:srgbClr val="005176"/>
                </a:solidFill>
                <a:latin typeface="ZapfHumnst BT" pitchFamily="34" charset="0"/>
                <a:ea typeface="ＭＳ Ｐゴシック" panose="020B0600070205080204" pitchFamily="34" charset="-128"/>
              </a:defRPr>
            </a:lvl2pPr>
            <a:lvl3pPr marL="1143000" indent="-228600">
              <a:spcBef>
                <a:spcPct val="20000"/>
              </a:spcBef>
              <a:buChar char="•"/>
              <a:defRPr sz="2400">
                <a:solidFill>
                  <a:srgbClr val="005176"/>
                </a:solidFill>
                <a:latin typeface="ZapfHumnst BT" pitchFamily="34" charset="0"/>
                <a:ea typeface="ＭＳ Ｐゴシック" panose="020B0600070205080204" pitchFamily="34" charset="-128"/>
              </a:defRPr>
            </a:lvl3pPr>
            <a:lvl4pPr marL="1600200" indent="-228600">
              <a:spcBef>
                <a:spcPct val="20000"/>
              </a:spcBef>
              <a:buChar char="–"/>
              <a:defRPr sz="1600">
                <a:solidFill>
                  <a:srgbClr val="005176"/>
                </a:solidFill>
                <a:latin typeface="ZapfHumnst BT" pitchFamily="34" charset="0"/>
                <a:ea typeface="ＭＳ Ｐゴシック" panose="020B0600070205080204" pitchFamily="34" charset="-128"/>
              </a:defRPr>
            </a:lvl4pPr>
            <a:lvl5pPr marL="2057400" indent="-228600">
              <a:spcBef>
                <a:spcPct val="20000"/>
              </a:spcBef>
              <a:buChar char="»"/>
              <a:defRPr sz="1400">
                <a:solidFill>
                  <a:srgbClr val="005176"/>
                </a:solidFill>
                <a:latin typeface="ZapfHumnst B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9pPr>
          </a:lstStyle>
          <a:p>
            <a:pPr defTabSz="914400" fontAlgn="base">
              <a:spcBef>
                <a:spcPct val="0"/>
              </a:spcBef>
              <a:spcAft>
                <a:spcPct val="0"/>
              </a:spcAft>
              <a:buFontTx/>
              <a:buNone/>
            </a:pPr>
            <a:r>
              <a:rPr lang="es-ES_tradnl" altLang="es-ES" sz="2200" b="1" dirty="0">
                <a:solidFill>
                  <a:schemeClr val="tx1"/>
                </a:solidFill>
                <a:latin typeface="Calibri" panose="020F0502020204030204" pitchFamily="34" charset="0"/>
                <a:cs typeface="Calibri" panose="020F0502020204030204" pitchFamily="34" charset="0"/>
              </a:rPr>
              <a:t>CITE-III, </a:t>
            </a:r>
            <a:r>
              <a:rPr lang="pt-BR" altLang="es-ES" sz="2200" b="1" dirty="0">
                <a:solidFill>
                  <a:schemeClr val="tx1"/>
                </a:solidFill>
                <a:latin typeface="Calibri" panose="020F0502020204030204" pitchFamily="34" charset="0"/>
                <a:cs typeface="Calibri" panose="020F0502020204030204" pitchFamily="34" charset="0"/>
              </a:rPr>
              <a:t>Planta 2, Despacho 162</a:t>
            </a:r>
          </a:p>
          <a:p>
            <a:pPr defTabSz="914400" fontAlgn="base">
              <a:spcBef>
                <a:spcPct val="0"/>
              </a:spcBef>
              <a:spcAft>
                <a:spcPct val="0"/>
              </a:spcAft>
              <a:buFontTx/>
              <a:buNone/>
            </a:pPr>
            <a:r>
              <a:rPr lang="pt-BR" altLang="es-ES" sz="2200" b="1" dirty="0" err="1">
                <a:solidFill>
                  <a:schemeClr val="tx1"/>
                </a:solidFill>
                <a:latin typeface="Calibri" panose="020F0502020204030204" pitchFamily="34" charset="0"/>
                <a:cs typeface="Calibri" panose="020F0502020204030204" pitchFamily="34" charset="0"/>
              </a:rPr>
              <a:t>Tlf</a:t>
            </a:r>
            <a:r>
              <a:rPr lang="pt-BR" altLang="es-ES" sz="2200" b="1" dirty="0">
                <a:solidFill>
                  <a:schemeClr val="tx1"/>
                </a:solidFill>
                <a:latin typeface="Calibri" panose="020F0502020204030204" pitchFamily="34" charset="0"/>
                <a:cs typeface="Calibri" panose="020F0502020204030204" pitchFamily="34" charset="0"/>
              </a:rPr>
              <a:t>.: +34 950 015677</a:t>
            </a:r>
          </a:p>
          <a:p>
            <a:pPr defTabSz="914400" fontAlgn="base">
              <a:spcBef>
                <a:spcPct val="0"/>
              </a:spcBef>
              <a:spcAft>
                <a:spcPct val="0"/>
              </a:spcAft>
              <a:buFontTx/>
              <a:buNone/>
            </a:pPr>
            <a:r>
              <a:rPr lang="pt-BR" altLang="es-ES" sz="2200" b="1" dirty="0">
                <a:solidFill>
                  <a:schemeClr val="tx1"/>
                </a:solidFill>
                <a:latin typeface="Calibri" panose="020F0502020204030204" pitchFamily="34" charset="0"/>
                <a:cs typeface="Calibri" panose="020F0502020204030204" pitchFamily="34" charset="0"/>
              </a:rPr>
              <a:t>jcmoreno@ual.es</a:t>
            </a:r>
            <a:endParaRPr lang="es-ES" altLang="es-ES" sz="2200" dirty="0">
              <a:solidFill>
                <a:schemeClr val="tx1"/>
              </a:solidFill>
              <a:latin typeface="Calibri" panose="020F0502020204030204" pitchFamily="34" charset="0"/>
              <a:cs typeface="Calibri" panose="020F0502020204030204" pitchFamily="34" charset="0"/>
            </a:endParaRPr>
          </a:p>
        </p:txBody>
      </p:sp>
      <p:pic>
        <p:nvPicPr>
          <p:cNvPr id="8" name="Picture 2" descr="Resultado de imagen de jose carlos moreno ubeda">
            <a:extLst>
              <a:ext uri="{FF2B5EF4-FFF2-40B4-BE49-F238E27FC236}">
                <a16:creationId xmlns:a16="http://schemas.microsoft.com/office/drawing/2014/main" id="{DA0A3E8A-B854-42BD-BF74-A2692DF2DE4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095" y="2533374"/>
            <a:ext cx="1306664" cy="130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a:extLst>
              <a:ext uri="{FF2B5EF4-FFF2-40B4-BE49-F238E27FC236}">
                <a16:creationId xmlns:a16="http://schemas.microsoft.com/office/drawing/2014/main" id="{911E8B08-FAF2-4ABA-B19A-8A987DA45B8C}"/>
              </a:ext>
            </a:extLst>
          </p:cNvPr>
          <p:cNvSpPr txBox="1">
            <a:spLocks noChangeArrowheads="1"/>
          </p:cNvSpPr>
          <p:nvPr/>
        </p:nvSpPr>
        <p:spPr bwMode="auto">
          <a:xfrm>
            <a:off x="5475515" y="4081014"/>
            <a:ext cx="3658238" cy="1446550"/>
          </a:xfrm>
          <a:prstGeom prst="rect">
            <a:avLst/>
          </a:prstGeom>
          <a:solidFill>
            <a:srgbClr val="1D4F83"/>
          </a:solidFill>
          <a:ln>
            <a:noFill/>
          </a:ln>
        </p:spPr>
        <p:txBody>
          <a:bodyPr wrap="square">
            <a:spAutoFit/>
          </a:bodyPr>
          <a:lstStyle>
            <a:lvl1pPr>
              <a:spcBef>
                <a:spcPct val="20000"/>
              </a:spcBef>
              <a:buChar char="•"/>
              <a:defRPr sz="2400">
                <a:solidFill>
                  <a:srgbClr val="005176"/>
                </a:solidFill>
                <a:latin typeface="ZapfHumnst BT" pitchFamily="34" charset="0"/>
                <a:ea typeface="ＭＳ Ｐゴシック" panose="020B0600070205080204" pitchFamily="34" charset="-128"/>
              </a:defRPr>
            </a:lvl1pPr>
            <a:lvl2pPr marL="742950" indent="-285750">
              <a:spcBef>
                <a:spcPct val="20000"/>
              </a:spcBef>
              <a:buFont typeface="Times New Roman" panose="02020603050405020304" pitchFamily="18" charset="0"/>
              <a:buChar char="–"/>
              <a:defRPr sz="2000">
                <a:solidFill>
                  <a:srgbClr val="005176"/>
                </a:solidFill>
                <a:latin typeface="ZapfHumnst BT" pitchFamily="34" charset="0"/>
                <a:ea typeface="ＭＳ Ｐゴシック" panose="020B0600070205080204" pitchFamily="34" charset="-128"/>
              </a:defRPr>
            </a:lvl2pPr>
            <a:lvl3pPr marL="1143000" indent="-228600">
              <a:spcBef>
                <a:spcPct val="20000"/>
              </a:spcBef>
              <a:buChar char="•"/>
              <a:defRPr sz="2400">
                <a:solidFill>
                  <a:srgbClr val="005176"/>
                </a:solidFill>
                <a:latin typeface="ZapfHumnst BT" pitchFamily="34" charset="0"/>
                <a:ea typeface="ＭＳ Ｐゴシック" panose="020B0600070205080204" pitchFamily="34" charset="-128"/>
              </a:defRPr>
            </a:lvl3pPr>
            <a:lvl4pPr marL="1600200" indent="-228600">
              <a:spcBef>
                <a:spcPct val="20000"/>
              </a:spcBef>
              <a:buChar char="–"/>
              <a:defRPr sz="1600">
                <a:solidFill>
                  <a:srgbClr val="005176"/>
                </a:solidFill>
                <a:latin typeface="ZapfHumnst BT" pitchFamily="34" charset="0"/>
                <a:ea typeface="ＭＳ Ｐゴシック" panose="020B0600070205080204" pitchFamily="34" charset="-128"/>
              </a:defRPr>
            </a:lvl4pPr>
            <a:lvl5pPr marL="2057400" indent="-228600">
              <a:spcBef>
                <a:spcPct val="20000"/>
              </a:spcBef>
              <a:buChar char="»"/>
              <a:defRPr sz="1400">
                <a:solidFill>
                  <a:srgbClr val="005176"/>
                </a:solidFill>
                <a:latin typeface="ZapfHumnst B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9pPr>
          </a:lstStyle>
          <a:p>
            <a:pPr eaLnBrk="1" hangingPunct="1">
              <a:spcBef>
                <a:spcPct val="0"/>
              </a:spcBef>
              <a:buFontTx/>
              <a:buNone/>
            </a:pPr>
            <a:r>
              <a:rPr lang="es-ES_tradnl" altLang="es-ES" sz="2200" b="1" dirty="0">
                <a:solidFill>
                  <a:schemeClr val="bg1"/>
                </a:solidFill>
                <a:latin typeface="Calibri" panose="020F0502020204030204" pitchFamily="34" charset="0"/>
                <a:cs typeface="Calibri" panose="020F0502020204030204" pitchFamily="34" charset="0"/>
              </a:rPr>
              <a:t>Edificio ESI- Planta Baja</a:t>
            </a:r>
          </a:p>
          <a:p>
            <a:pPr eaLnBrk="1" hangingPunct="1">
              <a:spcBef>
                <a:spcPct val="0"/>
              </a:spcBef>
              <a:buFontTx/>
              <a:buNone/>
            </a:pPr>
            <a:r>
              <a:rPr lang="es-ES_tradnl" altLang="es-ES" sz="2200" b="1" dirty="0">
                <a:solidFill>
                  <a:schemeClr val="bg1"/>
                </a:solidFill>
                <a:latin typeface="Calibri" panose="020F0502020204030204" pitchFamily="34" charset="0"/>
                <a:cs typeface="Calibri" panose="020F0502020204030204" pitchFamily="34" charset="0"/>
              </a:rPr>
              <a:t> Despacho 400</a:t>
            </a:r>
          </a:p>
          <a:p>
            <a:pPr eaLnBrk="1" hangingPunct="1">
              <a:spcBef>
                <a:spcPct val="0"/>
              </a:spcBef>
              <a:buFontTx/>
              <a:buNone/>
            </a:pPr>
            <a:r>
              <a:rPr lang="es-ES_tradnl" altLang="es-ES" sz="2200" b="1" dirty="0" err="1">
                <a:solidFill>
                  <a:schemeClr val="bg1"/>
                </a:solidFill>
                <a:latin typeface="Calibri" panose="020F0502020204030204" pitchFamily="34" charset="0"/>
                <a:cs typeface="Calibri" panose="020F0502020204030204" pitchFamily="34" charset="0"/>
              </a:rPr>
              <a:t>Tlfno</a:t>
            </a:r>
            <a:r>
              <a:rPr lang="es-ES_tradnl" altLang="es-ES" sz="2200" b="1" dirty="0">
                <a:solidFill>
                  <a:schemeClr val="bg1"/>
                </a:solidFill>
                <a:latin typeface="Calibri" panose="020F0502020204030204" pitchFamily="34" charset="0"/>
                <a:cs typeface="Calibri" panose="020F0502020204030204" pitchFamily="34" charset="0"/>
              </a:rPr>
              <a:t>. </a:t>
            </a:r>
            <a:r>
              <a:rPr lang="es-ES" sz="2200" b="1" i="0" dirty="0">
                <a:solidFill>
                  <a:schemeClr val="bg1"/>
                </a:solidFill>
                <a:effectLst/>
                <a:latin typeface="SegoeUI"/>
              </a:rPr>
              <a:t>950015339</a:t>
            </a:r>
            <a:endParaRPr lang="es-ES_tradnl" altLang="es-ES" sz="2200" b="1" dirty="0">
              <a:solidFill>
                <a:schemeClr val="bg1"/>
              </a:solidFill>
              <a:latin typeface="Calibri" panose="020F0502020204030204" pitchFamily="34" charset="0"/>
              <a:cs typeface="Calibri" panose="020F0502020204030204" pitchFamily="34" charset="0"/>
            </a:endParaRPr>
          </a:p>
          <a:p>
            <a:pPr eaLnBrk="1" hangingPunct="1">
              <a:spcBef>
                <a:spcPct val="0"/>
              </a:spcBef>
              <a:buFontTx/>
              <a:buNone/>
            </a:pPr>
            <a:r>
              <a:rPr lang="es-ES" altLang="es-ES" sz="2200" b="1" dirty="0">
                <a:solidFill>
                  <a:schemeClr val="bg1"/>
                </a:solidFill>
                <a:latin typeface="Calibri" panose="020F0502020204030204" pitchFamily="34" charset="0"/>
                <a:cs typeface="Calibri" panose="020F0502020204030204" pitchFamily="34" charset="0"/>
              </a:rPr>
              <a:t>faguilar@ual.es</a:t>
            </a:r>
          </a:p>
        </p:txBody>
      </p:sp>
      <p:sp>
        <p:nvSpPr>
          <p:cNvPr id="12" name="Marcador de número de diapositiva 11">
            <a:extLst>
              <a:ext uri="{FF2B5EF4-FFF2-40B4-BE49-F238E27FC236}">
                <a16:creationId xmlns:a16="http://schemas.microsoft.com/office/drawing/2014/main" id="{79501E31-59F0-48EB-BD1F-5E8D242EA5EE}"/>
              </a:ext>
            </a:extLst>
          </p:cNvPr>
          <p:cNvSpPr>
            <a:spLocks noGrp="1"/>
          </p:cNvSpPr>
          <p:nvPr>
            <p:ph type="sldNum" sz="quarter" idx="12"/>
          </p:nvPr>
        </p:nvSpPr>
        <p:spPr/>
        <p:txBody>
          <a:bodyPr/>
          <a:lstStyle/>
          <a:p>
            <a:fld id="{A6EC9E3E-F9FB-4CAE-ADB0-6C6947CEBDED}" type="slidenum">
              <a:rPr lang="es-ES" smtClean="0"/>
              <a:t>61</a:t>
            </a:fld>
            <a:endParaRPr lang="es-ES" dirty="0"/>
          </a:p>
        </p:txBody>
      </p:sp>
      <p:pic>
        <p:nvPicPr>
          <p:cNvPr id="13" name="Imagen 12" descr="Logotipo&#10;&#10;Descripción generada automáticamente">
            <a:extLst>
              <a:ext uri="{FF2B5EF4-FFF2-40B4-BE49-F238E27FC236}">
                <a16:creationId xmlns:a16="http://schemas.microsoft.com/office/drawing/2014/main" id="{288E0910-52B7-7BEB-AD45-6A7F43C0E2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pic>
        <p:nvPicPr>
          <p:cNvPr id="3" name="Picture 2" descr="Fernando J. Aguilar Torres - Catedrático de Universidad (Full Professor) -  Universidad de Almería | LinkedIn">
            <a:extLst>
              <a:ext uri="{FF2B5EF4-FFF2-40B4-BE49-F238E27FC236}">
                <a16:creationId xmlns:a16="http://schemas.microsoft.com/office/drawing/2014/main" id="{4B75B4BB-791F-4EA1-E937-6889008B1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5" y="4104408"/>
            <a:ext cx="1415834" cy="1415834"/>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009E0EEF-FDF0-F115-3033-CA00F725ECA4}"/>
              </a:ext>
            </a:extLst>
          </p:cNvPr>
          <p:cNvSpPr txBox="1"/>
          <p:nvPr/>
        </p:nvSpPr>
        <p:spPr>
          <a:xfrm>
            <a:off x="2022720" y="4292142"/>
            <a:ext cx="3548654" cy="1107996"/>
          </a:xfrm>
          <a:prstGeom prst="rect">
            <a:avLst/>
          </a:prstGeom>
          <a:noFill/>
        </p:spPr>
        <p:txBody>
          <a:bodyPr wrap="square">
            <a:spAutoFit/>
          </a:bodyPr>
          <a:lstStyle/>
          <a:p>
            <a:pPr eaLnBrk="1" hangingPunct="1">
              <a:spcBef>
                <a:spcPct val="0"/>
              </a:spcBef>
              <a:buFontTx/>
              <a:buNone/>
            </a:pPr>
            <a:r>
              <a:rPr lang="es-ES_tradnl" altLang="es-ES" sz="2200" b="1" dirty="0">
                <a:solidFill>
                  <a:srgbClr val="000099"/>
                </a:solidFill>
                <a:latin typeface="Times New Roman" panose="02020603050405020304" pitchFamily="18" charset="0"/>
              </a:rPr>
              <a:t>Coordinador Grado en Ingeniería Mecánica</a:t>
            </a:r>
            <a:r>
              <a:rPr lang="es-ES_tradnl" altLang="es-ES" sz="2200" b="1" dirty="0">
                <a:solidFill>
                  <a:srgbClr val="FF0000"/>
                </a:solidFill>
                <a:latin typeface="Times New Roman" panose="02020603050405020304" pitchFamily="18" charset="0"/>
              </a:rPr>
              <a:t>  Fernando Aguilar Torres</a:t>
            </a:r>
          </a:p>
        </p:txBody>
      </p:sp>
    </p:spTree>
    <p:extLst>
      <p:ext uri="{BB962C8B-B14F-4D97-AF65-F5344CB8AC3E}">
        <p14:creationId xmlns:p14="http://schemas.microsoft.com/office/powerpoint/2010/main" val="12967791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38C1EDA-8E91-4200-B7E0-645BCAEA1CA7}"/>
              </a:ext>
            </a:extLst>
          </p:cNvPr>
          <p:cNvSpPr>
            <a:spLocks noGrp="1" noChangeArrowheads="1"/>
          </p:cNvSpPr>
          <p:nvPr>
            <p:ph type="title"/>
          </p:nvPr>
        </p:nvSpPr>
        <p:spPr>
          <a:xfrm>
            <a:off x="734292" y="400849"/>
            <a:ext cx="7115264" cy="458787"/>
          </a:xfrm>
        </p:spPr>
        <p:txBody>
          <a:bodyPr>
            <a:noAutofit/>
          </a:body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Resumen Pasos a seguir TFG</a:t>
            </a:r>
            <a:endParaRPr lang="es-ES" altLang="es-ES" sz="3600" b="1"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 name="Marcador de número de diapositiva 1">
            <a:extLst>
              <a:ext uri="{FF2B5EF4-FFF2-40B4-BE49-F238E27FC236}">
                <a16:creationId xmlns:a16="http://schemas.microsoft.com/office/drawing/2014/main" id="{D7479EF2-0BF8-4777-B5EF-679F123A3C12}"/>
              </a:ext>
            </a:extLst>
          </p:cNvPr>
          <p:cNvSpPr>
            <a:spLocks noGrp="1"/>
          </p:cNvSpPr>
          <p:nvPr>
            <p:ph type="sldNum" sz="quarter" idx="12"/>
          </p:nvPr>
        </p:nvSpPr>
        <p:spPr/>
        <p:txBody>
          <a:bodyPr/>
          <a:lstStyle/>
          <a:p>
            <a:fld id="{A6EC9E3E-F9FB-4CAE-ADB0-6C6947CEBDED}" type="slidenum">
              <a:rPr lang="es-ES" smtClean="0"/>
              <a:t>62</a:t>
            </a:fld>
            <a:endParaRPr lang="es-ES"/>
          </a:p>
        </p:txBody>
      </p:sp>
      <p:pic>
        <p:nvPicPr>
          <p:cNvPr id="8" name="Imagen 7">
            <a:extLst>
              <a:ext uri="{FF2B5EF4-FFF2-40B4-BE49-F238E27FC236}">
                <a16:creationId xmlns:a16="http://schemas.microsoft.com/office/drawing/2014/main" id="{CFA37C52-85B0-4D1F-867B-916E27C28EB0}"/>
              </a:ext>
            </a:extLst>
          </p:cNvPr>
          <p:cNvPicPr>
            <a:picLocks noChangeAspect="1"/>
          </p:cNvPicPr>
          <p:nvPr/>
        </p:nvPicPr>
        <p:blipFill>
          <a:blip r:embed="rId2"/>
          <a:stretch>
            <a:fillRect/>
          </a:stretch>
        </p:blipFill>
        <p:spPr>
          <a:xfrm>
            <a:off x="1647825" y="1005777"/>
            <a:ext cx="5848350" cy="4991100"/>
          </a:xfrm>
          <a:prstGeom prst="rect">
            <a:avLst/>
          </a:prstGeom>
        </p:spPr>
      </p:pic>
      <p:pic>
        <p:nvPicPr>
          <p:cNvPr id="5" name="Imagen 4" descr="Logotipo&#10;&#10;Descripción generada automáticamente">
            <a:extLst>
              <a:ext uri="{FF2B5EF4-FFF2-40B4-BE49-F238E27FC236}">
                <a16:creationId xmlns:a16="http://schemas.microsoft.com/office/drawing/2014/main" id="{8FB86FC7-848C-87FE-4569-851E5F5B3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269" y="256395"/>
            <a:ext cx="1542437" cy="1206481"/>
          </a:xfrm>
          <a:prstGeom prst="rect">
            <a:avLst/>
          </a:prstGeom>
        </p:spPr>
      </p:pic>
      <p:sp>
        <p:nvSpPr>
          <p:cNvPr id="3" name="CuadroTexto 2">
            <a:extLst>
              <a:ext uri="{FF2B5EF4-FFF2-40B4-BE49-F238E27FC236}">
                <a16:creationId xmlns:a16="http://schemas.microsoft.com/office/drawing/2014/main" id="{7C57A45C-C532-C0A1-717D-410F0146B29E}"/>
              </a:ext>
            </a:extLst>
          </p:cNvPr>
          <p:cNvSpPr txBox="1"/>
          <p:nvPr/>
        </p:nvSpPr>
        <p:spPr>
          <a:xfrm>
            <a:off x="1030512" y="2521528"/>
            <a:ext cx="2489336" cy="323165"/>
          </a:xfrm>
          <a:prstGeom prst="rect">
            <a:avLst/>
          </a:prstGeom>
          <a:noFill/>
        </p:spPr>
        <p:txBody>
          <a:bodyPr wrap="none" rtlCol="0">
            <a:spAutoFit/>
          </a:bodyPr>
          <a:lstStyle/>
          <a:p>
            <a:r>
              <a:rPr lang="es-ES" sz="1500" dirty="0">
                <a:solidFill>
                  <a:srgbClr val="C00000"/>
                </a:solidFill>
                <a:latin typeface="Calibri" panose="020F0502020204030204" pitchFamily="34" charset="0"/>
                <a:cs typeface="Calibri" panose="020F0502020204030204" pitchFamily="34" charset="0"/>
              </a:rPr>
              <a:t>Subir visto bueno del director</a:t>
            </a:r>
          </a:p>
        </p:txBody>
      </p:sp>
    </p:spTree>
    <p:extLst>
      <p:ext uri="{BB962C8B-B14F-4D97-AF65-F5344CB8AC3E}">
        <p14:creationId xmlns:p14="http://schemas.microsoft.com/office/powerpoint/2010/main" val="3799851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a:extLst>
              <a:ext uri="{FF2B5EF4-FFF2-40B4-BE49-F238E27FC236}">
                <a16:creationId xmlns:a16="http://schemas.microsoft.com/office/drawing/2014/main" id="{A237CDBA-A541-E849-C490-ECD521162685}"/>
              </a:ext>
            </a:extLst>
          </p:cNvPr>
          <p:cNvSpPr txBox="1"/>
          <p:nvPr/>
        </p:nvSpPr>
        <p:spPr>
          <a:xfrm>
            <a:off x="-1070" y="421105"/>
            <a:ext cx="9144001" cy="592349"/>
          </a:xfrm>
          <a:prstGeom prst="rect">
            <a:avLst/>
          </a:prstGeom>
          <a:solidFill>
            <a:schemeClr val="accent1">
              <a:lumMod val="75000"/>
            </a:schemeClr>
          </a:solidFill>
        </p:spPr>
        <p:txBody>
          <a:bodyPr vert="horz" wrap="square" lIns="0" tIns="9024" rIns="0" bIns="0" rtlCol="0">
            <a:spAutoFit/>
          </a:bodyPr>
          <a:lstStyle/>
          <a:p>
            <a:pPr marL="10027" algn="ctr">
              <a:spcBef>
                <a:spcPts val="71"/>
              </a:spcBef>
            </a:pPr>
            <a:r>
              <a:rPr lang="es-ES" sz="3790" b="1" dirty="0">
                <a:solidFill>
                  <a:schemeClr val="bg1"/>
                </a:solidFill>
                <a:latin typeface="Trebuchet MS"/>
                <a:cs typeface="Trebuchet MS"/>
              </a:rPr>
              <a:t>ESCUELA SUPERIOR DE INGENIERÍA</a:t>
            </a:r>
            <a:endParaRPr sz="3790" b="1" dirty="0">
              <a:solidFill>
                <a:schemeClr val="bg1"/>
              </a:solidFill>
              <a:latin typeface="Trebuchet MS"/>
              <a:cs typeface="Trebuchet MS"/>
            </a:endParaRPr>
          </a:p>
        </p:txBody>
      </p:sp>
      <p:pic>
        <p:nvPicPr>
          <p:cNvPr id="5" name="Imagen 4" descr="Logotipo&#10;&#10;Descripción generada automáticamente">
            <a:extLst>
              <a:ext uri="{FF2B5EF4-FFF2-40B4-BE49-F238E27FC236}">
                <a16:creationId xmlns:a16="http://schemas.microsoft.com/office/drawing/2014/main" id="{C5CE2C10-A455-EF79-0ABD-CADB47CF3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578" y="2237722"/>
            <a:ext cx="1937482" cy="1515482"/>
          </a:xfrm>
          <a:prstGeom prst="rect">
            <a:avLst/>
          </a:prstGeom>
        </p:spPr>
      </p:pic>
      <p:sp>
        <p:nvSpPr>
          <p:cNvPr id="6" name="CuadroTexto 5">
            <a:extLst>
              <a:ext uri="{FF2B5EF4-FFF2-40B4-BE49-F238E27FC236}">
                <a16:creationId xmlns:a16="http://schemas.microsoft.com/office/drawing/2014/main" id="{D9712405-4239-CEBC-C014-BFB1F81D32CF}"/>
              </a:ext>
            </a:extLst>
          </p:cNvPr>
          <p:cNvSpPr txBox="1"/>
          <p:nvPr/>
        </p:nvSpPr>
        <p:spPr>
          <a:xfrm>
            <a:off x="300202" y="1431802"/>
            <a:ext cx="7283079" cy="481029"/>
          </a:xfrm>
          <a:prstGeom prst="rect">
            <a:avLst/>
          </a:prstGeom>
          <a:noFill/>
        </p:spPr>
        <p:txBody>
          <a:bodyPr wrap="square">
            <a:spAutoFit/>
          </a:bodyPr>
          <a:lstStyle/>
          <a:p>
            <a:pPr algn="ctr"/>
            <a:r>
              <a:rPr lang="es-ES_tradnl" altLang="es-ES" sz="2526" b="1" dirty="0"/>
              <a:t>Marco Académico de los Estudios de Ingeniería</a:t>
            </a:r>
            <a:endParaRPr lang="es-ES" sz="2526" dirty="0"/>
          </a:p>
        </p:txBody>
      </p:sp>
      <p:pic>
        <p:nvPicPr>
          <p:cNvPr id="11" name="Imagen 6">
            <a:extLst>
              <a:ext uri="{FF2B5EF4-FFF2-40B4-BE49-F238E27FC236}">
                <a16:creationId xmlns:a16="http://schemas.microsoft.com/office/drawing/2014/main" id="{7817433B-C78C-B612-20E4-1CAEE0F825B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4996" t="-3557" r="284" b="2174"/>
          <a:stretch/>
        </p:blipFill>
        <p:spPr bwMode="auto">
          <a:xfrm>
            <a:off x="5809866" y="3931697"/>
            <a:ext cx="3370344" cy="197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ítulo 1">
            <a:extLst>
              <a:ext uri="{FF2B5EF4-FFF2-40B4-BE49-F238E27FC236}">
                <a16:creationId xmlns:a16="http://schemas.microsoft.com/office/drawing/2014/main" id="{9E09F8D2-100B-5161-DCFF-5A3068A8F16E}"/>
              </a:ext>
            </a:extLst>
          </p:cNvPr>
          <p:cNvSpPr txBox="1">
            <a:spLocks/>
          </p:cNvSpPr>
          <p:nvPr/>
        </p:nvSpPr>
        <p:spPr bwMode="auto">
          <a:xfrm>
            <a:off x="-461210" y="4248652"/>
            <a:ext cx="2017796" cy="3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rgbClr val="005176"/>
                </a:solidFill>
                <a:latin typeface="ZapfHumnst BT" pitchFamily="34" charset="0"/>
                <a:ea typeface="ＭＳ Ｐゴシック" panose="020B0600070205080204" pitchFamily="34" charset="-128"/>
              </a:defRPr>
            </a:lvl1pPr>
            <a:lvl2pPr marL="742950" indent="-285750">
              <a:spcBef>
                <a:spcPct val="20000"/>
              </a:spcBef>
              <a:buFont typeface="Times New Roman" panose="02020603050405020304" pitchFamily="18" charset="0"/>
              <a:buChar char="–"/>
              <a:defRPr sz="2000">
                <a:solidFill>
                  <a:srgbClr val="005176"/>
                </a:solidFill>
                <a:latin typeface="ZapfHumnst BT" pitchFamily="34" charset="0"/>
                <a:ea typeface="ＭＳ Ｐゴシック" panose="020B0600070205080204" pitchFamily="34" charset="-128"/>
              </a:defRPr>
            </a:lvl2pPr>
            <a:lvl3pPr marL="1143000" indent="-228600">
              <a:spcBef>
                <a:spcPct val="20000"/>
              </a:spcBef>
              <a:buChar char="•"/>
              <a:defRPr sz="2400">
                <a:solidFill>
                  <a:srgbClr val="005176"/>
                </a:solidFill>
                <a:latin typeface="ZapfHumnst BT" pitchFamily="34" charset="0"/>
                <a:ea typeface="ＭＳ Ｐゴシック" panose="020B0600070205080204" pitchFamily="34" charset="-128"/>
              </a:defRPr>
            </a:lvl3pPr>
            <a:lvl4pPr marL="1600200" indent="-228600">
              <a:spcBef>
                <a:spcPct val="20000"/>
              </a:spcBef>
              <a:buChar char="–"/>
              <a:defRPr sz="1600">
                <a:solidFill>
                  <a:srgbClr val="005176"/>
                </a:solidFill>
                <a:latin typeface="ZapfHumnst BT" pitchFamily="34" charset="0"/>
                <a:ea typeface="ＭＳ Ｐゴシック" panose="020B0600070205080204" pitchFamily="34" charset="-128"/>
              </a:defRPr>
            </a:lvl4pPr>
            <a:lvl5pPr marL="2057400" indent="-228600">
              <a:spcBef>
                <a:spcPct val="20000"/>
              </a:spcBef>
              <a:buChar char="»"/>
              <a:defRPr sz="1400">
                <a:solidFill>
                  <a:srgbClr val="005176"/>
                </a:solidFill>
                <a:latin typeface="ZapfHumnst B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9pPr>
          </a:lstStyle>
          <a:p>
            <a:pPr algn="ctr">
              <a:spcBef>
                <a:spcPct val="0"/>
              </a:spcBef>
              <a:buFontTx/>
              <a:buNone/>
            </a:pPr>
            <a:r>
              <a:rPr lang="es-ES" altLang="es-ES" sz="2211" dirty="0">
                <a:solidFill>
                  <a:srgbClr val="B05800"/>
                </a:solidFill>
                <a:latin typeface="ZapfHumnst Dm BT" pitchFamily="34" charset="0"/>
              </a:rPr>
              <a:t>Grado</a:t>
            </a:r>
          </a:p>
        </p:txBody>
      </p:sp>
      <p:sp>
        <p:nvSpPr>
          <p:cNvPr id="27" name="Título 1">
            <a:extLst>
              <a:ext uri="{FF2B5EF4-FFF2-40B4-BE49-F238E27FC236}">
                <a16:creationId xmlns:a16="http://schemas.microsoft.com/office/drawing/2014/main" id="{74753389-1C8E-B0AA-B46A-904761548D7C}"/>
              </a:ext>
            </a:extLst>
          </p:cNvPr>
          <p:cNvSpPr txBox="1">
            <a:spLocks/>
          </p:cNvSpPr>
          <p:nvPr/>
        </p:nvSpPr>
        <p:spPr bwMode="auto">
          <a:xfrm>
            <a:off x="-461210" y="3338764"/>
            <a:ext cx="2017796" cy="3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rgbClr val="005176"/>
                </a:solidFill>
                <a:latin typeface="ZapfHumnst BT" pitchFamily="34" charset="0"/>
                <a:ea typeface="ＭＳ Ｐゴシック" panose="020B0600070205080204" pitchFamily="34" charset="-128"/>
              </a:defRPr>
            </a:lvl1pPr>
            <a:lvl2pPr marL="742950" indent="-285750">
              <a:spcBef>
                <a:spcPct val="20000"/>
              </a:spcBef>
              <a:buFont typeface="Times New Roman" panose="02020603050405020304" pitchFamily="18" charset="0"/>
              <a:buChar char="–"/>
              <a:defRPr sz="2000">
                <a:solidFill>
                  <a:srgbClr val="005176"/>
                </a:solidFill>
                <a:latin typeface="ZapfHumnst BT" pitchFamily="34" charset="0"/>
                <a:ea typeface="ＭＳ Ｐゴシック" panose="020B0600070205080204" pitchFamily="34" charset="-128"/>
              </a:defRPr>
            </a:lvl2pPr>
            <a:lvl3pPr marL="1143000" indent="-228600">
              <a:spcBef>
                <a:spcPct val="20000"/>
              </a:spcBef>
              <a:buChar char="•"/>
              <a:defRPr sz="2400">
                <a:solidFill>
                  <a:srgbClr val="005176"/>
                </a:solidFill>
                <a:latin typeface="ZapfHumnst BT" pitchFamily="34" charset="0"/>
                <a:ea typeface="ＭＳ Ｐゴシック" panose="020B0600070205080204" pitchFamily="34" charset="-128"/>
              </a:defRPr>
            </a:lvl3pPr>
            <a:lvl4pPr marL="1600200" indent="-228600">
              <a:spcBef>
                <a:spcPct val="20000"/>
              </a:spcBef>
              <a:buChar char="–"/>
              <a:defRPr sz="1600">
                <a:solidFill>
                  <a:srgbClr val="005176"/>
                </a:solidFill>
                <a:latin typeface="ZapfHumnst BT" pitchFamily="34" charset="0"/>
                <a:ea typeface="ＭＳ Ｐゴシック" panose="020B0600070205080204" pitchFamily="34" charset="-128"/>
              </a:defRPr>
            </a:lvl4pPr>
            <a:lvl5pPr marL="2057400" indent="-228600">
              <a:spcBef>
                <a:spcPct val="20000"/>
              </a:spcBef>
              <a:buChar char="»"/>
              <a:defRPr sz="1400">
                <a:solidFill>
                  <a:srgbClr val="005176"/>
                </a:solidFill>
                <a:latin typeface="ZapfHumnst B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9pPr>
          </a:lstStyle>
          <a:p>
            <a:pPr algn="ctr">
              <a:spcBef>
                <a:spcPct val="0"/>
              </a:spcBef>
              <a:buFontTx/>
              <a:buNone/>
            </a:pPr>
            <a:r>
              <a:rPr lang="es-ES" altLang="es-ES" sz="2211" dirty="0">
                <a:solidFill>
                  <a:srgbClr val="B05800"/>
                </a:solidFill>
                <a:latin typeface="ZapfHumnst Dm BT" pitchFamily="34" charset="0"/>
              </a:rPr>
              <a:t>Máster</a:t>
            </a:r>
          </a:p>
        </p:txBody>
      </p:sp>
      <p:sp>
        <p:nvSpPr>
          <p:cNvPr id="28" name="Título 1">
            <a:extLst>
              <a:ext uri="{FF2B5EF4-FFF2-40B4-BE49-F238E27FC236}">
                <a16:creationId xmlns:a16="http://schemas.microsoft.com/office/drawing/2014/main" id="{6D5518EC-C1C5-D116-F86E-2BCC2613E0D4}"/>
              </a:ext>
            </a:extLst>
          </p:cNvPr>
          <p:cNvSpPr txBox="1">
            <a:spLocks/>
          </p:cNvSpPr>
          <p:nvPr/>
        </p:nvSpPr>
        <p:spPr bwMode="auto">
          <a:xfrm>
            <a:off x="-347160" y="2430128"/>
            <a:ext cx="2017796" cy="39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rgbClr val="005176"/>
                </a:solidFill>
                <a:latin typeface="ZapfHumnst BT" pitchFamily="34" charset="0"/>
                <a:ea typeface="ＭＳ Ｐゴシック" panose="020B0600070205080204" pitchFamily="34" charset="-128"/>
              </a:defRPr>
            </a:lvl1pPr>
            <a:lvl2pPr marL="742950" indent="-285750">
              <a:spcBef>
                <a:spcPct val="20000"/>
              </a:spcBef>
              <a:buFont typeface="Times New Roman" panose="02020603050405020304" pitchFamily="18" charset="0"/>
              <a:buChar char="–"/>
              <a:defRPr sz="2000">
                <a:solidFill>
                  <a:srgbClr val="005176"/>
                </a:solidFill>
                <a:latin typeface="ZapfHumnst BT" pitchFamily="34" charset="0"/>
                <a:ea typeface="ＭＳ Ｐゴシック" panose="020B0600070205080204" pitchFamily="34" charset="-128"/>
              </a:defRPr>
            </a:lvl2pPr>
            <a:lvl3pPr marL="1143000" indent="-228600">
              <a:spcBef>
                <a:spcPct val="20000"/>
              </a:spcBef>
              <a:buChar char="•"/>
              <a:defRPr sz="2400">
                <a:solidFill>
                  <a:srgbClr val="005176"/>
                </a:solidFill>
                <a:latin typeface="ZapfHumnst BT" pitchFamily="34" charset="0"/>
                <a:ea typeface="ＭＳ Ｐゴシック" panose="020B0600070205080204" pitchFamily="34" charset="-128"/>
              </a:defRPr>
            </a:lvl3pPr>
            <a:lvl4pPr marL="1600200" indent="-228600">
              <a:spcBef>
                <a:spcPct val="20000"/>
              </a:spcBef>
              <a:buChar char="–"/>
              <a:defRPr sz="1600">
                <a:solidFill>
                  <a:srgbClr val="005176"/>
                </a:solidFill>
                <a:latin typeface="ZapfHumnst BT" pitchFamily="34" charset="0"/>
                <a:ea typeface="ＭＳ Ｐゴシック" panose="020B0600070205080204" pitchFamily="34" charset="-128"/>
              </a:defRPr>
            </a:lvl4pPr>
            <a:lvl5pPr marL="2057400" indent="-228600">
              <a:spcBef>
                <a:spcPct val="20000"/>
              </a:spcBef>
              <a:buChar char="»"/>
              <a:defRPr sz="1400">
                <a:solidFill>
                  <a:srgbClr val="005176"/>
                </a:solidFill>
                <a:latin typeface="ZapfHumnst B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005176"/>
                </a:solidFill>
                <a:latin typeface="ZapfHumnst BT" pitchFamily="34" charset="0"/>
                <a:ea typeface="ＭＳ Ｐゴシック" panose="020B0600070205080204" pitchFamily="34" charset="-128"/>
              </a:defRPr>
            </a:lvl9pPr>
          </a:lstStyle>
          <a:p>
            <a:pPr algn="ctr">
              <a:spcBef>
                <a:spcPct val="0"/>
              </a:spcBef>
              <a:buFontTx/>
              <a:buNone/>
            </a:pPr>
            <a:r>
              <a:rPr lang="es-ES" altLang="es-ES" sz="2211" dirty="0">
                <a:solidFill>
                  <a:srgbClr val="B05800"/>
                </a:solidFill>
                <a:latin typeface="ZapfHumnst Dm BT" pitchFamily="34" charset="0"/>
              </a:rPr>
              <a:t>Doctorado</a:t>
            </a:r>
          </a:p>
        </p:txBody>
      </p:sp>
      <p:sp>
        <p:nvSpPr>
          <p:cNvPr id="30" name="Rectángulo 16">
            <a:extLst>
              <a:ext uri="{FF2B5EF4-FFF2-40B4-BE49-F238E27FC236}">
                <a16:creationId xmlns:a16="http://schemas.microsoft.com/office/drawing/2014/main" id="{4A583B7A-171B-CC8C-CB71-0C93C5B3A392}"/>
              </a:ext>
            </a:extLst>
          </p:cNvPr>
          <p:cNvSpPr>
            <a:spLocks noChangeArrowheads="1"/>
          </p:cNvSpPr>
          <p:nvPr/>
        </p:nvSpPr>
        <p:spPr bwMode="auto">
          <a:xfrm>
            <a:off x="1755859" y="4817645"/>
            <a:ext cx="1023937" cy="567740"/>
          </a:xfrm>
          <a:prstGeom prst="rect">
            <a:avLst/>
          </a:prstGeom>
          <a:solidFill>
            <a:srgbClr val="0098DC"/>
          </a:solidFill>
          <a:ln>
            <a:noFill/>
          </a:ln>
          <a:effectLst>
            <a:outerShdw blurRad="63500" dist="23000" dir="5400000" rotWithShape="0">
              <a:srgbClr val="000000">
                <a:alpha val="34998"/>
              </a:srgbClr>
            </a:outerShdw>
          </a:effectLst>
        </p:spPr>
        <p:txBody>
          <a:bodyPr anchor="ctr"/>
          <a:lstStyle/>
          <a:p>
            <a:pPr algn="ctr" eaLnBrk="1" hangingPunct="1">
              <a:defRPr/>
            </a:pPr>
            <a:r>
              <a:rPr lang="es-ES" sz="1421" b="1">
                <a:solidFill>
                  <a:srgbClr val="FFFFFF"/>
                </a:solidFill>
                <a:latin typeface="ZapfHumnst BT" charset="0"/>
                <a:ea typeface="ＭＳ Ｐゴシック" charset="0"/>
                <a:cs typeface="ＭＳ Ｐゴシック" charset="0"/>
              </a:rPr>
              <a:t>TFG</a:t>
            </a:r>
          </a:p>
        </p:txBody>
      </p:sp>
      <p:sp>
        <p:nvSpPr>
          <p:cNvPr id="31" name="Rectángulo 18">
            <a:extLst>
              <a:ext uri="{FF2B5EF4-FFF2-40B4-BE49-F238E27FC236}">
                <a16:creationId xmlns:a16="http://schemas.microsoft.com/office/drawing/2014/main" id="{8BAA75BF-D54F-010A-3CDF-2FF6EA480C87}"/>
              </a:ext>
            </a:extLst>
          </p:cNvPr>
          <p:cNvSpPr>
            <a:spLocks noChangeArrowheads="1"/>
          </p:cNvSpPr>
          <p:nvPr/>
        </p:nvSpPr>
        <p:spPr bwMode="auto">
          <a:xfrm>
            <a:off x="2779796" y="4817645"/>
            <a:ext cx="1022684" cy="567740"/>
          </a:xfrm>
          <a:prstGeom prst="rect">
            <a:avLst/>
          </a:prstGeom>
          <a:solidFill>
            <a:srgbClr val="0098DC"/>
          </a:solidFill>
          <a:ln>
            <a:noFill/>
          </a:ln>
          <a:effectLst>
            <a:outerShdw blurRad="63500" dist="23000" dir="5400000" rotWithShape="0">
              <a:srgbClr val="000000">
                <a:alpha val="34998"/>
              </a:srgbClr>
            </a:outerShdw>
          </a:effectLst>
        </p:spPr>
        <p:txBody>
          <a:bodyPr anchor="ctr"/>
          <a:lstStyle/>
          <a:p>
            <a:pPr algn="ctr" eaLnBrk="1" hangingPunct="1">
              <a:defRPr/>
            </a:pPr>
            <a:r>
              <a:rPr lang="es-ES" sz="1421" dirty="0">
                <a:solidFill>
                  <a:srgbClr val="FFFFFF"/>
                </a:solidFill>
                <a:latin typeface="ZapfHumnst BT" charset="0"/>
                <a:ea typeface="ＭＳ Ｐゴシック" charset="0"/>
                <a:cs typeface="ＭＳ Ｐゴシック" charset="0"/>
              </a:rPr>
              <a:t>B1 Idioma</a:t>
            </a:r>
          </a:p>
        </p:txBody>
      </p:sp>
      <p:sp>
        <p:nvSpPr>
          <p:cNvPr id="32" name="Rectángulo 19">
            <a:extLst>
              <a:ext uri="{FF2B5EF4-FFF2-40B4-BE49-F238E27FC236}">
                <a16:creationId xmlns:a16="http://schemas.microsoft.com/office/drawing/2014/main" id="{F234ECB9-84C9-519B-73AC-7D66A671CDDA}"/>
              </a:ext>
            </a:extLst>
          </p:cNvPr>
          <p:cNvSpPr>
            <a:spLocks noChangeArrowheads="1"/>
          </p:cNvSpPr>
          <p:nvPr/>
        </p:nvSpPr>
        <p:spPr bwMode="auto">
          <a:xfrm>
            <a:off x="3802480" y="4817645"/>
            <a:ext cx="1972678" cy="567740"/>
          </a:xfrm>
          <a:prstGeom prst="rect">
            <a:avLst/>
          </a:prstGeom>
          <a:solidFill>
            <a:srgbClr val="0098DC"/>
          </a:solidFill>
          <a:ln>
            <a:noFill/>
          </a:ln>
          <a:effectLst>
            <a:outerShdw blurRad="63500" dist="23000" dir="5400000" rotWithShape="0">
              <a:srgbClr val="000000">
                <a:alpha val="34998"/>
              </a:srgbClr>
            </a:outerShdw>
          </a:effectLst>
        </p:spPr>
        <p:txBody>
          <a:bodyPr anchor="ctr"/>
          <a:lstStyle>
            <a:lvl1pPr>
              <a:defRPr sz="2400">
                <a:solidFill>
                  <a:schemeClr val="tx1"/>
                </a:solidFill>
                <a:latin typeface="ZapfHumnst Dm BT" pitchFamily="34" charset="0"/>
                <a:ea typeface="ＭＳ Ｐゴシック" panose="020B0600070205080204" pitchFamily="34" charset="-128"/>
              </a:defRPr>
            </a:lvl1pPr>
            <a:lvl2pPr marL="742950" indent="-285750">
              <a:defRPr sz="2400">
                <a:solidFill>
                  <a:schemeClr val="tx1"/>
                </a:solidFill>
                <a:latin typeface="ZapfHumnst Dm BT" pitchFamily="34" charset="0"/>
                <a:ea typeface="ＭＳ Ｐゴシック" panose="020B0600070205080204" pitchFamily="34" charset="-128"/>
              </a:defRPr>
            </a:lvl2pPr>
            <a:lvl3pPr marL="1143000" indent="-228600">
              <a:defRPr sz="2400">
                <a:solidFill>
                  <a:schemeClr val="tx1"/>
                </a:solidFill>
                <a:latin typeface="ZapfHumnst Dm BT" pitchFamily="34" charset="0"/>
                <a:ea typeface="ＭＳ Ｐゴシック" panose="020B0600070205080204" pitchFamily="34" charset="-128"/>
              </a:defRPr>
            </a:lvl3pPr>
            <a:lvl4pPr marL="1600200" indent="-228600">
              <a:defRPr sz="2400">
                <a:solidFill>
                  <a:schemeClr val="tx1"/>
                </a:solidFill>
                <a:latin typeface="ZapfHumnst Dm BT" pitchFamily="34" charset="0"/>
                <a:ea typeface="ＭＳ Ｐゴシック" panose="020B0600070205080204" pitchFamily="34" charset="-128"/>
              </a:defRPr>
            </a:lvl4pPr>
            <a:lvl5pPr marL="2057400" indent="-228600">
              <a:defRPr sz="2400">
                <a:solidFill>
                  <a:schemeClr val="tx1"/>
                </a:solidFill>
                <a:latin typeface="ZapfHumnst Dm BT"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ZapfHumnst Dm BT"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ZapfHumnst Dm BT"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ZapfHumnst Dm BT"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ZapfHumnst Dm BT" pitchFamily="34" charset="0"/>
                <a:ea typeface="ＭＳ Ｐゴシック" panose="020B0600070205080204" pitchFamily="34" charset="-128"/>
              </a:defRPr>
            </a:lvl9pPr>
          </a:lstStyle>
          <a:p>
            <a:pPr algn="ctr" eaLnBrk="1" hangingPunct="1">
              <a:defRPr/>
            </a:pPr>
            <a:r>
              <a:rPr lang="es-ES" altLang="es-ES" sz="1421" b="1" dirty="0">
                <a:solidFill>
                  <a:srgbClr val="FFFFFF"/>
                </a:solidFill>
                <a:latin typeface="ZapfHumnst BT" pitchFamily="34" charset="0"/>
              </a:rPr>
              <a:t>Prácticas en Empresas </a:t>
            </a:r>
          </a:p>
        </p:txBody>
      </p:sp>
      <p:sp>
        <p:nvSpPr>
          <p:cNvPr id="34" name="Rectángulo 28">
            <a:extLst>
              <a:ext uri="{FF2B5EF4-FFF2-40B4-BE49-F238E27FC236}">
                <a16:creationId xmlns:a16="http://schemas.microsoft.com/office/drawing/2014/main" id="{4A64592F-BF72-9705-5B58-BF97F0EBA6FF}"/>
              </a:ext>
            </a:extLst>
          </p:cNvPr>
          <p:cNvSpPr>
            <a:spLocks noChangeArrowheads="1"/>
          </p:cNvSpPr>
          <p:nvPr/>
        </p:nvSpPr>
        <p:spPr bwMode="auto">
          <a:xfrm>
            <a:off x="1755859" y="4248652"/>
            <a:ext cx="4019299" cy="567740"/>
          </a:xfrm>
          <a:prstGeom prst="rect">
            <a:avLst/>
          </a:prstGeom>
          <a:solidFill>
            <a:srgbClr val="0098DC"/>
          </a:solidFill>
          <a:ln>
            <a:noFill/>
          </a:ln>
          <a:effectLst>
            <a:outerShdw blurRad="63500" dist="23000" dir="5400000" rotWithShape="0">
              <a:srgbClr val="000000">
                <a:alpha val="34998"/>
              </a:srgbClr>
            </a:outerShdw>
          </a:effectLst>
        </p:spPr>
        <p:txBody>
          <a:bodyPr anchor="ctr"/>
          <a:lstStyle/>
          <a:p>
            <a:pPr algn="ctr" eaLnBrk="1" hangingPunct="1">
              <a:defRPr/>
            </a:pPr>
            <a:r>
              <a:rPr lang="es-ES" sz="2842" b="1" dirty="0">
                <a:solidFill>
                  <a:srgbClr val="FFFFFF"/>
                </a:solidFill>
                <a:latin typeface="ZapfHumnst BT" charset="0"/>
                <a:ea typeface="ＭＳ Ｐゴシック" charset="0"/>
                <a:cs typeface="ＭＳ Ｐゴシック" charset="0"/>
              </a:rPr>
              <a:t>240 ECTS</a:t>
            </a:r>
          </a:p>
        </p:txBody>
      </p:sp>
      <p:grpSp>
        <p:nvGrpSpPr>
          <p:cNvPr id="35" name="Agrupar 16">
            <a:extLst>
              <a:ext uri="{FF2B5EF4-FFF2-40B4-BE49-F238E27FC236}">
                <a16:creationId xmlns:a16="http://schemas.microsoft.com/office/drawing/2014/main" id="{5ECFFED0-218E-C86C-B673-BFF78F88A751}"/>
              </a:ext>
            </a:extLst>
          </p:cNvPr>
          <p:cNvGrpSpPr>
            <a:grpSpLocks/>
          </p:cNvGrpSpPr>
          <p:nvPr/>
        </p:nvGrpSpPr>
        <p:grpSpPr bwMode="auto">
          <a:xfrm>
            <a:off x="1795965" y="2346158"/>
            <a:ext cx="3921542" cy="1050257"/>
            <a:chOff x="1905000" y="2132857"/>
            <a:chExt cx="4967288" cy="1331068"/>
          </a:xfrm>
        </p:grpSpPr>
        <p:sp>
          <p:nvSpPr>
            <p:cNvPr id="36" name="Rectángulo 22">
              <a:extLst>
                <a:ext uri="{FF2B5EF4-FFF2-40B4-BE49-F238E27FC236}">
                  <a16:creationId xmlns:a16="http://schemas.microsoft.com/office/drawing/2014/main" id="{36A3DE07-123E-C9D0-3D18-4B9148406E12}"/>
                </a:ext>
              </a:extLst>
            </p:cNvPr>
            <p:cNvSpPr>
              <a:spLocks noChangeArrowheads="1"/>
            </p:cNvSpPr>
            <p:nvPr/>
          </p:nvSpPr>
          <p:spPr bwMode="auto">
            <a:xfrm>
              <a:off x="1905000" y="2132857"/>
              <a:ext cx="4967288" cy="970504"/>
            </a:xfrm>
            <a:prstGeom prst="rect">
              <a:avLst/>
            </a:prstGeom>
            <a:solidFill>
              <a:srgbClr val="2D2DB9"/>
            </a:solidFill>
            <a:ln>
              <a:noFill/>
            </a:ln>
            <a:effectLst>
              <a:outerShdw blurRad="63500" dist="23000" dir="5400000" rotWithShape="0">
                <a:srgbClr val="000000">
                  <a:alpha val="34998"/>
                </a:srgbClr>
              </a:outerShdw>
            </a:effectLst>
          </p:spPr>
          <p:txBody>
            <a:bodyPr anchor="ctr"/>
            <a:lstStyle>
              <a:lvl1pPr>
                <a:defRPr sz="2400">
                  <a:solidFill>
                    <a:schemeClr val="tx1"/>
                  </a:solidFill>
                  <a:latin typeface="ZapfHumnst Dm BT" pitchFamily="34" charset="0"/>
                  <a:ea typeface="ＭＳ Ｐゴシック" panose="020B0600070205080204" pitchFamily="34" charset="-128"/>
                </a:defRPr>
              </a:lvl1pPr>
              <a:lvl2pPr marL="742950" indent="-285750">
                <a:defRPr sz="2400">
                  <a:solidFill>
                    <a:schemeClr val="tx1"/>
                  </a:solidFill>
                  <a:latin typeface="ZapfHumnst Dm BT" pitchFamily="34" charset="0"/>
                  <a:ea typeface="ＭＳ Ｐゴシック" panose="020B0600070205080204" pitchFamily="34" charset="-128"/>
                </a:defRPr>
              </a:lvl2pPr>
              <a:lvl3pPr marL="1143000" indent="-228600">
                <a:defRPr sz="2400">
                  <a:solidFill>
                    <a:schemeClr val="tx1"/>
                  </a:solidFill>
                  <a:latin typeface="ZapfHumnst Dm BT" pitchFamily="34" charset="0"/>
                  <a:ea typeface="ＭＳ Ｐゴシック" panose="020B0600070205080204" pitchFamily="34" charset="-128"/>
                </a:defRPr>
              </a:lvl3pPr>
              <a:lvl4pPr marL="1600200" indent="-228600">
                <a:defRPr sz="2400">
                  <a:solidFill>
                    <a:schemeClr val="tx1"/>
                  </a:solidFill>
                  <a:latin typeface="ZapfHumnst Dm BT" pitchFamily="34" charset="0"/>
                  <a:ea typeface="ＭＳ Ｐゴシック" panose="020B0600070205080204" pitchFamily="34" charset="-128"/>
                </a:defRPr>
              </a:lvl4pPr>
              <a:lvl5pPr marL="2057400" indent="-228600">
                <a:defRPr sz="2400">
                  <a:solidFill>
                    <a:schemeClr val="tx1"/>
                  </a:solidFill>
                  <a:latin typeface="ZapfHumnst Dm BT"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ZapfHumnst Dm BT"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ZapfHumnst Dm BT"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ZapfHumnst Dm BT"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ZapfHumnst Dm BT" pitchFamily="34" charset="0"/>
                  <a:ea typeface="ＭＳ Ｐゴシック" panose="020B0600070205080204" pitchFamily="34" charset="-128"/>
                </a:defRPr>
              </a:lvl9pPr>
            </a:lstStyle>
            <a:p>
              <a:pPr algn="ctr" eaLnBrk="1" hangingPunct="1">
                <a:defRPr/>
              </a:pPr>
              <a:endParaRPr lang="es-ES" altLang="es-ES" sz="1263" dirty="0">
                <a:solidFill>
                  <a:srgbClr val="FFFFFF"/>
                </a:solidFill>
                <a:latin typeface="ZapfHumnst BT" pitchFamily="34" charset="0"/>
              </a:endParaRPr>
            </a:p>
            <a:p>
              <a:pPr algn="ctr" eaLnBrk="1" hangingPunct="1">
                <a:defRPr/>
              </a:pPr>
              <a:r>
                <a:rPr lang="es-ES" altLang="es-ES" sz="1263" dirty="0">
                  <a:solidFill>
                    <a:srgbClr val="FFFFFF"/>
                  </a:solidFill>
                  <a:latin typeface="ZapfHumnst BT" pitchFamily="34" charset="0"/>
                </a:rPr>
                <a:t>    Doctorado: Trabajo de investigación y realización de una tesis doctoral</a:t>
              </a:r>
            </a:p>
          </p:txBody>
        </p:sp>
        <p:cxnSp>
          <p:nvCxnSpPr>
            <p:cNvPr id="38" name="Conector recto 20">
              <a:extLst>
                <a:ext uri="{FF2B5EF4-FFF2-40B4-BE49-F238E27FC236}">
                  <a16:creationId xmlns:a16="http://schemas.microsoft.com/office/drawing/2014/main" id="{AE7AEE09-3456-E28F-B99A-8B9CD26058B6}"/>
                </a:ext>
              </a:extLst>
            </p:cNvPr>
            <p:cNvCxnSpPr>
              <a:cxnSpLocks noChangeShapeType="1"/>
            </p:cNvCxnSpPr>
            <p:nvPr/>
          </p:nvCxnSpPr>
          <p:spPr bwMode="auto">
            <a:xfrm flipV="1">
              <a:off x="5816601" y="3230432"/>
              <a:ext cx="0" cy="216021"/>
            </a:xfrm>
            <a:prstGeom prst="line">
              <a:avLst/>
            </a:prstGeom>
            <a:noFill/>
            <a:ln w="25400">
              <a:solidFill>
                <a:schemeClr val="bg2"/>
              </a:solidFill>
              <a:round/>
              <a:headEnd/>
              <a:tailEnd/>
            </a:ln>
            <a:effectLst>
              <a:outerShdw blurRad="63500" dist="20000" dir="5400000" rotWithShape="0">
                <a:srgbClr val="000000">
                  <a:alpha val="37999"/>
                </a:srgbClr>
              </a:outerShdw>
            </a:effectLst>
          </p:spPr>
        </p:cxnSp>
        <p:cxnSp>
          <p:nvCxnSpPr>
            <p:cNvPr id="39" name="Conector recto 31">
              <a:extLst>
                <a:ext uri="{FF2B5EF4-FFF2-40B4-BE49-F238E27FC236}">
                  <a16:creationId xmlns:a16="http://schemas.microsoft.com/office/drawing/2014/main" id="{9392A285-7A18-35BE-7E1D-2D6572BC04B0}"/>
                </a:ext>
              </a:extLst>
            </p:cNvPr>
            <p:cNvCxnSpPr>
              <a:cxnSpLocks noChangeShapeType="1"/>
            </p:cNvCxnSpPr>
            <p:nvPr/>
          </p:nvCxnSpPr>
          <p:spPr bwMode="auto">
            <a:xfrm flipV="1">
              <a:off x="2984500" y="3247904"/>
              <a:ext cx="0" cy="216021"/>
            </a:xfrm>
            <a:prstGeom prst="line">
              <a:avLst/>
            </a:prstGeom>
            <a:noFill/>
            <a:ln w="25400">
              <a:solidFill>
                <a:schemeClr val="bg2"/>
              </a:solidFill>
              <a:round/>
              <a:headEnd/>
              <a:tailEnd/>
            </a:ln>
            <a:effectLst>
              <a:outerShdw blurRad="63500" dist="20000" dir="5400000" rotWithShape="0">
                <a:srgbClr val="000000">
                  <a:alpha val="37999"/>
                </a:srgbClr>
              </a:outerShdw>
            </a:effectLst>
          </p:spPr>
        </p:cxnSp>
      </p:grpSp>
      <p:pic>
        <p:nvPicPr>
          <p:cNvPr id="3" name="Imagen 2">
            <a:extLst>
              <a:ext uri="{FF2B5EF4-FFF2-40B4-BE49-F238E27FC236}">
                <a16:creationId xmlns:a16="http://schemas.microsoft.com/office/drawing/2014/main" id="{295966FA-2385-DE3D-71FE-64CA2484D79C}"/>
              </a:ext>
            </a:extLst>
          </p:cNvPr>
          <p:cNvPicPr>
            <a:picLocks noChangeAspect="1"/>
          </p:cNvPicPr>
          <p:nvPr/>
        </p:nvPicPr>
        <p:blipFill>
          <a:blip r:embed="rId5"/>
          <a:stretch>
            <a:fillRect/>
          </a:stretch>
        </p:blipFill>
        <p:spPr>
          <a:xfrm>
            <a:off x="1682541" y="3248526"/>
            <a:ext cx="4165934" cy="1067803"/>
          </a:xfrm>
          <a:prstGeom prst="rect">
            <a:avLst/>
          </a:prstGeom>
        </p:spPr>
      </p:pic>
    </p:spTree>
    <p:extLst>
      <p:ext uri="{BB962C8B-B14F-4D97-AF65-F5344CB8AC3E}">
        <p14:creationId xmlns:p14="http://schemas.microsoft.com/office/powerpoint/2010/main" val="6159721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6ED58-C87B-6E9F-711D-606DEB7E90D0}"/>
              </a:ext>
            </a:extLst>
          </p:cNvPr>
          <p:cNvSpPr>
            <a:spLocks noGrp="1"/>
          </p:cNvSpPr>
          <p:nvPr>
            <p:ph type="title"/>
          </p:nvPr>
        </p:nvSpPr>
        <p:spPr/>
        <p:txBody>
          <a:bodyPr/>
          <a:lstStyle/>
          <a:p>
            <a:pPr algn="ctr"/>
            <a:r>
              <a:rPr lang="es-ES" dirty="0"/>
              <a:t>MÁSTER HABILITANTE</a:t>
            </a:r>
          </a:p>
        </p:txBody>
      </p:sp>
      <p:sp>
        <p:nvSpPr>
          <p:cNvPr id="3" name="Marcador de contenido 2">
            <a:extLst>
              <a:ext uri="{FF2B5EF4-FFF2-40B4-BE49-F238E27FC236}">
                <a16:creationId xmlns:a16="http://schemas.microsoft.com/office/drawing/2014/main" id="{B6305A1C-DBF8-DAE3-FFCE-AD3EB9DDA345}"/>
              </a:ext>
            </a:extLst>
          </p:cNvPr>
          <p:cNvSpPr>
            <a:spLocks noGrp="1"/>
          </p:cNvSpPr>
          <p:nvPr>
            <p:ph idx="1"/>
          </p:nvPr>
        </p:nvSpPr>
        <p:spPr>
          <a:xfrm>
            <a:off x="744264" y="2319611"/>
            <a:ext cx="7886700" cy="2893520"/>
          </a:xfrm>
        </p:spPr>
        <p:txBody>
          <a:bodyPr/>
          <a:lstStyle/>
          <a:p>
            <a:r>
              <a:rPr lang="es-ES" dirty="0"/>
              <a:t>Máster en Ingeniería Agronómica</a:t>
            </a:r>
          </a:p>
          <a:p>
            <a:r>
              <a:rPr lang="es-ES" dirty="0"/>
              <a:t>Máster en Ingeniería Industrial</a:t>
            </a:r>
          </a:p>
          <a:p>
            <a:r>
              <a:rPr lang="es-ES" dirty="0"/>
              <a:t>Máster en Ingeniería Informática (SEMIPRESENCIAL)</a:t>
            </a:r>
          </a:p>
          <a:p>
            <a:r>
              <a:rPr lang="es-ES" dirty="0"/>
              <a:t>Máster en Ingeniería Química (INTERUNIVERSITARIO, UAL-UMA-UCA)</a:t>
            </a:r>
          </a:p>
          <a:p>
            <a:endParaRPr lang="es-ES" dirty="0"/>
          </a:p>
          <a:p>
            <a:endParaRPr lang="es-ES" dirty="0"/>
          </a:p>
        </p:txBody>
      </p:sp>
      <p:sp>
        <p:nvSpPr>
          <p:cNvPr id="4" name="Marcador de número de diapositiva 3">
            <a:extLst>
              <a:ext uri="{FF2B5EF4-FFF2-40B4-BE49-F238E27FC236}">
                <a16:creationId xmlns:a16="http://schemas.microsoft.com/office/drawing/2014/main" id="{9BAB9A26-537A-8A23-38AB-65240B5811A0}"/>
              </a:ext>
            </a:extLst>
          </p:cNvPr>
          <p:cNvSpPr>
            <a:spLocks noGrp="1"/>
          </p:cNvSpPr>
          <p:nvPr>
            <p:ph type="sldNum" sz="quarter" idx="12"/>
          </p:nvPr>
        </p:nvSpPr>
        <p:spPr/>
        <p:txBody>
          <a:bodyPr/>
          <a:lstStyle/>
          <a:p>
            <a:fld id="{A6EC9E3E-F9FB-4CAE-ADB0-6C6947CEBDED}" type="slidenum">
              <a:rPr lang="es-ES" smtClean="0"/>
              <a:t>64</a:t>
            </a:fld>
            <a:endParaRPr lang="es-ES"/>
          </a:p>
        </p:txBody>
      </p:sp>
    </p:spTree>
    <p:extLst>
      <p:ext uri="{BB962C8B-B14F-4D97-AF65-F5344CB8AC3E}">
        <p14:creationId xmlns:p14="http://schemas.microsoft.com/office/powerpoint/2010/main" val="24134424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03381CA-09EC-4FCF-A3A3-A8FAB98F5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175" cy="612273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5CC4F68-3C92-4532-9106-FB0D9F37C0A8}"/>
              </a:ext>
            </a:extLst>
          </p:cNvPr>
          <p:cNvSpPr txBox="1"/>
          <p:nvPr/>
        </p:nvSpPr>
        <p:spPr>
          <a:xfrm>
            <a:off x="3481879" y="4836798"/>
            <a:ext cx="5952142" cy="584775"/>
          </a:xfrm>
          <a:prstGeom prst="rect">
            <a:avLst/>
          </a:prstGeom>
          <a:noFill/>
        </p:spPr>
        <p:txBody>
          <a:bodyPr wrap="square" rtlCol="0">
            <a:spAutoFit/>
          </a:bodyPr>
          <a:lstStyle/>
          <a:p>
            <a:pPr algn="ctr"/>
            <a:r>
              <a:rPr lang="es-ES" sz="3200" b="1" dirty="0">
                <a:solidFill>
                  <a:schemeClr val="bg1"/>
                </a:solidFill>
                <a:latin typeface="Arial Black" panose="020B0A04020102020204" pitchFamily="34" charset="0"/>
              </a:rPr>
              <a:t>MUCHAS GRACIAS</a:t>
            </a:r>
          </a:p>
        </p:txBody>
      </p:sp>
      <p:sp>
        <p:nvSpPr>
          <p:cNvPr id="4" name="Marcador de número de diapositiva 3">
            <a:extLst>
              <a:ext uri="{FF2B5EF4-FFF2-40B4-BE49-F238E27FC236}">
                <a16:creationId xmlns:a16="http://schemas.microsoft.com/office/drawing/2014/main" id="{CC156594-BC85-4860-B6D7-BF8B2601A62E}"/>
              </a:ext>
            </a:extLst>
          </p:cNvPr>
          <p:cNvSpPr>
            <a:spLocks noGrp="1"/>
          </p:cNvSpPr>
          <p:nvPr>
            <p:ph type="sldNum" sz="quarter" idx="12"/>
          </p:nvPr>
        </p:nvSpPr>
        <p:spPr/>
        <p:txBody>
          <a:bodyPr/>
          <a:lstStyle/>
          <a:p>
            <a:fld id="{A6EC9E3E-F9FB-4CAE-ADB0-6C6947CEBDED}" type="slidenum">
              <a:rPr lang="es-ES" smtClean="0"/>
              <a:t>65</a:t>
            </a:fld>
            <a:endParaRPr lang="es-ES"/>
          </a:p>
        </p:txBody>
      </p:sp>
      <p:pic>
        <p:nvPicPr>
          <p:cNvPr id="2" name="Imagen 1" descr="Logotipo&#10;&#10;Descripción generada automáticamente">
            <a:extLst>
              <a:ext uri="{FF2B5EF4-FFF2-40B4-BE49-F238E27FC236}">
                <a16:creationId xmlns:a16="http://schemas.microsoft.com/office/drawing/2014/main" id="{A075EE08-9E86-25B1-0126-FC8CD9B7D0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6494" y="5129186"/>
            <a:ext cx="1236592" cy="967252"/>
          </a:xfrm>
          <a:prstGeom prst="rect">
            <a:avLst/>
          </a:prstGeom>
        </p:spPr>
      </p:pic>
    </p:spTree>
    <p:extLst>
      <p:ext uri="{BB962C8B-B14F-4D97-AF65-F5344CB8AC3E}">
        <p14:creationId xmlns:p14="http://schemas.microsoft.com/office/powerpoint/2010/main" val="370101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5224BDB-B0D6-7A30-B383-45D02AEB28D8}"/>
              </a:ext>
            </a:extLst>
          </p:cNvPr>
          <p:cNvPicPr>
            <a:picLocks noChangeAspect="1"/>
          </p:cNvPicPr>
          <p:nvPr/>
        </p:nvPicPr>
        <p:blipFill>
          <a:blip r:embed="rId2"/>
          <a:stretch>
            <a:fillRect/>
          </a:stretch>
        </p:blipFill>
        <p:spPr>
          <a:xfrm>
            <a:off x="5497657" y="0"/>
            <a:ext cx="3648075" cy="6191250"/>
          </a:xfrm>
          <a:prstGeom prst="rect">
            <a:avLst/>
          </a:prstGeom>
        </p:spPr>
      </p:pic>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333012" y="1099976"/>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Normativa del Trabajo Fin de Grado</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de la ESI</a:t>
            </a:r>
          </a:p>
        </p:txBody>
      </p:sp>
      <p:sp>
        <p:nvSpPr>
          <p:cNvPr id="2" name="Rectangle 15">
            <a:extLst>
              <a:ext uri="{FF2B5EF4-FFF2-40B4-BE49-F238E27FC236}">
                <a16:creationId xmlns:a16="http://schemas.microsoft.com/office/drawing/2014/main" id="{D91D8954-14D0-48A4-8C29-922D78DD39CD}"/>
              </a:ext>
            </a:extLst>
          </p:cNvPr>
          <p:cNvSpPr>
            <a:spLocks noChangeArrowheads="1"/>
          </p:cNvSpPr>
          <p:nvPr/>
        </p:nvSpPr>
        <p:spPr bwMode="auto">
          <a:xfrm>
            <a:off x="611602" y="2000992"/>
            <a:ext cx="5846348" cy="2856016"/>
          </a:xfrm>
          <a:prstGeom prst="rect">
            <a:avLst/>
          </a:prstGeom>
          <a:noFill/>
          <a:ln w="9525">
            <a:noFill/>
            <a:miter lim="800000"/>
            <a:headEnd/>
            <a:tailEnd/>
          </a:ln>
        </p:spPr>
        <p:txBody>
          <a:bodyPr/>
          <a:lstStyle/>
          <a:p>
            <a:pPr algn="just">
              <a:spcBef>
                <a:spcPct val="20000"/>
              </a:spcBef>
              <a:buClr>
                <a:srgbClr val="000099"/>
              </a:buClr>
              <a:buSzPct val="100000"/>
              <a:defRPr/>
            </a:pPr>
            <a:r>
              <a:rPr lang="es-ES_tradnl" sz="2200" b="1" dirty="0">
                <a:solidFill>
                  <a:srgbClr val="000099"/>
                </a:solidFill>
                <a:cs typeface="+mn-cs"/>
              </a:rPr>
              <a:t>Normativa de Trabajos Fin de Grado</a:t>
            </a:r>
          </a:p>
          <a:p>
            <a:pPr algn="just">
              <a:spcBef>
                <a:spcPct val="20000"/>
              </a:spcBef>
              <a:buClr>
                <a:srgbClr val="000099"/>
              </a:buClr>
              <a:buSzPct val="100000"/>
              <a:defRPr/>
            </a:pPr>
            <a:r>
              <a:rPr lang="es-ES_tradnl" sz="2200" b="1" dirty="0">
                <a:solidFill>
                  <a:srgbClr val="000099"/>
                </a:solidFill>
                <a:cs typeface="+mn-cs"/>
              </a:rPr>
              <a:t> en Ingeniería:</a:t>
            </a:r>
          </a:p>
          <a:p>
            <a:pPr marL="342900" indent="-342900" algn="just">
              <a:spcBef>
                <a:spcPct val="20000"/>
              </a:spcBef>
              <a:buClr>
                <a:srgbClr val="000099"/>
              </a:buClr>
              <a:buSzPct val="100000"/>
              <a:buFont typeface="Arial"/>
              <a:buChar char="•"/>
              <a:defRPr/>
            </a:pPr>
            <a:endParaRPr lang="es-ES_tradnl" b="1" dirty="0">
              <a:solidFill>
                <a:srgbClr val="000099"/>
              </a:solidFill>
              <a:cs typeface="+mn-cs"/>
            </a:endParaRPr>
          </a:p>
          <a:p>
            <a:pPr marL="342900" indent="-342900" algn="just">
              <a:spcBef>
                <a:spcPct val="20000"/>
              </a:spcBef>
              <a:buClr>
                <a:srgbClr val="000099"/>
              </a:buClr>
              <a:buSzPct val="100000"/>
              <a:buFont typeface="Arial"/>
              <a:buChar char="•"/>
              <a:defRPr/>
            </a:pPr>
            <a:endParaRPr lang="es-ES_tradnl" b="1" dirty="0">
              <a:solidFill>
                <a:srgbClr val="000099"/>
              </a:solidFill>
              <a:cs typeface="+mn-cs"/>
            </a:endParaRPr>
          </a:p>
          <a:p>
            <a:pPr algn="just">
              <a:spcBef>
                <a:spcPct val="20000"/>
              </a:spcBef>
              <a:buClr>
                <a:srgbClr val="000099"/>
              </a:buClr>
              <a:buSzPct val="100000"/>
              <a:defRPr/>
            </a:pPr>
            <a:endParaRPr lang="es-ES_tradnl" b="1" dirty="0">
              <a:solidFill>
                <a:srgbClr val="000099"/>
              </a:solidFill>
              <a:cs typeface="+mn-cs"/>
            </a:endParaRPr>
          </a:p>
        </p:txBody>
      </p:sp>
      <p:sp>
        <p:nvSpPr>
          <p:cNvPr id="5" name="CuadroTexto 4">
            <a:extLst>
              <a:ext uri="{FF2B5EF4-FFF2-40B4-BE49-F238E27FC236}">
                <a16:creationId xmlns:a16="http://schemas.microsoft.com/office/drawing/2014/main" id="{32EB6249-B68F-467F-8A33-91EFCE78B7D0}"/>
              </a:ext>
            </a:extLst>
          </p:cNvPr>
          <p:cNvSpPr txBox="1"/>
          <p:nvPr/>
        </p:nvSpPr>
        <p:spPr>
          <a:xfrm>
            <a:off x="924720" y="3260618"/>
            <a:ext cx="5250480" cy="2308324"/>
          </a:xfrm>
          <a:prstGeom prst="rect">
            <a:avLst/>
          </a:prstGeom>
          <a:noFill/>
        </p:spPr>
        <p:txBody>
          <a:bodyPr wrap="square" rtlCol="0">
            <a:spAutoFit/>
          </a:bodyPr>
          <a:lstStyle/>
          <a:p>
            <a:r>
              <a:rPr lang="es-ES" b="1" dirty="0">
                <a:solidFill>
                  <a:srgbClr val="FF0000"/>
                </a:solidFill>
              </a:rPr>
              <a:t>Curso  2024-2025:</a:t>
            </a:r>
          </a:p>
          <a:p>
            <a:endParaRPr lang="es-ES" b="1" dirty="0">
              <a:solidFill>
                <a:srgbClr val="FF0000"/>
              </a:solidFill>
            </a:endParaRPr>
          </a:p>
          <a:p>
            <a:r>
              <a:rPr lang="es-ES" b="1" dirty="0">
                <a:solidFill>
                  <a:srgbClr val="FF0000"/>
                </a:solidFill>
              </a:rPr>
              <a:t>	Agrícola</a:t>
            </a:r>
          </a:p>
          <a:p>
            <a:r>
              <a:rPr lang="es-ES" b="1" dirty="0">
                <a:solidFill>
                  <a:srgbClr val="FF0000"/>
                </a:solidFill>
              </a:rPr>
              <a:t>	Informática</a:t>
            </a:r>
          </a:p>
          <a:p>
            <a:r>
              <a:rPr lang="es-ES" b="1" dirty="0">
                <a:solidFill>
                  <a:srgbClr val="FF0000"/>
                </a:solidFill>
              </a:rPr>
              <a:t>	Electrónica Industrial y Automática</a:t>
            </a:r>
          </a:p>
          <a:p>
            <a:r>
              <a:rPr lang="es-ES" b="1" dirty="0">
                <a:solidFill>
                  <a:srgbClr val="FF0000"/>
                </a:solidFill>
              </a:rPr>
              <a:t>	Eléctrica</a:t>
            </a:r>
          </a:p>
          <a:p>
            <a:r>
              <a:rPr lang="es-ES" b="1" dirty="0">
                <a:solidFill>
                  <a:srgbClr val="FF0000"/>
                </a:solidFill>
              </a:rPr>
              <a:t>	Mecánica</a:t>
            </a:r>
          </a:p>
          <a:p>
            <a:r>
              <a:rPr lang="es-ES" b="1" dirty="0">
                <a:solidFill>
                  <a:srgbClr val="FF0000"/>
                </a:solidFill>
              </a:rPr>
              <a:t>	Química Industrial</a:t>
            </a:r>
          </a:p>
        </p:txBody>
      </p:sp>
      <p:pic>
        <p:nvPicPr>
          <p:cNvPr id="9" name="Imagen 8">
            <a:extLst>
              <a:ext uri="{FF2B5EF4-FFF2-40B4-BE49-F238E27FC236}">
                <a16:creationId xmlns:a16="http://schemas.microsoft.com/office/drawing/2014/main" id="{AFEC44A5-4EA2-40EE-BA33-201AB234B86F}"/>
              </a:ext>
            </a:extLst>
          </p:cNvPr>
          <p:cNvPicPr>
            <a:picLocks noChangeAspect="1"/>
          </p:cNvPicPr>
          <p:nvPr/>
        </p:nvPicPr>
        <p:blipFill rotWithShape="1">
          <a:blip r:embed="rId3" cstate="print">
            <a:clrChange>
              <a:clrFrom>
                <a:srgbClr val="FFFFFF"/>
              </a:clrFrom>
              <a:clrTo>
                <a:srgbClr val="FFFFFF">
                  <a:alpha val="0"/>
                </a:srgbClr>
              </a:clrTo>
            </a:clrChange>
          </a:blip>
          <a:srcRect l="10646" t="6575" r="12068" b="5535"/>
          <a:stretch/>
        </p:blipFill>
        <p:spPr>
          <a:xfrm>
            <a:off x="3984208" y="2885449"/>
            <a:ext cx="929470" cy="1087102"/>
          </a:xfrm>
          <a:prstGeom prst="rect">
            <a:avLst/>
          </a:prstGeom>
        </p:spPr>
      </p:pic>
      <p:sp>
        <p:nvSpPr>
          <p:cNvPr id="4" name="Marcador de número de diapositiva 3">
            <a:extLst>
              <a:ext uri="{FF2B5EF4-FFF2-40B4-BE49-F238E27FC236}">
                <a16:creationId xmlns:a16="http://schemas.microsoft.com/office/drawing/2014/main" id="{033CCF01-716E-426D-AAD6-14E0593EA228}"/>
              </a:ext>
            </a:extLst>
          </p:cNvPr>
          <p:cNvSpPr>
            <a:spLocks noGrp="1"/>
          </p:cNvSpPr>
          <p:nvPr>
            <p:ph type="sldNum" sz="quarter" idx="12"/>
          </p:nvPr>
        </p:nvSpPr>
        <p:spPr/>
        <p:txBody>
          <a:bodyPr/>
          <a:lstStyle/>
          <a:p>
            <a:fld id="{A6EC9E3E-F9FB-4CAE-ADB0-6C6947CEBDED}" type="slidenum">
              <a:rPr lang="es-ES" smtClean="0"/>
              <a:t>7</a:t>
            </a:fld>
            <a:endParaRPr lang="es-ES"/>
          </a:p>
        </p:txBody>
      </p:sp>
      <p:pic>
        <p:nvPicPr>
          <p:cNvPr id="6" name="Imagen 5" descr="Logotipo&#10;&#10;Descripción generada automáticamente">
            <a:extLst>
              <a:ext uri="{FF2B5EF4-FFF2-40B4-BE49-F238E27FC236}">
                <a16:creationId xmlns:a16="http://schemas.microsoft.com/office/drawing/2014/main" id="{BE1CFD88-DF1C-8E9E-09D3-3C596AE9E93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08284" y="114757"/>
            <a:ext cx="1236592" cy="967252"/>
          </a:xfrm>
          <a:prstGeom prst="rect">
            <a:avLst/>
          </a:prstGeom>
        </p:spPr>
      </p:pic>
    </p:spTree>
    <p:extLst>
      <p:ext uri="{BB962C8B-B14F-4D97-AF65-F5344CB8AC3E}">
        <p14:creationId xmlns:p14="http://schemas.microsoft.com/office/powerpoint/2010/main" val="82530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4">
            <a:extLst>
              <a:ext uri="{FF2B5EF4-FFF2-40B4-BE49-F238E27FC236}">
                <a16:creationId xmlns:a16="http://schemas.microsoft.com/office/drawing/2014/main" id="{09D092C6-10D3-4603-5A11-AA859065C54E}"/>
              </a:ext>
            </a:extLst>
          </p:cNvPr>
          <p:cNvSpPr/>
          <p:nvPr/>
        </p:nvSpPr>
        <p:spPr>
          <a:xfrm>
            <a:off x="6770255" y="-1"/>
            <a:ext cx="2373745" cy="6144677"/>
          </a:xfrm>
          <a:custGeom>
            <a:avLst/>
            <a:gdLst>
              <a:gd name="connsiteX0" fmla="*/ 0 w 3782439"/>
              <a:gd name="connsiteY0" fmla="*/ 0 h 7620000"/>
              <a:gd name="connsiteX1" fmla="*/ 3782439 w 3782439"/>
              <a:gd name="connsiteY1" fmla="*/ 0 h 7620000"/>
              <a:gd name="connsiteX2" fmla="*/ 3782439 w 3782439"/>
              <a:gd name="connsiteY2" fmla="*/ 7620000 h 7620000"/>
              <a:gd name="connsiteX3" fmla="*/ 0 w 3782439"/>
              <a:gd name="connsiteY3" fmla="*/ 7620000 h 7620000"/>
              <a:gd name="connsiteX4" fmla="*/ 0 w 3782439"/>
              <a:gd name="connsiteY4" fmla="*/ 0 h 7620000"/>
              <a:gd name="connsiteX0" fmla="*/ 802640 w 4585079"/>
              <a:gd name="connsiteY0" fmla="*/ 0 h 7620000"/>
              <a:gd name="connsiteX1" fmla="*/ 4585079 w 4585079"/>
              <a:gd name="connsiteY1" fmla="*/ 0 h 7620000"/>
              <a:gd name="connsiteX2" fmla="*/ 4585079 w 4585079"/>
              <a:gd name="connsiteY2" fmla="*/ 7620000 h 7620000"/>
              <a:gd name="connsiteX3" fmla="*/ 0 w 4585079"/>
              <a:gd name="connsiteY3" fmla="*/ 7589520 h 7620000"/>
              <a:gd name="connsiteX4" fmla="*/ 802640 w 4585079"/>
              <a:gd name="connsiteY4" fmla="*/ 0 h 7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079" h="7620000">
                <a:moveTo>
                  <a:pt x="802640" y="0"/>
                </a:moveTo>
                <a:lnTo>
                  <a:pt x="4585079" y="0"/>
                </a:lnTo>
                <a:lnTo>
                  <a:pt x="4585079" y="7620000"/>
                </a:lnTo>
                <a:lnTo>
                  <a:pt x="0" y="7589520"/>
                </a:lnTo>
                <a:lnTo>
                  <a:pt x="80264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25600" y="192889"/>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lnSpc>
                <a:spcPct val="100000"/>
              </a:lnSpc>
            </a:pPr>
            <a:r>
              <a:rPr lang="es-ES_tradnl" altLang="es-ES" sz="3200" b="1" dirty="0">
                <a:latin typeface="Calibri" panose="020F0502020204030204" pitchFamily="34" charset="0"/>
                <a:ea typeface="ＭＳ Ｐゴシック" panose="020B0600070205080204" pitchFamily="34" charset="-128"/>
                <a:cs typeface="Calibri" panose="020F0502020204030204" pitchFamily="34" charset="0"/>
              </a:rPr>
              <a:t>Normativa de TFG y CTFG - Informática</a:t>
            </a:r>
          </a:p>
        </p:txBody>
      </p:sp>
      <p:sp>
        <p:nvSpPr>
          <p:cNvPr id="6" name="Rectangle 15">
            <a:extLst>
              <a:ext uri="{FF2B5EF4-FFF2-40B4-BE49-F238E27FC236}">
                <a16:creationId xmlns:a16="http://schemas.microsoft.com/office/drawing/2014/main" id="{CAAFBC83-F7D9-4156-847F-0BA99726B355}"/>
              </a:ext>
            </a:extLst>
          </p:cNvPr>
          <p:cNvSpPr>
            <a:spLocks noChangeArrowheads="1"/>
          </p:cNvSpPr>
          <p:nvPr/>
        </p:nvSpPr>
        <p:spPr bwMode="auto">
          <a:xfrm>
            <a:off x="1140693" y="2031310"/>
            <a:ext cx="5145807" cy="3841105"/>
          </a:xfrm>
          <a:prstGeom prst="rect">
            <a:avLst/>
          </a:prstGeom>
          <a:noFill/>
          <a:ln w="9525">
            <a:noFill/>
            <a:miter lim="800000"/>
            <a:headEnd/>
            <a:tailEnd/>
          </a:ln>
        </p:spPr>
        <p:txBody>
          <a:bodyPr/>
          <a:lstStyle/>
          <a:p>
            <a:pPr marL="0" lvl="2" algn="just">
              <a:spcBef>
                <a:spcPct val="20000"/>
              </a:spcBef>
              <a:buClr>
                <a:srgbClr val="000099"/>
              </a:buClr>
              <a:buSzPct val="70000"/>
              <a:defRPr/>
            </a:pPr>
            <a:r>
              <a:rPr lang="es-ES_tradnl" b="1" dirty="0">
                <a:solidFill>
                  <a:srgbClr val="000099"/>
                </a:solidFill>
                <a:cs typeface="+mn-cs"/>
              </a:rPr>
              <a:t>Artículo 1. Propósito y alcance</a:t>
            </a:r>
          </a:p>
          <a:p>
            <a:pPr marL="0" lvl="2" algn="just">
              <a:spcBef>
                <a:spcPct val="20000"/>
              </a:spcBef>
              <a:buClr>
                <a:srgbClr val="000099"/>
              </a:buClr>
              <a:buSzPct val="70000"/>
              <a:defRPr/>
            </a:pPr>
            <a:r>
              <a:rPr lang="es-ES_tradnl" b="1" dirty="0">
                <a:solidFill>
                  <a:srgbClr val="000099"/>
                </a:solidFill>
                <a:cs typeface="+mn-cs"/>
              </a:rPr>
              <a:t>Artículo 2. Naturaleza del Trabajo Fin de Grado</a:t>
            </a:r>
          </a:p>
          <a:p>
            <a:pPr marL="0" lvl="2" algn="just">
              <a:spcBef>
                <a:spcPct val="20000"/>
              </a:spcBef>
              <a:buClr>
                <a:srgbClr val="000099"/>
              </a:buClr>
              <a:buSzPct val="70000"/>
              <a:defRPr/>
            </a:pPr>
            <a:r>
              <a:rPr lang="es-ES_tradnl" b="1" dirty="0">
                <a:solidFill>
                  <a:srgbClr val="000099"/>
                </a:solidFill>
                <a:cs typeface="+mn-cs"/>
              </a:rPr>
              <a:t>Artículo 3. Coordinación y supervisión de los TFG</a:t>
            </a:r>
          </a:p>
          <a:p>
            <a:pPr marL="0" lvl="2" algn="just">
              <a:spcBef>
                <a:spcPct val="20000"/>
              </a:spcBef>
              <a:buClr>
                <a:srgbClr val="000099"/>
              </a:buClr>
              <a:buSzPct val="70000"/>
              <a:defRPr/>
            </a:pPr>
            <a:r>
              <a:rPr lang="es-ES_tradnl" b="1" dirty="0">
                <a:solidFill>
                  <a:srgbClr val="000099"/>
                </a:solidFill>
                <a:cs typeface="+mn-cs"/>
              </a:rPr>
              <a:t>Artículo 4. Director (Codirector) de los TFG</a:t>
            </a:r>
          </a:p>
          <a:p>
            <a:pPr marL="0" lvl="2" algn="just">
              <a:spcBef>
                <a:spcPct val="20000"/>
              </a:spcBef>
              <a:buClr>
                <a:srgbClr val="000099"/>
              </a:buClr>
              <a:buSzPct val="70000"/>
              <a:defRPr/>
            </a:pPr>
            <a:r>
              <a:rPr lang="es-ES_tradnl" b="1" dirty="0">
                <a:solidFill>
                  <a:srgbClr val="000099"/>
                </a:solidFill>
                <a:cs typeface="+mn-cs"/>
              </a:rPr>
              <a:t>Artículo 5. </a:t>
            </a:r>
            <a:r>
              <a:rPr lang="es-ES_tradnl" b="1" dirty="0">
                <a:solidFill>
                  <a:srgbClr val="000099"/>
                </a:solidFill>
              </a:rPr>
              <a:t>Anteproyecto del TFG</a:t>
            </a:r>
          </a:p>
          <a:p>
            <a:pPr marL="0" lvl="2" algn="just">
              <a:spcBef>
                <a:spcPct val="20000"/>
              </a:spcBef>
              <a:buClr>
                <a:srgbClr val="000099"/>
              </a:buClr>
              <a:buSzPct val="70000"/>
              <a:defRPr/>
            </a:pPr>
            <a:r>
              <a:rPr lang="es-ES_tradnl" b="1" dirty="0">
                <a:solidFill>
                  <a:srgbClr val="000099"/>
                </a:solidFill>
              </a:rPr>
              <a:t>Artículo 6. Estructura de la memoria del TFG</a:t>
            </a:r>
          </a:p>
          <a:p>
            <a:pPr marL="0" lvl="2" algn="just">
              <a:spcBef>
                <a:spcPct val="20000"/>
              </a:spcBef>
              <a:buClr>
                <a:srgbClr val="000099"/>
              </a:buClr>
              <a:buSzPct val="70000"/>
              <a:defRPr/>
            </a:pPr>
            <a:r>
              <a:rPr lang="es-ES_tradnl" b="1" dirty="0">
                <a:solidFill>
                  <a:srgbClr val="000099"/>
                </a:solidFill>
              </a:rPr>
              <a:t>Artículo 7. Comisiones evaluadoras de los TFG</a:t>
            </a:r>
          </a:p>
          <a:p>
            <a:pPr marL="0" lvl="2" algn="just">
              <a:spcBef>
                <a:spcPct val="20000"/>
              </a:spcBef>
              <a:buClr>
                <a:srgbClr val="000099"/>
              </a:buClr>
              <a:buSzPct val="70000"/>
              <a:defRPr/>
            </a:pPr>
            <a:r>
              <a:rPr lang="es-ES" b="1" dirty="0">
                <a:solidFill>
                  <a:srgbClr val="000099"/>
                </a:solidFill>
              </a:rPr>
              <a:t>Artículo 8. Presentación del TFG</a:t>
            </a:r>
          </a:p>
          <a:p>
            <a:pPr marL="0" lvl="2" algn="just">
              <a:spcBef>
                <a:spcPct val="20000"/>
              </a:spcBef>
              <a:buClr>
                <a:srgbClr val="000099"/>
              </a:buClr>
              <a:buSzPct val="70000"/>
              <a:defRPr/>
            </a:pPr>
            <a:r>
              <a:rPr lang="es-ES" b="1" dirty="0">
                <a:solidFill>
                  <a:srgbClr val="000099"/>
                </a:solidFill>
              </a:rPr>
              <a:t>Artículo 9. Defensa del TFG</a:t>
            </a:r>
          </a:p>
          <a:p>
            <a:pPr marL="0" lvl="2" algn="just">
              <a:spcBef>
                <a:spcPct val="20000"/>
              </a:spcBef>
              <a:buClr>
                <a:srgbClr val="000099"/>
              </a:buClr>
              <a:buSzPct val="70000"/>
              <a:defRPr/>
            </a:pPr>
            <a:r>
              <a:rPr lang="es-ES" b="1" dirty="0">
                <a:solidFill>
                  <a:srgbClr val="000099"/>
                </a:solidFill>
              </a:rPr>
              <a:t>Artículo 10. Calificación del TFG</a:t>
            </a:r>
          </a:p>
          <a:p>
            <a:pPr marL="0" lvl="2" algn="just">
              <a:spcBef>
                <a:spcPct val="20000"/>
              </a:spcBef>
              <a:buClr>
                <a:srgbClr val="000099"/>
              </a:buClr>
              <a:buSzPct val="70000"/>
              <a:defRPr/>
            </a:pPr>
            <a:r>
              <a:rPr lang="es-ES" b="1" dirty="0">
                <a:solidFill>
                  <a:srgbClr val="000099"/>
                </a:solidFill>
              </a:rPr>
              <a:t>Anexos</a:t>
            </a:r>
            <a:endParaRPr lang="es-ES_tradnl" b="1" dirty="0">
              <a:solidFill>
                <a:srgbClr val="000099"/>
              </a:solidFill>
            </a:endParaRPr>
          </a:p>
          <a:p>
            <a:pPr marL="0" lvl="2" algn="just">
              <a:spcBef>
                <a:spcPct val="20000"/>
              </a:spcBef>
              <a:buClr>
                <a:srgbClr val="000099"/>
              </a:buClr>
              <a:buSzPct val="70000"/>
              <a:defRPr/>
            </a:pPr>
            <a:endParaRPr lang="es-ES_tradnl" dirty="0"/>
          </a:p>
          <a:p>
            <a:pPr marL="0" lvl="2" algn="just">
              <a:spcBef>
                <a:spcPct val="20000"/>
              </a:spcBef>
              <a:buClr>
                <a:srgbClr val="000099"/>
              </a:buClr>
              <a:buSzPct val="70000"/>
              <a:defRPr/>
            </a:pPr>
            <a:endParaRPr lang="es-ES_tradnl" dirty="0"/>
          </a:p>
          <a:p>
            <a:pPr marL="0" lvl="2" algn="just">
              <a:spcBef>
                <a:spcPct val="20000"/>
              </a:spcBef>
              <a:buClr>
                <a:srgbClr val="000099"/>
              </a:buClr>
              <a:buSzPct val="70000"/>
              <a:defRPr/>
            </a:pPr>
            <a:endParaRPr lang="es-ES_tradnl" b="1" dirty="0">
              <a:solidFill>
                <a:srgbClr val="000099"/>
              </a:solidFill>
              <a:cs typeface="+mn-cs"/>
            </a:endParaRPr>
          </a:p>
        </p:txBody>
      </p:sp>
      <p:sp>
        <p:nvSpPr>
          <p:cNvPr id="2" name="Marcador de número de diapositiva 1">
            <a:extLst>
              <a:ext uri="{FF2B5EF4-FFF2-40B4-BE49-F238E27FC236}">
                <a16:creationId xmlns:a16="http://schemas.microsoft.com/office/drawing/2014/main" id="{03CAD736-8535-4EFB-9B12-C9E307B126AD}"/>
              </a:ext>
            </a:extLst>
          </p:cNvPr>
          <p:cNvSpPr>
            <a:spLocks noGrp="1"/>
          </p:cNvSpPr>
          <p:nvPr>
            <p:ph type="sldNum" sz="quarter" idx="12"/>
          </p:nvPr>
        </p:nvSpPr>
        <p:spPr/>
        <p:txBody>
          <a:bodyPr/>
          <a:lstStyle/>
          <a:p>
            <a:fld id="{A6EC9E3E-F9FB-4CAE-ADB0-6C6947CEBDED}" type="slidenum">
              <a:rPr lang="es-ES" smtClean="0"/>
              <a:t>8</a:t>
            </a:fld>
            <a:endParaRPr lang="es-ES"/>
          </a:p>
        </p:txBody>
      </p:sp>
      <p:pic>
        <p:nvPicPr>
          <p:cNvPr id="4" name="Imagen 3" descr="Logotipo&#10;&#10;Descripción generada automáticamente">
            <a:extLst>
              <a:ext uri="{FF2B5EF4-FFF2-40B4-BE49-F238E27FC236}">
                <a16:creationId xmlns:a16="http://schemas.microsoft.com/office/drawing/2014/main" id="{671BCB4E-0756-D594-A09C-0BDA463BD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5740" y="543563"/>
            <a:ext cx="1502553" cy="1175285"/>
          </a:xfrm>
          <a:prstGeom prst="rect">
            <a:avLst/>
          </a:prstGeom>
        </p:spPr>
      </p:pic>
      <p:pic>
        <p:nvPicPr>
          <p:cNvPr id="10" name="Imagen 9">
            <a:extLst>
              <a:ext uri="{FF2B5EF4-FFF2-40B4-BE49-F238E27FC236}">
                <a16:creationId xmlns:a16="http://schemas.microsoft.com/office/drawing/2014/main" id="{71A06208-C247-08D9-F67A-75F9BFD47751}"/>
              </a:ext>
            </a:extLst>
          </p:cNvPr>
          <p:cNvPicPr>
            <a:picLocks noChangeAspect="1"/>
          </p:cNvPicPr>
          <p:nvPr/>
        </p:nvPicPr>
        <p:blipFill>
          <a:blip r:embed="rId3">
            <a:alphaModFix/>
          </a:blip>
          <a:stretch>
            <a:fillRect/>
          </a:stretch>
        </p:blipFill>
        <p:spPr>
          <a:xfrm>
            <a:off x="6524625" y="2031310"/>
            <a:ext cx="2057400" cy="2011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a:extLst>
              <a:ext uri="{FF2B5EF4-FFF2-40B4-BE49-F238E27FC236}">
                <a16:creationId xmlns:a16="http://schemas.microsoft.com/office/drawing/2014/main" id="{23ED1259-F898-B63F-2662-BB55095D1C02}"/>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7518673" y="4975813"/>
            <a:ext cx="994524" cy="896602"/>
          </a:xfrm>
          <a:prstGeom prst="rect">
            <a:avLst/>
          </a:prstGeom>
        </p:spPr>
      </p:pic>
      <p:pic>
        <p:nvPicPr>
          <p:cNvPr id="5" name="Imagen 4"/>
          <p:cNvPicPr>
            <a:picLocks noChangeAspect="1"/>
          </p:cNvPicPr>
          <p:nvPr/>
        </p:nvPicPr>
        <p:blipFill>
          <a:blip r:embed="rId5"/>
          <a:stretch>
            <a:fillRect/>
          </a:stretch>
        </p:blipFill>
        <p:spPr>
          <a:xfrm>
            <a:off x="304800" y="622089"/>
            <a:ext cx="6686550" cy="1059202"/>
          </a:xfrm>
          <a:prstGeom prst="rect">
            <a:avLst/>
          </a:prstGeom>
        </p:spPr>
      </p:pic>
      <p:sp>
        <p:nvSpPr>
          <p:cNvPr id="13" name="Rectángulo: esquinas redondeadas 4">
            <a:extLst>
              <a:ext uri="{FF2B5EF4-FFF2-40B4-BE49-F238E27FC236}">
                <a16:creationId xmlns:a16="http://schemas.microsoft.com/office/drawing/2014/main" id="{7AC43CBE-990F-4B36-89D6-159D4A8C823C}"/>
              </a:ext>
            </a:extLst>
          </p:cNvPr>
          <p:cNvSpPr/>
          <p:nvPr/>
        </p:nvSpPr>
        <p:spPr bwMode="auto">
          <a:xfrm>
            <a:off x="4295775" y="961023"/>
            <a:ext cx="2717222" cy="410577"/>
          </a:xfrm>
          <a:prstGeom prst="round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New Roman" pitchFamily="18" charset="0"/>
            </a:endParaRPr>
          </a:p>
        </p:txBody>
      </p:sp>
      <p:sp>
        <p:nvSpPr>
          <p:cNvPr id="14" name="object 55">
            <a:extLst>
              <a:ext uri="{FF2B5EF4-FFF2-40B4-BE49-F238E27FC236}">
                <a16:creationId xmlns:a16="http://schemas.microsoft.com/office/drawing/2014/main" id="{C0ABEA74-CF63-D61B-38F6-28C33046B24B}"/>
              </a:ext>
            </a:extLst>
          </p:cNvPr>
          <p:cNvSpPr/>
          <p:nvPr/>
        </p:nvSpPr>
        <p:spPr>
          <a:xfrm>
            <a:off x="6685392" y="1299249"/>
            <a:ext cx="260987" cy="301223"/>
          </a:xfrm>
          <a:custGeom>
            <a:avLst/>
            <a:gdLst/>
            <a:ahLst/>
            <a:cxnLst/>
            <a:rect l="l" t="t" r="r" b="b"/>
            <a:pathLst>
              <a:path w="299720" h="337819">
                <a:moveTo>
                  <a:pt x="130162" y="0"/>
                </a:moveTo>
                <a:lnTo>
                  <a:pt x="120802" y="2012"/>
                </a:lnTo>
                <a:lnTo>
                  <a:pt x="113147" y="7518"/>
                </a:lnTo>
                <a:lnTo>
                  <a:pt x="107973" y="15691"/>
                </a:lnTo>
                <a:lnTo>
                  <a:pt x="106057" y="25704"/>
                </a:lnTo>
                <a:lnTo>
                  <a:pt x="107149" y="206654"/>
                </a:lnTo>
                <a:lnTo>
                  <a:pt x="58115" y="157899"/>
                </a:lnTo>
                <a:lnTo>
                  <a:pt x="19762" y="146520"/>
                </a:lnTo>
                <a:lnTo>
                  <a:pt x="0" y="160007"/>
                </a:lnTo>
                <a:lnTo>
                  <a:pt x="108001" y="316278"/>
                </a:lnTo>
                <a:lnTo>
                  <a:pt x="121624" y="327710"/>
                </a:lnTo>
                <a:lnTo>
                  <a:pt x="137558" y="334952"/>
                </a:lnTo>
                <a:lnTo>
                  <a:pt x="155003" y="337502"/>
                </a:lnTo>
                <a:lnTo>
                  <a:pt x="233095" y="337642"/>
                </a:lnTo>
                <a:lnTo>
                  <a:pt x="258737" y="332146"/>
                </a:lnTo>
                <a:lnTo>
                  <a:pt x="279706" y="317072"/>
                </a:lnTo>
                <a:lnTo>
                  <a:pt x="293876" y="294681"/>
                </a:lnTo>
                <a:lnTo>
                  <a:pt x="299123" y="267233"/>
                </a:lnTo>
                <a:lnTo>
                  <a:pt x="299377" y="146824"/>
                </a:lnTo>
                <a:lnTo>
                  <a:pt x="297485" y="136810"/>
                </a:lnTo>
                <a:lnTo>
                  <a:pt x="292342" y="128633"/>
                </a:lnTo>
                <a:lnTo>
                  <a:pt x="284716" y="123116"/>
                </a:lnTo>
                <a:lnTo>
                  <a:pt x="275374" y="121081"/>
                </a:lnTo>
                <a:lnTo>
                  <a:pt x="265498" y="123073"/>
                </a:lnTo>
                <a:lnTo>
                  <a:pt x="257856" y="128557"/>
                </a:lnTo>
                <a:lnTo>
                  <a:pt x="252682" y="136701"/>
                </a:lnTo>
                <a:lnTo>
                  <a:pt x="250748" y="146685"/>
                </a:lnTo>
                <a:lnTo>
                  <a:pt x="250774" y="133731"/>
                </a:lnTo>
                <a:lnTo>
                  <a:pt x="248902" y="123701"/>
                </a:lnTo>
                <a:lnTo>
                  <a:pt x="243762" y="115503"/>
                </a:lnTo>
                <a:lnTo>
                  <a:pt x="236124" y="109967"/>
                </a:lnTo>
                <a:lnTo>
                  <a:pt x="226720" y="107924"/>
                </a:lnTo>
                <a:lnTo>
                  <a:pt x="217423" y="109897"/>
                </a:lnTo>
                <a:lnTo>
                  <a:pt x="209805" y="115317"/>
                </a:lnTo>
                <a:lnTo>
                  <a:pt x="204619" y="123378"/>
                </a:lnTo>
                <a:lnTo>
                  <a:pt x="202615" y="133273"/>
                </a:lnTo>
                <a:lnTo>
                  <a:pt x="202641" y="125349"/>
                </a:lnTo>
                <a:lnTo>
                  <a:pt x="200767" y="115319"/>
                </a:lnTo>
                <a:lnTo>
                  <a:pt x="195624" y="107121"/>
                </a:lnTo>
                <a:lnTo>
                  <a:pt x="187985" y="101585"/>
                </a:lnTo>
                <a:lnTo>
                  <a:pt x="178625" y="99542"/>
                </a:lnTo>
                <a:lnTo>
                  <a:pt x="168867" y="101479"/>
                </a:lnTo>
                <a:lnTo>
                  <a:pt x="161302" y="106791"/>
                </a:lnTo>
                <a:lnTo>
                  <a:pt x="156099" y="114698"/>
                </a:lnTo>
                <a:lnTo>
                  <a:pt x="153987" y="124421"/>
                </a:lnTo>
                <a:lnTo>
                  <a:pt x="154165" y="25819"/>
                </a:lnTo>
                <a:lnTo>
                  <a:pt x="152295" y="15782"/>
                </a:lnTo>
                <a:lnTo>
                  <a:pt x="147161" y="7581"/>
                </a:lnTo>
                <a:lnTo>
                  <a:pt x="139531" y="2048"/>
                </a:lnTo>
                <a:lnTo>
                  <a:pt x="130162" y="0"/>
                </a:lnTo>
                <a:close/>
              </a:path>
            </a:pathLst>
          </a:custGeom>
          <a:solidFill>
            <a:srgbClr val="FF0000"/>
          </a:solidFill>
        </p:spPr>
        <p:txBody>
          <a:bodyPr wrap="square" lIns="0" tIns="0" rIns="0" bIns="0" rtlCol="0"/>
          <a:lstStyle/>
          <a:p>
            <a:endParaRPr/>
          </a:p>
        </p:txBody>
      </p:sp>
    </p:spTree>
    <p:extLst>
      <p:ext uri="{BB962C8B-B14F-4D97-AF65-F5344CB8AC3E}">
        <p14:creationId xmlns:p14="http://schemas.microsoft.com/office/powerpoint/2010/main" val="415433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D7FF11E-556B-43AC-9B76-FC30508ABCA5}"/>
              </a:ext>
            </a:extLst>
          </p:cNvPr>
          <p:cNvSpPr/>
          <p:nvPr/>
        </p:nvSpPr>
        <p:spPr bwMode="auto">
          <a:xfrm>
            <a:off x="426377" y="4126715"/>
            <a:ext cx="8620236" cy="1710012"/>
          </a:xfrm>
          <a:prstGeom prst="rect">
            <a:avLst/>
          </a:prstGeom>
          <a:solidFill>
            <a:srgbClr val="FFFF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pPr>
            <a:endParaRPr lang="es-ES" sz="2400" dirty="0">
              <a:solidFill>
                <a:srgbClr val="003366"/>
              </a:solidFill>
              <a:latin typeface="Times New Roman" pitchFamily="18" charset="0"/>
              <a:ea typeface="ＭＳ Ｐゴシック" charset="0"/>
            </a:endParaRPr>
          </a:p>
        </p:txBody>
      </p:sp>
      <p:sp>
        <p:nvSpPr>
          <p:cNvPr id="8" name="Rectángulo 7">
            <a:extLst>
              <a:ext uri="{FF2B5EF4-FFF2-40B4-BE49-F238E27FC236}">
                <a16:creationId xmlns:a16="http://schemas.microsoft.com/office/drawing/2014/main" id="{DF6783A4-6852-4DDB-853D-D34C67E9CF28}"/>
              </a:ext>
            </a:extLst>
          </p:cNvPr>
          <p:cNvSpPr/>
          <p:nvPr/>
        </p:nvSpPr>
        <p:spPr bwMode="auto">
          <a:xfrm>
            <a:off x="426377" y="1842885"/>
            <a:ext cx="8620236" cy="2000147"/>
          </a:xfrm>
          <a:prstGeom prst="rect">
            <a:avLst/>
          </a:prstGeom>
          <a:solidFill>
            <a:srgbClr val="003366">
              <a:lumMod val="20000"/>
              <a:lumOff val="80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dirty="0">
              <a:ln>
                <a:noFill/>
              </a:ln>
              <a:solidFill>
                <a:srgbClr val="003366"/>
              </a:solidFill>
              <a:effectLst/>
              <a:uLnTx/>
              <a:uFillTx/>
              <a:latin typeface="Times New Roman" pitchFamily="18" charset="0"/>
              <a:ea typeface="ＭＳ Ｐゴシック" charset="0"/>
            </a:endParaRPr>
          </a:p>
        </p:txBody>
      </p:sp>
      <p:sp>
        <p:nvSpPr>
          <p:cNvPr id="11" name="Título 1">
            <a:extLst>
              <a:ext uri="{FF2B5EF4-FFF2-40B4-BE49-F238E27FC236}">
                <a16:creationId xmlns:a16="http://schemas.microsoft.com/office/drawing/2014/main" id="{E0BA12F2-DFF7-443F-8D21-80CB7D5EA65D}"/>
              </a:ext>
            </a:extLst>
          </p:cNvPr>
          <p:cNvSpPr txBox="1">
            <a:spLocks noChangeArrowheads="1"/>
          </p:cNvSpPr>
          <p:nvPr/>
        </p:nvSpPr>
        <p:spPr>
          <a:xfrm>
            <a:off x="550431" y="1018123"/>
            <a:ext cx="7115264" cy="45878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a:lstStyle>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Artículo 2. Naturaleza del TFG</a:t>
            </a:r>
          </a:p>
          <a:p>
            <a:pPr algn="ctr"/>
            <a:r>
              <a:rPr lang="es-ES_tradnl" altLang="es-ES" sz="1000" b="1" dirty="0">
                <a:latin typeface="Calibri" panose="020F0502020204030204" pitchFamily="34" charset="0"/>
                <a:ea typeface="ＭＳ Ｐゴシック" panose="020B0600070205080204" pitchFamily="34" charset="-128"/>
                <a:cs typeface="Calibri" panose="020F0502020204030204" pitchFamily="34" charset="0"/>
              </a:rPr>
              <a:t> </a:t>
            </a:r>
          </a:p>
          <a:p>
            <a:pPr algn="ctr"/>
            <a:r>
              <a:rPr lang="es-ES_tradnl" altLang="es-ES" sz="3600" b="1" dirty="0">
                <a:latin typeface="Calibri" panose="020F0502020204030204" pitchFamily="34" charset="0"/>
                <a:ea typeface="ＭＳ Ｐゴシック" panose="020B0600070205080204" pitchFamily="34" charset="-128"/>
                <a:cs typeface="Calibri" panose="020F0502020204030204" pitchFamily="34" charset="0"/>
              </a:rPr>
              <a:t>Modalidades del TFG de Informática</a:t>
            </a:r>
          </a:p>
        </p:txBody>
      </p:sp>
      <p:sp>
        <p:nvSpPr>
          <p:cNvPr id="5" name="CuadroTexto 4">
            <a:extLst>
              <a:ext uri="{FF2B5EF4-FFF2-40B4-BE49-F238E27FC236}">
                <a16:creationId xmlns:a16="http://schemas.microsoft.com/office/drawing/2014/main" id="{D27A92E7-55E3-4AB4-B122-32FA6D35D3DC}"/>
              </a:ext>
            </a:extLst>
          </p:cNvPr>
          <p:cNvSpPr txBox="1"/>
          <p:nvPr/>
        </p:nvSpPr>
        <p:spPr>
          <a:xfrm>
            <a:off x="426377" y="2015601"/>
            <a:ext cx="8399124" cy="3868751"/>
          </a:xfrm>
          <a:prstGeom prst="rect">
            <a:avLst/>
          </a:prstGeom>
          <a:noFill/>
        </p:spPr>
        <p:txBody>
          <a:bodyPr wrap="square">
            <a:spAutoFit/>
          </a:bodyPr>
          <a:lstStyle/>
          <a:p>
            <a:pPr marL="342900" indent="-342900" algn="just">
              <a:spcBef>
                <a:spcPct val="20000"/>
              </a:spcBef>
              <a:buClr>
                <a:srgbClr val="000099"/>
              </a:buClr>
              <a:buSzPct val="100000"/>
              <a:buFont typeface="Arial"/>
              <a:buChar char="•"/>
              <a:defRPr/>
            </a:pPr>
            <a:r>
              <a:rPr lang="es-ES_tradnl" sz="2400" b="1" dirty="0">
                <a:solidFill>
                  <a:srgbClr val="FF0000"/>
                </a:solidFill>
                <a:cs typeface="+mn-cs"/>
              </a:rPr>
              <a:t>Trabajo Técnico</a:t>
            </a:r>
            <a:r>
              <a:rPr lang="es-ES_tradnl" sz="1800" b="1" dirty="0">
                <a:solidFill>
                  <a:srgbClr val="000099"/>
                </a:solidFill>
                <a:cs typeface="+mn-cs"/>
              </a:rPr>
              <a:t>. </a:t>
            </a:r>
            <a:r>
              <a:rPr lang="es-ES" b="1" dirty="0">
                <a:solidFill>
                  <a:srgbClr val="000099"/>
                </a:solidFill>
                <a:cs typeface="+mn-cs"/>
              </a:rPr>
              <a:t>Se trata de un trabajo original que suponga la solución a un determinado problema práctico o un estudio de viabilidad en el campo de la Ingeniería Informática, relacionado con las asignaturas contempladas en el plan de estudios cursado por el estudiante, y que da lugar a un producto o servicio determinado. El resultado de este trabajo será la memoria de producto o servicio final</a:t>
            </a:r>
            <a:r>
              <a:rPr lang="es-ES_tradnl" b="1" dirty="0">
                <a:solidFill>
                  <a:srgbClr val="000099"/>
                </a:solidFill>
                <a:cs typeface="+mn-cs"/>
              </a:rPr>
              <a:t>. </a:t>
            </a:r>
          </a:p>
          <a:p>
            <a:pPr marL="342900" indent="-342900" algn="just">
              <a:spcBef>
                <a:spcPct val="20000"/>
              </a:spcBef>
              <a:buClr>
                <a:srgbClr val="000099"/>
              </a:buClr>
              <a:buSzPct val="100000"/>
              <a:buFont typeface="Arial"/>
              <a:buChar char="•"/>
              <a:defRPr/>
            </a:pPr>
            <a:endParaRPr lang="es-ES_tradnl" sz="1800" b="1" dirty="0">
              <a:solidFill>
                <a:srgbClr val="FF0000"/>
              </a:solidFill>
              <a:cs typeface="+mn-cs"/>
            </a:endParaRPr>
          </a:p>
          <a:p>
            <a:pPr marL="342900" indent="-342900" algn="just">
              <a:spcBef>
                <a:spcPct val="20000"/>
              </a:spcBef>
              <a:buClr>
                <a:srgbClr val="000099"/>
              </a:buClr>
              <a:buSzPct val="100000"/>
              <a:buFont typeface="Arial"/>
              <a:buChar char="•"/>
              <a:defRPr/>
            </a:pPr>
            <a:r>
              <a:rPr lang="es-ES_tradnl" sz="2400" b="1" dirty="0">
                <a:solidFill>
                  <a:srgbClr val="FF0000"/>
                </a:solidFill>
                <a:cs typeface="+mn-cs"/>
              </a:rPr>
              <a:t>Trabajo Monográfico</a:t>
            </a:r>
            <a:r>
              <a:rPr lang="es-ES_tradnl" sz="1800" b="1" dirty="0">
                <a:solidFill>
                  <a:srgbClr val="000099"/>
                </a:solidFill>
                <a:cs typeface="+mn-cs"/>
              </a:rPr>
              <a:t>. </a:t>
            </a:r>
            <a:r>
              <a:rPr lang="es-ES" b="1" dirty="0">
                <a:solidFill>
                  <a:srgbClr val="000099"/>
                </a:solidFill>
                <a:cs typeface="+mn-cs"/>
              </a:rPr>
              <a:t>Se trata de un trabajo original que presente los resultados de una actividad de innovación y desarrollo tecnológico en el campo de la Ingeniería Informática, relacionado con las asignaturas contempladas en el plan de estudios cursado por el estudiante. El resultado de este trabajo será la memoria correspondiente.</a:t>
            </a:r>
            <a:endParaRPr lang="es-ES" dirty="0"/>
          </a:p>
        </p:txBody>
      </p:sp>
      <p:sp>
        <p:nvSpPr>
          <p:cNvPr id="2" name="Marcador de número de diapositiva 1">
            <a:extLst>
              <a:ext uri="{FF2B5EF4-FFF2-40B4-BE49-F238E27FC236}">
                <a16:creationId xmlns:a16="http://schemas.microsoft.com/office/drawing/2014/main" id="{531EB2F5-F2C5-41FE-8DC2-025847869A69}"/>
              </a:ext>
            </a:extLst>
          </p:cNvPr>
          <p:cNvSpPr>
            <a:spLocks noGrp="1"/>
          </p:cNvSpPr>
          <p:nvPr>
            <p:ph type="sldNum" sz="quarter" idx="12"/>
          </p:nvPr>
        </p:nvSpPr>
        <p:spPr/>
        <p:txBody>
          <a:bodyPr/>
          <a:lstStyle/>
          <a:p>
            <a:fld id="{A6EC9E3E-F9FB-4CAE-ADB0-6C6947CEBDED}" type="slidenum">
              <a:rPr lang="es-ES" smtClean="0"/>
              <a:t>9</a:t>
            </a:fld>
            <a:endParaRPr lang="es-ES"/>
          </a:p>
        </p:txBody>
      </p:sp>
      <p:pic>
        <p:nvPicPr>
          <p:cNvPr id="4" name="Imagen 3" descr="Logotipo&#10;&#10;Descripción generada automáticamente">
            <a:extLst>
              <a:ext uri="{FF2B5EF4-FFF2-40B4-BE49-F238E27FC236}">
                <a16:creationId xmlns:a16="http://schemas.microsoft.com/office/drawing/2014/main" id="{2AD337C1-AA30-682F-C4CE-331CC93C7F6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03127" y="327687"/>
            <a:ext cx="1236592" cy="967252"/>
          </a:xfrm>
          <a:prstGeom prst="rect">
            <a:avLst/>
          </a:prstGeom>
        </p:spPr>
      </p:pic>
    </p:spTree>
    <p:extLst>
      <p:ext uri="{BB962C8B-B14F-4D97-AF65-F5344CB8AC3E}">
        <p14:creationId xmlns:p14="http://schemas.microsoft.com/office/powerpoint/2010/main" val="249136404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2">
      <a:majorFont>
        <a:latin typeface="Catamaran"/>
        <a:ea typeface=""/>
        <a:cs typeface=""/>
      </a:majorFont>
      <a:minorFont>
        <a:latin typeface="Catamaran"/>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3752</TotalTime>
  <Words>3595</Words>
  <Application>Microsoft Office PowerPoint</Application>
  <PresentationFormat>Presentación en pantalla (4:3)</PresentationFormat>
  <Paragraphs>469</Paragraphs>
  <Slides>65</Slides>
  <Notes>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65</vt:i4>
      </vt:variant>
    </vt:vector>
  </HeadingPairs>
  <TitlesOfParts>
    <vt:vector size="77" baseType="lpstr">
      <vt:lpstr>Trebuchet MS</vt:lpstr>
      <vt:lpstr>SegoeUI</vt:lpstr>
      <vt:lpstr>Catamaran</vt:lpstr>
      <vt:lpstr>Arial Black</vt:lpstr>
      <vt:lpstr>Google Sans</vt:lpstr>
      <vt:lpstr>ZapfHumnst BT</vt:lpstr>
      <vt:lpstr>ZapfHumnst Dm BT</vt:lpstr>
      <vt:lpstr>Times New Roman</vt:lpstr>
      <vt:lpstr>Arial</vt:lpstr>
      <vt:lpstr>ＭＳ Ｐゴシック</vt:lpstr>
      <vt:lpstr>Calibri</vt:lpstr>
      <vt:lpstr>Tema de Office</vt:lpstr>
      <vt:lpstr>NORMATIVA  TRABAJO FIN DE GRADO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 Pasos a seguir TFG</vt:lpstr>
      <vt:lpstr>Presentación de PowerPoint</vt:lpstr>
      <vt:lpstr>MÁSTER HABILITANTE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dc:creator>
  <cp:lastModifiedBy>Rosa Ayala</cp:lastModifiedBy>
  <cp:revision>228</cp:revision>
  <dcterms:created xsi:type="dcterms:W3CDTF">2018-03-07T11:18:53Z</dcterms:created>
  <dcterms:modified xsi:type="dcterms:W3CDTF">2024-10-09T10:19:22Z</dcterms:modified>
</cp:coreProperties>
</file>