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6858000" cx="9144000"/>
  <p:notesSz cx="6797675" cy="9926625"/>
  <p:embeddedFontLst>
    <p:embeddedFont>
      <p:font typeface="Catamaran"/>
      <p:regular r:id="rId31"/>
      <p:bold r:id="rId32"/>
    </p:embeddedFont>
    <p:embeddedFont>
      <p:font typeface="Quattrocento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7" roundtripDataSignature="AMtx7mj22TrW3OPjGuSZphDe3/YM1S+R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0D3469-DDAD-49B1-ADAE-4E356BF8B021}">
  <a:tblStyle styleId="{630D3469-DDAD-49B1-ADAE-4E356BF8B02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atamaran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QuattrocentoSans-regular.fntdata"/><Relationship Id="rId10" Type="http://schemas.openxmlformats.org/officeDocument/2006/relationships/slide" Target="slides/slide4.xml"/><Relationship Id="rId32" Type="http://schemas.openxmlformats.org/officeDocument/2006/relationships/font" Target="fonts/Catamaran-bold.fntdata"/><Relationship Id="rId13" Type="http://schemas.openxmlformats.org/officeDocument/2006/relationships/slide" Target="slides/slide7.xml"/><Relationship Id="rId35" Type="http://schemas.openxmlformats.org/officeDocument/2006/relationships/font" Target="fonts/QuattrocentoSans-italic.fntdata"/><Relationship Id="rId12" Type="http://schemas.openxmlformats.org/officeDocument/2006/relationships/slide" Target="slides/slide6.xml"/><Relationship Id="rId34" Type="http://schemas.openxmlformats.org/officeDocument/2006/relationships/font" Target="fonts/QuattrocentoSans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QuattrocentoSans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15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19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20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7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9" name="Google Shape;149;p17:notes"/>
          <p:cNvSpPr txBox="1"/>
          <p:nvPr>
            <p:ph idx="12" type="sldNum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21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22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27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24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25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32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31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839f308b8_0_40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g32839f308b8_0_40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33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28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9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2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2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2839f308b8_0_137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2839f308b8_0_137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g32839f308b8_0_137:notes"/>
          <p:cNvSpPr txBox="1"/>
          <p:nvPr>
            <p:ph idx="12" type="sldNum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2839f308b8_0_147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2839f308b8_0_147:notes"/>
          <p:cNvSpPr txBox="1"/>
          <p:nvPr>
            <p:ph idx="1" type="body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g32839f308b8_0_147:notes"/>
          <p:cNvSpPr txBox="1"/>
          <p:nvPr>
            <p:ph idx="12" type="sldNum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:notes"/>
          <p:cNvSpPr/>
          <p:nvPr>
            <p:ph idx="2" type="sldImg"/>
          </p:nvPr>
        </p:nvSpPr>
        <p:spPr>
          <a:xfrm>
            <a:off x="1166813" y="1241425"/>
            <a:ext cx="44640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3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3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artado y títulos">
  <p:cSld name="Apartado y título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0"/>
          <p:cNvSpPr txBox="1"/>
          <p:nvPr>
            <p:ph idx="1" type="subTitle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24" name="Google Shape;2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6916" y="5989670"/>
            <a:ext cx="1623603" cy="6733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0"/>
          <p:cNvSpPr txBox="1"/>
          <p:nvPr>
            <p:ph type="title"/>
          </p:nvPr>
        </p:nvSpPr>
        <p:spPr>
          <a:xfrm>
            <a:off x="3476175" y="2047874"/>
            <a:ext cx="1623604" cy="2828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  <a:defRPr sz="1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SUE UAL">
  <p:cSld name="1_DISEÑO SUE UAL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3200"/>
              <a:buFont typeface="Catamara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5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5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34" name="Google Shape;34;p50"/>
          <p:cNvSpPr/>
          <p:nvPr/>
        </p:nvSpPr>
        <p:spPr>
          <a:xfrm>
            <a:off x="720276" y="2026943"/>
            <a:ext cx="280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6000"/>
              <a:buFont typeface="Catamara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8" name="Google Shape;38;p4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tada">
  <p:cSld name="Portada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3"/>
          <p:cNvSpPr txBox="1"/>
          <p:nvPr>
            <p:ph idx="10" type="dt"/>
          </p:nvPr>
        </p:nvSpPr>
        <p:spPr>
          <a:xfrm>
            <a:off x="83820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3"/>
          <p:cNvSpPr txBox="1"/>
          <p:nvPr>
            <p:ph idx="11" type="ftr"/>
          </p:nvPr>
        </p:nvSpPr>
        <p:spPr>
          <a:xfrm>
            <a:off x="403860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3"/>
          <p:cNvSpPr txBox="1"/>
          <p:nvPr>
            <p:ph idx="12" type="sldNum"/>
          </p:nvPr>
        </p:nvSpPr>
        <p:spPr>
          <a:xfrm>
            <a:off x="861060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id="45" name="Google Shape;45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93383" y="6064000"/>
            <a:ext cx="1217702" cy="673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3"/>
          <p:cNvPicPr preferRelativeResize="0"/>
          <p:nvPr/>
        </p:nvPicPr>
        <p:blipFill rotWithShape="1">
          <a:blip r:embed="rId3">
            <a:alphaModFix/>
          </a:blip>
          <a:srcRect b="41941" l="36795" r="36872" t="7768"/>
          <a:stretch/>
        </p:blipFill>
        <p:spPr>
          <a:xfrm>
            <a:off x="2986308" y="533400"/>
            <a:ext cx="3209926" cy="34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43"/>
          <p:cNvSpPr/>
          <p:nvPr/>
        </p:nvSpPr>
        <p:spPr>
          <a:xfrm>
            <a:off x="1185" y="4391026"/>
            <a:ext cx="9143111" cy="2466974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8" name="Google Shape;48;p43"/>
          <p:cNvSpPr txBox="1"/>
          <p:nvPr>
            <p:ph type="title"/>
          </p:nvPr>
        </p:nvSpPr>
        <p:spPr>
          <a:xfrm>
            <a:off x="0" y="4273800"/>
            <a:ext cx="9144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tamaran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3"/>
          <p:cNvSpPr txBox="1"/>
          <p:nvPr>
            <p:ph idx="1" type="subTitle"/>
          </p:nvPr>
        </p:nvSpPr>
        <p:spPr>
          <a:xfrm>
            <a:off x="0" y="5665517"/>
            <a:ext cx="9144000" cy="83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50" name="Google Shape;50;p43"/>
          <p:cNvCxnSpPr/>
          <p:nvPr/>
        </p:nvCxnSpPr>
        <p:spPr>
          <a:xfrm>
            <a:off x="3924000" y="5603547"/>
            <a:ext cx="1327741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57" name="Google Shape;57;p44"/>
          <p:cNvSpPr/>
          <p:nvPr/>
        </p:nvSpPr>
        <p:spPr>
          <a:xfrm>
            <a:off x="718005" y="176160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6000"/>
              <a:buFont typeface="Catamara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1" name="Google Shape;61;p4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64" name="Google Shape;64;p45"/>
          <p:cNvSpPr/>
          <p:nvPr/>
        </p:nvSpPr>
        <p:spPr>
          <a:xfrm>
            <a:off x="718004" y="4551068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4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4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72" name="Google Shape;72;p46"/>
          <p:cNvSpPr/>
          <p:nvPr/>
        </p:nvSpPr>
        <p:spPr>
          <a:xfrm>
            <a:off x="718005" y="176160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4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8" name="Google Shape;78;p4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4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82" name="Google Shape;82;p47"/>
          <p:cNvSpPr/>
          <p:nvPr/>
        </p:nvSpPr>
        <p:spPr>
          <a:xfrm>
            <a:off x="718005" y="168903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88" name="Google Shape;88;p48"/>
          <p:cNvSpPr/>
          <p:nvPr/>
        </p:nvSpPr>
        <p:spPr>
          <a:xfrm>
            <a:off x="718005" y="176160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3200"/>
              <a:buFont typeface="Catamara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4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2" name="Google Shape;92;p4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4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96" name="Google Shape;96;p49"/>
          <p:cNvSpPr/>
          <p:nvPr/>
        </p:nvSpPr>
        <p:spPr>
          <a:xfrm>
            <a:off x="720276" y="2026943"/>
            <a:ext cx="280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3000"/>
              <a:buFont typeface="Catamaran"/>
              <a:buNone/>
              <a:defRPr b="0" i="0" sz="3000" u="none" cap="none" strike="noStrike">
                <a:solidFill>
                  <a:srgbClr val="326195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12" name="Google Shape;12;p3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13" name="Google Shape;13;p3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14" name="Google Shape;14;p3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15" name="Google Shape;15;p38"/>
          <p:cNvSpPr/>
          <p:nvPr/>
        </p:nvSpPr>
        <p:spPr>
          <a:xfrm>
            <a:off x="1185" y="6116128"/>
            <a:ext cx="9142815" cy="741871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16" name="Google Shape;16;p3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760198" y="6130642"/>
            <a:ext cx="1623603" cy="67331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boe.es/eli/es/rd/2014/07/11/592" TargetMode="External"/><Relationship Id="rId4" Type="http://schemas.openxmlformats.org/officeDocument/2006/relationships/hyperlink" Target="https://www.ual.es/application/files/8916/5641/2539/NORMATIVA_DE_PRACTICAS_ACADEMICAS_EXTERNAS_10_06_2022.pdf" TargetMode="External"/><Relationship Id="rId5" Type="http://schemas.openxmlformats.org/officeDocument/2006/relationships/hyperlink" Target="https://www.ual.es/application/files/5016/5468/4424/NORMATIVA_PRACTICUM_PSICOLOGIA_GRADO.pdf" TargetMode="External"/><Relationship Id="rId6" Type="http://schemas.openxmlformats.org/officeDocument/2006/relationships/hyperlink" Target="https://www.ual.es/application/files/5017/1584/0727/PROTOCOLO_DE_ACTUACION_EN_CASO_DE_AT_Y_EP_DE_PFNR.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ual.portalicaro.es/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ortal.seg-social.gob.es/wps/portal/importass/importass/inicio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sede.mjusticia.gob.es/es/tramites/certificado-registro-central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ual.es/administracionelectronica/procedimientos" TargetMode="External"/><Relationship Id="rId4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cms.ual.es/idc/groups/public/@serv/@empleo/documents/documento/ayudacurriculares2020.pdf" TargetMode="External"/><Relationship Id="rId4" Type="http://schemas.openxmlformats.org/officeDocument/2006/relationships/hyperlink" Target="https://www.ual.es/application/files/7916/5416/7041/ALUMNOSayudacurriculares2020.pdf" TargetMode="External"/><Relationship Id="rId5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hyperlink" Target="mailto:dulcemar@fundacionual.es" TargetMode="External"/><Relationship Id="rId5" Type="http://schemas.openxmlformats.org/officeDocument/2006/relationships/hyperlink" Target="mailto:practicas@fundacionual.es" TargetMode="External"/><Relationship Id="rId6" Type="http://schemas.openxmlformats.org/officeDocument/2006/relationships/hyperlink" Target="https://www.ual.es/contacta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ual.es/empleo" TargetMode="External"/><Relationship Id="rId4" Type="http://schemas.openxmlformats.org/officeDocument/2006/relationships/hyperlink" Target="https://fundacionual.es/" TargetMode="External"/><Relationship Id="rId5" Type="http://schemas.openxmlformats.org/officeDocument/2006/relationships/hyperlink" Target="https://www.facebook.com/sueual" TargetMode="External"/><Relationship Id="rId6" Type="http://schemas.openxmlformats.org/officeDocument/2006/relationships/image" Target="../media/image18.png"/><Relationship Id="rId7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849" y="126749"/>
            <a:ext cx="8682301" cy="5264125"/>
          </a:xfrm>
          <a:prstGeom prst="rect">
            <a:avLst/>
          </a:prstGeom>
          <a:noFill/>
          <a:ln>
            <a:noFill/>
          </a:ln>
          <a:effectLst>
            <a:outerShdw blurRad="266700" rotWithShape="0" algn="ctr" dir="6600000" dist="76200">
              <a:srgbClr val="000000">
                <a:alpha val="40392"/>
              </a:srgbClr>
            </a:outerShdw>
          </a:effectLst>
        </p:spPr>
      </p:pic>
      <p:sp>
        <p:nvSpPr>
          <p:cNvPr id="102" name="Google Shape;102;p1"/>
          <p:cNvSpPr txBox="1"/>
          <p:nvPr>
            <p:ph idx="4294967295" type="subTitle"/>
          </p:nvPr>
        </p:nvSpPr>
        <p:spPr>
          <a:xfrm>
            <a:off x="73725" y="318049"/>
            <a:ext cx="8682300" cy="25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8196"/>
              <a:buFont typeface="Arial"/>
              <a:buNone/>
            </a:pPr>
            <a:r>
              <a:t/>
            </a:r>
            <a:endParaRPr b="1" i="0" sz="6100" u="none" cap="none" strike="noStrike">
              <a:solidFill>
                <a:srgbClr val="1F386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8196"/>
              <a:buFont typeface="Arial"/>
              <a:buNone/>
            </a:pPr>
            <a:r>
              <a:t/>
            </a:r>
            <a:endParaRPr b="1" i="0" sz="6100" u="none" cap="none" strike="noStrike">
              <a:solidFill>
                <a:srgbClr val="1F386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8196"/>
              <a:buFont typeface="Arial"/>
              <a:buNone/>
            </a:pPr>
            <a:r>
              <a:rPr b="1" i="0" lang="es-ES" sz="6100" u="none" cap="none" strike="noStrike">
                <a:solidFill>
                  <a:srgbClr val="1F3864"/>
                </a:solidFill>
                <a:latin typeface="Catamaran"/>
                <a:ea typeface="Catamaran"/>
                <a:cs typeface="Catamaran"/>
                <a:sym typeface="Catamaran"/>
              </a:rPr>
              <a:t>UNIVERSIDAD DE ALMERÍA</a:t>
            </a:r>
            <a:endParaRPr b="0" i="0" sz="23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1F3864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230798" y="3041993"/>
            <a:ext cx="8682300" cy="2940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SERVICIO DE EMPLEABILIDAD, POLÍTICAS SOCIALES Y SOSTENIBILIDAD Y FUNDACIÓN DE LA UNIVERSIDAD DE ALMERÍA</a:t>
            </a:r>
            <a:endParaRPr b="1" i="0" sz="18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VICERRECTORADO DE POSTGRADO Y RELACIONES INSTITUCIONALES</a:t>
            </a:r>
            <a:endParaRPr b="1" i="0" sz="18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ROSA MARÍA FRESNEDA JÓDAR</a:t>
            </a:r>
            <a:endParaRPr b="1" i="0" sz="18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idx="4294967295" type="body"/>
          </p:nvPr>
        </p:nvSpPr>
        <p:spPr>
          <a:xfrm>
            <a:off x="480060" y="2282210"/>
            <a:ext cx="4575600" cy="2817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es-ES">
                <a:latin typeface="Quattrocento Sans"/>
                <a:ea typeface="Quattrocento Sans"/>
                <a:cs typeface="Quattrocento Sans"/>
                <a:sym typeface="Quattrocento Sans"/>
              </a:rPr>
              <a:t>Prácticas Externas: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es-ES">
                <a:latin typeface="Quattrocento Sans"/>
                <a:ea typeface="Quattrocento Sans"/>
                <a:cs typeface="Quattrocento Sans"/>
                <a:sym typeface="Quattrocento Sans"/>
              </a:rPr>
              <a:t>Grado en Psicología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es-ES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es-ES">
                <a:latin typeface="Quattrocento Sans"/>
                <a:ea typeface="Quattrocento Sans"/>
                <a:cs typeface="Quattrocento Sans"/>
                <a:sym typeface="Quattrocento Sans"/>
              </a:rPr>
              <a:t>     (</a:t>
            </a:r>
            <a:r>
              <a:rPr b="1" lang="es-ES">
                <a:latin typeface="Quattrocento Sans"/>
                <a:ea typeface="Quattrocento Sans"/>
                <a:cs typeface="Quattrocento Sans"/>
                <a:sym typeface="Quattrocento Sans"/>
              </a:rPr>
              <a:t>225 horas</a:t>
            </a:r>
            <a:r>
              <a:rPr b="1" lang="es-ES"/>
              <a:t>)</a:t>
            </a:r>
            <a:endParaRPr b="1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480060" y="325369"/>
            <a:ext cx="3276451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482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tamaran"/>
              <a:buNone/>
            </a:pPr>
            <a:r>
              <a:rPr b="1" i="0" lang="es-ES" sz="3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FACULTAD DE PSICOLOGÍA</a:t>
            </a:r>
            <a:endParaRPr b="0" i="0" sz="3000" u="none" cap="none" strike="noStrike">
              <a:solidFill>
                <a:srgbClr val="326195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descr="Facultad" id="110" name="Google Shape;11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6511" y="1240325"/>
            <a:ext cx="4767916" cy="357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706396" y="2396871"/>
            <a:ext cx="2606040" cy="18288"/>
          </a:xfrm>
          <a:custGeom>
            <a:rect b="b" l="l" r="r" t="t"/>
            <a:pathLst>
              <a:path extrusionOk="0" fill="none" h="18288" w="260604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extrusionOk="0" h="18288" w="260604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/>
          <p:nvPr>
            <p:ph type="title"/>
          </p:nvPr>
        </p:nvSpPr>
        <p:spPr>
          <a:xfrm>
            <a:off x="3481987" y="1807870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1</a:t>
            </a:r>
            <a:endParaRPr/>
          </a:p>
        </p:txBody>
      </p:sp>
      <p:sp>
        <p:nvSpPr>
          <p:cNvPr id="117" name="Google Shape;117;p3"/>
          <p:cNvSpPr txBox="1"/>
          <p:nvPr>
            <p:ph idx="1" type="subTitle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 sz="2000"/>
              <a:t>¿CÓMO SE SOLICITAN LAS PRÁCTICAS CURRICULARES?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>
            <a:off x="471045" y="229309"/>
            <a:ext cx="7358100" cy="6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342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s-ES" sz="15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NORMATIVA QUE  REGULA LAS PRÁCTICAS ACADÉMICAS EXTERNAS DE LOS ESTUDIANTES UNIVERSITARIOS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471045" y="836509"/>
            <a:ext cx="7976100" cy="5155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Normativa de prácticas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Real Decreto 592/2014 de 11 de julio, por el que se regulan las prácticas académicas externas de los estudiantes universitarios.</a:t>
            </a: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Normativa de Prácticas Académicas Externas de la Universidad de Almería, aprobada en Consejo de Gobierno del día 22 de junio de 2016 y modificada el 22 de junio de 2017 y el 10 de junio de 2022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 Decreto Ley 2/2023, de 16 de marzo. disposición adicional quincuagésima segunda, en virtud de la cual se incluye en el Sistema de Seguridad Social a los alumnos y alumnas que realicen prácticas formativas o académicas externas incluidas en programas de formación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Normativa Prácticum del Grado en Psicología</a:t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Pasos a seguir en caso de accidente</a:t>
            </a:r>
            <a:b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Protocolo de actuación en caso de accidentes de trabajo y enfermedad profesional prácticas externas curriculares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/>
          <p:nvPr>
            <p:ph idx="4294967295" type="body"/>
          </p:nvPr>
        </p:nvSpPr>
        <p:spPr>
          <a:xfrm>
            <a:off x="214375" y="157125"/>
            <a:ext cx="8418900" cy="3056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s-ES" sz="2400">
                <a:latin typeface="Arial"/>
                <a:ea typeface="Arial"/>
                <a:cs typeface="Arial"/>
                <a:sym typeface="Arial"/>
              </a:rPr>
              <a:t>PROCEDIMIENTO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2400">
                <a:latin typeface="Arial"/>
                <a:ea typeface="Arial"/>
                <a:cs typeface="Arial"/>
                <a:sym typeface="Arial"/>
              </a:rPr>
              <a:t>Inscribirse en portal de empleo y prácticas ICARO - Universidad de Almería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s-ES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https://ual.portalicaro.es/</a:t>
            </a:r>
            <a:r>
              <a:rPr b="1" lang="es-ES" sz="24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29" name="Google Shape;129;p8"/>
          <p:cNvPicPr preferRelativeResize="0"/>
          <p:nvPr/>
        </p:nvPicPr>
        <p:blipFill rotWithShape="1">
          <a:blip r:embed="rId4">
            <a:alphaModFix/>
          </a:blip>
          <a:srcRect b="36611" l="25965" r="25758" t="10408"/>
          <a:stretch/>
        </p:blipFill>
        <p:spPr>
          <a:xfrm>
            <a:off x="2398712" y="2979778"/>
            <a:ext cx="4050226" cy="250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/>
          <p:nvPr/>
        </p:nvSpPr>
        <p:spPr>
          <a:xfrm>
            <a:off x="571500" y="1928813"/>
            <a:ext cx="73580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342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900113" y="3555177"/>
            <a:ext cx="6958012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rgbClr val="143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407659" y="150288"/>
            <a:ext cx="817696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SOLICITUD DE LAS PRÁCTICAS CURRICULARES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INSCRIPCIÓN DESDE CAMPUS VIRTUAL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975" y="1178925"/>
            <a:ext cx="8738050" cy="4752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19"/>
          <p:cNvCxnSpPr/>
          <p:nvPr/>
        </p:nvCxnSpPr>
        <p:spPr>
          <a:xfrm flipH="1">
            <a:off x="4788024" y="2383676"/>
            <a:ext cx="657225" cy="28575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250" y="1360350"/>
            <a:ext cx="8773499" cy="44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/>
          <p:nvPr/>
        </p:nvSpPr>
        <p:spPr>
          <a:xfrm>
            <a:off x="1115616" y="188640"/>
            <a:ext cx="676875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SOLICITUD DE PRÁCTICAS CURRICULARES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INSCRIPCIÓN DESDE ICARO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20"/>
          <p:cNvCxnSpPr/>
          <p:nvPr/>
        </p:nvCxnSpPr>
        <p:spPr>
          <a:xfrm flipH="1">
            <a:off x="1418800" y="2749075"/>
            <a:ext cx="1310700" cy="264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/>
          <p:nvPr/>
        </p:nvSpPr>
        <p:spPr>
          <a:xfrm>
            <a:off x="407200" y="257700"/>
            <a:ext cx="8563800" cy="44260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1D4F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OBLIGATORIO INTRODUCIR DATOS SEGURIDAD SOCIAL EN ICARO</a:t>
            </a:r>
            <a:endParaRPr b="0" i="0" sz="2800" u="none" cap="none" strike="noStrik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 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dispone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dicho número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puede obtenerlo a través de los siguientes procedimientos: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596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 c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ertificado digital, clave permanente, sms o clave pin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través del Portal de la TGSS 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“IMPORTASS”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es-ES" sz="1700" u="sng" cap="none" strike="noStrik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https://portal.seg-social.gob.es/wps/portal/importass/importass/inicio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596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bien, a través del servicio 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“enviar una solicitud” 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existente en el Portal de la TGSS 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“IMPORTASS”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Cuando lo obtenga, rellénalo dentro de sus 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“Datos Personales”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 su perfil de 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ICARO.</a:t>
            </a:r>
            <a:endParaRPr b="1" i="0" sz="1700" u="none" cap="none" strike="noStrik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/>
          <p:nvPr/>
        </p:nvSpPr>
        <p:spPr>
          <a:xfrm>
            <a:off x="1361440" y="485150"/>
            <a:ext cx="61163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SEGURIDAD SOCIAL</a:t>
            </a:r>
            <a:endParaRPr b="1" i="0" sz="2400" u="none" cap="none" strike="noStrike">
              <a:solidFill>
                <a:srgbClr val="1D4F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720365" y="1454080"/>
            <a:ext cx="7894200" cy="42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Todo el alumnado estará dado de alta en la Seguridad Social como prácticas no laborales en el periodo. 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 muy importante no salirse de este periodo.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</a:t>
            </a:r>
            <a:r>
              <a:rPr b="1" lang="es-ES" sz="1700"/>
              <a:t>qué</a:t>
            </a: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consiste: 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trata de un alta especial que sirve para computar como tiempo trabajado solo a efectos de jubilación.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Universidad de Almería es la responsable del alta y del coste de la misma: </a:t>
            </a:r>
            <a:r>
              <a:rPr b="0" i="0" lang="es-E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ello debes informar a la gestora de prácticas de cualquier eventualidad, como faltas no justificadas, accidentes, bajas médicas, etc.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285750" marR="0" rtl="0" algn="just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/>
          <p:nvPr/>
        </p:nvSpPr>
        <p:spPr>
          <a:xfrm>
            <a:off x="571500" y="1928813"/>
            <a:ext cx="73580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3429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900113" y="3555177"/>
            <a:ext cx="6958012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rgbClr val="143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1"/>
          <p:cNvSpPr txBox="1"/>
          <p:nvPr/>
        </p:nvSpPr>
        <p:spPr>
          <a:xfrm>
            <a:off x="571500" y="188640"/>
            <a:ext cx="817696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Catamaran"/>
                <a:ea typeface="Catamaran"/>
                <a:cs typeface="Catamaran"/>
                <a:sym typeface="Catamaran"/>
              </a:rPr>
              <a:t>PRÁCTICAS CURRICULARES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INSCRIPCIÓN DESDE ÍCARO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1043608" y="2060848"/>
            <a:ext cx="792088" cy="7200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857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1"/>
          <p:cNvSpPr/>
          <p:nvPr/>
        </p:nvSpPr>
        <p:spPr>
          <a:xfrm>
            <a:off x="5724128" y="3519173"/>
            <a:ext cx="792088" cy="7200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857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300" y="1340600"/>
            <a:ext cx="8702550" cy="4227825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  <p:cxnSp>
        <p:nvCxnSpPr>
          <p:cNvPr id="168" name="Google Shape;168;p21"/>
          <p:cNvCxnSpPr/>
          <p:nvPr/>
        </p:nvCxnSpPr>
        <p:spPr>
          <a:xfrm>
            <a:off x="5724128" y="3519173"/>
            <a:ext cx="2205435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>
            <p:ph type="title"/>
          </p:nvPr>
        </p:nvSpPr>
        <p:spPr>
          <a:xfrm>
            <a:off x="3563958" y="1762825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2</a:t>
            </a:r>
            <a:endParaRPr/>
          </a:p>
        </p:txBody>
      </p:sp>
      <p:sp>
        <p:nvSpPr>
          <p:cNvPr id="174" name="Google Shape;174;p22"/>
          <p:cNvSpPr txBox="1"/>
          <p:nvPr>
            <p:ph idx="1" type="subTitle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s-ES" sz="2000"/>
              <a:t>SOLICITUD OFERTAS Y ADJUDICACIÓN DE PUESTOS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/>
          <p:nvPr/>
        </p:nvSpPr>
        <p:spPr>
          <a:xfrm>
            <a:off x="0" y="245113"/>
            <a:ext cx="8868000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CALENDARIO GESTIÓN PRÁCTICAS CURRICULARES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GRADO EN PSICOLOGÍA (225 HORAS)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CURSO ACADÉMICO 2026 – 2027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2309813" y="1757363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1" name="Google Shape;181;p27"/>
          <p:cNvGraphicFramePr/>
          <p:nvPr/>
        </p:nvGraphicFramePr>
        <p:xfrm>
          <a:off x="1058449" y="1139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{630D3469-DDAD-49B1-ADAE-4E356BF8B021}</a:tableStyleId>
              </a:tblPr>
              <a:tblGrid>
                <a:gridCol w="1981200"/>
                <a:gridCol w="5045900"/>
              </a:tblGrid>
              <a:tr h="100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al 27/10/2026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Solicitud y elección de plazas por el alumnado a través de Ícaro. 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2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30/10/2026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Resolución provisional y publicación de asignación provisional de plazas.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 al 04/11/2026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Alegaciones: Periodo de presentación de reclamaciones.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al 6/11/2026 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Resolución y respuesta a las alegaciones.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09 al 10/11/2026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Segunda asignación de plazas vacantes.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al 12 /11/2026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Resolución definitiva: publicación de asignación de plazas definitivas.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 al 22/01/2027</a:t>
                      </a:r>
                      <a:endParaRPr sz="12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br>
                        <a:rPr lang="es-ES" sz="1200" u="none" cap="none" strike="noStrike"/>
                      </a:b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Periodo de firma o acreditación para incorporación a la plaza asignada, a través de la plataforma Ícaro.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4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15/02/2027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Incorporación a la empresa o centro de prácticas.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15/02/2027 - 07/07/2027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PERIODO REALIZACIÓN DE LAS PRÁCTICAS.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85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CONVOCATORIA ORDINARIA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 hMerge="1"/>
              </a:tr>
              <a:tr h="30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al 20/05/2027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Entrega de la memoria de prácticas a través de Ícaro (modelo disponible en la web de la Facultad).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Informe de valoración del tutor profesional.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 al 26/05/2027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Valoración de la memoria por el tutor académico a través de ÍCARO.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5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27/05 - 04/06/2027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Entrega de actas por parte del responsable.</a:t>
                      </a:r>
                      <a:endParaRPr sz="12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85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CONVOCATORIA EXTRAORDINARIA</a:t>
                      </a:r>
                      <a:endParaRPr sz="14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30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 al 16/06/2027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Entrega de la memoria por el alumno a través de Ícaro.</a:t>
                      </a:r>
                      <a:endParaRPr sz="1400" u="none" cap="none" strike="noStrike"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Informe de valoración del tutor profesional.</a:t>
                      </a:r>
                      <a:endParaRPr sz="14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 al 18/06/2027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Valoración de la memoria por el tutor académico a través de ÍCARO.</a:t>
                      </a:r>
                      <a:endParaRPr sz="1400" u="none" cap="none" strike="noStrike"/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 al 28/06/2027</a:t>
                      </a:r>
                      <a:endParaRPr b="1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s-ES" sz="1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Entrega de actas por parte del responsable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7325" marB="17325" marR="26000" marL="2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82" name="Google Shape;182;p27"/>
          <p:cNvSpPr/>
          <p:nvPr/>
        </p:nvSpPr>
        <p:spPr>
          <a:xfrm>
            <a:off x="3587750" y="1726413"/>
            <a:ext cx="16895258" cy="462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ogramas de becas Repsol para estudiantes y graduados | Repsol" id="187" name="Google Shape;1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650" y="4141175"/>
            <a:ext cx="6694849" cy="18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4"/>
          <p:cNvSpPr txBox="1"/>
          <p:nvPr/>
        </p:nvSpPr>
        <p:spPr>
          <a:xfrm>
            <a:off x="372117" y="419323"/>
            <a:ext cx="82296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ADJUDICACIÓN DE PUESTOS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296088" y="995323"/>
            <a:ext cx="8381654" cy="31458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1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b="0" i="0" lang="es-ES" sz="3200" u="none" cap="none" strike="noStrike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	</a:t>
            </a:r>
            <a:endParaRPr b="0" i="0" sz="32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42900" lvl="0" marL="342900" marR="0" rtl="0" algn="just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s-E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abrirá un Plazo de Inscripción a las ofertas de prácticas disponibles en el que cada estudiante indicará desde la aplicación ICARO, por orden de preferencia, todas las empresas en las que desea realizar las prácticas.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s-E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cada oferta se informa del nombre de la  empresa, localidad de realización de las prácticas, fecha de inicio, duración, actividades a desempeñar y competencias a desarrollar durante las prácticas.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s-E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periodo exacto de inscripción se comunicará por correo electrónico.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ácticas profesionales pagas: Sector público abrió las puertas a  universitarios, consulte cómo vincularse" id="194" name="Google Shape;194;p25"/>
          <p:cNvPicPr preferRelativeResize="0"/>
          <p:nvPr/>
        </p:nvPicPr>
        <p:blipFill rotWithShape="1">
          <a:blip r:embed="rId3">
            <a:alphaModFix/>
          </a:blip>
          <a:srcRect b="15640" l="0" r="0" t="26596"/>
          <a:stretch/>
        </p:blipFill>
        <p:spPr>
          <a:xfrm>
            <a:off x="4412196" y="4685699"/>
            <a:ext cx="3861126" cy="12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5"/>
          <p:cNvSpPr txBox="1"/>
          <p:nvPr/>
        </p:nvSpPr>
        <p:spPr>
          <a:xfrm>
            <a:off x="457200" y="1046112"/>
            <a:ext cx="8229600" cy="3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9845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adjudicación de ofertas se hará atendiendo a la </a:t>
            </a:r>
            <a:r>
              <a:rPr b="1" i="0" lang="es-E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nota ponderada proporcionada por la Facultad</a:t>
            </a: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cada estudiante. Se tiene en cuenta la nota según la normativa de la Facultad.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4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34290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Finalizado el periodo de inscripción, se enviará a través de correo electrónico un </a:t>
            </a:r>
            <a:r>
              <a:rPr b="1" i="0" lang="es-E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Listado Provisional de Adjudicación</a:t>
            </a:r>
            <a:r>
              <a:rPr b="0" i="0" lang="es-E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 se abrirá un periodo de alegaciones.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34290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Finalizado periodo de alegaciones se enviará vía correo electrónico el </a:t>
            </a:r>
            <a:r>
              <a:rPr b="1" i="0" lang="es-E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Listado Definitivo de Adjudicación</a:t>
            </a:r>
            <a:r>
              <a:rPr b="0" i="0" lang="es-E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ofertas.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445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48" lvl="0" marL="34290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personas con oferta adjudicada tienen la obligación de aceptarla.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264828" y="4892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ADJUDICACIÓN DE PUESTOS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/>
        </p:nvSpPr>
        <p:spPr>
          <a:xfrm>
            <a:off x="2900772" y="732714"/>
            <a:ext cx="3766419" cy="679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Figuras implicadas</a:t>
            </a:r>
            <a:endParaRPr b="1" i="0" sz="3200" u="none" cap="none" strike="noStrike">
              <a:solidFill>
                <a:srgbClr val="1D4F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720" y="1615440"/>
            <a:ext cx="8768080" cy="3384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>
            <p:ph type="title"/>
          </p:nvPr>
        </p:nvSpPr>
        <p:spPr>
          <a:xfrm>
            <a:off x="3450950" y="1694124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3</a:t>
            </a:r>
            <a:endParaRPr/>
          </a:p>
        </p:txBody>
      </p:sp>
      <p:sp>
        <p:nvSpPr>
          <p:cNvPr id="208" name="Google Shape;208;p32"/>
          <p:cNvSpPr txBox="1"/>
          <p:nvPr>
            <p:ph idx="1" type="subTitle"/>
          </p:nvPr>
        </p:nvSpPr>
        <p:spPr>
          <a:xfrm>
            <a:off x="4778717" y="3146231"/>
            <a:ext cx="4227717" cy="83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2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s-ES" sz="2000"/>
              <a:t>CUESTIONES A TENER EN CUENTA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/>
        </p:nvSpPr>
        <p:spPr>
          <a:xfrm>
            <a:off x="665251" y="830350"/>
            <a:ext cx="7396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CERTIFICADO DE DELITOS SEXUALES (CONTACTO CON MENORES)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709250" y="1366451"/>
            <a:ext cx="75609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Aquellas personas que durante las prácticas vayan a tener contacto con menores, deben solicitar el certificado de no haber cometido delitos sexuales al  Ministerio de Justicia. Si tienes firma digital,  lo puedes solicitar en la siguiente dirección: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https://sede.mjusticia.gob.es/es/tramites/certificado-registro-central</a:t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br>
              <a:rPr b="0" i="0" lang="es-E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2839f308b8_0_40"/>
          <p:cNvSpPr txBox="1"/>
          <p:nvPr/>
        </p:nvSpPr>
        <p:spPr>
          <a:xfrm>
            <a:off x="1699491" y="404664"/>
            <a:ext cx="565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RECONOCIMIENTO DE CRÉDITOS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32839f308b8_0_40"/>
          <p:cNvSpPr txBox="1"/>
          <p:nvPr/>
        </p:nvSpPr>
        <p:spPr>
          <a:xfrm>
            <a:off x="641838" y="981601"/>
            <a:ext cx="81768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El reconocimiento de créditos se gestiona a través de </a:t>
            </a:r>
            <a:r>
              <a:rPr b="1" i="0" lang="es-ES" sz="2000" u="none" cap="none" strike="noStrike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Mi Secretaría. </a:t>
            </a:r>
            <a:r>
              <a:rPr b="0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El procedimiento está publicado en el siguiente enlace:</a:t>
            </a:r>
            <a:r>
              <a:rPr b="1" i="0" lang="es-ES" sz="2000" u="none" cap="none" strike="noStrike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b="1" i="0" lang="es-ES" sz="2000" u="sng" cap="none" strike="noStrike">
                <a:solidFill>
                  <a:schemeClr val="hlink"/>
                </a:solidFill>
                <a:latin typeface="Catamaran"/>
                <a:ea typeface="Catamaran"/>
                <a:cs typeface="Catamaran"/>
                <a:sym typeface="Catamaran"/>
                <a:hlinkClick r:id="rId3"/>
              </a:rPr>
              <a:t>https://www.ual.es/administracionelectronica/procedimientos</a:t>
            </a:r>
            <a:endParaRPr b="1" i="0" sz="2000" u="none" cap="none" strike="noStrike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Las personas que realizan las Prácticas Extracurriculares y solicitan el reconocimiento de créditos, tras el reconocimiento de las asignaturas de Prácticas en su expediente académico, hay que revocar la </a:t>
            </a:r>
            <a:r>
              <a:rPr b="1" i="0" lang="es-ES" sz="2000" u="none" cap="none" strike="noStrike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beca general del Ministerio de Educación y Formación Profesional</a:t>
            </a:r>
            <a:r>
              <a:rPr b="1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</a:t>
            </a:r>
            <a:r>
              <a:rPr b="0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por haber quedado matriculada de menos créditos de los exigidos en la convocatoria. </a:t>
            </a:r>
            <a:b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formación General del trámite de reconocimiento y transferencia de  créditos - Universidad de Almería" id="221" name="Google Shape;221;g32839f308b8_0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52091" y="5014895"/>
            <a:ext cx="1226500" cy="11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/>
        </p:nvSpPr>
        <p:spPr>
          <a:xfrm>
            <a:off x="505800" y="444130"/>
            <a:ext cx="8132400" cy="5262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sng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IMPORTANTE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13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Debéis tener el </a:t>
            </a:r>
            <a:r>
              <a:rPr b="1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cv en Ícaro</a:t>
            </a: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totalmente cumplimentado y actualizado.</a:t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No es aconsejable visualizar las ofertas en </a:t>
            </a:r>
            <a:r>
              <a:rPr b="1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móvil.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Prestad atención a la localidad de realización de las prácticas.</a:t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Tenéis la obligación de realizar la práctica que se os </a:t>
            </a:r>
            <a:r>
              <a:rPr b="1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adjudica</a:t>
            </a: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en función de vuestra elección.</a:t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Debéis completar las horas de prácticas en el periodo que aparece en vuestro documento de aceptación:  </a:t>
            </a:r>
            <a:r>
              <a:rPr b="1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nadie podrá excederse de ese periodo.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Debéis </a:t>
            </a:r>
            <a:r>
              <a:rPr b="1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comunicar a la empresa</a:t>
            </a: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con antelación vuestras faltas y recuperar esas horas dentro del período de prácticas establecido.</a:t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/>
          <p:nvPr>
            <p:ph type="title"/>
          </p:nvPr>
        </p:nvSpPr>
        <p:spPr>
          <a:xfrm>
            <a:off x="3452100" y="1664649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4</a:t>
            </a:r>
            <a:endParaRPr/>
          </a:p>
        </p:txBody>
      </p:sp>
      <p:sp>
        <p:nvSpPr>
          <p:cNvPr id="232" name="Google Shape;232;p28"/>
          <p:cNvSpPr txBox="1"/>
          <p:nvPr>
            <p:ph idx="1" type="subTitle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sz="2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s-ES" sz="2000"/>
              <a:t>MANUAL DE ACCESO A ÍCARO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9"/>
          <p:cNvSpPr/>
          <p:nvPr/>
        </p:nvSpPr>
        <p:spPr>
          <a:xfrm>
            <a:off x="70338" y="1496743"/>
            <a:ext cx="89154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MANUAL DE PRÁCTICAS CURRICULARES PARA EL ALUMNADO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9"/>
          <p:cNvSpPr txBox="1"/>
          <p:nvPr/>
        </p:nvSpPr>
        <p:spPr>
          <a:xfrm>
            <a:off x="656333" y="617023"/>
            <a:ext cx="7344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MANUAL</a:t>
            </a:r>
            <a:r>
              <a:rPr b="1" i="0" lang="es-E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s-ES" sz="24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DE PRÁCTICAS CURRICULARES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10342" l="42018" r="27212" t="12393"/>
          <a:stretch/>
        </p:blipFill>
        <p:spPr>
          <a:xfrm>
            <a:off x="3603790" y="2855314"/>
            <a:ext cx="2224452" cy="314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2839f308b8_0_137"/>
          <p:cNvSpPr txBox="1"/>
          <p:nvPr/>
        </p:nvSpPr>
        <p:spPr>
          <a:xfrm>
            <a:off x="627459" y="851852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CONTACTOS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326195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247" name="Google Shape;247;g32839f308b8_0_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7391" y="1109663"/>
            <a:ext cx="4629150" cy="46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2839f308b8_0_137"/>
          <p:cNvSpPr txBox="1"/>
          <p:nvPr/>
        </p:nvSpPr>
        <p:spPr>
          <a:xfrm>
            <a:off x="420624" y="2194560"/>
            <a:ext cx="384047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Rosa Fresneda: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TELÉFONO:  950 01 58 70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E-MAIL: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sng" cap="none" strike="noStrike">
                <a:solidFill>
                  <a:schemeClr val="dk1"/>
                </a:solidFill>
                <a:highlight>
                  <a:srgbClr val="FFFF00"/>
                </a:highlight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rfresneda@fundacionual.es</a:t>
            </a:r>
            <a:endParaRPr b="0" i="0" sz="1600" u="none" cap="none" strike="noStrike">
              <a:solidFill>
                <a:schemeClr val="dk1"/>
              </a:solidFill>
              <a:highlight>
                <a:srgbClr val="FFFF00"/>
              </a:highlight>
              <a:latin typeface="Catamaran"/>
              <a:ea typeface="Catamaran"/>
              <a:cs typeface="Catamaran"/>
              <a:sym typeface="Catamaran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practicas@fundacionual.es</a:t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CAU: </a:t>
            </a:r>
            <a:r>
              <a:rPr b="0" i="0" lang="es-ES" sz="1600" u="sng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https://www.ual.es/contacta</a:t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M.ª José Gimeno</a:t>
            </a:r>
            <a:endParaRPr/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(Seguridad Social):</a:t>
            </a:r>
            <a:endParaRPr/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TELÉFONO: 950 21 40 38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E-MAIL: </a:t>
            </a:r>
            <a:r>
              <a:rPr b="0" i="0" lang="es-ES" sz="1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mgimeno@ual.es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2839f308b8_0_147"/>
          <p:cNvSpPr txBox="1"/>
          <p:nvPr/>
        </p:nvSpPr>
        <p:spPr>
          <a:xfrm>
            <a:off x="1002660" y="1326710"/>
            <a:ext cx="6955800" cy="3694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 INFORMACIÓN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http://www.ual.es/empleo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https://fundacionual.es/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SÍGUENOS EN 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ICAROUAL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1828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s-ES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https://www.facebook.com/sueual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rchivo:Instagram logo 2022.svg - Wikipedia, la enciclopedia libre" id="255" name="Google Shape;255;g32839f308b8_0_1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84400" y="3375590"/>
            <a:ext cx="352200" cy="352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Facebook logo (square).png - Wikipedia, la enciclopedia libre" id="256" name="Google Shape;256;g32839f308b8_0_1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84400" y="4272162"/>
            <a:ext cx="352200" cy="35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 UAL se afianza en el prestigioso ranking THE: entre las 200 primeras de  toda Europa - UALNEWS" id="262" name="Google Shape;26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331" y="0"/>
            <a:ext cx="7743571" cy="6093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7"/>
          <p:cNvSpPr/>
          <p:nvPr/>
        </p:nvSpPr>
        <p:spPr>
          <a:xfrm>
            <a:off x="175848" y="2868428"/>
            <a:ext cx="86868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s-ES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s-ES" sz="4800" u="none" cap="none" strike="noStrik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MUCHAS GRACIAS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2018-03-07T11:18:53Z</dcterms:created>
  <dc:creator>Kuka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0x01010011EFCF7E409075418D93116C2B5F6284</vt:lpwstr>
  </property>
</Properties>
</file>