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7" roundtripDataSignature="AMtx7mitYQ6ZJ8o/PNa62jbIqIvLJvCP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0A4BEB0-E0B1-420D-AFBD-3E85B8B36798}">
  <a:tblStyle styleId="{A0A4BEB0-E0B1-420D-AFBD-3E85B8B36798}" styleName="Table_0">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s-E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88" name="Google Shape;88;p1: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0" name="Google Shape;190;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1" name="Google Shape;191;p16: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92" name="Google Shape;192;p16: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9" name="Google Shape;99;p2: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00" name="Google Shape;100;p2: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 name="Google Shape;109;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0" name="Google Shape;110;p3: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11" name="Google Shape;111;p3: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1" name="Google Shape;121;p4: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22" name="Google Shape;122;p4: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1" name="Google Shape;131;p5: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32" name="Google Shape;132;p5: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p12: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43" name="Google Shape;143;p12: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3" name="Google Shape;153;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p13: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55" name="Google Shape;155;p13: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7" name="Google Shape;167;p14: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68" name="Google Shape;168;p14: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8" name="Google Shape;178;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9" name="Google Shape;179;p15:notes"/>
          <p:cNvSpPr txBox="1"/>
          <p:nvPr>
            <p:ph idx="3" type="hdr"/>
          </p:nvPr>
        </p:nvSpPr>
        <p:spPr>
          <a:xfrm>
            <a:off x="0" y="0"/>
            <a:ext cx="2971800" cy="4572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s-ES"/>
              <a:t>Prácticum I</a:t>
            </a:r>
            <a:endParaRPr/>
          </a:p>
        </p:txBody>
      </p:sp>
      <p:sp>
        <p:nvSpPr>
          <p:cNvPr id="180" name="Google Shape;180;p15:notes"/>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rPr lang="es-ES"/>
              <a:t>Vicedecanato de Prácticas y Relaciones con los Centros. Universidad de Almería</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5" name="Shape 15"/>
        <p:cNvGrpSpPr/>
        <p:nvPr/>
      </p:nvGrpSpPr>
      <p:grpSpPr>
        <a:xfrm>
          <a:off x="0" y="0"/>
          <a:ext cx="0" cy="0"/>
          <a:chOff x="0" y="0"/>
          <a:chExt cx="0" cy="0"/>
        </a:xfrm>
      </p:grpSpPr>
      <p:sp>
        <p:nvSpPr>
          <p:cNvPr id="16" name="Google Shape;16;p1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8" name="Google Shape;18;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72" name="Shape 72"/>
        <p:cNvGrpSpPr/>
        <p:nvPr/>
      </p:nvGrpSpPr>
      <p:grpSpPr>
        <a:xfrm>
          <a:off x="0" y="0"/>
          <a:ext cx="0" cy="0"/>
          <a:chOff x="0" y="0"/>
          <a:chExt cx="0" cy="0"/>
        </a:xfrm>
      </p:grpSpPr>
      <p:sp>
        <p:nvSpPr>
          <p:cNvPr id="73" name="Google Shape;73;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7"/>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8" name="Shape 78"/>
        <p:cNvGrpSpPr/>
        <p:nvPr/>
      </p:nvGrpSpPr>
      <p:grpSpPr>
        <a:xfrm>
          <a:off x="0" y="0"/>
          <a:ext cx="0" cy="0"/>
          <a:chOff x="0" y="0"/>
          <a:chExt cx="0" cy="0"/>
        </a:xfrm>
      </p:grpSpPr>
      <p:sp>
        <p:nvSpPr>
          <p:cNvPr id="79" name="Google Shape;79;p28"/>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8"/>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1" name="Google Shape;81;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21" name="Shape 21"/>
        <p:cNvGrpSpPr/>
        <p:nvPr/>
      </p:nvGrpSpPr>
      <p:grpSpPr>
        <a:xfrm>
          <a:off x="0" y="0"/>
          <a:ext cx="0" cy="0"/>
          <a:chOff x="0" y="0"/>
          <a:chExt cx="0" cy="0"/>
        </a:xfrm>
      </p:grpSpPr>
      <p:sp>
        <p:nvSpPr>
          <p:cNvPr id="22" name="Google Shape;22;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7" name="Shape 27"/>
        <p:cNvGrpSpPr/>
        <p:nvPr/>
      </p:nvGrpSpPr>
      <p:grpSpPr>
        <a:xfrm>
          <a:off x="0" y="0"/>
          <a:ext cx="0" cy="0"/>
          <a:chOff x="0" y="0"/>
          <a:chExt cx="0" cy="0"/>
        </a:xfrm>
      </p:grpSpPr>
      <p:sp>
        <p:nvSpPr>
          <p:cNvPr id="28" name="Google Shape;28;p2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30" name="Google Shape;30;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33" name="Shape 33"/>
        <p:cNvGrpSpPr/>
        <p:nvPr/>
      </p:nvGrpSpPr>
      <p:grpSpPr>
        <a:xfrm>
          <a:off x="0" y="0"/>
          <a:ext cx="0" cy="0"/>
          <a:chOff x="0" y="0"/>
          <a:chExt cx="0" cy="0"/>
        </a:xfrm>
      </p:grpSpPr>
      <p:sp>
        <p:nvSpPr>
          <p:cNvPr id="34" name="Google Shape;34;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6" name="Google Shape;36;p2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7" name="Google Shape;37;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40" name="Shape 40"/>
        <p:cNvGrpSpPr/>
        <p:nvPr/>
      </p:nvGrpSpPr>
      <p:grpSpPr>
        <a:xfrm>
          <a:off x="0" y="0"/>
          <a:ext cx="0" cy="0"/>
          <a:chOff x="0" y="0"/>
          <a:chExt cx="0" cy="0"/>
        </a:xfrm>
      </p:grpSpPr>
      <p:sp>
        <p:nvSpPr>
          <p:cNvPr id="41" name="Google Shape;41;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3" name="Google Shape;43;p2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4" name="Google Shape;44;p2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45" name="Google Shape;45;p2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46" name="Google Shape;46;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ólo el título" type="titleOnly">
  <p:cSld name="TITLE_ONLY">
    <p:spTree>
      <p:nvGrpSpPr>
        <p:cNvPr id="49" name="Shape 49"/>
        <p:cNvGrpSpPr/>
        <p:nvPr/>
      </p:nvGrpSpPr>
      <p:grpSpPr>
        <a:xfrm>
          <a:off x="0" y="0"/>
          <a:ext cx="0" cy="0"/>
          <a:chOff x="0" y="0"/>
          <a:chExt cx="0" cy="0"/>
        </a:xfrm>
      </p:grpSpPr>
      <p:sp>
        <p:nvSpPr>
          <p:cNvPr id="50" name="Google Shape;50;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4" name="Shape 54"/>
        <p:cNvGrpSpPr/>
        <p:nvPr/>
      </p:nvGrpSpPr>
      <p:grpSpPr>
        <a:xfrm>
          <a:off x="0" y="0"/>
          <a:ext cx="0" cy="0"/>
          <a:chOff x="0" y="0"/>
          <a:chExt cx="0" cy="0"/>
        </a:xfrm>
      </p:grpSpPr>
      <p:sp>
        <p:nvSpPr>
          <p:cNvPr id="55" name="Google Shape;55;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8" name="Shape 58"/>
        <p:cNvGrpSpPr/>
        <p:nvPr/>
      </p:nvGrpSpPr>
      <p:grpSpPr>
        <a:xfrm>
          <a:off x="0" y="0"/>
          <a:ext cx="0" cy="0"/>
          <a:chOff x="0" y="0"/>
          <a:chExt cx="0" cy="0"/>
        </a:xfrm>
      </p:grpSpPr>
      <p:sp>
        <p:nvSpPr>
          <p:cNvPr id="59" name="Google Shape;59;p2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1" name="Google Shape;61;p2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2" name="Google Shape;62;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5" name="Shape 65"/>
        <p:cNvGrpSpPr/>
        <p:nvPr/>
      </p:nvGrpSpPr>
      <p:grpSpPr>
        <a:xfrm>
          <a:off x="0" y="0"/>
          <a:ext cx="0" cy="0"/>
          <a:chOff x="0" y="0"/>
          <a:chExt cx="0" cy="0"/>
        </a:xfrm>
      </p:grpSpPr>
      <p:sp>
        <p:nvSpPr>
          <p:cNvPr id="66" name="Google Shape;66;p26"/>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6"/>
          <p:cNvSpPr/>
          <p:nvPr>
            <p:ph idx="2" type="pic"/>
          </p:nvPr>
        </p:nvSpPr>
        <p:spPr>
          <a:xfrm>
            <a:off x="1792288" y="612775"/>
            <a:ext cx="5486400" cy="4114800"/>
          </a:xfrm>
          <a:prstGeom prst="rect">
            <a:avLst/>
          </a:prstGeom>
          <a:noFill/>
          <a:ln>
            <a:noFill/>
          </a:ln>
        </p:spPr>
      </p:sp>
      <p:sp>
        <p:nvSpPr>
          <p:cNvPr id="68" name="Google Shape;68;p2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9" name="Google Shape;69;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
          <p:cNvPicPr preferRelativeResize="0"/>
          <p:nvPr/>
        </p:nvPicPr>
        <p:blipFill rotWithShape="1">
          <a:blip r:embed="rId3">
            <a:alphaModFix/>
          </a:blip>
          <a:srcRect b="0" l="0" r="0" t="0"/>
          <a:stretch/>
        </p:blipFill>
        <p:spPr>
          <a:xfrm>
            <a:off x="6948264" y="4352245"/>
            <a:ext cx="2000259" cy="2322200"/>
          </a:xfrm>
          <a:prstGeom prst="rect">
            <a:avLst/>
          </a:prstGeom>
          <a:noFill/>
          <a:ln>
            <a:noFill/>
          </a:ln>
        </p:spPr>
      </p:pic>
      <p:pic>
        <p:nvPicPr>
          <p:cNvPr id="91" name="Google Shape;91;p1"/>
          <p:cNvPicPr preferRelativeResize="0"/>
          <p:nvPr/>
        </p:nvPicPr>
        <p:blipFill rotWithShape="1">
          <a:blip r:embed="rId4">
            <a:alphaModFix/>
          </a:blip>
          <a:srcRect b="0" l="0" r="0" t="0"/>
          <a:stretch/>
        </p:blipFill>
        <p:spPr>
          <a:xfrm>
            <a:off x="-252536" y="4149080"/>
            <a:ext cx="2883793" cy="2883793"/>
          </a:xfrm>
          <a:prstGeom prst="rect">
            <a:avLst/>
          </a:prstGeom>
          <a:noFill/>
          <a:ln>
            <a:noFill/>
          </a:ln>
        </p:spPr>
      </p:pic>
      <p:sp>
        <p:nvSpPr>
          <p:cNvPr id="92" name="Google Shape;92;p1"/>
          <p:cNvSpPr txBox="1"/>
          <p:nvPr>
            <p:ph type="ctrTitle"/>
          </p:nvPr>
        </p:nvSpPr>
        <p:spPr>
          <a:xfrm>
            <a:off x="1331640" y="404664"/>
            <a:ext cx="6408712" cy="1224136"/>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2800"/>
              <a:buFont typeface="Calibri"/>
              <a:buNone/>
            </a:pPr>
            <a:r>
              <a:rPr b="1" lang="es-ES" sz="2800"/>
              <a:t>FACULTAD DE CIENCIAS DE LA EDUCACIÓN</a:t>
            </a:r>
            <a:endParaRPr/>
          </a:p>
        </p:txBody>
      </p:sp>
      <p:sp>
        <p:nvSpPr>
          <p:cNvPr id="93" name="Google Shape;93;p1"/>
          <p:cNvSpPr txBox="1"/>
          <p:nvPr>
            <p:ph idx="1" type="subTitle"/>
          </p:nvPr>
        </p:nvSpPr>
        <p:spPr>
          <a:xfrm>
            <a:off x="1403648" y="2060848"/>
            <a:ext cx="6400800" cy="1752600"/>
          </a:xfrm>
          <a:prstGeom prst="rect">
            <a:avLst/>
          </a:prstGeom>
          <a:solidFill>
            <a:srgbClr val="006863"/>
          </a:solidFill>
          <a:ln cap="flat" cmpd="sng" w="38100">
            <a:solidFill>
              <a:schemeClr val="lt1"/>
            </a:solidFill>
            <a:prstDash val="solid"/>
            <a:round/>
            <a:headEnd len="sm" w="sm" type="none"/>
            <a:tailEnd len="sm" w="sm" type="none"/>
          </a:ln>
          <a:effectLst>
            <a:outerShdw blurRad="40000" rotWithShape="0" dir="5400000" dist="20000">
              <a:srgbClr val="000000">
                <a:alpha val="37254"/>
              </a:srgbClr>
            </a:outerShdw>
          </a:effectLst>
        </p:spPr>
        <p:txBody>
          <a:bodyPr anchorCtr="0" anchor="t" bIns="45700" lIns="91425" spcFirstLastPara="1" rIns="91425" wrap="square" tIns="45700">
            <a:normAutofit/>
          </a:bodyPr>
          <a:lstStyle/>
          <a:p>
            <a:pPr indent="0" lvl="0" marL="0" rtl="0" algn="ctr">
              <a:lnSpc>
                <a:spcPct val="100000"/>
              </a:lnSpc>
              <a:spcBef>
                <a:spcPts val="0"/>
              </a:spcBef>
              <a:spcAft>
                <a:spcPts val="0"/>
              </a:spcAft>
              <a:buClr>
                <a:schemeClr val="lt1"/>
              </a:buClr>
              <a:buSzPts val="3200"/>
              <a:buNone/>
            </a:pPr>
            <a:r>
              <a:rPr b="1" lang="es-ES">
                <a:solidFill>
                  <a:schemeClr val="lt1"/>
                </a:solidFill>
                <a:latin typeface="Calibri"/>
                <a:ea typeface="Calibri"/>
                <a:cs typeface="Calibri"/>
                <a:sym typeface="Calibri"/>
              </a:rPr>
              <a:t>Trabajo Fin de Grado </a:t>
            </a:r>
            <a:endParaRPr/>
          </a:p>
          <a:p>
            <a:pPr indent="0" lvl="0" marL="0" rtl="0" algn="ctr">
              <a:lnSpc>
                <a:spcPct val="100000"/>
              </a:lnSpc>
              <a:spcBef>
                <a:spcPts val="640"/>
              </a:spcBef>
              <a:spcAft>
                <a:spcPts val="0"/>
              </a:spcAft>
              <a:buClr>
                <a:schemeClr val="lt1"/>
              </a:buClr>
              <a:buSzPts val="3200"/>
              <a:buNone/>
            </a:pPr>
            <a:r>
              <a:rPr b="1" lang="es-ES">
                <a:solidFill>
                  <a:schemeClr val="lt1"/>
                </a:solidFill>
                <a:latin typeface="Calibri"/>
                <a:ea typeface="Calibri"/>
                <a:cs typeface="Calibri"/>
                <a:sym typeface="Calibri"/>
              </a:rPr>
              <a:t>Curso 202</a:t>
            </a:r>
            <a:r>
              <a:rPr b="1" lang="es-ES">
                <a:solidFill>
                  <a:schemeClr val="lt1"/>
                </a:solidFill>
              </a:rPr>
              <a:t>5</a:t>
            </a:r>
            <a:r>
              <a:rPr b="1" lang="es-ES">
                <a:solidFill>
                  <a:schemeClr val="lt1"/>
                </a:solidFill>
                <a:latin typeface="Calibri"/>
                <a:ea typeface="Calibri"/>
                <a:cs typeface="Calibri"/>
                <a:sym typeface="Calibri"/>
              </a:rPr>
              <a:t>/202</a:t>
            </a:r>
            <a:r>
              <a:rPr b="1" lang="es-ES">
                <a:solidFill>
                  <a:schemeClr val="lt1"/>
                </a:solidFill>
              </a:rPr>
              <a:t>6</a:t>
            </a:r>
            <a:endParaRPr b="1">
              <a:solidFill>
                <a:schemeClr val="lt1"/>
              </a:solidFill>
            </a:endParaRPr>
          </a:p>
        </p:txBody>
      </p:sp>
      <p:sp>
        <p:nvSpPr>
          <p:cNvPr id="94" name="Google Shape;94;p1"/>
          <p:cNvSpPr txBox="1"/>
          <p:nvPr>
            <p:ph idx="11" type="ftr"/>
          </p:nvPr>
        </p:nvSpPr>
        <p:spPr>
          <a:xfrm>
            <a:off x="2631256" y="6309320"/>
            <a:ext cx="4252639" cy="365125"/>
          </a:xfrm>
          <a:prstGeom prst="rect">
            <a:avLst/>
          </a:prstGeom>
          <a:noFill/>
          <a:ln>
            <a:noFill/>
          </a:ln>
        </p:spPr>
        <p:txBody>
          <a:bodyPr anchorCtr="0" anchor="ctr" bIns="45700" lIns="91425" spcFirstLastPara="1" rIns="91425" wrap="square" tIns="45700">
            <a:noAutofit/>
          </a:bodyPr>
          <a:lstStyle/>
          <a:p>
            <a:pPr indent="-11113" lvl="0" marL="11113" rtl="0" algn="ctr">
              <a:lnSpc>
                <a:spcPct val="100000"/>
              </a:lnSpc>
              <a:spcBef>
                <a:spcPts val="0"/>
              </a:spcBef>
              <a:spcAft>
                <a:spcPts val="0"/>
              </a:spcAft>
              <a:buSzPts val="1400"/>
              <a:buNone/>
            </a:pPr>
            <a:r>
              <a:rPr lang="es-ES"/>
              <a:t>Vicedecanato de Prácticum y Relaciones con los Centros  Universidad de Almería</a:t>
            </a:r>
            <a:endParaRPr/>
          </a:p>
        </p:txBody>
      </p:sp>
      <p:sp>
        <p:nvSpPr>
          <p:cNvPr id="95" name="Google Shape;95;p1"/>
          <p:cNvSpPr txBox="1"/>
          <p:nvPr/>
        </p:nvSpPr>
        <p:spPr>
          <a:xfrm>
            <a:off x="3059832" y="4149080"/>
            <a:ext cx="3456384" cy="5847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0" i="0" lang="es-ES" sz="3200" u="none" cap="none" strike="noStrike">
                <a:solidFill>
                  <a:srgbClr val="006863"/>
                </a:solidFill>
                <a:latin typeface="Calibri"/>
                <a:ea typeface="Calibri"/>
                <a:cs typeface="Calibri"/>
                <a:sym typeface="Calibri"/>
              </a:rPr>
              <a:t>edupract@ual.es</a:t>
            </a:r>
            <a:endParaRPr b="0" i="0" sz="3200" u="none" cap="none" strike="noStrike">
              <a:solidFill>
                <a:srgbClr val="006863"/>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16"/>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95" name="Google Shape;195;p16"/>
          <p:cNvSpPr txBox="1"/>
          <p:nvPr>
            <p:ph idx="1" type="body"/>
          </p:nvPr>
        </p:nvSpPr>
        <p:spPr>
          <a:xfrm>
            <a:off x="457200" y="2233038"/>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3200"/>
              <a:buNone/>
            </a:pPr>
            <a:r>
              <a:rPr lang="es-ES">
                <a:solidFill>
                  <a:schemeClr val="dk1"/>
                </a:solidFill>
                <a:latin typeface="Calibri"/>
                <a:ea typeface="Calibri"/>
                <a:cs typeface="Calibri"/>
                <a:sym typeface="Calibri"/>
              </a:rPr>
              <a:t>En el Trabajo Fin de Grado, el alumnado deberá́ poner en juego todos los conocimientos adquiridos a lo largo de su formación, por lo que serán objeto de evaluación las competencias asociadas al título. </a:t>
            </a:r>
            <a:endParaRPr sz="2800"/>
          </a:p>
          <a:p>
            <a:pPr indent="0" lvl="0" marL="0" rtl="0" algn="just">
              <a:lnSpc>
                <a:spcPct val="100000"/>
              </a:lnSpc>
              <a:spcBef>
                <a:spcPts val="640"/>
              </a:spcBef>
              <a:spcAft>
                <a:spcPts val="0"/>
              </a:spcAft>
              <a:buClr>
                <a:schemeClr val="dk1"/>
              </a:buClr>
              <a:buSzPts val="3200"/>
              <a:buNone/>
            </a:pPr>
            <a:r>
              <a:t/>
            </a:r>
            <a:endParaRPr>
              <a:latin typeface="Arial"/>
              <a:ea typeface="Arial"/>
              <a:cs typeface="Arial"/>
              <a:sym typeface="Arial"/>
            </a:endParaRPr>
          </a:p>
        </p:txBody>
      </p:sp>
      <p:sp>
        <p:nvSpPr>
          <p:cNvPr id="196" name="Google Shape;196;p16"/>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Evaluación y calificación</a:t>
            </a:r>
            <a:endParaRPr b="0" i="0" sz="1400" u="none" cap="none" strike="noStrike">
              <a:solidFill>
                <a:srgbClr val="000000"/>
              </a:solidFill>
              <a:latin typeface="Arial"/>
              <a:ea typeface="Arial"/>
              <a:cs typeface="Arial"/>
              <a:sym typeface="Arial"/>
            </a:endParaRPr>
          </a:p>
        </p:txBody>
      </p:sp>
      <p:sp>
        <p:nvSpPr>
          <p:cNvPr id="197" name="Google Shape;197;p16"/>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sp>
        <p:nvSpPr>
          <p:cNvPr id="198" name="Google Shape;198;p16"/>
          <p:cNvSpPr txBox="1"/>
          <p:nvPr/>
        </p:nvSpPr>
        <p:spPr>
          <a:xfrm>
            <a:off x="457200" y="2138382"/>
            <a:ext cx="8291264" cy="4170938"/>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177800" lvl="0" marL="342900" marR="0" rtl="0" algn="just">
              <a:lnSpc>
                <a:spcPct val="100000"/>
              </a:lnSpc>
              <a:spcBef>
                <a:spcPts val="0"/>
              </a:spcBef>
              <a:spcAft>
                <a:spcPts val="0"/>
              </a:spcAft>
              <a:buClr>
                <a:schemeClr val="dk1"/>
              </a:buClr>
              <a:buSzPts val="2600"/>
              <a:buFont typeface="Arial"/>
              <a:buNone/>
            </a:pPr>
            <a:r>
              <a:t/>
            </a:r>
            <a:endParaRPr b="0" i="0" sz="2600" u="none" cap="none" strike="noStrike">
              <a:solidFill>
                <a:schemeClr val="dk1"/>
              </a:solidFill>
              <a:latin typeface="Calibri"/>
              <a:ea typeface="Calibri"/>
              <a:cs typeface="Calibri"/>
              <a:sym typeface="Calibri"/>
            </a:endParaRPr>
          </a:p>
        </p:txBody>
      </p:sp>
      <p:pic>
        <p:nvPicPr>
          <p:cNvPr id="199" name="Google Shape;199;p16"/>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graphicFrame>
        <p:nvGraphicFramePr>
          <p:cNvPr id="200" name="Google Shape;200;p16"/>
          <p:cNvGraphicFramePr/>
          <p:nvPr/>
        </p:nvGraphicFramePr>
        <p:xfrm>
          <a:off x="1187624" y="2564904"/>
          <a:ext cx="3000000" cy="3000000"/>
        </p:xfrm>
        <a:graphic>
          <a:graphicData uri="http://schemas.openxmlformats.org/drawingml/2006/table">
            <a:tbl>
              <a:tblPr bandCol="1" bandRow="1" firstCol="1" firstRow="1" lastCol="1" lastRow="1">
                <a:noFill/>
                <a:tableStyleId>{A0A4BEB0-E0B1-420D-AFBD-3E85B8B36798}</a:tableStyleId>
              </a:tblPr>
              <a:tblGrid>
                <a:gridCol w="2483450"/>
                <a:gridCol w="2282300"/>
                <a:gridCol w="1858975"/>
              </a:tblGrid>
              <a:tr h="698950">
                <a:tc>
                  <a:txBody>
                    <a:bodyPr/>
                    <a:lstStyle/>
                    <a:p>
                      <a:pPr indent="0" lvl="0" marL="66675" marR="0" rtl="0" algn="just">
                        <a:lnSpc>
                          <a:spcPct val="74444"/>
                        </a:lnSpc>
                        <a:spcBef>
                          <a:spcPts val="0"/>
                        </a:spcBef>
                        <a:spcAft>
                          <a:spcPts val="0"/>
                        </a:spcAft>
                        <a:buClr>
                          <a:srgbClr val="000000"/>
                        </a:buClr>
                        <a:buSzPts val="1800"/>
                        <a:buFont typeface="Arial"/>
                        <a:buNone/>
                      </a:pPr>
                      <a:r>
                        <a:rPr b="1" lang="es-ES" sz="1800" u="none" cap="none" strike="noStrike"/>
                        <a:t>Aspectos a evaluar</a:t>
                      </a:r>
                      <a:endParaRPr b="1" sz="1800" u="none" cap="none" strike="noStrike">
                        <a:latin typeface="Times New Roman"/>
                        <a:ea typeface="Times New Roman"/>
                        <a:cs typeface="Times New Roman"/>
                        <a:sym typeface="Times New Roman"/>
                      </a:endParaRPr>
                    </a:p>
                  </a:txBody>
                  <a:tcPr marT="0" marB="0" marR="0" marL="0" anchor="ctr"/>
                </a:tc>
                <a:tc>
                  <a:txBody>
                    <a:bodyPr/>
                    <a:lstStyle/>
                    <a:p>
                      <a:pPr indent="0" lvl="0" marL="67945" marR="0" rtl="0" algn="just">
                        <a:lnSpc>
                          <a:spcPct val="74444"/>
                        </a:lnSpc>
                        <a:spcBef>
                          <a:spcPts val="0"/>
                        </a:spcBef>
                        <a:spcAft>
                          <a:spcPts val="0"/>
                        </a:spcAft>
                        <a:buClr>
                          <a:srgbClr val="000000"/>
                        </a:buClr>
                        <a:buSzPts val="1800"/>
                        <a:buFont typeface="Arial"/>
                        <a:buNone/>
                      </a:pPr>
                      <a:r>
                        <a:rPr b="1" lang="es-ES" sz="1800" u="none" cap="none" strike="noStrike"/>
                        <a:t>Agente evaluador</a:t>
                      </a:r>
                      <a:endParaRPr b="1" sz="1800" u="none" cap="none" strike="noStrike">
                        <a:latin typeface="Times New Roman"/>
                        <a:ea typeface="Times New Roman"/>
                        <a:cs typeface="Times New Roman"/>
                        <a:sym typeface="Times New Roman"/>
                      </a:endParaRPr>
                    </a:p>
                  </a:txBody>
                  <a:tcPr marT="0" marB="0" marR="0" marL="0" anchor="ctr"/>
                </a:tc>
                <a:tc>
                  <a:txBody>
                    <a:bodyPr/>
                    <a:lstStyle/>
                    <a:p>
                      <a:pPr indent="0" lvl="0" marL="67945" marR="0" rtl="0" algn="just">
                        <a:lnSpc>
                          <a:spcPct val="74444"/>
                        </a:lnSpc>
                        <a:spcBef>
                          <a:spcPts val="0"/>
                        </a:spcBef>
                        <a:spcAft>
                          <a:spcPts val="0"/>
                        </a:spcAft>
                        <a:buClr>
                          <a:srgbClr val="000000"/>
                        </a:buClr>
                        <a:buSzPts val="1800"/>
                        <a:buFont typeface="Arial"/>
                        <a:buNone/>
                      </a:pPr>
                      <a:r>
                        <a:rPr b="1" lang="es-ES" sz="1800" u="none" cap="none" strike="noStrike"/>
                        <a:t>Ponderación total</a:t>
                      </a:r>
                      <a:endParaRPr b="1" sz="1800" u="none" cap="none" strike="noStrike">
                        <a:latin typeface="Times New Roman"/>
                        <a:ea typeface="Times New Roman"/>
                        <a:cs typeface="Times New Roman"/>
                        <a:sym typeface="Times New Roman"/>
                      </a:endParaRPr>
                    </a:p>
                  </a:txBody>
                  <a:tcPr marT="0" marB="0" marR="0" marL="0" anchor="ctr"/>
                </a:tc>
              </a:tr>
              <a:tr h="1050350">
                <a:tc>
                  <a:txBody>
                    <a:bodyPr/>
                    <a:lstStyle/>
                    <a:p>
                      <a:pPr indent="0" lvl="0" marL="66675" marR="0" rtl="0" algn="just">
                        <a:lnSpc>
                          <a:spcPct val="100000"/>
                        </a:lnSpc>
                        <a:spcBef>
                          <a:spcPts val="0"/>
                        </a:spcBef>
                        <a:spcAft>
                          <a:spcPts val="0"/>
                        </a:spcAft>
                        <a:buClr>
                          <a:srgbClr val="000000"/>
                        </a:buClr>
                        <a:buSzPts val="1800"/>
                        <a:buFont typeface="Arial"/>
                        <a:buNone/>
                      </a:pPr>
                      <a:r>
                        <a:rPr lang="es-ES" sz="1800" u="none" cap="none" strike="noStrike"/>
                        <a:t>Proceso del TFG y</a:t>
                      </a:r>
                      <a:endParaRPr sz="1400" u="none" cap="none" strike="noStrike"/>
                    </a:p>
                    <a:p>
                      <a:pPr indent="0" lvl="0" marL="66675" marR="0" rtl="0" algn="just">
                        <a:lnSpc>
                          <a:spcPct val="100000"/>
                        </a:lnSpc>
                        <a:spcBef>
                          <a:spcPts val="0"/>
                        </a:spcBef>
                        <a:spcAft>
                          <a:spcPts val="0"/>
                        </a:spcAft>
                        <a:buClr>
                          <a:srgbClr val="000000"/>
                        </a:buClr>
                        <a:buSzPts val="1800"/>
                        <a:buFont typeface="Arial"/>
                        <a:buNone/>
                      </a:pPr>
                      <a:r>
                        <a:rPr lang="es-ES" sz="1800" u="none" cap="none" strike="noStrike"/>
                        <a:t>documentación escrita</a:t>
                      </a:r>
                      <a:endParaRPr sz="1800" u="none" cap="none" strike="noStrike">
                        <a:latin typeface="Times New Roman"/>
                        <a:ea typeface="Times New Roman"/>
                        <a:cs typeface="Times New Roman"/>
                        <a:sym typeface="Times New Roman"/>
                      </a:endParaRPr>
                    </a:p>
                  </a:txBody>
                  <a:tcPr marT="0" marB="0" marR="0" marL="0" anchor="ctr"/>
                </a:tc>
                <a:tc>
                  <a:txBody>
                    <a:bodyPr/>
                    <a:lstStyle/>
                    <a:p>
                      <a:pPr indent="0" lvl="0" marL="67945" marR="0" rtl="0" algn="just">
                        <a:lnSpc>
                          <a:spcPct val="74444"/>
                        </a:lnSpc>
                        <a:spcBef>
                          <a:spcPts val="0"/>
                        </a:spcBef>
                        <a:spcAft>
                          <a:spcPts val="0"/>
                        </a:spcAft>
                        <a:buClr>
                          <a:srgbClr val="000000"/>
                        </a:buClr>
                        <a:buSzPts val="1800"/>
                        <a:buFont typeface="Arial"/>
                        <a:buNone/>
                      </a:pPr>
                      <a:r>
                        <a:rPr lang="es-ES" sz="1800" u="none" cap="none" strike="noStrike"/>
                        <a:t>El director/a</a:t>
                      </a:r>
                      <a:endParaRPr sz="1800" u="none" cap="none" strike="noStrike">
                        <a:latin typeface="Times New Roman"/>
                        <a:ea typeface="Times New Roman"/>
                        <a:cs typeface="Times New Roman"/>
                        <a:sym typeface="Times New Roman"/>
                      </a:endParaRPr>
                    </a:p>
                  </a:txBody>
                  <a:tcPr marT="0" marB="0" marR="0" marL="0" anchor="ctr"/>
                </a:tc>
                <a:tc>
                  <a:txBody>
                    <a:bodyPr/>
                    <a:lstStyle/>
                    <a:p>
                      <a:pPr indent="0" lvl="0" marL="67945" marR="0" rtl="0" algn="ctr">
                        <a:lnSpc>
                          <a:spcPct val="74444"/>
                        </a:lnSpc>
                        <a:spcBef>
                          <a:spcPts val="0"/>
                        </a:spcBef>
                        <a:spcAft>
                          <a:spcPts val="0"/>
                        </a:spcAft>
                        <a:buClr>
                          <a:srgbClr val="000000"/>
                        </a:buClr>
                        <a:buSzPts val="1800"/>
                        <a:buFont typeface="Arial"/>
                        <a:buNone/>
                      </a:pPr>
                      <a:r>
                        <a:rPr lang="es-ES" sz="1800" u="none" cap="none" strike="noStrike"/>
                        <a:t>80%</a:t>
                      </a:r>
                      <a:endParaRPr sz="1800" u="none" cap="none" strike="noStrike"/>
                    </a:p>
                  </a:txBody>
                  <a:tcPr marT="0" marB="0" marR="0" marL="0" anchor="ctr"/>
                </a:tc>
              </a:tr>
              <a:tr h="698950">
                <a:tc>
                  <a:txBody>
                    <a:bodyPr/>
                    <a:lstStyle/>
                    <a:p>
                      <a:pPr indent="0" lvl="0" marL="66675" marR="0" rtl="0" algn="just">
                        <a:lnSpc>
                          <a:spcPct val="74444"/>
                        </a:lnSpc>
                        <a:spcBef>
                          <a:spcPts val="0"/>
                        </a:spcBef>
                        <a:spcAft>
                          <a:spcPts val="0"/>
                        </a:spcAft>
                        <a:buClr>
                          <a:srgbClr val="000000"/>
                        </a:buClr>
                        <a:buSzPts val="1800"/>
                        <a:buFont typeface="Arial"/>
                        <a:buNone/>
                      </a:pPr>
                      <a:r>
                        <a:rPr lang="es-ES" sz="1800" u="none" cap="none" strike="noStrike"/>
                        <a:t>Exposición y defensa</a:t>
                      </a:r>
                      <a:endParaRPr sz="1800" u="none" cap="none" strike="noStrike">
                        <a:latin typeface="Times New Roman"/>
                        <a:ea typeface="Times New Roman"/>
                        <a:cs typeface="Times New Roman"/>
                        <a:sym typeface="Times New Roman"/>
                      </a:endParaRPr>
                    </a:p>
                  </a:txBody>
                  <a:tcPr marT="0" marB="0" marR="0" marL="0" anchor="ctr"/>
                </a:tc>
                <a:tc>
                  <a:txBody>
                    <a:bodyPr/>
                    <a:lstStyle/>
                    <a:p>
                      <a:pPr indent="0" lvl="0" marL="67945" marR="0" rtl="0" algn="just">
                        <a:lnSpc>
                          <a:spcPct val="74444"/>
                        </a:lnSpc>
                        <a:spcBef>
                          <a:spcPts val="0"/>
                        </a:spcBef>
                        <a:spcAft>
                          <a:spcPts val="0"/>
                        </a:spcAft>
                        <a:buClr>
                          <a:srgbClr val="000000"/>
                        </a:buClr>
                        <a:buSzPts val="1800"/>
                        <a:buFont typeface="Arial"/>
                        <a:buNone/>
                      </a:pPr>
                      <a:r>
                        <a:rPr lang="es-ES" sz="1800" u="none" cap="none" strike="noStrike"/>
                        <a:t>Comisión Evaluadora</a:t>
                      </a:r>
                      <a:endParaRPr sz="1800" u="none" cap="none" strike="noStrike">
                        <a:latin typeface="Times New Roman"/>
                        <a:ea typeface="Times New Roman"/>
                        <a:cs typeface="Times New Roman"/>
                        <a:sym typeface="Times New Roman"/>
                      </a:endParaRPr>
                    </a:p>
                  </a:txBody>
                  <a:tcPr marT="0" marB="0" marR="0" marL="0" anchor="ctr"/>
                </a:tc>
                <a:tc>
                  <a:txBody>
                    <a:bodyPr/>
                    <a:lstStyle/>
                    <a:p>
                      <a:pPr indent="0" lvl="0" marL="67945" marR="0" rtl="0" algn="ctr">
                        <a:lnSpc>
                          <a:spcPct val="74444"/>
                        </a:lnSpc>
                        <a:spcBef>
                          <a:spcPts val="0"/>
                        </a:spcBef>
                        <a:spcAft>
                          <a:spcPts val="0"/>
                        </a:spcAft>
                        <a:buClr>
                          <a:srgbClr val="000000"/>
                        </a:buClr>
                        <a:buSzPts val="1800"/>
                        <a:buFont typeface="Arial"/>
                        <a:buNone/>
                      </a:pPr>
                      <a:r>
                        <a:rPr lang="es-ES" sz="1800" u="none" cap="none" strike="noStrike"/>
                        <a:t>20%</a:t>
                      </a:r>
                      <a:endParaRPr sz="1800" u="none" cap="none" strike="noStrike"/>
                    </a:p>
                  </a:txBody>
                  <a:tcPr marT="0" marB="0" marR="0" marL="0" anchor="ct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03" name="Google Shape;103;p2"/>
          <p:cNvSpPr txBox="1"/>
          <p:nvPr>
            <p:ph idx="1" type="body"/>
          </p:nvPr>
        </p:nvSpPr>
        <p:spPr>
          <a:xfrm>
            <a:off x="457200" y="2233038"/>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3200"/>
              <a:buNone/>
            </a:pPr>
            <a:r>
              <a:rPr lang="es-ES">
                <a:solidFill>
                  <a:schemeClr val="dk1"/>
                </a:solidFill>
                <a:latin typeface="Calibri"/>
                <a:ea typeface="Calibri"/>
                <a:cs typeface="Calibri"/>
                <a:sym typeface="Calibri"/>
              </a:rPr>
              <a:t>En el Trabajo Fin de Grado, el alumnado deberá poner en práctica todos los conocimientos adquiridos a lo largo de su formación, por lo que serán objeto de evaluación las competencias asociadas al título. </a:t>
            </a:r>
            <a:endParaRPr/>
          </a:p>
          <a:p>
            <a:pPr indent="0" lvl="0" marL="0" rtl="0" algn="just">
              <a:lnSpc>
                <a:spcPct val="100000"/>
              </a:lnSpc>
              <a:spcBef>
                <a:spcPts val="544"/>
              </a:spcBef>
              <a:spcAft>
                <a:spcPts val="0"/>
              </a:spcAft>
              <a:buClr>
                <a:schemeClr val="dk1"/>
              </a:buClr>
              <a:buSzPts val="3200"/>
              <a:buNone/>
            </a:pPr>
            <a:r>
              <a:t/>
            </a:r>
            <a:endParaRPr>
              <a:latin typeface="Arial"/>
              <a:ea typeface="Arial"/>
              <a:cs typeface="Arial"/>
              <a:sym typeface="Arial"/>
            </a:endParaRPr>
          </a:p>
        </p:txBody>
      </p:sp>
      <p:sp>
        <p:nvSpPr>
          <p:cNvPr id="104" name="Google Shape;104;p2"/>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El Trabajo Fin de Grado</a:t>
            </a:r>
            <a:endParaRPr b="0" i="0" sz="1400" u="none" cap="none" strike="noStrike">
              <a:solidFill>
                <a:srgbClr val="000000"/>
              </a:solidFill>
              <a:latin typeface="Arial"/>
              <a:ea typeface="Arial"/>
              <a:cs typeface="Arial"/>
              <a:sym typeface="Arial"/>
            </a:endParaRPr>
          </a:p>
        </p:txBody>
      </p:sp>
      <p:sp>
        <p:nvSpPr>
          <p:cNvPr id="105" name="Google Shape;105;p2"/>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pic>
        <p:nvPicPr>
          <p:cNvPr id="106" name="Google Shape;106;p2"/>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3"/>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14" name="Google Shape;114;p3"/>
          <p:cNvSpPr txBox="1"/>
          <p:nvPr>
            <p:ph idx="1" type="body"/>
          </p:nvPr>
        </p:nvSpPr>
        <p:spPr>
          <a:xfrm>
            <a:off x="433224" y="2122061"/>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2000"/>
              <a:buNone/>
            </a:pPr>
            <a:r>
              <a:rPr lang="es-ES" sz="2000">
                <a:solidFill>
                  <a:schemeClr val="dk1"/>
                </a:solidFill>
                <a:latin typeface="Calibri"/>
                <a:ea typeface="Calibri"/>
                <a:cs typeface="Calibri"/>
                <a:sym typeface="Calibri"/>
              </a:rPr>
              <a:t>Se establecen dos modalidades de organización del TFG:</a:t>
            </a:r>
            <a:endParaRPr/>
          </a:p>
          <a:p>
            <a:pPr indent="-342900" lvl="0" marL="342900" rtl="0" algn="just">
              <a:lnSpc>
                <a:spcPct val="100000"/>
              </a:lnSpc>
              <a:spcBef>
                <a:spcPts val="380"/>
              </a:spcBef>
              <a:spcAft>
                <a:spcPts val="0"/>
              </a:spcAft>
              <a:buClr>
                <a:schemeClr val="dk1"/>
              </a:buClr>
              <a:buSzPts val="1900"/>
              <a:buChar char="•"/>
            </a:pPr>
            <a:r>
              <a:rPr b="1" lang="es-ES" sz="1900">
                <a:solidFill>
                  <a:schemeClr val="dk1"/>
                </a:solidFill>
                <a:latin typeface="Calibri"/>
                <a:ea typeface="Calibri"/>
                <a:cs typeface="Calibri"/>
                <a:sym typeface="Calibri"/>
              </a:rPr>
              <a:t>Modalidad </a:t>
            </a:r>
            <a:r>
              <a:rPr b="1" i="1" lang="es-ES" sz="1900">
                <a:solidFill>
                  <a:schemeClr val="dk1"/>
                </a:solidFill>
                <a:latin typeface="Calibri"/>
                <a:ea typeface="Calibri"/>
                <a:cs typeface="Calibri"/>
                <a:sym typeface="Calibri"/>
              </a:rPr>
              <a:t>individual:</a:t>
            </a:r>
            <a:r>
              <a:rPr b="1" lang="es-ES" sz="1900">
                <a:solidFill>
                  <a:schemeClr val="dk1"/>
                </a:solidFill>
                <a:latin typeface="Calibri"/>
                <a:ea typeface="Calibri"/>
                <a:cs typeface="Calibri"/>
                <a:sym typeface="Calibri"/>
              </a:rPr>
              <a:t> </a:t>
            </a:r>
            <a:r>
              <a:rPr lang="es-ES" sz="1900">
                <a:solidFill>
                  <a:schemeClr val="dk1"/>
                </a:solidFill>
                <a:latin typeface="Calibri"/>
                <a:ea typeface="Calibri"/>
                <a:cs typeface="Calibri"/>
                <a:sym typeface="Calibri"/>
              </a:rPr>
              <a:t>los TFG podrán organizarse mediante la asignación individual a cada estudiante de un director y, en su caso, codirector.</a:t>
            </a:r>
            <a:endParaRPr/>
          </a:p>
          <a:p>
            <a:pPr indent="-342900" lvl="0" marL="342900" rtl="0" algn="just">
              <a:lnSpc>
                <a:spcPct val="100000"/>
              </a:lnSpc>
              <a:spcBef>
                <a:spcPts val="380"/>
              </a:spcBef>
              <a:spcAft>
                <a:spcPts val="0"/>
              </a:spcAft>
              <a:buClr>
                <a:schemeClr val="dk1"/>
              </a:buClr>
              <a:buSzPts val="1900"/>
              <a:buChar char="•"/>
            </a:pPr>
            <a:r>
              <a:rPr b="1" lang="es-ES" sz="1900">
                <a:solidFill>
                  <a:schemeClr val="dk1"/>
                </a:solidFill>
                <a:latin typeface="Calibri"/>
                <a:ea typeface="Calibri"/>
                <a:cs typeface="Calibri"/>
                <a:sym typeface="Calibri"/>
              </a:rPr>
              <a:t>Modalidad </a:t>
            </a:r>
            <a:r>
              <a:rPr b="1" i="1" lang="es-ES" sz="1900">
                <a:solidFill>
                  <a:schemeClr val="dk1"/>
                </a:solidFill>
                <a:latin typeface="Calibri"/>
                <a:ea typeface="Calibri"/>
                <a:cs typeface="Calibri"/>
                <a:sym typeface="Calibri"/>
              </a:rPr>
              <a:t>grupal</a:t>
            </a:r>
            <a:r>
              <a:rPr b="1" lang="es-ES" sz="1900">
                <a:solidFill>
                  <a:schemeClr val="dk1"/>
                </a:solidFill>
                <a:latin typeface="Calibri"/>
                <a:ea typeface="Calibri"/>
                <a:cs typeface="Calibri"/>
                <a:sym typeface="Calibri"/>
              </a:rPr>
              <a:t>: </a:t>
            </a:r>
            <a:r>
              <a:rPr lang="es-ES" sz="1900">
                <a:solidFill>
                  <a:schemeClr val="dk1"/>
                </a:solidFill>
                <a:latin typeface="Calibri"/>
                <a:ea typeface="Calibri"/>
                <a:cs typeface="Calibri"/>
                <a:sym typeface="Calibri"/>
              </a:rPr>
              <a:t>los TFG podrán organizarse mediante la asignación a un grupo bajo uno o varios profesores responsables del mismo. De forma similar a cualquier otra asignatura, cada grupo tendrá un funcionamiento independiente de cara a su gestión administrativa. En todo caso, la elaboración y defensa del TFG será individual. </a:t>
            </a:r>
            <a:endParaRPr/>
          </a:p>
          <a:p>
            <a:pPr indent="0" lvl="0" marL="0" rtl="0" algn="just">
              <a:lnSpc>
                <a:spcPct val="100000"/>
              </a:lnSpc>
              <a:spcBef>
                <a:spcPts val="380"/>
              </a:spcBef>
              <a:spcAft>
                <a:spcPts val="0"/>
              </a:spcAft>
              <a:buClr>
                <a:schemeClr val="dk1"/>
              </a:buClr>
              <a:buSzPts val="1900"/>
              <a:buNone/>
            </a:pPr>
            <a:r>
              <a:rPr lang="es-ES" sz="1900">
                <a:solidFill>
                  <a:schemeClr val="dk1"/>
                </a:solidFill>
                <a:latin typeface="Calibri"/>
                <a:ea typeface="Calibri"/>
                <a:cs typeface="Calibri"/>
                <a:sym typeface="Calibri"/>
              </a:rPr>
              <a:t>En una misma titulación podrá ofertarse la modalidad individual, la modalidad grupal, o ambas, debiéndose garantizar en todo caso una oferta (individual o grupal) de TFG suficiente para su realización por los estudiantes que reúnan los requisitos establecidos para matricularse en esta asignatura.</a:t>
            </a:r>
            <a:endParaRPr/>
          </a:p>
        </p:txBody>
      </p:sp>
      <p:sp>
        <p:nvSpPr>
          <p:cNvPr id="115" name="Google Shape;115;p3"/>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Modalidad de TFG</a:t>
            </a:r>
            <a:endParaRPr b="0" i="0" sz="1400" u="none" cap="none" strike="noStrike">
              <a:solidFill>
                <a:srgbClr val="000000"/>
              </a:solidFill>
              <a:latin typeface="Arial"/>
              <a:ea typeface="Arial"/>
              <a:cs typeface="Arial"/>
              <a:sym typeface="Arial"/>
            </a:endParaRPr>
          </a:p>
        </p:txBody>
      </p:sp>
      <p:sp>
        <p:nvSpPr>
          <p:cNvPr id="116" name="Google Shape;116;p3"/>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pic>
        <p:nvPicPr>
          <p:cNvPr id="117" name="Google Shape;117;p3"/>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4"/>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25" name="Google Shape;125;p4"/>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pic>
        <p:nvPicPr>
          <p:cNvPr id="126" name="Google Shape;126;p4"/>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pic>
        <p:nvPicPr>
          <p:cNvPr descr="Interfaz de usuario gráfica, Texto, Aplicación, Chat o mensaje de texto&#10;&#10;Descripción generada automáticamente" id="127" name="Google Shape;127;p4"/>
          <p:cNvPicPr preferRelativeResize="0"/>
          <p:nvPr/>
        </p:nvPicPr>
        <p:blipFill rotWithShape="1">
          <a:blip r:embed="rId4">
            <a:alphaModFix/>
          </a:blip>
          <a:srcRect b="0" l="0" r="0" t="0"/>
          <a:stretch/>
        </p:blipFill>
        <p:spPr>
          <a:xfrm>
            <a:off x="1295400" y="2064196"/>
            <a:ext cx="6300936" cy="446995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5"/>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35" name="Google Shape;135;p5"/>
          <p:cNvSpPr txBox="1"/>
          <p:nvPr>
            <p:ph idx="1" type="body"/>
          </p:nvPr>
        </p:nvSpPr>
        <p:spPr>
          <a:xfrm>
            <a:off x="457200" y="2122061"/>
            <a:ext cx="8291264" cy="4189353"/>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fontScale="92500" lnSpcReduction="10000"/>
          </a:bodyPr>
          <a:lstStyle/>
          <a:p>
            <a:pPr indent="0" lvl="1" marL="457200" rtl="0" algn="l">
              <a:lnSpc>
                <a:spcPct val="80000"/>
              </a:lnSpc>
              <a:spcBef>
                <a:spcPts val="0"/>
              </a:spcBef>
              <a:spcAft>
                <a:spcPts val="0"/>
              </a:spcAft>
              <a:buClr>
                <a:schemeClr val="dk1"/>
              </a:buClr>
              <a:buSzPct val="100000"/>
              <a:buNone/>
            </a:pPr>
            <a:r>
              <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Normativa general/ Normativa específica para la Organización y Evaluación de la asignatura de Trabajos Fin de Estudios (Grado y Máster) en los programas de enseñanzas oficiales de la Universidad de Almería</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Calendarios</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Instrucciones para la Solicitud de Tema y Director/a</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Listado de adjudicación</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Enlace al formulario de reclamación</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Instrucciones de Entrega</a:t>
            </a:r>
            <a:endParaRPr/>
          </a:p>
          <a:p>
            <a:pPr indent="-285750" lvl="1" marL="742950" rtl="0" algn="just">
              <a:lnSpc>
                <a:spcPct val="110000"/>
              </a:lnSpc>
              <a:spcBef>
                <a:spcPts val="444"/>
              </a:spcBef>
              <a:spcAft>
                <a:spcPts val="0"/>
              </a:spcAft>
              <a:buClr>
                <a:schemeClr val="dk1"/>
              </a:buClr>
              <a:buSzPct val="100000"/>
              <a:buFont typeface="Noto Sans Symbols"/>
              <a:buChar char="❖"/>
            </a:pPr>
            <a:r>
              <a:rPr lang="es-ES" sz="2400">
                <a:solidFill>
                  <a:schemeClr val="dk1"/>
                </a:solidFill>
                <a:latin typeface="Calibri"/>
                <a:ea typeface="Calibri"/>
                <a:cs typeface="Calibri"/>
                <a:sym typeface="Calibri"/>
              </a:rPr>
              <a:t>Etc.</a:t>
            </a:r>
            <a:endParaRPr/>
          </a:p>
          <a:p>
            <a:pPr indent="0" lvl="0" marL="0" rtl="0" algn="just">
              <a:lnSpc>
                <a:spcPct val="100000"/>
              </a:lnSpc>
              <a:spcBef>
                <a:spcPts val="592"/>
              </a:spcBef>
              <a:spcAft>
                <a:spcPts val="0"/>
              </a:spcAft>
              <a:buClr>
                <a:schemeClr val="dk1"/>
              </a:buClr>
              <a:buSzPct val="100000"/>
              <a:buNone/>
            </a:pPr>
            <a:r>
              <a:t/>
            </a:r>
            <a:endParaRPr>
              <a:latin typeface="Arial"/>
              <a:ea typeface="Arial"/>
              <a:cs typeface="Arial"/>
              <a:sym typeface="Arial"/>
            </a:endParaRPr>
          </a:p>
        </p:txBody>
      </p:sp>
      <p:sp>
        <p:nvSpPr>
          <p:cNvPr id="136" name="Google Shape;136;p5"/>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Documentación en la web</a:t>
            </a:r>
            <a:endParaRPr b="0" i="0" sz="1400" u="none" cap="none" strike="noStrike">
              <a:solidFill>
                <a:srgbClr val="000000"/>
              </a:solidFill>
              <a:latin typeface="Arial"/>
              <a:ea typeface="Arial"/>
              <a:cs typeface="Arial"/>
              <a:sym typeface="Arial"/>
            </a:endParaRPr>
          </a:p>
        </p:txBody>
      </p:sp>
      <p:sp>
        <p:nvSpPr>
          <p:cNvPr id="137" name="Google Shape;137;p5"/>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pic>
        <p:nvPicPr>
          <p:cNvPr id="138" name="Google Shape;138;p5"/>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2"/>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46" name="Google Shape;146;p12"/>
          <p:cNvSpPr txBox="1"/>
          <p:nvPr>
            <p:ph idx="1" type="body"/>
          </p:nvPr>
        </p:nvSpPr>
        <p:spPr>
          <a:xfrm>
            <a:off x="457200" y="2233038"/>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3200"/>
              <a:buNone/>
            </a:pPr>
            <a:r>
              <a:rPr lang="es-ES">
                <a:solidFill>
                  <a:schemeClr val="dk1"/>
                </a:solidFill>
                <a:latin typeface="Calibri"/>
                <a:ea typeface="Calibri"/>
                <a:cs typeface="Calibri"/>
                <a:sym typeface="Calibri"/>
              </a:rPr>
              <a:t>En el Trabajo Fin de Grado, el alumnado deberá́ poner en juego todos los conocimientos adquiridos a lo largo de su formación, por lo que serán objeto de evaluación las competencias asociadas al título. </a:t>
            </a:r>
            <a:endParaRPr sz="2800"/>
          </a:p>
          <a:p>
            <a:pPr indent="0" lvl="0" marL="0" rtl="0" algn="just">
              <a:lnSpc>
                <a:spcPct val="100000"/>
              </a:lnSpc>
              <a:spcBef>
                <a:spcPts val="640"/>
              </a:spcBef>
              <a:spcAft>
                <a:spcPts val="0"/>
              </a:spcAft>
              <a:buClr>
                <a:schemeClr val="dk1"/>
              </a:buClr>
              <a:buSzPts val="3200"/>
              <a:buNone/>
            </a:pPr>
            <a:r>
              <a:t/>
            </a:r>
            <a:endParaRPr>
              <a:latin typeface="Arial"/>
              <a:ea typeface="Arial"/>
              <a:cs typeface="Arial"/>
              <a:sym typeface="Arial"/>
            </a:endParaRPr>
          </a:p>
        </p:txBody>
      </p:sp>
      <p:sp>
        <p:nvSpPr>
          <p:cNvPr id="147" name="Google Shape;147;p12"/>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Procedimiento de adjudicación</a:t>
            </a:r>
            <a:endParaRPr b="0" i="0" sz="1400" u="none" cap="none" strike="noStrike">
              <a:solidFill>
                <a:srgbClr val="000000"/>
              </a:solidFill>
              <a:latin typeface="Arial"/>
              <a:ea typeface="Arial"/>
              <a:cs typeface="Arial"/>
              <a:sym typeface="Arial"/>
            </a:endParaRPr>
          </a:p>
        </p:txBody>
      </p:sp>
      <p:sp>
        <p:nvSpPr>
          <p:cNvPr id="148" name="Google Shape;148;p12"/>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sp>
        <p:nvSpPr>
          <p:cNvPr id="149" name="Google Shape;149;p12"/>
          <p:cNvSpPr txBox="1"/>
          <p:nvPr/>
        </p:nvSpPr>
        <p:spPr>
          <a:xfrm>
            <a:off x="457200" y="2138382"/>
            <a:ext cx="8291264" cy="4170938"/>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fontScale="77500" lnSpcReduction="20000"/>
          </a:bodyPr>
          <a:lstStyle/>
          <a:p>
            <a:pPr indent="-342900" lvl="0" marL="342900" marR="0" rtl="0" algn="just">
              <a:lnSpc>
                <a:spcPct val="120000"/>
              </a:lnSpc>
              <a:spcBef>
                <a:spcPts val="0"/>
              </a:spcBef>
              <a:spcAft>
                <a:spcPts val="0"/>
              </a:spcAft>
              <a:buClr>
                <a:schemeClr val="dk1"/>
              </a:buClr>
              <a:buSzPct val="100000"/>
              <a:buFont typeface="Noto Sans Symbols"/>
              <a:buChar char="⮚"/>
            </a:pPr>
            <a:r>
              <a:rPr b="0" i="0" lang="es-ES" sz="2800" u="none" cap="none" strike="noStrike">
                <a:solidFill>
                  <a:schemeClr val="dk1"/>
                </a:solidFill>
                <a:latin typeface="Calibri"/>
                <a:ea typeface="Calibri"/>
                <a:cs typeface="Calibri"/>
                <a:sym typeface="Calibri"/>
              </a:rPr>
              <a:t>Se respetará la elección de los estudiantes intentando asignarles la primera opción.</a:t>
            </a:r>
            <a:endParaRPr b="0" i="0" sz="1400" u="none" cap="none" strike="noStrike">
              <a:solidFill>
                <a:srgbClr val="000000"/>
              </a:solidFill>
              <a:latin typeface="Arial"/>
              <a:ea typeface="Arial"/>
              <a:cs typeface="Arial"/>
              <a:sym typeface="Arial"/>
            </a:endParaRPr>
          </a:p>
          <a:p>
            <a:pPr indent="-331788" lvl="0" marL="342900" marR="0" rtl="0" algn="just">
              <a:lnSpc>
                <a:spcPct val="120000"/>
              </a:lnSpc>
              <a:spcBef>
                <a:spcPts val="434"/>
              </a:spcBef>
              <a:spcAft>
                <a:spcPts val="0"/>
              </a:spcAft>
              <a:buClr>
                <a:schemeClr val="accent2"/>
              </a:buClr>
              <a:buSzPct val="100000"/>
              <a:buFont typeface="Arial"/>
              <a:buNone/>
            </a:pPr>
            <a:r>
              <a:rPr b="1" i="0" lang="es-ES" sz="2800" u="none" cap="none" strike="noStrike">
                <a:solidFill>
                  <a:schemeClr val="accent2"/>
                </a:solidFill>
                <a:latin typeface="Calibri"/>
                <a:ea typeface="Calibri"/>
                <a:cs typeface="Calibri"/>
                <a:sym typeface="Calibri"/>
              </a:rPr>
              <a:t>Criterio 1. </a:t>
            </a:r>
            <a:r>
              <a:rPr b="0" i="0" lang="es-ES" sz="2600" u="none" cap="none" strike="noStrike">
                <a:solidFill>
                  <a:schemeClr val="dk1"/>
                </a:solidFill>
                <a:latin typeface="Calibri"/>
                <a:ea typeface="Calibri"/>
                <a:cs typeface="Calibri"/>
                <a:sym typeface="Calibri"/>
              </a:rPr>
              <a:t>La nota media del expediente académico, para lo cual se tendrán en cuenta las calificaciones obtenidas hasta julio del curso académico anterior. </a:t>
            </a:r>
            <a:endParaRPr b="0" i="0" sz="1400" u="none" cap="none" strike="noStrike">
              <a:solidFill>
                <a:srgbClr val="000000"/>
              </a:solidFill>
              <a:latin typeface="Arial"/>
              <a:ea typeface="Arial"/>
              <a:cs typeface="Arial"/>
              <a:sym typeface="Arial"/>
            </a:endParaRPr>
          </a:p>
          <a:p>
            <a:pPr indent="-342900" lvl="0" marL="342900" marR="0" rtl="0" algn="just">
              <a:lnSpc>
                <a:spcPct val="120000"/>
              </a:lnSpc>
              <a:spcBef>
                <a:spcPts val="837"/>
              </a:spcBef>
              <a:spcAft>
                <a:spcPts val="0"/>
              </a:spcAft>
              <a:buClr>
                <a:schemeClr val="accent2"/>
              </a:buClr>
              <a:buSzPct val="100000"/>
              <a:buFont typeface="Arial"/>
              <a:buNone/>
            </a:pPr>
            <a:r>
              <a:rPr b="1" i="0" lang="es-ES" sz="2600" u="none" cap="none" strike="noStrike">
                <a:solidFill>
                  <a:schemeClr val="accent2"/>
                </a:solidFill>
                <a:latin typeface="Calibri"/>
                <a:ea typeface="Calibri"/>
                <a:cs typeface="Calibri"/>
                <a:sym typeface="Calibri"/>
              </a:rPr>
              <a:t>Criterio 2. </a:t>
            </a:r>
            <a:r>
              <a:rPr b="0" i="0" lang="es-ES" sz="2600" u="none" cap="none" strike="noStrike">
                <a:solidFill>
                  <a:schemeClr val="dk1"/>
                </a:solidFill>
                <a:latin typeface="Calibri"/>
                <a:ea typeface="Calibri"/>
                <a:cs typeface="Calibri"/>
                <a:sym typeface="Calibri"/>
              </a:rPr>
              <a:t>En caso de igualdad en la nota media, la asignación se llevará a efecto mediante el sorteo de una letra alfabética. Este sorteo será́ válido para todo el proceso de asignación de estudiantes. </a:t>
            </a:r>
            <a:endParaRPr b="0" i="0" sz="1400" u="none" cap="none" strike="noStrike">
              <a:solidFill>
                <a:srgbClr val="000000"/>
              </a:solidFill>
              <a:latin typeface="Arial"/>
              <a:ea typeface="Arial"/>
              <a:cs typeface="Arial"/>
              <a:sym typeface="Arial"/>
            </a:endParaRPr>
          </a:p>
          <a:p>
            <a:pPr indent="-342900" lvl="0" marL="342900" marR="0" rtl="0" algn="just">
              <a:lnSpc>
                <a:spcPct val="120000"/>
              </a:lnSpc>
              <a:spcBef>
                <a:spcPts val="806"/>
              </a:spcBef>
              <a:spcAft>
                <a:spcPts val="0"/>
              </a:spcAft>
              <a:buClr>
                <a:schemeClr val="accent2"/>
              </a:buClr>
              <a:buSzPct val="100000"/>
              <a:buFont typeface="Arial"/>
              <a:buNone/>
            </a:pPr>
            <a:r>
              <a:rPr b="1" i="0" lang="es-ES" sz="2600" u="none" cap="none" strike="noStrike">
                <a:solidFill>
                  <a:schemeClr val="accent2"/>
                </a:solidFill>
                <a:latin typeface="Calibri"/>
                <a:ea typeface="Calibri"/>
                <a:cs typeface="Calibri"/>
                <a:sym typeface="Calibri"/>
              </a:rPr>
              <a:t>Criterio 3</a:t>
            </a:r>
            <a:r>
              <a:rPr b="0" i="0" lang="es-ES" sz="2600" u="none" cap="none" strike="noStrike">
                <a:solidFill>
                  <a:schemeClr val="accent2"/>
                </a:solidFill>
                <a:latin typeface="Calibri"/>
                <a:ea typeface="Calibri"/>
                <a:cs typeface="Calibri"/>
                <a:sym typeface="Calibri"/>
              </a:rPr>
              <a:t>. </a:t>
            </a:r>
            <a:r>
              <a:rPr b="0" i="0" lang="es-ES" sz="2600" u="none" cap="none" strike="noStrike">
                <a:solidFill>
                  <a:schemeClr val="dk1"/>
                </a:solidFill>
                <a:latin typeface="Calibri"/>
                <a:ea typeface="Calibri"/>
                <a:cs typeface="Calibri"/>
                <a:sym typeface="Calibri"/>
              </a:rPr>
              <a:t>Cuando la solicitud del estudiante no garantice la adjudicación entre los tutores solicitados, se le será́ asignado uno de oficio entre los directores disponibles tras la adjudicación de todos los discentes.</a:t>
            </a:r>
            <a:endParaRPr b="0" i="0" sz="1400" u="none" cap="none" strike="noStrike">
              <a:solidFill>
                <a:srgbClr val="000000"/>
              </a:solidFill>
              <a:latin typeface="Arial"/>
              <a:ea typeface="Arial"/>
              <a:cs typeface="Arial"/>
              <a:sym typeface="Arial"/>
            </a:endParaRPr>
          </a:p>
        </p:txBody>
      </p:sp>
      <p:pic>
        <p:nvPicPr>
          <p:cNvPr id="150" name="Google Shape;150;p12"/>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3"/>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58" name="Google Shape;158;p13"/>
          <p:cNvSpPr txBox="1"/>
          <p:nvPr>
            <p:ph idx="1" type="body"/>
          </p:nvPr>
        </p:nvSpPr>
        <p:spPr>
          <a:xfrm>
            <a:off x="457200" y="2233038"/>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3200"/>
              <a:buNone/>
            </a:pPr>
            <a:r>
              <a:rPr lang="es-ES">
                <a:solidFill>
                  <a:schemeClr val="dk1"/>
                </a:solidFill>
                <a:latin typeface="Calibri"/>
                <a:ea typeface="Calibri"/>
                <a:cs typeface="Calibri"/>
                <a:sym typeface="Calibri"/>
              </a:rPr>
              <a:t>En el Trabajo Fin de Grado, el alumnado deberá́ poner en juego todos los conocimientos adquiridos a lo largo de su formación, por lo que serán objeto de evaluación las competencias asociadas al título. </a:t>
            </a:r>
            <a:endParaRPr sz="2800"/>
          </a:p>
          <a:p>
            <a:pPr indent="0" lvl="0" marL="0" rtl="0" algn="just">
              <a:lnSpc>
                <a:spcPct val="100000"/>
              </a:lnSpc>
              <a:spcBef>
                <a:spcPts val="640"/>
              </a:spcBef>
              <a:spcAft>
                <a:spcPts val="0"/>
              </a:spcAft>
              <a:buClr>
                <a:schemeClr val="dk1"/>
              </a:buClr>
              <a:buSzPts val="3200"/>
              <a:buNone/>
            </a:pPr>
            <a:r>
              <a:t/>
            </a:r>
            <a:endParaRPr>
              <a:latin typeface="Arial"/>
              <a:ea typeface="Arial"/>
              <a:cs typeface="Arial"/>
              <a:sym typeface="Arial"/>
            </a:endParaRPr>
          </a:p>
        </p:txBody>
      </p:sp>
      <p:sp>
        <p:nvSpPr>
          <p:cNvPr id="159" name="Google Shape;159;p13"/>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Depósito del TFG</a:t>
            </a:r>
            <a:endParaRPr b="0" i="0" sz="1400" u="none" cap="none" strike="noStrike">
              <a:solidFill>
                <a:srgbClr val="000000"/>
              </a:solidFill>
              <a:latin typeface="Arial"/>
              <a:ea typeface="Arial"/>
              <a:cs typeface="Arial"/>
              <a:sym typeface="Arial"/>
            </a:endParaRPr>
          </a:p>
        </p:txBody>
      </p:sp>
      <p:sp>
        <p:nvSpPr>
          <p:cNvPr id="160" name="Google Shape;160;p13"/>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sp>
        <p:nvSpPr>
          <p:cNvPr id="161" name="Google Shape;161;p13"/>
          <p:cNvSpPr txBox="1"/>
          <p:nvPr/>
        </p:nvSpPr>
        <p:spPr>
          <a:xfrm>
            <a:off x="457200" y="2138382"/>
            <a:ext cx="8291264" cy="4170938"/>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marR="0" rtl="0" algn="just">
              <a:lnSpc>
                <a:spcPct val="120000"/>
              </a:lnSpc>
              <a:spcBef>
                <a:spcPts val="0"/>
              </a:spcBef>
              <a:spcAft>
                <a:spcPts val="0"/>
              </a:spcAft>
              <a:buClr>
                <a:schemeClr val="dk1"/>
              </a:buClr>
              <a:buSzPts val="2800"/>
              <a:buFont typeface="Arial"/>
              <a:buNone/>
            </a:pPr>
            <a:r>
              <a:rPr b="0" i="0" lang="es-ES" sz="2800" u="none" cap="none" strike="noStrike">
                <a:solidFill>
                  <a:schemeClr val="dk1"/>
                </a:solidFill>
                <a:latin typeface="Calibri"/>
                <a:ea typeface="Calibri"/>
                <a:cs typeface="Calibri"/>
                <a:sym typeface="Calibri"/>
              </a:rPr>
              <a:t>El depósito del TFG se realizará a través de la aplicación informática para la gestión de TFE del campus virtual.</a:t>
            </a:r>
            <a:endParaRPr b="0" i="0" sz="1400" u="none" cap="none" strike="noStrike">
              <a:solidFill>
                <a:srgbClr val="000000"/>
              </a:solidFill>
              <a:latin typeface="Arial"/>
              <a:ea typeface="Arial"/>
              <a:cs typeface="Arial"/>
              <a:sym typeface="Arial"/>
            </a:endParaRPr>
          </a:p>
          <a:p>
            <a:pPr indent="0" lvl="0" marL="0" marR="0" rtl="0" algn="just">
              <a:lnSpc>
                <a:spcPct val="120000"/>
              </a:lnSpc>
              <a:spcBef>
                <a:spcPts val="520"/>
              </a:spcBef>
              <a:spcAft>
                <a:spcPts val="0"/>
              </a:spcAft>
              <a:buClr>
                <a:schemeClr val="dk1"/>
              </a:buClr>
              <a:buSzPts val="2600"/>
              <a:buFont typeface="Arial"/>
              <a:buNone/>
            </a:pPr>
            <a:r>
              <a:t/>
            </a:r>
            <a:endParaRPr b="0" i="0" sz="2600" u="none" cap="none" strike="noStrike">
              <a:solidFill>
                <a:schemeClr val="dk1"/>
              </a:solidFill>
              <a:latin typeface="Calibri"/>
              <a:ea typeface="Calibri"/>
              <a:cs typeface="Calibri"/>
              <a:sym typeface="Calibri"/>
            </a:endParaRPr>
          </a:p>
        </p:txBody>
      </p:sp>
      <p:pic>
        <p:nvPicPr>
          <p:cNvPr id="162" name="Google Shape;162;p13"/>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pic>
        <p:nvPicPr>
          <p:cNvPr descr="Interfaz de usuario gráfica, Texto, Aplicación&#10;&#10;Descripción generada automáticamente" id="163" name="Google Shape;163;p13"/>
          <p:cNvPicPr preferRelativeResize="0"/>
          <p:nvPr/>
        </p:nvPicPr>
        <p:blipFill rotWithShape="1">
          <a:blip r:embed="rId4">
            <a:alphaModFix/>
          </a:blip>
          <a:srcRect b="0" l="0" r="0" t="0"/>
          <a:stretch/>
        </p:blipFill>
        <p:spPr>
          <a:xfrm>
            <a:off x="811706" y="3409818"/>
            <a:ext cx="5562642" cy="281929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4"/>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71" name="Google Shape;171;p14"/>
          <p:cNvSpPr txBox="1"/>
          <p:nvPr>
            <p:ph idx="1" type="body"/>
          </p:nvPr>
        </p:nvSpPr>
        <p:spPr>
          <a:xfrm>
            <a:off x="457200" y="2233038"/>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3200"/>
              <a:buNone/>
            </a:pPr>
            <a:r>
              <a:rPr lang="es-ES">
                <a:solidFill>
                  <a:schemeClr val="dk1"/>
                </a:solidFill>
                <a:latin typeface="Calibri"/>
                <a:ea typeface="Calibri"/>
                <a:cs typeface="Calibri"/>
                <a:sym typeface="Calibri"/>
              </a:rPr>
              <a:t>En el Trabajo Fin de Grado, el alumnado deberá́ poner en juego todos los conocimientos adquiridos a lo largo de su formación, por lo que serán objeto de evaluación las competencias asociadas al título. </a:t>
            </a:r>
            <a:endParaRPr sz="2800"/>
          </a:p>
          <a:p>
            <a:pPr indent="0" lvl="0" marL="0" rtl="0" algn="just">
              <a:lnSpc>
                <a:spcPct val="100000"/>
              </a:lnSpc>
              <a:spcBef>
                <a:spcPts val="640"/>
              </a:spcBef>
              <a:spcAft>
                <a:spcPts val="0"/>
              </a:spcAft>
              <a:buClr>
                <a:schemeClr val="dk1"/>
              </a:buClr>
              <a:buSzPts val="3200"/>
              <a:buNone/>
            </a:pPr>
            <a:r>
              <a:t/>
            </a:r>
            <a:endParaRPr>
              <a:latin typeface="Arial"/>
              <a:ea typeface="Arial"/>
              <a:cs typeface="Arial"/>
              <a:sym typeface="Arial"/>
            </a:endParaRPr>
          </a:p>
        </p:txBody>
      </p:sp>
      <p:sp>
        <p:nvSpPr>
          <p:cNvPr id="172" name="Google Shape;172;p14"/>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Depósito del TFG</a:t>
            </a:r>
            <a:endParaRPr b="0" i="0" sz="1400" u="none" cap="none" strike="noStrike">
              <a:solidFill>
                <a:srgbClr val="000000"/>
              </a:solidFill>
              <a:latin typeface="Arial"/>
              <a:ea typeface="Arial"/>
              <a:cs typeface="Arial"/>
              <a:sym typeface="Arial"/>
            </a:endParaRPr>
          </a:p>
        </p:txBody>
      </p:sp>
      <p:sp>
        <p:nvSpPr>
          <p:cNvPr id="173" name="Google Shape;173;p14"/>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sp>
        <p:nvSpPr>
          <p:cNvPr id="174" name="Google Shape;174;p14"/>
          <p:cNvSpPr txBox="1"/>
          <p:nvPr/>
        </p:nvSpPr>
        <p:spPr>
          <a:xfrm>
            <a:off x="457200" y="2138382"/>
            <a:ext cx="8291264" cy="4170938"/>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fontScale="92500" lnSpcReduction="20000"/>
          </a:bodyPr>
          <a:lstStyle/>
          <a:p>
            <a:pPr indent="-342900" lvl="0" marL="342900" marR="0" rtl="0" algn="just">
              <a:lnSpc>
                <a:spcPct val="100000"/>
              </a:lnSpc>
              <a:spcBef>
                <a:spcPts val="0"/>
              </a:spcBef>
              <a:spcAft>
                <a:spcPts val="0"/>
              </a:spcAft>
              <a:buClr>
                <a:schemeClr val="dk1"/>
              </a:buClr>
              <a:buSzPct val="100000"/>
              <a:buFont typeface="Arial"/>
              <a:buChar char="•"/>
            </a:pPr>
            <a:r>
              <a:rPr b="0" i="0" lang="es-ES" sz="3200" u="none" cap="none" strike="noStrike">
                <a:solidFill>
                  <a:schemeClr val="dk1"/>
                </a:solidFill>
                <a:latin typeface="Calibri"/>
                <a:ea typeface="Calibri"/>
                <a:cs typeface="Calibri"/>
                <a:sym typeface="Calibri"/>
              </a:rPr>
              <a:t>Una vez que el estudiante presenta la solicitud, el director del TFG podrá consultar el trabajo presentado mediante la aplicación informática para la gestión de los TFE y, si procede, le dará la autorización para que se defienda. La ausencia del visto bueno del director (y en su caso del codirector) implicará que el estudiante no podrá presentar el trabajo para su defensa, calificándose el mismo como no presentado en el acta de la convocatoria.</a:t>
            </a:r>
            <a:endParaRPr b="0" i="0" sz="1400" u="none" cap="none" strike="noStrike">
              <a:solidFill>
                <a:srgbClr val="000000"/>
              </a:solidFill>
              <a:latin typeface="Arial"/>
              <a:ea typeface="Arial"/>
              <a:cs typeface="Arial"/>
              <a:sym typeface="Arial"/>
            </a:endParaRPr>
          </a:p>
          <a:p>
            <a:pPr indent="-190182" lvl="0" marL="342900" marR="0" rtl="0" algn="just">
              <a:lnSpc>
                <a:spcPct val="120000"/>
              </a:lnSpc>
              <a:spcBef>
                <a:spcPts val="481"/>
              </a:spcBef>
              <a:spcAft>
                <a:spcPts val="0"/>
              </a:spcAft>
              <a:buClr>
                <a:schemeClr val="dk1"/>
              </a:buClr>
              <a:buSzPct val="100000"/>
              <a:buFont typeface="Noto Sans Symbols"/>
              <a:buNone/>
            </a:pPr>
            <a:r>
              <a:t/>
            </a:r>
            <a:endParaRPr b="0" i="0" sz="2600" u="none" cap="none" strike="noStrike">
              <a:solidFill>
                <a:schemeClr val="dk1"/>
              </a:solidFill>
              <a:latin typeface="Calibri"/>
              <a:ea typeface="Calibri"/>
              <a:cs typeface="Calibri"/>
              <a:sym typeface="Calibri"/>
            </a:endParaRPr>
          </a:p>
        </p:txBody>
      </p:sp>
      <p:pic>
        <p:nvPicPr>
          <p:cNvPr id="175" name="Google Shape;175;p14"/>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5"/>
          <p:cNvSpPr txBox="1"/>
          <p:nvPr>
            <p:ph type="title"/>
          </p:nvPr>
        </p:nvSpPr>
        <p:spPr>
          <a:xfrm>
            <a:off x="426368" y="329194"/>
            <a:ext cx="8291264" cy="1080000"/>
          </a:xfrm>
          <a:prstGeom prst="rect">
            <a:avLst/>
          </a:prstGeom>
          <a:solidFill>
            <a:srgbClr val="006863"/>
          </a:solidFill>
          <a:ln>
            <a:noFill/>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lt1"/>
              </a:buClr>
              <a:buSzPts val="2800"/>
              <a:buFont typeface="Calibri"/>
              <a:buNone/>
            </a:pPr>
            <a:r>
              <a:rPr b="1" lang="es-ES" sz="2800">
                <a:solidFill>
                  <a:schemeClr val="lt1"/>
                </a:solidFill>
                <a:latin typeface="Calibri"/>
                <a:ea typeface="Calibri"/>
                <a:cs typeface="Calibri"/>
                <a:sym typeface="Calibri"/>
              </a:rPr>
              <a:t>TRABAJO FIN DE GRADO. Orientaciones Generales</a:t>
            </a:r>
            <a:endParaRPr/>
          </a:p>
        </p:txBody>
      </p:sp>
      <p:sp>
        <p:nvSpPr>
          <p:cNvPr id="183" name="Google Shape;183;p15"/>
          <p:cNvSpPr txBox="1"/>
          <p:nvPr>
            <p:ph idx="1" type="body"/>
          </p:nvPr>
        </p:nvSpPr>
        <p:spPr>
          <a:xfrm>
            <a:off x="457200" y="2233038"/>
            <a:ext cx="8291264" cy="4078376"/>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a:bodyPr>
          <a:lstStyle/>
          <a:p>
            <a:pPr indent="0" lvl="0" marL="0" rtl="0" algn="just">
              <a:lnSpc>
                <a:spcPct val="100000"/>
              </a:lnSpc>
              <a:spcBef>
                <a:spcPts val="0"/>
              </a:spcBef>
              <a:spcAft>
                <a:spcPts val="0"/>
              </a:spcAft>
              <a:buClr>
                <a:schemeClr val="dk1"/>
              </a:buClr>
              <a:buSzPts val="3200"/>
              <a:buNone/>
            </a:pPr>
            <a:r>
              <a:rPr lang="es-ES">
                <a:solidFill>
                  <a:schemeClr val="dk1"/>
                </a:solidFill>
                <a:latin typeface="Calibri"/>
                <a:ea typeface="Calibri"/>
                <a:cs typeface="Calibri"/>
                <a:sym typeface="Calibri"/>
              </a:rPr>
              <a:t>En el Trabajo Fin de Grado, el alumnado deberá́ poner en juego todos los conocimientos adquiridos a lo largo de su formación, por lo que serán objeto de evaluación las competencias asociadas al título. </a:t>
            </a:r>
            <a:endParaRPr sz="2800"/>
          </a:p>
          <a:p>
            <a:pPr indent="0" lvl="0" marL="0" rtl="0" algn="just">
              <a:lnSpc>
                <a:spcPct val="100000"/>
              </a:lnSpc>
              <a:spcBef>
                <a:spcPts val="640"/>
              </a:spcBef>
              <a:spcAft>
                <a:spcPts val="0"/>
              </a:spcAft>
              <a:buClr>
                <a:schemeClr val="dk1"/>
              </a:buClr>
              <a:buSzPts val="3200"/>
              <a:buNone/>
            </a:pPr>
            <a:r>
              <a:t/>
            </a:r>
            <a:endParaRPr>
              <a:latin typeface="Arial"/>
              <a:ea typeface="Arial"/>
              <a:cs typeface="Arial"/>
              <a:sym typeface="Arial"/>
            </a:endParaRPr>
          </a:p>
        </p:txBody>
      </p:sp>
      <p:sp>
        <p:nvSpPr>
          <p:cNvPr id="184" name="Google Shape;184;p15"/>
          <p:cNvSpPr/>
          <p:nvPr/>
        </p:nvSpPr>
        <p:spPr>
          <a:xfrm>
            <a:off x="433224" y="1534795"/>
            <a:ext cx="8291264" cy="461665"/>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3000">
              <a:srgbClr val="000000">
                <a:alpha val="34509"/>
              </a:srgbClr>
            </a:outerShdw>
          </a:effectLst>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s-ES" sz="2400" u="none" cap="none" strike="noStrike">
                <a:solidFill>
                  <a:schemeClr val="dk1"/>
                </a:solidFill>
                <a:latin typeface="Calibri"/>
                <a:ea typeface="Calibri"/>
                <a:cs typeface="Calibri"/>
                <a:sym typeface="Calibri"/>
              </a:rPr>
              <a:t>Evaluación y calificación</a:t>
            </a:r>
            <a:endParaRPr b="0" i="0" sz="1400" u="none" cap="none" strike="noStrike">
              <a:solidFill>
                <a:srgbClr val="000000"/>
              </a:solidFill>
              <a:latin typeface="Arial"/>
              <a:ea typeface="Arial"/>
              <a:cs typeface="Arial"/>
              <a:sym typeface="Arial"/>
            </a:endParaRPr>
          </a:p>
        </p:txBody>
      </p:sp>
      <p:sp>
        <p:nvSpPr>
          <p:cNvPr id="185" name="Google Shape;185;p15"/>
          <p:cNvSpPr txBox="1"/>
          <p:nvPr>
            <p:ph idx="11" type="ftr"/>
          </p:nvPr>
        </p:nvSpPr>
        <p:spPr>
          <a:xfrm>
            <a:off x="2555776" y="6453336"/>
            <a:ext cx="4392488" cy="3651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rPr lang="es-ES"/>
              <a:t>Vicedecanato de Prácticum y Relaciones con los Centros  Universidad de Almería</a:t>
            </a:r>
            <a:endParaRPr/>
          </a:p>
        </p:txBody>
      </p:sp>
      <p:sp>
        <p:nvSpPr>
          <p:cNvPr id="186" name="Google Shape;186;p15"/>
          <p:cNvSpPr txBox="1"/>
          <p:nvPr/>
        </p:nvSpPr>
        <p:spPr>
          <a:xfrm>
            <a:off x="457200" y="2138382"/>
            <a:ext cx="8291264" cy="4170938"/>
          </a:xfrm>
          <a:prstGeom prst="rect">
            <a:avLst/>
          </a:prstGeom>
          <a:solidFill>
            <a:schemeClr val="lt1"/>
          </a:solidFill>
          <a:ln cap="flat" cmpd="sng" w="9525">
            <a:solidFill>
              <a:srgbClr val="9F8A65"/>
            </a:solidFill>
            <a:prstDash val="solid"/>
            <a:round/>
            <a:headEnd len="sm" w="sm" type="none"/>
            <a:tailEnd len="sm" w="sm" type="none"/>
          </a:ln>
          <a:effectLst>
            <a:outerShdw blurRad="40000" rotWithShape="0" dir="5400000" dist="20000">
              <a:srgbClr val="006863">
                <a:alpha val="37254"/>
              </a:srgbClr>
            </a:outerShdw>
          </a:effectLst>
        </p:spPr>
        <p:txBody>
          <a:bodyPr anchorCtr="0" anchor="t" bIns="45700" lIns="91425" spcFirstLastPara="1" rIns="91425" wrap="square" tIns="45700">
            <a:normAutofit lnSpcReduction="10000"/>
          </a:bodyPr>
          <a:lstStyle/>
          <a:p>
            <a:pPr indent="-342900" lvl="0" marL="342900" marR="0" rtl="0" algn="just">
              <a:lnSpc>
                <a:spcPct val="100000"/>
              </a:lnSpc>
              <a:spcBef>
                <a:spcPts val="0"/>
              </a:spcBef>
              <a:spcAft>
                <a:spcPts val="0"/>
              </a:spcAft>
              <a:buClr>
                <a:schemeClr val="dk1"/>
              </a:buClr>
              <a:buSzPts val="3200"/>
              <a:buFont typeface="Arial"/>
              <a:buChar char="•"/>
            </a:pPr>
            <a:r>
              <a:rPr b="0" i="0" lang="es-ES" sz="3200" u="none" cap="none" strike="noStrike">
                <a:solidFill>
                  <a:schemeClr val="dk1"/>
                </a:solidFill>
                <a:latin typeface="Calibri"/>
                <a:ea typeface="Calibri"/>
                <a:cs typeface="Calibri"/>
                <a:sym typeface="Calibri"/>
              </a:rPr>
              <a:t>En la evaluación intervendrán dos agentes principales: el director del TFG y la Comisión Evaluadora. </a:t>
            </a:r>
            <a:endParaRPr b="0" i="0" sz="1400" u="none" cap="none" strike="noStrike">
              <a:solidFill>
                <a:srgbClr val="000000"/>
              </a:solidFill>
              <a:latin typeface="Arial"/>
              <a:ea typeface="Arial"/>
              <a:cs typeface="Arial"/>
              <a:sym typeface="Arial"/>
            </a:endParaRPr>
          </a:p>
          <a:p>
            <a:pPr indent="-342900" lvl="0" marL="342900" marR="0" rtl="0" algn="just">
              <a:lnSpc>
                <a:spcPct val="100000"/>
              </a:lnSpc>
              <a:spcBef>
                <a:spcPts val="640"/>
              </a:spcBef>
              <a:spcAft>
                <a:spcPts val="0"/>
              </a:spcAft>
              <a:buClr>
                <a:schemeClr val="dk1"/>
              </a:buClr>
              <a:buSzPts val="3200"/>
              <a:buFont typeface="Arial"/>
              <a:buChar char="•"/>
            </a:pPr>
            <a:r>
              <a:rPr b="0" i="0" lang="es-ES" sz="3200" u="none" cap="none" strike="noStrike">
                <a:solidFill>
                  <a:schemeClr val="dk1"/>
                </a:solidFill>
                <a:latin typeface="Calibri"/>
                <a:ea typeface="Calibri"/>
                <a:cs typeface="Calibri"/>
                <a:sym typeface="Calibri"/>
              </a:rPr>
              <a:t>El director del TFG será responsable de evaluar el proceso de trabajo del estudiante, en relación con la actitud, el proceso de elaboración y la calidad del documento final escrito. La Comisión Evaluadora valorará la exposición y la defensa. </a:t>
            </a:r>
            <a:endParaRPr b="0" i="0" sz="2600" u="none" cap="none" strike="noStrike">
              <a:solidFill>
                <a:schemeClr val="dk1"/>
              </a:solidFill>
              <a:latin typeface="Calibri"/>
              <a:ea typeface="Calibri"/>
              <a:cs typeface="Calibri"/>
              <a:sym typeface="Calibri"/>
            </a:endParaRPr>
          </a:p>
        </p:txBody>
      </p:sp>
      <p:pic>
        <p:nvPicPr>
          <p:cNvPr id="187" name="Google Shape;187;p15"/>
          <p:cNvPicPr preferRelativeResize="0"/>
          <p:nvPr/>
        </p:nvPicPr>
        <p:blipFill rotWithShape="1">
          <a:blip r:embed="rId3">
            <a:alphaModFix/>
          </a:blip>
          <a:srcRect b="0" l="0" r="0" t="0"/>
          <a:stretch/>
        </p:blipFill>
        <p:spPr>
          <a:xfrm>
            <a:off x="8244408" y="5859147"/>
            <a:ext cx="775526" cy="90034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Equidad">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2013-09-20T09:24:33Z</dcterms:created>
  <dc:creator>Dori Sánchez Ayala</dc:creator>
</cp:coreProperties>
</file>