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6" r:id="rId4"/>
    <p:sldId id="260" r:id="rId5"/>
    <p:sldId id="261" r:id="rId6"/>
    <p:sldId id="263" r:id="rId7"/>
    <p:sldId id="262" r:id="rId8"/>
    <p:sldId id="264" r:id="rId9"/>
    <p:sldId id="267" r:id="rId10"/>
    <p:sldId id="265" r:id="rId11"/>
    <p:sldId id="268" r:id="rId12"/>
    <p:sldId id="269" r:id="rId13"/>
    <p:sldId id="270" r:id="rId14"/>
    <p:sldId id="271" r:id="rId15"/>
    <p:sldId id="272" r:id="rId16"/>
    <p:sldId id="273" r:id="rId17"/>
    <p:sldId id="274" r:id="rId18"/>
    <p:sldId id="282" r:id="rId19"/>
    <p:sldId id="280" r:id="rId20"/>
    <p:sldId id="281" r:id="rId21"/>
    <p:sldId id="279" r:id="rId22"/>
    <p:sldId id="283" r:id="rId23"/>
    <p:sldId id="275" r:id="rId24"/>
    <p:sldId id="276" r:id="rId25"/>
  </p:sldIdLst>
  <p:sldSz cx="9144000" cy="6858000" type="screen4x3"/>
  <p:notesSz cx="6858000" cy="9144000"/>
  <p:embeddedFontLst>
    <p:embeddedFont>
      <p:font typeface="Catamaran" panose="00000500000000000000" pitchFamily="2" charset="0"/>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C"/>
    <a:srgbClr val="1D4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70917E3-90B9-48AD-80DA-D8DE58AF8445}"/>
              </a:ext>
            </a:extLst>
          </p:cNvPr>
          <p:cNvSpPr>
            <a:spLocks noGrp="1"/>
          </p:cNvSpPr>
          <p:nvPr>
            <p:ph type="dt" sz="half" idx="10"/>
          </p:nvPr>
        </p:nvSpPr>
        <p:spPr>
          <a:xfrm>
            <a:off x="838200" y="6356350"/>
            <a:ext cx="2057400" cy="365125"/>
          </a:xfrm>
        </p:spPr>
        <p:txBody>
          <a:bodyPr/>
          <a:lstStyle/>
          <a:p>
            <a:fld id="{672B9FBB-67EB-4F1A-BE27-8517A5762D10}" type="datetimeFigureOut">
              <a:rPr lang="es-ES" smtClean="0"/>
              <a:t>12/01/2023</a:t>
            </a:fld>
            <a:endParaRPr lang="es-ES"/>
          </a:p>
        </p:txBody>
      </p:sp>
      <p:sp>
        <p:nvSpPr>
          <p:cNvPr id="6" name="Footer Placeholder 4">
            <a:extLst>
              <a:ext uri="{FF2B5EF4-FFF2-40B4-BE49-F238E27FC236}">
                <a16:creationId xmlns:a16="http://schemas.microsoft.com/office/drawing/2014/main" id="{4DFA5136-4569-476B-9032-C79D7498AF05}"/>
              </a:ext>
            </a:extLst>
          </p:cNvPr>
          <p:cNvSpPr>
            <a:spLocks noGrp="1"/>
          </p:cNvSpPr>
          <p:nvPr>
            <p:ph type="ftr" sz="quarter" idx="11"/>
          </p:nvPr>
        </p:nvSpPr>
        <p:spPr>
          <a:xfrm>
            <a:off x="4038600" y="6356350"/>
            <a:ext cx="3086100" cy="365125"/>
          </a:xfrm>
        </p:spPr>
        <p:txBody>
          <a:bodyPr/>
          <a:lstStyle/>
          <a:p>
            <a:endParaRPr lang="es-ES"/>
          </a:p>
        </p:txBody>
      </p:sp>
      <p:sp>
        <p:nvSpPr>
          <p:cNvPr id="7" name="Slide Number Placeholder 5">
            <a:extLst>
              <a:ext uri="{FF2B5EF4-FFF2-40B4-BE49-F238E27FC236}">
                <a16:creationId xmlns:a16="http://schemas.microsoft.com/office/drawing/2014/main" id="{E7779238-855F-4FC9-847A-EE7C291DF1F1}"/>
              </a:ext>
            </a:extLst>
          </p:cNvPr>
          <p:cNvSpPr>
            <a:spLocks noGrp="1"/>
          </p:cNvSpPr>
          <p:nvPr>
            <p:ph type="sldNum" sz="quarter" idx="12"/>
          </p:nvPr>
        </p:nvSpPr>
        <p:spPr>
          <a:xfrm>
            <a:off x="8610600" y="6356350"/>
            <a:ext cx="2057400" cy="365125"/>
          </a:xfrm>
        </p:spPr>
        <p:txBody>
          <a:bodyPr/>
          <a:lstStyle/>
          <a:p>
            <a:fld id="{A6EC9E3E-F9FB-4CAE-ADB0-6C6947CEBDED}" type="slidenum">
              <a:rPr lang="es-ES" smtClean="0"/>
              <a:t>‹Nº›</a:t>
            </a:fld>
            <a:endParaRPr lang="es-ES"/>
          </a:p>
        </p:txBody>
      </p:sp>
      <p:pic>
        <p:nvPicPr>
          <p:cNvPr id="8" name="Imagen 7">
            <a:extLst>
              <a:ext uri="{FF2B5EF4-FFF2-40B4-BE49-F238E27FC236}">
                <a16:creationId xmlns:a16="http://schemas.microsoft.com/office/drawing/2014/main" id="{416FE1E1-6F90-419A-BA62-A99FB36737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93383" y="6064000"/>
            <a:ext cx="1217702" cy="673310"/>
          </a:xfrm>
          <a:prstGeom prst="rect">
            <a:avLst/>
          </a:prstGeom>
        </p:spPr>
      </p:pic>
      <p:pic>
        <p:nvPicPr>
          <p:cNvPr id="9" name="Imagen 8">
            <a:extLst>
              <a:ext uri="{FF2B5EF4-FFF2-40B4-BE49-F238E27FC236}">
                <a16:creationId xmlns:a16="http://schemas.microsoft.com/office/drawing/2014/main" id="{150EDC53-365F-4DF8-AA3A-24106F9B74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797" t="7768" r="36875" b="41942"/>
          <a:stretch/>
        </p:blipFill>
        <p:spPr>
          <a:xfrm>
            <a:off x="2986308" y="533400"/>
            <a:ext cx="3209926" cy="3448050"/>
          </a:xfrm>
          <a:prstGeom prst="rect">
            <a:avLst/>
          </a:prstGeom>
        </p:spPr>
      </p:pic>
      <p:sp>
        <p:nvSpPr>
          <p:cNvPr id="10" name="Rectángulo 9">
            <a:extLst>
              <a:ext uri="{FF2B5EF4-FFF2-40B4-BE49-F238E27FC236}">
                <a16:creationId xmlns:a16="http://schemas.microsoft.com/office/drawing/2014/main" id="{318E7C4C-4107-45E7-880B-AE534A48D8BE}"/>
              </a:ext>
            </a:extLst>
          </p:cNvPr>
          <p:cNvSpPr/>
          <p:nvPr userDrawn="1"/>
        </p:nvSpPr>
        <p:spPr>
          <a:xfrm>
            <a:off x="1185" y="4391026"/>
            <a:ext cx="9143111" cy="2466974"/>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itle Placeholder 1">
            <a:extLst>
              <a:ext uri="{FF2B5EF4-FFF2-40B4-BE49-F238E27FC236}">
                <a16:creationId xmlns:a16="http://schemas.microsoft.com/office/drawing/2014/main" id="{532BD04C-D33F-435E-9567-5C59ACC820B9}"/>
              </a:ext>
            </a:extLst>
          </p:cNvPr>
          <p:cNvSpPr>
            <a:spLocks noGrp="1"/>
          </p:cNvSpPr>
          <p:nvPr>
            <p:ph type="title"/>
          </p:nvPr>
        </p:nvSpPr>
        <p:spPr>
          <a:xfrm>
            <a:off x="0" y="4273800"/>
            <a:ext cx="9144000" cy="1325563"/>
          </a:xfrm>
          <a:prstGeom prst="rect">
            <a:avLst/>
          </a:prstGeom>
        </p:spPr>
        <p:txBody>
          <a:bodyPr vert="horz" lIns="91440" tIns="45720" rIns="91440" bIns="45720" rtlCol="0" anchor="b" anchorCtr="0">
            <a:normAutofit/>
          </a:bodyPr>
          <a:lstStyle>
            <a:lvl1pPr algn="ctr">
              <a:defRPr sz="2400">
                <a:solidFill>
                  <a:schemeClr val="bg1"/>
                </a:solidFill>
              </a:defRPr>
            </a:lvl1pPr>
          </a:lstStyle>
          <a:p>
            <a:pPr lvl="0"/>
            <a:r>
              <a:rPr lang="es-ES" dirty="0"/>
              <a:t>Haga clic para modificar el estilo de título del patrón</a:t>
            </a:r>
            <a:endParaRPr lang="en-US" dirty="0"/>
          </a:p>
        </p:txBody>
      </p:sp>
      <p:sp>
        <p:nvSpPr>
          <p:cNvPr id="12" name="Subtitle 2">
            <a:extLst>
              <a:ext uri="{FF2B5EF4-FFF2-40B4-BE49-F238E27FC236}">
                <a16:creationId xmlns:a16="http://schemas.microsoft.com/office/drawing/2014/main" id="{9D3176E6-9D18-49E4-8641-FB457E233BD4}"/>
              </a:ext>
            </a:extLst>
          </p:cNvPr>
          <p:cNvSpPr>
            <a:spLocks noGrp="1"/>
          </p:cNvSpPr>
          <p:nvPr>
            <p:ph type="subTitle" idx="1"/>
          </p:nvPr>
        </p:nvSpPr>
        <p:spPr>
          <a:xfrm>
            <a:off x="0" y="5665517"/>
            <a:ext cx="9144000" cy="835219"/>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cxnSp>
        <p:nvCxnSpPr>
          <p:cNvPr id="13" name="Conector recto 12">
            <a:extLst>
              <a:ext uri="{FF2B5EF4-FFF2-40B4-BE49-F238E27FC236}">
                <a16:creationId xmlns:a16="http://schemas.microsoft.com/office/drawing/2014/main" id="{22FF6039-4141-40EB-8CB4-F2B56E260831}"/>
              </a:ext>
            </a:extLst>
          </p:cNvPr>
          <p:cNvCxnSpPr>
            <a:cxnSpLocks/>
          </p:cNvCxnSpPr>
          <p:nvPr userDrawn="1"/>
        </p:nvCxnSpPr>
        <p:spPr>
          <a:xfrm>
            <a:off x="3924000" y="5603547"/>
            <a:ext cx="13277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82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72B9FBB-67EB-4F1A-BE27-8517A5762D10}" type="datetimeFigureOut">
              <a:rPr lang="es-ES" smtClean="0"/>
              <a:t>12/01/2023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02DC0440-5A86-4184-829E-001CECADFC2B}"/>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9971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72B9FBB-67EB-4F1A-BE27-8517A5762D10}" type="datetimeFigureOut">
              <a:rPr lang="es-ES" smtClean="0"/>
              <a:t>12/01/2023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3C794AF2-6D68-4CF0-88F9-5F8A51A06F25}"/>
              </a:ext>
            </a:extLst>
          </p:cNvPr>
          <p:cNvSpPr/>
          <p:nvPr userDrawn="1"/>
        </p:nvSpPr>
        <p:spPr>
          <a:xfrm>
            <a:off x="720276" y="2026943"/>
            <a:ext cx="280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3214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artado y títul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D3960DE-0938-438B-A797-3A9102308A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 y="0"/>
            <a:ext cx="9142984" cy="6857999"/>
          </a:xfrm>
          <a:prstGeom prst="rect">
            <a:avLst/>
          </a:prstGeom>
        </p:spPr>
      </p:pic>
      <p:sp>
        <p:nvSpPr>
          <p:cNvPr id="7" name="Subtitle 2">
            <a:extLst>
              <a:ext uri="{FF2B5EF4-FFF2-40B4-BE49-F238E27FC236}">
                <a16:creationId xmlns:a16="http://schemas.microsoft.com/office/drawing/2014/main" id="{B81CCBBF-21F3-4EC4-83DB-C4B0FD7F4504}"/>
              </a:ext>
            </a:extLst>
          </p:cNvPr>
          <p:cNvSpPr>
            <a:spLocks noGrp="1"/>
          </p:cNvSpPr>
          <p:nvPr>
            <p:ph type="subTitle" idx="1"/>
          </p:nvPr>
        </p:nvSpPr>
        <p:spPr>
          <a:xfrm>
            <a:off x="4778718" y="3146231"/>
            <a:ext cx="4114800" cy="83521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pic>
        <p:nvPicPr>
          <p:cNvPr id="11" name="Imagen 10">
            <a:extLst>
              <a:ext uri="{FF2B5EF4-FFF2-40B4-BE49-F238E27FC236}">
                <a16:creationId xmlns:a16="http://schemas.microsoft.com/office/drawing/2014/main" id="{F2BF9D1F-E177-451B-A351-0468A0A31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6916" y="5989670"/>
            <a:ext cx="1623603" cy="673310"/>
          </a:xfrm>
          <a:prstGeom prst="rect">
            <a:avLst/>
          </a:prstGeom>
        </p:spPr>
      </p:pic>
      <p:sp>
        <p:nvSpPr>
          <p:cNvPr id="12" name="Title Placeholder 1">
            <a:extLst>
              <a:ext uri="{FF2B5EF4-FFF2-40B4-BE49-F238E27FC236}">
                <a16:creationId xmlns:a16="http://schemas.microsoft.com/office/drawing/2014/main" id="{58F05591-50A5-4323-B4E7-13678A67639C}"/>
              </a:ext>
            </a:extLst>
          </p:cNvPr>
          <p:cNvSpPr>
            <a:spLocks noGrp="1"/>
          </p:cNvSpPr>
          <p:nvPr>
            <p:ph type="title"/>
          </p:nvPr>
        </p:nvSpPr>
        <p:spPr>
          <a:xfrm>
            <a:off x="3476175" y="2047874"/>
            <a:ext cx="1623604" cy="2828925"/>
          </a:xfrm>
          <a:prstGeom prst="rect">
            <a:avLst/>
          </a:prstGeom>
        </p:spPr>
        <p:txBody>
          <a:bodyPr vert="horz" lIns="91440" tIns="45720" rIns="91440" bIns="45720" rtlCol="0" anchor="b" anchorCtr="0">
            <a:normAutofit/>
          </a:bodyPr>
          <a:lstStyle>
            <a:lvl1pPr algn="ctr">
              <a:defRPr sz="17000"/>
            </a:lvl1pPr>
          </a:lstStyle>
          <a:p>
            <a:pPr lvl="0"/>
            <a:r>
              <a:rPr lang="es-ES" dirty="0"/>
              <a:t>H</a:t>
            </a:r>
            <a:endParaRPr lang="en-US" dirty="0"/>
          </a:p>
        </p:txBody>
      </p:sp>
    </p:spTree>
    <p:extLst>
      <p:ext uri="{BB962C8B-B14F-4D97-AF65-F5344CB8AC3E}">
        <p14:creationId xmlns:p14="http://schemas.microsoft.com/office/powerpoint/2010/main" val="7849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C4E77E5C-B197-4B80-A3FA-05E6E8710DB5}"/>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1205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109247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72B9FBB-67EB-4F1A-BE27-8517A5762D10}" type="datetimeFigureOut">
              <a:rPr lang="es-ES" smtClean="0"/>
              <a:t>12/01/2023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A5B80D56-86AB-4F9C-AC70-C3A14DF88819}"/>
              </a:ext>
            </a:extLst>
          </p:cNvPr>
          <p:cNvSpPr/>
          <p:nvPr userDrawn="1"/>
        </p:nvSpPr>
        <p:spPr>
          <a:xfrm>
            <a:off x="718004" y="4551068"/>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808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72B9FBB-67EB-4F1A-BE27-8517A5762D10}" type="datetimeFigureOut">
              <a:rPr lang="es-ES" smtClean="0"/>
              <a:t>12/01/2023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EC9E3E-F9FB-4CAE-ADB0-6C6947CEBDED}" type="slidenum">
              <a:rPr lang="es-ES" smtClean="0"/>
              <a:t>‹Nº›</a:t>
            </a:fld>
            <a:endParaRPr lang="es-ES"/>
          </a:p>
        </p:txBody>
      </p:sp>
      <p:sp>
        <p:nvSpPr>
          <p:cNvPr id="8" name="Rectángulo 7">
            <a:extLst>
              <a:ext uri="{FF2B5EF4-FFF2-40B4-BE49-F238E27FC236}">
                <a16:creationId xmlns:a16="http://schemas.microsoft.com/office/drawing/2014/main" id="{C41DBECD-C9CD-421C-A3F2-1693328A6BC0}"/>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429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72B9FBB-67EB-4F1A-BE27-8517A5762D10}" type="datetimeFigureOut">
              <a:rPr lang="es-ES" smtClean="0"/>
              <a:t>12/01/2023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EC9E3E-F9FB-4CAE-ADB0-6C6947CEBDED}" type="slidenum">
              <a:rPr lang="es-ES" smtClean="0"/>
              <a:t>‹Nº›</a:t>
            </a:fld>
            <a:endParaRPr lang="es-ES"/>
          </a:p>
        </p:txBody>
      </p:sp>
      <p:sp>
        <p:nvSpPr>
          <p:cNvPr id="10" name="Rectángulo 9">
            <a:extLst>
              <a:ext uri="{FF2B5EF4-FFF2-40B4-BE49-F238E27FC236}">
                <a16:creationId xmlns:a16="http://schemas.microsoft.com/office/drawing/2014/main" id="{36C3E618-5C81-46FD-B8D6-5DD7F3756595}"/>
              </a:ext>
            </a:extLst>
          </p:cNvPr>
          <p:cNvSpPr/>
          <p:nvPr userDrawn="1"/>
        </p:nvSpPr>
        <p:spPr>
          <a:xfrm>
            <a:off x="718005" y="168903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032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2B9FBB-67EB-4F1A-BE27-8517A5762D10}" type="datetimeFigureOut">
              <a:rPr lang="es-ES" smtClean="0"/>
              <a:t>12/01/2023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6EC9E3E-F9FB-4CAE-ADB0-6C6947CEBDED}" type="slidenum">
              <a:rPr lang="es-ES" smtClean="0"/>
              <a:t>‹Nº›</a:t>
            </a:fld>
            <a:endParaRPr lang="es-ES"/>
          </a:p>
        </p:txBody>
      </p:sp>
      <p:sp>
        <p:nvSpPr>
          <p:cNvPr id="6" name="Rectángulo 5">
            <a:extLst>
              <a:ext uri="{FF2B5EF4-FFF2-40B4-BE49-F238E27FC236}">
                <a16:creationId xmlns:a16="http://schemas.microsoft.com/office/drawing/2014/main" id="{02110A83-76B1-4F87-A409-CDB886555954}"/>
              </a:ext>
            </a:extLst>
          </p:cNvPr>
          <p:cNvSpPr/>
          <p:nvPr userDrawn="1"/>
        </p:nvSpPr>
        <p:spPr>
          <a:xfrm>
            <a:off x="718005" y="1761602"/>
            <a:ext cx="7840800" cy="108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59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B9FBB-67EB-4F1A-BE27-8517A5762D10}" type="datetimeFigureOut">
              <a:rPr lang="es-ES" smtClean="0"/>
              <a:t>12/01/2023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6EC9E3E-F9FB-4CAE-ADB0-6C6947CEBDED}" type="slidenum">
              <a:rPr lang="es-ES" smtClean="0"/>
              <a:t>‹Nº›</a:t>
            </a:fld>
            <a:endParaRPr lang="es-ES"/>
          </a:p>
        </p:txBody>
      </p:sp>
    </p:spTree>
    <p:extLst>
      <p:ext uri="{BB962C8B-B14F-4D97-AF65-F5344CB8AC3E}">
        <p14:creationId xmlns:p14="http://schemas.microsoft.com/office/powerpoint/2010/main" val="34616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rm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9FBB-67EB-4F1A-BE27-8517A5762D10}" type="datetimeFigureOut">
              <a:rPr lang="es-ES" smtClean="0"/>
              <a:t>12/01/2023</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2B28BD1A-F06E-4573-B02D-E28F3ADB7837}"/>
              </a:ext>
            </a:extLst>
          </p:cNvPr>
          <p:cNvSpPr/>
          <p:nvPr userDrawn="1"/>
        </p:nvSpPr>
        <p:spPr>
          <a:xfrm>
            <a:off x="1185" y="6116128"/>
            <a:ext cx="9142815" cy="741871"/>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153F8B28-12C8-468A-A122-BA083F3AABF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3760198" y="6130642"/>
            <a:ext cx="1623603" cy="673310"/>
          </a:xfrm>
          <a:prstGeom prst="rect">
            <a:avLst/>
          </a:prstGeom>
        </p:spPr>
      </p:pic>
    </p:spTree>
    <p:extLst>
      <p:ext uri="{BB962C8B-B14F-4D97-AF65-F5344CB8AC3E}">
        <p14:creationId xmlns:p14="http://schemas.microsoft.com/office/powerpoint/2010/main" val="34121998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lang="en-US" sz="3000" kern="1200" dirty="0">
          <a:solidFill>
            <a:srgbClr val="32619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63523" y="430112"/>
            <a:ext cx="5210051" cy="3683274"/>
          </a:xfrm>
          <a:prstGeom prst="rect">
            <a:avLst/>
          </a:prstGeom>
        </p:spPr>
      </p:pic>
      <p:sp>
        <p:nvSpPr>
          <p:cNvPr id="4" name="Rectángulo 3"/>
          <p:cNvSpPr/>
          <p:nvPr/>
        </p:nvSpPr>
        <p:spPr>
          <a:xfrm>
            <a:off x="0" y="4242063"/>
            <a:ext cx="9144000" cy="2615938"/>
          </a:xfrm>
          <a:prstGeom prst="rect">
            <a:avLst/>
          </a:prstGeom>
          <a:solidFill>
            <a:srgbClr val="007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102177" y="4986780"/>
            <a:ext cx="5920033" cy="769441"/>
          </a:xfrm>
          <a:prstGeom prst="rect">
            <a:avLst/>
          </a:prstGeom>
          <a:noFill/>
        </p:spPr>
        <p:txBody>
          <a:bodyPr wrap="square" rtlCol="0">
            <a:spAutoFit/>
          </a:bodyPr>
          <a:lstStyle/>
          <a:p>
            <a:r>
              <a:rPr lang="es-ES" sz="4400" dirty="0">
                <a:solidFill>
                  <a:schemeClr val="bg1"/>
                </a:solidFill>
              </a:rPr>
              <a:t>Cómo realizar tu </a:t>
            </a:r>
            <a:r>
              <a:rPr lang="es-ES" sz="4400" dirty="0" smtClean="0">
                <a:solidFill>
                  <a:schemeClr val="bg1"/>
                </a:solidFill>
              </a:rPr>
              <a:t>TFG</a:t>
            </a:r>
            <a:endParaRPr lang="es-ES" sz="4400" dirty="0">
              <a:solidFill>
                <a:schemeClr val="bg1"/>
              </a:solidFill>
            </a:endParaRPr>
          </a:p>
        </p:txBody>
      </p:sp>
    </p:spTree>
    <p:extLst>
      <p:ext uri="{BB962C8B-B14F-4D97-AF65-F5344CB8AC3E}">
        <p14:creationId xmlns:p14="http://schemas.microsoft.com/office/powerpoint/2010/main" val="153787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4. Calendario</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4999152" cy="3330837"/>
          </a:xfrm>
        </p:spPr>
        <p:txBody>
          <a:bodyPr>
            <a:normAutofit/>
          </a:bodyPr>
          <a:lstStyle/>
          <a:p>
            <a:pPr marL="0" indent="0">
              <a:buNone/>
            </a:pPr>
            <a:r>
              <a:rPr lang="es-ES" sz="2000" dirty="0" smtClean="0"/>
              <a:t>4.º </a:t>
            </a:r>
            <a:r>
              <a:rPr lang="es-ES" sz="2000" dirty="0"/>
              <a:t>El calendario aparecerá publicado en la página del </a:t>
            </a:r>
            <a:r>
              <a:rPr lang="es-ES" sz="2000" dirty="0" smtClean="0"/>
              <a:t>TFG, durante las primeras semanas del curso académico, por lo que tenemos que estar </a:t>
            </a:r>
            <a:r>
              <a:rPr lang="es-ES" sz="2000" dirty="0"/>
              <a:t>muy atentos de las fechas.</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
        <p:nvSpPr>
          <p:cNvPr id="6" name="Rectángulo 5"/>
          <p:cNvSpPr/>
          <p:nvPr/>
        </p:nvSpPr>
        <p:spPr>
          <a:xfrm>
            <a:off x="5791200" y="1825624"/>
            <a:ext cx="2576945" cy="4355423"/>
          </a:xfrm>
          <a:prstGeom prst="rect">
            <a:avLst/>
          </a:prstGeom>
        </p:spPr>
        <p:txBody>
          <a:bodyPr wrap="square">
            <a:spAutoFit/>
          </a:bodyPr>
          <a:lstStyle/>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 CURSO ACADÉMICO 2022/2023</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NOVIEMBRE de 2022:</a:t>
            </a:r>
            <a:r>
              <a:rPr lang="es-ES" sz="900" dirty="0">
                <a:latin typeface="Calibri" panose="020F0502020204030204" pitchFamily="34" charset="0"/>
                <a:ea typeface="Calibri" panose="020F0502020204030204" pitchFamily="34" charset="0"/>
                <a:cs typeface="Times New Roman" panose="02020603050405020304" pitchFamily="18" charset="0"/>
              </a:rPr>
              <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24 de octubre de 2022</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4 al 8 de noviembre de 2022</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10 y 11 de noviembre de 2022</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16 al 18 de noviembre de 2022</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ENERO de 2023:</a:t>
            </a:r>
            <a:br>
              <a:rPr lang="es-ES" sz="900" b="1"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27 de enero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10 al 13 de febrero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Del 16 al 17 de febrero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22 al 24 de febrero de 2023</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MAYO de 2023:</a:t>
            </a:r>
            <a:r>
              <a:rPr lang="es-ES" sz="900" dirty="0">
                <a:latin typeface="Calibri" panose="020F0502020204030204" pitchFamily="34" charset="0"/>
                <a:ea typeface="Calibri" panose="020F0502020204030204" pitchFamily="34" charset="0"/>
                <a:cs typeface="Times New Roman" panose="02020603050405020304" pitchFamily="18" charset="0"/>
              </a:rPr>
              <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2 de junio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16 al 21 de junio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Del 21 al 22 de junio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28 al 30 de junio de 2023</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900" b="1" dirty="0">
                <a:latin typeface="Calibri" panose="020F0502020204030204" pitchFamily="34" charset="0"/>
                <a:ea typeface="Calibri" panose="020F0502020204030204" pitchFamily="34" charset="0"/>
                <a:cs typeface="Times New Roman" panose="02020603050405020304" pitchFamily="18" charset="0"/>
              </a:rPr>
              <a:t>Convocatoria de JULIO de 2023:</a:t>
            </a:r>
            <a:r>
              <a:rPr lang="es-ES" sz="900" dirty="0">
                <a:latin typeface="Calibri" panose="020F0502020204030204" pitchFamily="34" charset="0"/>
                <a:ea typeface="Calibri" panose="020F0502020204030204" pitchFamily="34" charset="0"/>
                <a:cs typeface="Times New Roman" panose="02020603050405020304" pitchFamily="18" charset="0"/>
              </a:rPr>
              <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-Revisión del director: 3 de julio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-Entrega del TFG: Del 7 al 11 de julio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-Autorización y visto bueno del director: Del 12 al 13 de julio de 2023</a:t>
            </a:r>
            <a:br>
              <a:rPr lang="es-ES" sz="900" dirty="0">
                <a:latin typeface="Calibri" panose="020F0502020204030204" pitchFamily="34" charset="0"/>
                <a:ea typeface="Calibri" panose="020F0502020204030204" pitchFamily="34" charset="0"/>
                <a:cs typeface="Times New Roman" panose="02020603050405020304" pitchFamily="18" charset="0"/>
              </a:rPr>
            </a:br>
            <a:r>
              <a:rPr lang="es-ES" sz="900" dirty="0">
                <a:latin typeface="Calibri" panose="020F0502020204030204" pitchFamily="34" charset="0"/>
                <a:ea typeface="Calibri" panose="020F0502020204030204" pitchFamily="34" charset="0"/>
                <a:cs typeface="Times New Roman" panose="02020603050405020304" pitchFamily="18" charset="0"/>
              </a:rPr>
              <a:t>-Defensa del TFG: Del 19 al 21 de julio de 2023</a:t>
            </a:r>
            <a:endParaRPr lang="es-ES" dirty="0"/>
          </a:p>
        </p:txBody>
      </p:sp>
    </p:spTree>
    <p:extLst>
      <p:ext uri="{BB962C8B-B14F-4D97-AF65-F5344CB8AC3E}">
        <p14:creationId xmlns:p14="http://schemas.microsoft.com/office/powerpoint/2010/main" val="279768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5. Temas y </a:t>
            </a:r>
            <a:r>
              <a:rPr lang="es-ES" dirty="0" smtClean="0">
                <a:solidFill>
                  <a:srgbClr val="007FBC"/>
                </a:solidFill>
              </a:rPr>
              <a:t>directores </a:t>
            </a:r>
            <a:r>
              <a:rPr lang="es-ES" dirty="0">
                <a:solidFill>
                  <a:srgbClr val="007FBC"/>
                </a:solidFill>
              </a:rPr>
              <a:t>de trabajo</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842161"/>
          </a:xfrm>
        </p:spPr>
        <p:txBody>
          <a:bodyPr>
            <a:normAutofit fontScale="92500" lnSpcReduction="10000"/>
          </a:bodyPr>
          <a:lstStyle/>
          <a:p>
            <a:pPr marL="0" indent="0">
              <a:buNone/>
            </a:pPr>
            <a:r>
              <a:rPr lang="es-ES" sz="2000" dirty="0"/>
              <a:t>5</a:t>
            </a:r>
            <a:r>
              <a:rPr lang="es-ES" sz="2000" dirty="0" smtClean="0"/>
              <a:t>.º </a:t>
            </a:r>
            <a:r>
              <a:rPr lang="es-ES" sz="2000" dirty="0"/>
              <a:t>En este apartado aparecen todos </a:t>
            </a:r>
            <a:r>
              <a:rPr lang="es-ES" sz="2000" dirty="0" smtClean="0"/>
              <a:t>los directores que </a:t>
            </a:r>
            <a:r>
              <a:rPr lang="es-ES" sz="2000" dirty="0"/>
              <a:t>puedes </a:t>
            </a:r>
            <a:r>
              <a:rPr lang="es-ES" sz="2000" dirty="0" smtClean="0"/>
              <a:t>solicitar para </a:t>
            </a:r>
            <a:r>
              <a:rPr lang="es-ES" sz="2000" dirty="0"/>
              <a:t>que te </a:t>
            </a:r>
            <a:r>
              <a:rPr lang="es-ES" sz="2000" dirty="0" err="1" smtClean="0"/>
              <a:t>tutoricen</a:t>
            </a:r>
            <a:r>
              <a:rPr lang="es-ES" sz="2000" dirty="0" smtClean="0"/>
              <a:t> </a:t>
            </a:r>
            <a:r>
              <a:rPr lang="es-ES" sz="2000" dirty="0"/>
              <a:t>el </a:t>
            </a:r>
            <a:r>
              <a:rPr lang="es-ES" sz="2000" dirty="0" smtClean="0"/>
              <a:t>trabajo (también puedes consultar sus respectivas </a:t>
            </a:r>
            <a:r>
              <a:rPr lang="es-ES" sz="2000" dirty="0"/>
              <a:t>líneas de </a:t>
            </a:r>
            <a:r>
              <a:rPr lang="es-ES" sz="2000" dirty="0" smtClean="0"/>
              <a:t>investigación).</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8194" name="Picture 2" descr="https://lh6.googleusercontent.com/NqRckp9gRWyhr-LXbnoeDXRar6_IS_6iXJL010RNwWZcBDuFHnaLojFBhBnpgdWTrvJkOalwjRGMR37LusuiOjXrJ_6pPlmrR0rhC6FX062xTn4W2Mz2WuqFf6DQo4JSq70zWMqNX2A=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67785"/>
            <a:ext cx="5898610" cy="297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7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6. Solicitud de </a:t>
            </a:r>
            <a:r>
              <a:rPr lang="es-ES" dirty="0" smtClean="0">
                <a:solidFill>
                  <a:srgbClr val="007FBC"/>
                </a:solidFill>
              </a:rPr>
              <a:t>temas </a:t>
            </a:r>
            <a:r>
              <a:rPr lang="es-ES" dirty="0">
                <a:solidFill>
                  <a:srgbClr val="007FBC"/>
                </a:solidFill>
              </a:rPr>
              <a:t>y director y </a:t>
            </a:r>
            <a:r>
              <a:rPr lang="es-ES" dirty="0" smtClean="0">
                <a:solidFill>
                  <a:srgbClr val="007FBC"/>
                </a:solidFill>
              </a:rPr>
              <a:t>adjudicación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820298"/>
          </a:xfrm>
        </p:spPr>
        <p:txBody>
          <a:bodyPr>
            <a:normAutofit/>
          </a:bodyPr>
          <a:lstStyle/>
          <a:p>
            <a:pPr marL="0" indent="0">
              <a:buNone/>
            </a:pPr>
            <a:r>
              <a:rPr lang="es-ES" sz="2000" dirty="0" smtClean="0"/>
              <a:t>6.º </a:t>
            </a:r>
            <a:r>
              <a:rPr lang="es-ES" sz="2000" dirty="0"/>
              <a:t>En el calendario, aparecerá </a:t>
            </a:r>
            <a:r>
              <a:rPr lang="es-ES" sz="2000" dirty="0" smtClean="0"/>
              <a:t>el periodo para </a:t>
            </a:r>
            <a:r>
              <a:rPr lang="es-ES" sz="2000" dirty="0"/>
              <a:t>solicitar </a:t>
            </a:r>
            <a:r>
              <a:rPr lang="es-ES" sz="2000" dirty="0" smtClean="0"/>
              <a:t>tus preferencias de directores </a:t>
            </a:r>
            <a:r>
              <a:rPr lang="es-ES" sz="2000" dirty="0"/>
              <a:t>para tu </a:t>
            </a:r>
            <a:r>
              <a:rPr lang="es-ES" sz="2000" dirty="0" smtClean="0"/>
              <a:t>trabajo; </a:t>
            </a:r>
            <a:r>
              <a:rPr lang="es-ES" sz="2000" dirty="0"/>
              <a:t>para </a:t>
            </a:r>
            <a:r>
              <a:rPr lang="es-ES" sz="2000" dirty="0" smtClean="0"/>
              <a:t>ello, </a:t>
            </a:r>
            <a:r>
              <a:rPr lang="es-ES" sz="2000" dirty="0"/>
              <a:t>debes de acceder aquí: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9218" name="Picture 2" descr="https://lh5.googleusercontent.com/g3HSXiO0CiTgUsr6mVQ_AuKbPBUYpfyeDmqQmPLJ9DN09SEO0htNrD1MCdhWt1iGvQ1Jb52EF5-zGzeiCddzLkfwLCseS3iTqjKpv7q0PY2FTWuDXSEAR0vJ4IPj6g_-KzpuXuOlQjk=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2645922"/>
            <a:ext cx="5662951" cy="25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3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a:xfrm>
            <a:off x="628650" y="365126"/>
            <a:ext cx="7996876" cy="1325563"/>
          </a:xfrm>
        </p:spPr>
        <p:txBody>
          <a:bodyPr/>
          <a:lstStyle/>
          <a:p>
            <a:r>
              <a:rPr lang="es-ES" dirty="0">
                <a:solidFill>
                  <a:srgbClr val="007FBC"/>
                </a:solidFill>
              </a:rPr>
              <a:t>6. Solicitud de t</a:t>
            </a:r>
            <a:r>
              <a:rPr lang="es-ES" dirty="0" smtClean="0">
                <a:solidFill>
                  <a:srgbClr val="007FBC"/>
                </a:solidFill>
              </a:rPr>
              <a:t>emas </a:t>
            </a:r>
            <a:r>
              <a:rPr lang="es-ES" dirty="0">
                <a:solidFill>
                  <a:srgbClr val="007FBC"/>
                </a:solidFill>
              </a:rPr>
              <a:t>y director y a</a:t>
            </a:r>
            <a:r>
              <a:rPr lang="es-ES" dirty="0" smtClean="0">
                <a:solidFill>
                  <a:srgbClr val="007FBC"/>
                </a:solidFill>
              </a:rPr>
              <a:t>djudicación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2152988"/>
          </a:xfrm>
        </p:spPr>
        <p:txBody>
          <a:bodyPr>
            <a:normAutofit/>
          </a:bodyPr>
          <a:lstStyle/>
          <a:p>
            <a:pPr marL="0" indent="0">
              <a:buNone/>
            </a:pPr>
            <a:r>
              <a:rPr lang="es-ES" sz="2000" dirty="0" smtClean="0"/>
              <a:t>Has de acceder con </a:t>
            </a:r>
            <a:r>
              <a:rPr lang="es-ES" sz="2000" dirty="0"/>
              <a:t>tu </a:t>
            </a:r>
            <a:r>
              <a:rPr lang="es-ES" sz="2000" dirty="0" smtClean="0"/>
              <a:t>usuario </a:t>
            </a:r>
            <a:r>
              <a:rPr lang="es-ES" sz="2000" dirty="0"/>
              <a:t>y </a:t>
            </a:r>
            <a:r>
              <a:rPr lang="es-ES" sz="2000" dirty="0" smtClean="0"/>
              <a:t>contraseña </a:t>
            </a:r>
            <a:r>
              <a:rPr lang="es-ES" sz="2000" dirty="0"/>
              <a:t>de la Universidad, y también </a:t>
            </a:r>
            <a:r>
              <a:rPr lang="es-ES" sz="2000" dirty="0" smtClean="0"/>
              <a:t>se recomienda que leas </a:t>
            </a:r>
            <a:r>
              <a:rPr lang="es-ES" sz="2000" dirty="0"/>
              <a:t>las </a:t>
            </a:r>
            <a:r>
              <a:rPr lang="es-ES" sz="2000" dirty="0" smtClean="0"/>
              <a:t>instrucciones antes de realizar la solicitud</a:t>
            </a:r>
            <a:r>
              <a:rPr lang="es-ES" sz="2000" dirty="0"/>
              <a:t>. </a:t>
            </a:r>
          </a:p>
          <a:p>
            <a:pPr marL="0" indent="0">
              <a:buNone/>
            </a:pPr>
            <a:r>
              <a:rPr lang="es-ES" sz="2000" dirty="0"/>
              <a:t>En la solicitud podrás elegir </a:t>
            </a:r>
            <a:r>
              <a:rPr lang="es-ES" sz="2000" dirty="0" smtClean="0"/>
              <a:t>los directores por </a:t>
            </a:r>
            <a:r>
              <a:rPr lang="es-ES" sz="2000" dirty="0"/>
              <a:t>orden de </a:t>
            </a:r>
            <a:r>
              <a:rPr lang="es-ES" sz="2000" dirty="0" smtClean="0"/>
              <a:t>preferencia. La adjudicación de directores se hace siguiendo el orden de mayor nota académica. Por tanto, al estudiante con la calificación más alta es el primero al que se le asigna el director. </a:t>
            </a:r>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0242" name="Picture 2" descr="https://lh5.googleusercontent.com/DxZVin8bGmb3FUrCNs8VKPtD3IapqHC9T9tSvCWaLXgHfcLpB5bT2yY-1c4c7GPAOetGIM4hWHxnGG_RovKloop5c05i5KX_oD-Si-To9myZ0RN5-1cekjrl1N5mpvn_JKw6tBAkuLE=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834357"/>
            <a:ext cx="5136271" cy="227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1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7. Entrega del </a:t>
            </a:r>
            <a:r>
              <a:rPr lang="es-ES" dirty="0" smtClean="0">
                <a:solidFill>
                  <a:srgbClr val="007FBC"/>
                </a:solidFill>
              </a:rPr>
              <a:t>trabajo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1209405"/>
          </a:xfrm>
        </p:spPr>
        <p:txBody>
          <a:bodyPr>
            <a:normAutofit/>
          </a:bodyPr>
          <a:lstStyle/>
          <a:p>
            <a:pPr marL="0" indent="0">
              <a:buNone/>
            </a:pPr>
            <a:r>
              <a:rPr lang="es-ES" sz="2000" dirty="0" smtClean="0"/>
              <a:t>7.º  </a:t>
            </a:r>
            <a:r>
              <a:rPr lang="es-ES" sz="2000" dirty="0"/>
              <a:t>Una vez realizado tu trabajo y revisado por tu </a:t>
            </a:r>
            <a:r>
              <a:rPr lang="es-ES" sz="2000" dirty="0" smtClean="0"/>
              <a:t>director, debes subir tu trabajo a la plataforma teniendo en cuenta el calendario establecido.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1266" name="Picture 2" descr="https://lh6.googleusercontent.com/N6xwxeeZTjpXf6O0kFmvLhvH1JXt6aXvFQ9ScE7Uma6HvMYJYY8V1UfzQmwU-n2qZSOTQVc7fxwbqzpo7_JQ_TBHfovksnt7UoIH_8W_eoY2cCAgK9sREhA0s8-Kk88v0M8twBCdOYo=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950188"/>
            <a:ext cx="6050672" cy="268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0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7. Entrega del t</a:t>
            </a:r>
            <a:r>
              <a:rPr lang="es-ES" dirty="0" smtClean="0">
                <a:solidFill>
                  <a:srgbClr val="007FBC"/>
                </a:solidFill>
              </a:rPr>
              <a:t>rabajo (II)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820269"/>
          </a:xfrm>
        </p:spPr>
        <p:txBody>
          <a:bodyPr>
            <a:normAutofit/>
          </a:bodyPr>
          <a:lstStyle/>
          <a:p>
            <a:pPr marL="0" indent="0">
              <a:buNone/>
            </a:pPr>
            <a:r>
              <a:rPr lang="es-ES" sz="2000" dirty="0"/>
              <a:t>Debes leer detenidamente las instrucciones y volver a realizar el acceso electrónico a través de tu Campus Virtual. </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2290" name="Picture 2" descr="https://lh6.googleusercontent.com/ZNJLqLwEtl2Xp6dbmODKgkKxkpHO4hNV-8x2Et1H7kHr44zt4QDjgkM7X0FOHh7jUfNCsbuYs7Vrqfob3jPv6OUDgqNv_x5pHAeaipppDLZrj1eCQUKEDmcYU8Imd3xm0KGx69ZPurg=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795366"/>
            <a:ext cx="5314950" cy="23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7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8. Tribunales de </a:t>
            </a:r>
            <a:r>
              <a:rPr lang="es-ES" dirty="0" smtClean="0">
                <a:solidFill>
                  <a:srgbClr val="007FBC"/>
                </a:solidFill>
              </a:rPr>
              <a:t>evaluación </a:t>
            </a:r>
            <a:r>
              <a:rPr lang="es-ES" dirty="0">
                <a:solidFill>
                  <a:srgbClr val="007FBC"/>
                </a:solidFill>
              </a:rPr>
              <a:t>y </a:t>
            </a:r>
            <a:r>
              <a:rPr lang="es-ES" dirty="0" smtClean="0">
                <a:solidFill>
                  <a:srgbClr val="007FBC"/>
                </a:solidFill>
              </a:rPr>
              <a:t>defensa</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1209405"/>
          </a:xfrm>
        </p:spPr>
        <p:txBody>
          <a:bodyPr>
            <a:normAutofit/>
          </a:bodyPr>
          <a:lstStyle/>
          <a:p>
            <a:pPr marL="0" indent="0">
              <a:buNone/>
            </a:pPr>
            <a:r>
              <a:rPr lang="es-ES" sz="2000" dirty="0" smtClean="0"/>
              <a:t>8.º </a:t>
            </a:r>
            <a:r>
              <a:rPr lang="es-ES" sz="2000" dirty="0"/>
              <a:t>Por último, se publicarán los tribunales para la defensa de tu </a:t>
            </a:r>
            <a:r>
              <a:rPr lang="es-ES" sz="2000" dirty="0" smtClean="0"/>
              <a:t>TFG con una antelación mínima de 48 horas con respecto a la fecha de la defensa.</a:t>
            </a: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3314" name="Picture 2" descr="https://lh5.googleusercontent.com/1g9bd3ubJdTBrwykEr0IJQ6xY5V8zwRct38s9kiH3NsxpIZIhYgkeIXjHM07QMi7Yx3FqiwOL1XWkX1nGbx0gtt4HL7N35OxejVaQBQ0j8FtRIxsRk_x98Mdf3GNNNs8rgoDTPRH5sk=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850204"/>
            <a:ext cx="5628836" cy="280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3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9. </a:t>
            </a:r>
            <a:r>
              <a:rPr lang="es-ES" dirty="0" smtClean="0">
                <a:solidFill>
                  <a:srgbClr val="007FBC"/>
                </a:solidFill>
              </a:rPr>
              <a:t>Calificación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pPr marL="0" marR="2540" indent="0" algn="just">
              <a:lnSpc>
                <a:spcPct val="111000"/>
              </a:lnSpc>
              <a:spcAft>
                <a:spcPts val="50"/>
              </a:spcAft>
              <a:buNone/>
            </a:pPr>
            <a:r>
              <a:rPr lang="es-ES" sz="2000" dirty="0"/>
              <a:t>El sistema de evaluación se articula a través de las competencias adquiridas con el TFG. </a:t>
            </a:r>
            <a:r>
              <a:rPr lang="es-ES" sz="2000" dirty="0">
                <a:solidFill>
                  <a:srgbClr val="000000"/>
                </a:solidFill>
                <a:ea typeface="Times New Roman" panose="02020603050405020304" pitchFamily="18" charset="0"/>
              </a:rPr>
              <a:t>La calificación final otorgada será la media aritmética resultante de la suma del: </a:t>
            </a:r>
          </a:p>
          <a:p>
            <a:pPr marL="342900" marR="2540" lvl="0" indent="-342900" algn="just">
              <a:lnSpc>
                <a:spcPct val="111000"/>
              </a:lnSpc>
              <a:spcAft>
                <a:spcPts val="50"/>
              </a:spcAft>
              <a:buFont typeface="Symbol" panose="05050102010706020507" pitchFamily="18" charset="2"/>
              <a:buChar char=""/>
            </a:pPr>
            <a:r>
              <a:rPr lang="es-ES" sz="2000" dirty="0">
                <a:solidFill>
                  <a:srgbClr val="000000"/>
                </a:solidFill>
                <a:ea typeface="Times New Roman" panose="02020603050405020304" pitchFamily="18" charset="0"/>
              </a:rPr>
              <a:t>50% que corresponde íntegramente al Vº Bº dado por el director. </a:t>
            </a:r>
          </a:p>
          <a:p>
            <a:pPr marL="342900" marR="2540" lvl="0" indent="-342900" algn="just">
              <a:lnSpc>
                <a:spcPct val="111000"/>
              </a:lnSpc>
              <a:spcAft>
                <a:spcPts val="50"/>
              </a:spcAft>
              <a:buFont typeface="Symbol" panose="05050102010706020507" pitchFamily="18" charset="2"/>
              <a:buChar char=""/>
            </a:pPr>
            <a:r>
              <a:rPr lang="es-ES" sz="2000" dirty="0">
                <a:solidFill>
                  <a:srgbClr val="000000"/>
                </a:solidFill>
                <a:ea typeface="Times New Roman" panose="02020603050405020304" pitchFamily="18" charset="0"/>
              </a:rPr>
              <a:t>50% por la valoración de la Comisión Evaluadora en los siguientes aspectos: </a:t>
            </a:r>
            <a:endParaRPr lang="es-ES" sz="2000" dirty="0" smtClean="0">
              <a:solidFill>
                <a:srgbClr val="000000"/>
              </a:solidFill>
              <a:ea typeface="Times New Roman" panose="02020603050405020304" pitchFamily="18" charset="0"/>
            </a:endParaRPr>
          </a:p>
          <a:p>
            <a:r>
              <a:rPr lang="es-ES" sz="2000" dirty="0" smtClean="0">
                <a:ea typeface="Times New Roman" panose="02020603050405020304" pitchFamily="18" charset="0"/>
              </a:rPr>
              <a:t>       </a:t>
            </a:r>
            <a:r>
              <a:rPr lang="es-ES" sz="2000" dirty="0">
                <a:ea typeface="Times New Roman" panose="02020603050405020304" pitchFamily="18" charset="0"/>
              </a:rPr>
              <a:t>(a) criterios formales y calidad del contenido (30%)        </a:t>
            </a:r>
          </a:p>
          <a:p>
            <a:r>
              <a:rPr lang="es-ES" sz="2000" dirty="0" smtClean="0">
                <a:ea typeface="Times New Roman" panose="02020603050405020304" pitchFamily="18" charset="0"/>
              </a:rPr>
              <a:t>       (</a:t>
            </a:r>
            <a:r>
              <a:rPr lang="es-ES" sz="2000" dirty="0">
                <a:ea typeface="Times New Roman" panose="02020603050405020304" pitchFamily="18" charset="0"/>
              </a:rPr>
              <a:t>b) calidad de la exposición y defensa pública (20%) </a:t>
            </a:r>
            <a:endParaRPr lang="es-ES" sz="2000" dirty="0" smtClean="0"/>
          </a:p>
          <a:p>
            <a:pPr marL="0" indent="0">
              <a:buNone/>
            </a:pPr>
            <a:endParaRPr lang="es-ES" sz="2000" dirty="0"/>
          </a:p>
          <a:p>
            <a:pPr marL="0" indent="0">
              <a:buNone/>
            </a:pPr>
            <a:endParaRPr lang="es-ES" sz="2000" dirty="0" smtClean="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49302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a:t>
            </a:r>
            <a:endParaRPr lang="es-ES" dirty="0"/>
          </a:p>
        </p:txBody>
      </p:sp>
      <p:sp>
        <p:nvSpPr>
          <p:cNvPr id="3" name="Marcador de contenido 2"/>
          <p:cNvSpPr>
            <a:spLocks noGrp="1"/>
          </p:cNvSpPr>
          <p:nvPr>
            <p:ph idx="1"/>
          </p:nvPr>
        </p:nvSpPr>
        <p:spPr/>
        <p:txBody>
          <a:bodyPr>
            <a:normAutofit/>
          </a:bodyPr>
          <a:lstStyle/>
          <a:p>
            <a:pPr marL="0" marR="2540" indent="0" algn="just">
              <a:lnSpc>
                <a:spcPct val="111000"/>
              </a:lnSpc>
              <a:spcAft>
                <a:spcPts val="50"/>
              </a:spcAft>
              <a:buNone/>
            </a:pPr>
            <a:r>
              <a:rPr lang="es-ES" sz="2000" dirty="0">
                <a:solidFill>
                  <a:srgbClr val="000000"/>
                </a:solidFill>
                <a:ea typeface="Times New Roman" panose="02020603050405020304" pitchFamily="18" charset="0"/>
              </a:rPr>
              <a:t>El Vº Bº dado por el director implicará 5.0 puntos de la calificación del TFG, lo cual supondrá que el trabajo cumple los siguientes criterios mínimos</a:t>
            </a:r>
            <a:r>
              <a:rPr lang="es-ES" sz="2000" dirty="0" smtClean="0">
                <a:solidFill>
                  <a:srgbClr val="000000"/>
                </a:solidFill>
                <a:ea typeface="Times New Roman" panose="02020603050405020304" pitchFamily="18" charset="0"/>
              </a:rPr>
              <a:t>:</a:t>
            </a:r>
          </a:p>
          <a:p>
            <a:pPr marL="0" marR="2540" indent="0" algn="just">
              <a:lnSpc>
                <a:spcPct val="111000"/>
              </a:lnSpc>
              <a:spcAft>
                <a:spcPts val="50"/>
              </a:spcAft>
              <a:buNone/>
            </a:pPr>
            <a:endParaRPr lang="es-ES" sz="2000" dirty="0">
              <a:solidFill>
                <a:srgbClr val="000000"/>
              </a:solidFill>
              <a:ea typeface="Times New Roman" panose="02020603050405020304" pitchFamily="18" charset="0"/>
            </a:endParaRPr>
          </a:p>
          <a:p>
            <a:pPr marL="0" marR="2540" indent="0" algn="just">
              <a:lnSpc>
                <a:spcPct val="111000"/>
              </a:lnSpc>
              <a:spcAft>
                <a:spcPts val="50"/>
              </a:spcAft>
              <a:buNone/>
            </a:pPr>
            <a:endParaRPr lang="es-ES" sz="2000" dirty="0" smtClean="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smtClean="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smtClean="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a:solidFill>
                <a:srgbClr val="000000"/>
              </a:solidFill>
              <a:ea typeface="Times New Roman" panose="02020603050405020304" pitchFamily="18" charset="0"/>
            </a:endParaRPr>
          </a:p>
          <a:p>
            <a:pPr marL="6350" marR="2540" indent="-6350" algn="just">
              <a:lnSpc>
                <a:spcPct val="111000"/>
              </a:lnSpc>
              <a:spcAft>
                <a:spcPts val="50"/>
              </a:spcAft>
            </a:pPr>
            <a:endParaRPr lang="es-ES" sz="2000" dirty="0">
              <a:solidFill>
                <a:srgbClr val="000000"/>
              </a:solidFill>
              <a:ea typeface="Times New Roman" panose="02020603050405020304" pitchFamily="18" charset="0"/>
            </a:endParaRPr>
          </a:p>
          <a:p>
            <a:endParaRPr lang="es-ES" dirty="0"/>
          </a:p>
          <a:p>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2659200102"/>
              </p:ext>
            </p:extLst>
          </p:nvPr>
        </p:nvGraphicFramePr>
        <p:xfrm>
          <a:off x="1423852" y="3069772"/>
          <a:ext cx="5884046" cy="2795451"/>
        </p:xfrm>
        <a:graphic>
          <a:graphicData uri="http://schemas.openxmlformats.org/drawingml/2006/table">
            <a:tbl>
              <a:tblPr firstRow="1" firstCol="1" bandRow="1"/>
              <a:tblGrid>
                <a:gridCol w="5884046">
                  <a:extLst>
                    <a:ext uri="{9D8B030D-6E8A-4147-A177-3AD203B41FA5}">
                      <a16:colId xmlns:a16="http://schemas.microsoft.com/office/drawing/2014/main" val="18975623"/>
                    </a:ext>
                  </a:extLst>
                </a:gridCol>
              </a:tblGrid>
              <a:tr h="254132">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TFG no ha sido plagiado.</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817518"/>
                  </a:ext>
                </a:extLst>
              </a:tr>
              <a:tr h="508263">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estudiante asiste a las tutorías acordadas y cumple con las entregas establecidas (a considerar por el director que las haya requerido).  </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59359"/>
                  </a:ext>
                </a:extLst>
              </a:tr>
              <a:tr h="254132">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TFG presenta una estructura coherente y está bien organizado según su tipología.</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61894"/>
                  </a:ext>
                </a:extLst>
              </a:tr>
              <a:tr h="762396">
                <a:tc>
                  <a:txBody>
                    <a:bodyPr/>
                    <a:lstStyle/>
                    <a:p>
                      <a:pPr marL="6350" marR="2540" indent="-6350" algn="l">
                        <a:lnSpc>
                          <a:spcPct val="111000"/>
                        </a:lnSpc>
                        <a:spcAft>
                          <a:spcPts val="0"/>
                        </a:spcAft>
                      </a:pPr>
                      <a:r>
                        <a:rPr lang="es-ES_tradnl" sz="1200" dirty="0">
                          <a:solidFill>
                            <a:srgbClr val="000000"/>
                          </a:solidFill>
                          <a:effectLst/>
                          <a:latin typeface="+mn-lt"/>
                          <a:ea typeface="Times New Roman" panose="02020603050405020304" pitchFamily="18" charset="0"/>
                        </a:rPr>
                        <a:t>El estudiante redacta de forma clara en la lengua utilizada, construyendo frases sintácticamente correctas, sin cometer faltas de ortografía y utilizando adecuadamente los signos de puntuación.</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192619"/>
                  </a:ext>
                </a:extLst>
              </a:tr>
              <a:tr h="254132">
                <a:tc>
                  <a:txBody>
                    <a:bodyPr/>
                    <a:lstStyle/>
                    <a:p>
                      <a:pPr marL="6350" marR="2540" indent="-6350" algn="just">
                        <a:lnSpc>
                          <a:spcPct val="111000"/>
                        </a:lnSpc>
                        <a:spcAft>
                          <a:spcPts val="50"/>
                        </a:spcAft>
                      </a:pPr>
                      <a:r>
                        <a:rPr lang="es-ES_tradnl" sz="1200" dirty="0">
                          <a:solidFill>
                            <a:srgbClr val="000000"/>
                          </a:solidFill>
                          <a:effectLst/>
                          <a:latin typeface="+mn-lt"/>
                          <a:ea typeface="Times New Roman" panose="02020603050405020304" pitchFamily="18" charset="0"/>
                        </a:rPr>
                        <a:t>La selección y utilización de fuentes bibliográficas ha sido apropiada.</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192086"/>
                  </a:ext>
                </a:extLst>
              </a:tr>
              <a:tr h="762396">
                <a:tc>
                  <a:txBody>
                    <a:bodyPr/>
                    <a:lstStyle/>
                    <a:p>
                      <a:pPr marL="6350" marR="2540" indent="-6350" algn="just">
                        <a:lnSpc>
                          <a:spcPct val="111000"/>
                        </a:lnSpc>
                        <a:spcAft>
                          <a:spcPts val="0"/>
                        </a:spcAft>
                      </a:pPr>
                      <a:r>
                        <a:rPr lang="en-US" sz="1200" dirty="0">
                          <a:solidFill>
                            <a:srgbClr val="000000"/>
                          </a:solidFill>
                          <a:effectLst/>
                          <a:latin typeface="+mn-lt"/>
                          <a:ea typeface="Times New Roman" panose="02020603050405020304" pitchFamily="18" charset="0"/>
                        </a:rPr>
                        <a:t>El </a:t>
                      </a:r>
                      <a:r>
                        <a:rPr lang="en-US" sz="1200" dirty="0" err="1">
                          <a:solidFill>
                            <a:srgbClr val="000000"/>
                          </a:solidFill>
                          <a:effectLst/>
                          <a:latin typeface="+mn-lt"/>
                          <a:ea typeface="Times New Roman" panose="02020603050405020304" pitchFamily="18" charset="0"/>
                        </a:rPr>
                        <a:t>estudiante</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muestra</a:t>
                      </a:r>
                      <a:r>
                        <a:rPr lang="en-US" sz="1200" dirty="0">
                          <a:solidFill>
                            <a:srgbClr val="000000"/>
                          </a:solidFill>
                          <a:effectLst/>
                          <a:latin typeface="+mn-lt"/>
                          <a:ea typeface="Times New Roman" panose="02020603050405020304" pitchFamily="18" charset="0"/>
                        </a:rPr>
                        <a:t> rigor </a:t>
                      </a:r>
                      <a:r>
                        <a:rPr lang="en-US" sz="1200" dirty="0" err="1">
                          <a:solidFill>
                            <a:srgbClr val="000000"/>
                          </a:solidFill>
                          <a:effectLst/>
                          <a:latin typeface="+mn-lt"/>
                          <a:ea typeface="Times New Roman" panose="02020603050405020304" pitchFamily="18" charset="0"/>
                        </a:rPr>
                        <a:t>tanto</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en</a:t>
                      </a:r>
                      <a:r>
                        <a:rPr lang="en-US" sz="1200" dirty="0">
                          <a:solidFill>
                            <a:srgbClr val="000000"/>
                          </a:solidFill>
                          <a:effectLst/>
                          <a:latin typeface="+mn-lt"/>
                          <a:ea typeface="Times New Roman" panose="02020603050405020304" pitchFamily="18" charset="0"/>
                        </a:rPr>
                        <a:t> lo </a:t>
                      </a:r>
                      <a:r>
                        <a:rPr lang="en-US" sz="1200" dirty="0" err="1">
                          <a:solidFill>
                            <a:srgbClr val="000000"/>
                          </a:solidFill>
                          <a:effectLst/>
                          <a:latin typeface="+mn-lt"/>
                          <a:ea typeface="Times New Roman" panose="02020603050405020304" pitchFamily="18" charset="0"/>
                        </a:rPr>
                        <a:t>relativo</a:t>
                      </a:r>
                      <a:r>
                        <a:rPr lang="en-US" sz="1200" dirty="0">
                          <a:solidFill>
                            <a:srgbClr val="000000"/>
                          </a:solidFill>
                          <a:effectLst/>
                          <a:latin typeface="+mn-lt"/>
                          <a:ea typeface="Times New Roman" panose="02020603050405020304" pitchFamily="18" charset="0"/>
                        </a:rPr>
                        <a:t> a las </a:t>
                      </a:r>
                      <a:r>
                        <a:rPr lang="en-US" sz="1200" dirty="0" err="1">
                          <a:solidFill>
                            <a:srgbClr val="000000"/>
                          </a:solidFill>
                          <a:effectLst/>
                          <a:latin typeface="+mn-lt"/>
                          <a:ea typeface="Times New Roman" panose="02020603050405020304" pitchFamily="18" charset="0"/>
                        </a:rPr>
                        <a:t>citas</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textuales</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como</a:t>
                      </a:r>
                      <a:r>
                        <a:rPr lang="en-US" sz="1200" dirty="0">
                          <a:solidFill>
                            <a:srgbClr val="000000"/>
                          </a:solidFill>
                          <a:effectLst/>
                          <a:latin typeface="+mn-lt"/>
                          <a:ea typeface="Times New Roman" panose="02020603050405020304" pitchFamily="18" charset="0"/>
                        </a:rPr>
                        <a:t> a la </a:t>
                      </a:r>
                      <a:r>
                        <a:rPr lang="en-US" sz="1200" dirty="0" err="1">
                          <a:solidFill>
                            <a:srgbClr val="000000"/>
                          </a:solidFill>
                          <a:effectLst/>
                          <a:latin typeface="+mn-lt"/>
                          <a:ea typeface="Times New Roman" panose="02020603050405020304" pitchFamily="18" charset="0"/>
                        </a:rPr>
                        <a:t>relación</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bibliográfica</a:t>
                      </a:r>
                      <a:r>
                        <a:rPr lang="en-US" sz="1200" dirty="0">
                          <a:solidFill>
                            <a:srgbClr val="000000"/>
                          </a:solidFill>
                          <a:effectLst/>
                          <a:latin typeface="+mn-lt"/>
                          <a:ea typeface="Times New Roman" panose="02020603050405020304" pitchFamily="18" charset="0"/>
                        </a:rPr>
                        <a:t> final y </a:t>
                      </a:r>
                      <a:r>
                        <a:rPr lang="en-US" sz="1200" dirty="0" err="1">
                          <a:solidFill>
                            <a:srgbClr val="000000"/>
                          </a:solidFill>
                          <a:effectLst/>
                          <a:latin typeface="+mn-lt"/>
                          <a:ea typeface="Times New Roman" panose="02020603050405020304" pitchFamily="18" charset="0"/>
                        </a:rPr>
                        <a:t>mantiene</a:t>
                      </a:r>
                      <a:r>
                        <a:rPr lang="en-US" sz="1200" dirty="0">
                          <a:solidFill>
                            <a:srgbClr val="000000"/>
                          </a:solidFill>
                          <a:effectLst/>
                          <a:latin typeface="+mn-lt"/>
                          <a:ea typeface="Times New Roman" panose="02020603050405020304" pitchFamily="18" charset="0"/>
                        </a:rPr>
                        <a:t> las </a:t>
                      </a:r>
                      <a:r>
                        <a:rPr lang="en-US" sz="1200" dirty="0" err="1">
                          <a:solidFill>
                            <a:srgbClr val="000000"/>
                          </a:solidFill>
                          <a:effectLst/>
                          <a:latin typeface="+mn-lt"/>
                          <a:ea typeface="Times New Roman" panose="02020603050405020304" pitchFamily="18" charset="0"/>
                        </a:rPr>
                        <a:t>normas</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bibliográficas</a:t>
                      </a:r>
                      <a:r>
                        <a:rPr lang="en-US" sz="1200" dirty="0">
                          <a:solidFill>
                            <a:srgbClr val="000000"/>
                          </a:solidFill>
                          <a:effectLst/>
                          <a:latin typeface="+mn-lt"/>
                          <a:ea typeface="Times New Roman" panose="02020603050405020304" pitchFamily="18" charset="0"/>
                        </a:rPr>
                        <a:t> que se </a:t>
                      </a:r>
                      <a:r>
                        <a:rPr lang="en-US" sz="1200" dirty="0" err="1">
                          <a:solidFill>
                            <a:srgbClr val="000000"/>
                          </a:solidFill>
                          <a:effectLst/>
                          <a:latin typeface="+mn-lt"/>
                          <a:ea typeface="Times New Roman" panose="02020603050405020304" pitchFamily="18" charset="0"/>
                        </a:rPr>
                        <a:t>han</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consensuado</a:t>
                      </a:r>
                      <a:r>
                        <a:rPr lang="en-US" sz="1200" dirty="0">
                          <a:solidFill>
                            <a:srgbClr val="000000"/>
                          </a:solidFill>
                          <a:effectLst/>
                          <a:latin typeface="+mn-lt"/>
                          <a:ea typeface="Times New Roman" panose="02020603050405020304" pitchFamily="18" charset="0"/>
                        </a:rPr>
                        <a:t> con el director </a:t>
                      </a:r>
                      <a:r>
                        <a:rPr lang="en-US" sz="1200" dirty="0" err="1">
                          <a:solidFill>
                            <a:srgbClr val="000000"/>
                          </a:solidFill>
                          <a:effectLst/>
                          <a:latin typeface="+mn-lt"/>
                          <a:ea typeface="Times New Roman" panose="02020603050405020304" pitchFamily="18" charset="0"/>
                        </a:rPr>
                        <a:t>durante</a:t>
                      </a:r>
                      <a:r>
                        <a:rPr lang="en-US" sz="1200" dirty="0">
                          <a:solidFill>
                            <a:srgbClr val="000000"/>
                          </a:solidFill>
                          <a:effectLst/>
                          <a:latin typeface="+mn-lt"/>
                          <a:ea typeface="Times New Roman" panose="02020603050405020304" pitchFamily="18" charset="0"/>
                        </a:rPr>
                        <a:t> </a:t>
                      </a:r>
                      <a:r>
                        <a:rPr lang="en-US" sz="1200" dirty="0" err="1">
                          <a:solidFill>
                            <a:srgbClr val="000000"/>
                          </a:solidFill>
                          <a:effectLst/>
                          <a:latin typeface="+mn-lt"/>
                          <a:ea typeface="Times New Roman" panose="02020603050405020304" pitchFamily="18" charset="0"/>
                        </a:rPr>
                        <a:t>todo</a:t>
                      </a:r>
                      <a:r>
                        <a:rPr lang="en-US" sz="1200" dirty="0">
                          <a:solidFill>
                            <a:srgbClr val="000000"/>
                          </a:solidFill>
                          <a:effectLst/>
                          <a:latin typeface="+mn-lt"/>
                          <a:ea typeface="Times New Roman" panose="02020603050405020304" pitchFamily="18" charset="0"/>
                        </a:rPr>
                        <a:t> el TFG. </a:t>
                      </a:r>
                      <a:endParaRPr lang="es-ES" sz="1200" dirty="0">
                        <a:solidFill>
                          <a:srgbClr val="000000"/>
                        </a:solidFill>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532119"/>
                  </a:ext>
                </a:extLst>
              </a:tr>
            </a:tbl>
          </a:graphicData>
        </a:graphic>
      </p:graphicFrame>
      <p:sp>
        <p:nvSpPr>
          <p:cNvPr id="7" name="Rectangle 2"/>
          <p:cNvSpPr>
            <a:spLocks noChangeArrowheads="1"/>
          </p:cNvSpPr>
          <p:nvPr/>
        </p:nvSpPr>
        <p:spPr bwMode="auto">
          <a:xfrm>
            <a:off x="1836738" y="2884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7987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88100453"/>
              </p:ext>
            </p:extLst>
          </p:nvPr>
        </p:nvGraphicFramePr>
        <p:xfrm>
          <a:off x="1320891" y="2562811"/>
          <a:ext cx="5471795" cy="3555170"/>
        </p:xfrm>
        <a:graphic>
          <a:graphicData uri="http://schemas.openxmlformats.org/drawingml/2006/table">
            <a:tbl>
              <a:tblPr firstRow="1" firstCol="1" bandRow="1"/>
              <a:tblGrid>
                <a:gridCol w="5471795">
                  <a:extLst>
                    <a:ext uri="{9D8B030D-6E8A-4147-A177-3AD203B41FA5}">
                      <a16:colId xmlns:a16="http://schemas.microsoft.com/office/drawing/2014/main" val="1903052201"/>
                    </a:ext>
                  </a:extLst>
                </a:gridCol>
              </a:tblGrid>
              <a:tr h="242243">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TFG se adecúa al formato requerido para la elaboración del TFG.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92922"/>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En general, el TFG está correctamente editado.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93002"/>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desarrolla correctamente los apartados presentados en el Índice.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194134"/>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TFG presenta una hipótesis de partida y/o una/s pregunta/s a resolver y una/s conclusión/es o respuesta/s a la/s misma/s.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203077"/>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aporta argumentos, citas y demostraciones para sostener lo que quiere decir.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60368"/>
                  </a:ext>
                </a:extLst>
              </a:tr>
              <a:tr h="389530">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El estudiante ha leído un número suficiente de textos publicados sobre el tema elegido.</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78306"/>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El TFG está actualizado en relación con las últimas aportaciones científicas del tema que se está investigando.</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16166"/>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Se valorará el uso de fuentes primarias en el TFG.</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567267"/>
                  </a:ext>
                </a:extLst>
              </a:tr>
              <a:tr h="242243">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Se valorará el uso correcto de la lengua en la que esté redactado el TFG.</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560151"/>
                  </a:ext>
                </a:extLst>
              </a:tr>
              <a:tr h="484484">
                <a:tc>
                  <a:txBody>
                    <a:bodyPr/>
                    <a:lstStyle/>
                    <a:p>
                      <a:pPr marL="6350" marR="2540" indent="-6350" algn="just">
                        <a:lnSpc>
                          <a:spcPct val="111000"/>
                        </a:lnSpc>
                        <a:spcAft>
                          <a:spcPts val="50"/>
                        </a:spcAft>
                      </a:pPr>
                      <a:r>
                        <a:rPr lang="es-ES" sz="1200" dirty="0">
                          <a:solidFill>
                            <a:srgbClr val="000000"/>
                          </a:solidFill>
                          <a:effectLst/>
                          <a:latin typeface="+mn-lt"/>
                          <a:ea typeface="Arial Unicode MS"/>
                          <a:cs typeface="Times New Roman" panose="02020603050405020304" pitchFamily="18" charset="0"/>
                        </a:rPr>
                        <a:t>Se valorará el uso correcto de la lengua inglesa en la redacción de un TFG en el Grado en Estudios Ingleses.</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269655"/>
                  </a:ext>
                </a:extLst>
              </a:tr>
            </a:tbl>
          </a:graphicData>
        </a:graphic>
      </p:graphicFrame>
      <p:sp>
        <p:nvSpPr>
          <p:cNvPr id="8" name="Rectángulo 7"/>
          <p:cNvSpPr/>
          <p:nvPr/>
        </p:nvSpPr>
        <p:spPr>
          <a:xfrm>
            <a:off x="822960" y="1854926"/>
            <a:ext cx="6296298" cy="707886"/>
          </a:xfrm>
          <a:prstGeom prst="rect">
            <a:avLst/>
          </a:prstGeom>
        </p:spPr>
        <p:txBody>
          <a:bodyPr wrap="square">
            <a:spAutoFit/>
          </a:bodyPr>
          <a:lstStyle/>
          <a:p>
            <a:pPr lvl="0" defTabSz="914400" eaLnBrk="0" fontAlgn="base" hangingPunct="0">
              <a:spcBef>
                <a:spcPct val="0"/>
              </a:spcBef>
              <a:spcAft>
                <a:spcPct val="0"/>
              </a:spcAft>
            </a:pPr>
            <a:r>
              <a:rPr lang="es-ES" altLang="es-ES" sz="2000" dirty="0" smtClean="0">
                <a:ea typeface="Times New Roman" panose="02020603050405020304" pitchFamily="18" charset="0"/>
              </a:rPr>
              <a:t>Valoración de la Comisión Evaluadora</a:t>
            </a:r>
            <a:r>
              <a:rPr lang="es-ES" altLang="es-ES" sz="2000" smtClean="0">
                <a:ea typeface="Times New Roman" panose="02020603050405020304" pitchFamily="18" charset="0"/>
              </a:rPr>
              <a:t>: Criterios </a:t>
            </a:r>
            <a:r>
              <a:rPr lang="es-ES" altLang="es-ES" sz="2000" dirty="0">
                <a:ea typeface="Times New Roman" panose="02020603050405020304" pitchFamily="18" charset="0"/>
              </a:rPr>
              <a:t>formales y calidad del contenido del </a:t>
            </a:r>
            <a:r>
              <a:rPr lang="es-ES" altLang="es-ES" sz="2000" dirty="0" smtClean="0">
                <a:ea typeface="Times New Roman" panose="02020603050405020304" pitchFamily="18" charset="0"/>
              </a:rPr>
              <a:t>TFG (30%)</a:t>
            </a:r>
            <a:endParaRPr lang="es-ES" altLang="es-ES" sz="2000" dirty="0"/>
          </a:p>
        </p:txBody>
      </p:sp>
    </p:spTree>
    <p:extLst>
      <p:ext uri="{BB962C8B-B14F-4D97-AF65-F5344CB8AC3E}">
        <p14:creationId xmlns:p14="http://schemas.microsoft.com/office/powerpoint/2010/main" val="239575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Índice</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p:txBody>
          <a:bodyPr>
            <a:normAutofit fontScale="92500" lnSpcReduction="20000"/>
          </a:bodyPr>
          <a:lstStyle/>
          <a:p>
            <a:pPr marL="514350" indent="-514350">
              <a:lnSpc>
                <a:spcPct val="120000"/>
              </a:lnSpc>
              <a:buFont typeface="+mj-lt"/>
              <a:buAutoNum type="arabicPeriod"/>
            </a:pPr>
            <a:r>
              <a:rPr lang="es-ES" sz="2100" dirty="0"/>
              <a:t>¿Qué es un </a:t>
            </a:r>
            <a:r>
              <a:rPr lang="es-ES" sz="2100" dirty="0" smtClean="0"/>
              <a:t>TFG?</a:t>
            </a:r>
            <a:endParaRPr lang="es-ES" sz="2100" dirty="0"/>
          </a:p>
          <a:p>
            <a:pPr marL="514350" indent="-514350">
              <a:lnSpc>
                <a:spcPct val="120000"/>
              </a:lnSpc>
              <a:buFont typeface="+mj-lt"/>
              <a:buAutoNum type="arabicPeriod"/>
            </a:pPr>
            <a:r>
              <a:rPr lang="es-ES" sz="2100" dirty="0"/>
              <a:t>¿Cómo acceder a la página de tu TFG </a:t>
            </a:r>
            <a:r>
              <a:rPr lang="es-ES" sz="2100" dirty="0" smtClean="0"/>
              <a:t>?</a:t>
            </a:r>
            <a:endParaRPr lang="es-ES" sz="2100" dirty="0"/>
          </a:p>
          <a:p>
            <a:pPr marL="514350" indent="-514350">
              <a:lnSpc>
                <a:spcPct val="120000"/>
              </a:lnSpc>
              <a:buFont typeface="+mj-lt"/>
              <a:buAutoNum type="arabicPeriod"/>
            </a:pPr>
            <a:r>
              <a:rPr lang="es-ES" sz="2100" dirty="0"/>
              <a:t>Normativas</a:t>
            </a:r>
          </a:p>
          <a:p>
            <a:pPr marL="514350" indent="-514350">
              <a:lnSpc>
                <a:spcPct val="120000"/>
              </a:lnSpc>
              <a:buFont typeface="+mj-lt"/>
              <a:buAutoNum type="arabicPeriod"/>
            </a:pPr>
            <a:r>
              <a:rPr lang="es-ES" sz="2100" dirty="0"/>
              <a:t>Calendario</a:t>
            </a:r>
          </a:p>
          <a:p>
            <a:pPr marL="514350" indent="-514350">
              <a:lnSpc>
                <a:spcPct val="120000"/>
              </a:lnSpc>
              <a:buFont typeface="+mj-lt"/>
              <a:buAutoNum type="arabicPeriod"/>
            </a:pPr>
            <a:r>
              <a:rPr lang="es-ES" sz="2100" dirty="0"/>
              <a:t>Temas y </a:t>
            </a:r>
            <a:r>
              <a:rPr lang="es-ES" sz="2100" dirty="0" smtClean="0"/>
              <a:t>directores </a:t>
            </a:r>
            <a:r>
              <a:rPr lang="es-ES" sz="2100" dirty="0"/>
              <a:t>de trabajo</a:t>
            </a:r>
          </a:p>
          <a:p>
            <a:pPr marL="514350" indent="-514350">
              <a:lnSpc>
                <a:spcPct val="120000"/>
              </a:lnSpc>
              <a:buFont typeface="+mj-lt"/>
              <a:buAutoNum type="arabicPeriod"/>
            </a:pPr>
            <a:r>
              <a:rPr lang="es-ES" sz="2100" dirty="0"/>
              <a:t>Solicitud de </a:t>
            </a:r>
            <a:r>
              <a:rPr lang="es-ES" sz="2100" dirty="0" smtClean="0"/>
              <a:t>temas </a:t>
            </a:r>
            <a:r>
              <a:rPr lang="es-ES" sz="2100" dirty="0"/>
              <a:t>y director y </a:t>
            </a:r>
            <a:r>
              <a:rPr lang="es-ES" sz="2100" dirty="0" smtClean="0"/>
              <a:t>adjudicación</a:t>
            </a:r>
            <a:endParaRPr lang="es-ES" sz="2100" dirty="0"/>
          </a:p>
          <a:p>
            <a:pPr marL="514350" indent="-514350">
              <a:lnSpc>
                <a:spcPct val="120000"/>
              </a:lnSpc>
              <a:buFont typeface="+mj-lt"/>
              <a:buAutoNum type="arabicPeriod"/>
            </a:pPr>
            <a:r>
              <a:rPr lang="es-ES" sz="2100" dirty="0"/>
              <a:t>Entrega del </a:t>
            </a:r>
            <a:r>
              <a:rPr lang="es-ES" sz="2100" dirty="0" smtClean="0"/>
              <a:t>trabajo</a:t>
            </a:r>
            <a:endParaRPr lang="es-ES" sz="2100" dirty="0"/>
          </a:p>
          <a:p>
            <a:pPr marL="514350" indent="-514350">
              <a:lnSpc>
                <a:spcPct val="120000"/>
              </a:lnSpc>
              <a:buFont typeface="+mj-lt"/>
              <a:buAutoNum type="arabicPeriod"/>
            </a:pPr>
            <a:r>
              <a:rPr lang="es-ES" sz="2100" dirty="0"/>
              <a:t>Tribunales de </a:t>
            </a:r>
            <a:r>
              <a:rPr lang="es-ES" sz="2100" dirty="0" smtClean="0"/>
              <a:t>evaluación </a:t>
            </a:r>
            <a:r>
              <a:rPr lang="es-ES" sz="2100" dirty="0"/>
              <a:t>y </a:t>
            </a:r>
            <a:r>
              <a:rPr lang="es-ES" sz="2100" dirty="0" smtClean="0"/>
              <a:t>defensa</a:t>
            </a:r>
            <a:endParaRPr lang="es-ES" sz="2100" dirty="0"/>
          </a:p>
          <a:p>
            <a:pPr marL="514350" indent="-514350">
              <a:lnSpc>
                <a:spcPct val="120000"/>
              </a:lnSpc>
              <a:buFont typeface="+mj-lt"/>
              <a:buAutoNum type="arabicPeriod"/>
            </a:pPr>
            <a:r>
              <a:rPr lang="es-ES" sz="2100" dirty="0"/>
              <a:t>Calificación</a:t>
            </a:r>
          </a:p>
          <a:p>
            <a:pPr marL="514350" indent="-514350">
              <a:lnSpc>
                <a:spcPct val="120000"/>
              </a:lnSpc>
              <a:buFont typeface="+mj-lt"/>
              <a:buAutoNum type="arabicPeriod"/>
            </a:pPr>
            <a:r>
              <a:rPr lang="es-ES" sz="2100" dirty="0"/>
              <a:t>Recomendaciones </a:t>
            </a:r>
          </a:p>
          <a:p>
            <a:pPr marL="0" indent="0">
              <a:buNone/>
            </a:pPr>
            <a:endParaRPr lang="es-ES"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54782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80767815"/>
              </p:ext>
            </p:extLst>
          </p:nvPr>
        </p:nvGraphicFramePr>
        <p:xfrm>
          <a:off x="953589" y="2795451"/>
          <a:ext cx="6366056" cy="2573384"/>
        </p:xfrm>
        <a:graphic>
          <a:graphicData uri="http://schemas.openxmlformats.org/drawingml/2006/table">
            <a:tbl>
              <a:tblPr firstRow="1" firstCol="1" bandRow="1"/>
              <a:tblGrid>
                <a:gridCol w="6366056">
                  <a:extLst>
                    <a:ext uri="{9D8B030D-6E8A-4147-A177-3AD203B41FA5}">
                      <a16:colId xmlns:a16="http://schemas.microsoft.com/office/drawing/2014/main" val="3220340008"/>
                    </a:ext>
                  </a:extLst>
                </a:gridCol>
              </a:tblGrid>
              <a:tr h="527476">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ha presentado una exposición completa y ordenada de los</a:t>
                      </a:r>
                    </a:p>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objetivos, metodología, contenido y conclusiones del TFG.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134134"/>
                  </a:ext>
                </a:extLst>
              </a:tr>
              <a:tr h="767215">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muestra claridad y fluidez en la lengua utilizada. Ha usado un registro lingüístico correcto y adecuado al carácter académico del acto. Utiliza la terminología apropiada con relación al 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984093"/>
                  </a:ext>
                </a:extLst>
              </a:tr>
              <a:tr h="511477">
                <a:tc>
                  <a:txBody>
                    <a:bodyPr/>
                    <a:lstStyle/>
                    <a:p>
                      <a:pPr marL="6350" marR="2540" indent="-6350" algn="just">
                        <a:lnSpc>
                          <a:spcPct val="111000"/>
                        </a:lnSpc>
                        <a:spcAft>
                          <a:spcPts val="50"/>
                        </a:spcAft>
                      </a:pPr>
                      <a:r>
                        <a:rPr lang="es-ES" sz="1200" dirty="0">
                          <a:solidFill>
                            <a:srgbClr val="000000"/>
                          </a:solidFill>
                          <a:effectLst/>
                          <a:latin typeface="+mn-lt"/>
                          <a:ea typeface="Times New Roman" panose="02020603050405020304" pitchFamily="18" charset="0"/>
                          <a:cs typeface="Times New Roman" panose="02020603050405020304" pitchFamily="18" charset="0"/>
                        </a:rPr>
                        <a:t>El estudiante consigue mantener la atención de la Comisión Evaluadora utilizando técnicas de comunicación oral y otros recursos comunicativos tales como herramientas 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54285"/>
                  </a:ext>
                </a:extLst>
              </a:tr>
              <a:tr h="511477">
                <a:tc>
                  <a:txBody>
                    <a:bodyPr/>
                    <a:lstStyle/>
                    <a:p>
                      <a:pPr marL="6350" marR="2540" indent="-6350" algn="just">
                        <a:lnSpc>
                          <a:spcPct val="111000"/>
                        </a:lnSpc>
                        <a:spcAft>
                          <a:spcPts val="50"/>
                        </a:spcAft>
                      </a:pPr>
                      <a:r>
                        <a:rPr lang="es-ES" sz="1200">
                          <a:solidFill>
                            <a:srgbClr val="000000"/>
                          </a:solidFill>
                          <a:effectLst/>
                          <a:latin typeface="+mn-lt"/>
                          <a:ea typeface="Times New Roman" panose="02020603050405020304" pitchFamily="18" charset="0"/>
                          <a:cs typeface="Times New Roman" panose="02020603050405020304" pitchFamily="18" charset="0"/>
                        </a:rPr>
                        <a:t>El tribunal valorará de forma muy positiva la adecuación al tiempo estipulado para la exposición pública del trabajo.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423299"/>
                  </a:ext>
                </a:extLst>
              </a:tr>
              <a:tr h="255739">
                <a:tc>
                  <a:txBody>
                    <a:bodyPr/>
                    <a:lstStyle/>
                    <a:p>
                      <a:pPr marL="6350" marR="2540" indent="-6350" algn="just">
                        <a:lnSpc>
                          <a:spcPct val="111000"/>
                        </a:lnSpc>
                        <a:spcAft>
                          <a:spcPts val="5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El </a:t>
                      </a:r>
                      <a:r>
                        <a:rPr lang="en-US" sz="1200" dirty="0" err="1">
                          <a:solidFill>
                            <a:srgbClr val="000000"/>
                          </a:solidFill>
                          <a:effectLst/>
                          <a:latin typeface="+mn-lt"/>
                          <a:ea typeface="Times New Roman" panose="02020603050405020304" pitchFamily="18" charset="0"/>
                          <a:cs typeface="Times New Roman" panose="02020603050405020304" pitchFamily="18" charset="0"/>
                        </a:rPr>
                        <a:t>estudiante</a:t>
                      </a:r>
                      <a:r>
                        <a:rPr lang="en-US" sz="1200" dirty="0">
                          <a:solidFill>
                            <a:srgbClr val="000000"/>
                          </a:solidFill>
                          <a:effectLst/>
                          <a:latin typeface="+mn-lt"/>
                          <a:ea typeface="Times New Roman" panose="02020603050405020304" pitchFamily="18" charset="0"/>
                          <a:cs typeface="Times New Roman" panose="02020603050405020304" pitchFamily="18" charset="0"/>
                        </a:rPr>
                        <a:t> ha </a:t>
                      </a:r>
                      <a:r>
                        <a:rPr lang="en-US" sz="1200" dirty="0" err="1">
                          <a:solidFill>
                            <a:srgbClr val="000000"/>
                          </a:solidFill>
                          <a:effectLst/>
                          <a:latin typeface="+mn-lt"/>
                          <a:ea typeface="Times New Roman" panose="02020603050405020304" pitchFamily="18" charset="0"/>
                          <a:cs typeface="Times New Roman" panose="02020603050405020304" pitchFamily="18" charset="0"/>
                        </a:rPr>
                        <a:t>respondido</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err="1">
                          <a:solidFill>
                            <a:srgbClr val="000000"/>
                          </a:solidFill>
                          <a:effectLst/>
                          <a:latin typeface="+mn-lt"/>
                          <a:ea typeface="Times New Roman" panose="02020603050405020304" pitchFamily="18" charset="0"/>
                          <a:cs typeface="Times New Roman" panose="02020603050405020304" pitchFamily="18" charset="0"/>
                        </a:rPr>
                        <a:t>adecuadamente</a:t>
                      </a:r>
                      <a:r>
                        <a:rPr lang="en-US" sz="1200" dirty="0">
                          <a:solidFill>
                            <a:srgbClr val="000000"/>
                          </a:solidFill>
                          <a:effectLst/>
                          <a:latin typeface="+mn-lt"/>
                          <a:ea typeface="Times New Roman" panose="02020603050405020304" pitchFamily="18" charset="0"/>
                          <a:cs typeface="Times New Roman" panose="02020603050405020304" pitchFamily="18" charset="0"/>
                        </a:rPr>
                        <a:t> a las </a:t>
                      </a:r>
                      <a:r>
                        <a:rPr lang="en-US" sz="1200" dirty="0" err="1">
                          <a:solidFill>
                            <a:srgbClr val="000000"/>
                          </a:solidFill>
                          <a:effectLst/>
                          <a:latin typeface="+mn-lt"/>
                          <a:ea typeface="Times New Roman" panose="02020603050405020304" pitchFamily="18" charset="0"/>
                          <a:cs typeface="Times New Roman" panose="02020603050405020304" pitchFamily="18" charset="0"/>
                        </a:rPr>
                        <a:t>preguntas</a:t>
                      </a:r>
                      <a:r>
                        <a:rPr lang="en-US" sz="1200" dirty="0">
                          <a:solidFill>
                            <a:srgbClr val="000000"/>
                          </a:solidFill>
                          <a:effectLst/>
                          <a:latin typeface="+mn-lt"/>
                          <a:ea typeface="Times New Roman" panose="02020603050405020304" pitchFamily="18" charset="0"/>
                          <a:cs typeface="Times New Roman" panose="02020603050405020304" pitchFamily="18" charset="0"/>
                        </a:rPr>
                        <a:t> de la </a:t>
                      </a:r>
                      <a:r>
                        <a:rPr lang="en-US" sz="1200" dirty="0" err="1">
                          <a:solidFill>
                            <a:srgbClr val="000000"/>
                          </a:solidFill>
                          <a:effectLst/>
                          <a:latin typeface="+mn-lt"/>
                          <a:ea typeface="Times New Roman" panose="02020603050405020304" pitchFamily="18" charset="0"/>
                          <a:cs typeface="Times New Roman" panose="02020603050405020304" pitchFamily="18" charset="0"/>
                        </a:rPr>
                        <a:t>Comisión</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err="1">
                          <a:solidFill>
                            <a:srgbClr val="000000"/>
                          </a:solidFill>
                          <a:effectLst/>
                          <a:latin typeface="+mn-lt"/>
                          <a:ea typeface="Times New Roman" panose="02020603050405020304" pitchFamily="18" charset="0"/>
                          <a:cs typeface="Times New Roman" panose="02020603050405020304" pitchFamily="18" charset="0"/>
                        </a:rPr>
                        <a:t>Evaluadora</a:t>
                      </a:r>
                      <a:r>
                        <a:rPr lang="en-US" sz="1200" dirty="0">
                          <a:solidFill>
                            <a:srgbClr val="000000"/>
                          </a:solidFill>
                          <a:effectLst/>
                          <a:latin typeface="+mn-lt"/>
                          <a:ea typeface="Times New Roman" panose="02020603050405020304" pitchFamily="18" charset="0"/>
                          <a:cs typeface="Times New Roman" panose="02020603050405020304" pitchFamily="18" charset="0"/>
                        </a:rPr>
                        <a:t>.</a:t>
                      </a:r>
                      <a:endParaRPr lang="es-E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006926"/>
                  </a:ext>
                </a:extLst>
              </a:tr>
            </a:tbl>
          </a:graphicData>
        </a:graphic>
      </p:graphicFrame>
      <p:sp>
        <p:nvSpPr>
          <p:cNvPr id="7" name="Rectángulo 6"/>
          <p:cNvSpPr/>
          <p:nvPr/>
        </p:nvSpPr>
        <p:spPr>
          <a:xfrm>
            <a:off x="770709" y="1933304"/>
            <a:ext cx="6548936" cy="775597"/>
          </a:xfrm>
          <a:prstGeom prst="rect">
            <a:avLst/>
          </a:prstGeom>
        </p:spPr>
        <p:txBody>
          <a:bodyPr wrap="square">
            <a:spAutoFit/>
          </a:bodyPr>
          <a:lstStyle/>
          <a:p>
            <a:pPr marL="6350" marR="2540" indent="-6350" algn="just">
              <a:lnSpc>
                <a:spcPct val="111000"/>
              </a:lnSpc>
              <a:spcAft>
                <a:spcPts val="50"/>
              </a:spcAft>
            </a:pPr>
            <a:r>
              <a:rPr lang="es-ES" altLang="es-ES" sz="2000" dirty="0">
                <a:solidFill>
                  <a:prstClr val="black"/>
                </a:solidFill>
                <a:ea typeface="Times New Roman" panose="02020603050405020304" pitchFamily="18" charset="0"/>
              </a:rPr>
              <a:t>Valoración de la Comisión </a:t>
            </a:r>
            <a:r>
              <a:rPr lang="es-ES" altLang="es-ES" sz="2000" dirty="0" smtClean="0">
                <a:solidFill>
                  <a:prstClr val="black"/>
                </a:solidFill>
                <a:ea typeface="Times New Roman" panose="02020603050405020304" pitchFamily="18" charset="0"/>
              </a:rPr>
              <a:t>Evaluadora: </a:t>
            </a:r>
            <a:r>
              <a:rPr lang="es-ES" sz="2000" dirty="0" smtClean="0">
                <a:solidFill>
                  <a:srgbClr val="000000"/>
                </a:solidFill>
                <a:ea typeface="Times New Roman" panose="02020603050405020304" pitchFamily="18" charset="0"/>
              </a:rPr>
              <a:t>Calidad </a:t>
            </a:r>
            <a:r>
              <a:rPr lang="es-ES" sz="2000" dirty="0">
                <a:solidFill>
                  <a:srgbClr val="000000"/>
                </a:solidFill>
                <a:ea typeface="Times New Roman" panose="02020603050405020304" pitchFamily="18" charset="0"/>
              </a:rPr>
              <a:t>de la exposición y defensa </a:t>
            </a:r>
            <a:r>
              <a:rPr lang="es-ES" sz="2000" dirty="0" smtClean="0">
                <a:solidFill>
                  <a:srgbClr val="000000"/>
                </a:solidFill>
                <a:ea typeface="Times New Roman" panose="02020603050405020304" pitchFamily="18" charset="0"/>
              </a:rPr>
              <a:t>pública (20%)</a:t>
            </a:r>
            <a:endParaRPr lang="es-ES" sz="2000"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13807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a:t>
            </a:r>
            <a:r>
              <a:rPr lang="es-ES" dirty="0" smtClean="0">
                <a:solidFill>
                  <a:srgbClr val="007FBC"/>
                </a:solidFill>
              </a:rPr>
              <a:t>II)</a:t>
            </a:r>
            <a:endParaRPr lang="es-ES" dirty="0"/>
          </a:p>
        </p:txBody>
      </p:sp>
      <p:sp>
        <p:nvSpPr>
          <p:cNvPr id="3" name="Marcador de contenido 2"/>
          <p:cNvSpPr>
            <a:spLocks noGrp="1"/>
          </p:cNvSpPr>
          <p:nvPr>
            <p:ph idx="1"/>
          </p:nvPr>
        </p:nvSpPr>
        <p:spPr/>
        <p:txBody>
          <a:bodyPr>
            <a:normAutofit/>
          </a:bodyPr>
          <a:lstStyle/>
          <a:p>
            <a:pPr algn="just"/>
            <a:endParaRPr lang="es-ES" sz="2000" dirty="0" smtClean="0"/>
          </a:p>
          <a:p>
            <a:pPr algn="just"/>
            <a:r>
              <a:rPr lang="es-ES" sz="2000" dirty="0">
                <a:ea typeface="Times New Roman" panose="02020603050405020304" pitchFamily="18" charset="0"/>
              </a:rPr>
              <a:t>La Comisión Evaluadora podrá calificar con Suspenso aquellos trabajos que no reúnan los criterios mínimos de calidad, coherencia y </a:t>
            </a:r>
            <a:r>
              <a:rPr lang="es-ES" sz="2000" dirty="0" smtClean="0">
                <a:ea typeface="Times New Roman" panose="02020603050405020304" pitchFamily="18" charset="0"/>
              </a:rPr>
              <a:t>presentación.</a:t>
            </a:r>
          </a:p>
          <a:p>
            <a:pPr algn="just"/>
            <a:endParaRPr lang="es-ES" sz="2000" dirty="0"/>
          </a:p>
        </p:txBody>
      </p:sp>
    </p:spTree>
    <p:extLst>
      <p:ext uri="{BB962C8B-B14F-4D97-AF65-F5344CB8AC3E}">
        <p14:creationId xmlns:p14="http://schemas.microsoft.com/office/powerpoint/2010/main" val="63263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FBC"/>
                </a:solidFill>
              </a:rPr>
              <a:t>9. Calificación (II)</a:t>
            </a:r>
            <a:endParaRPr lang="es-ES" dirty="0"/>
          </a:p>
        </p:txBody>
      </p:sp>
      <p:sp>
        <p:nvSpPr>
          <p:cNvPr id="3" name="Marcador de contenido 2"/>
          <p:cNvSpPr>
            <a:spLocks noGrp="1"/>
          </p:cNvSpPr>
          <p:nvPr>
            <p:ph idx="1"/>
          </p:nvPr>
        </p:nvSpPr>
        <p:spPr/>
        <p:txBody>
          <a:bodyPr/>
          <a:lstStyle/>
          <a:p>
            <a:pPr lvl="0" algn="just"/>
            <a:r>
              <a:rPr lang="es-ES" sz="2000" dirty="0">
                <a:solidFill>
                  <a:prstClr val="black"/>
                </a:solidFill>
              </a:rPr>
              <a:t>En caso de que el estudiante sea calificado con un Suspenso, la Comisión Evaluadora emitirá un informe que hará llegar al estudiante y al director con las causas que considere oportunas. No obstante, el estudiante podrá presentar una reclamación en el plazo máximo de 48 horas por registro (presencial o electrónico) si no está de acuerdo con </a:t>
            </a:r>
            <a:r>
              <a:rPr lang="es-ES" sz="2000">
                <a:solidFill>
                  <a:prstClr val="black"/>
                </a:solidFill>
              </a:rPr>
              <a:t>la </a:t>
            </a:r>
            <a:r>
              <a:rPr lang="es-ES" sz="2000" smtClean="0">
                <a:solidFill>
                  <a:prstClr val="black"/>
                </a:solidFill>
              </a:rPr>
              <a:t>calificación </a:t>
            </a:r>
            <a:r>
              <a:rPr lang="es-ES" sz="2000" dirty="0">
                <a:solidFill>
                  <a:prstClr val="black"/>
                </a:solidFill>
              </a:rPr>
              <a:t>de Suspenso al Tribunal de Reclamaciones.</a:t>
            </a:r>
            <a:r>
              <a:rPr lang="es-ES" sz="900" dirty="0">
                <a:solidFill>
                  <a:prstClr val="black"/>
                </a:solidFill>
              </a:rPr>
              <a:t>. </a:t>
            </a:r>
          </a:p>
          <a:p>
            <a:endParaRPr lang="es-ES" dirty="0"/>
          </a:p>
        </p:txBody>
      </p:sp>
    </p:spTree>
    <p:extLst>
      <p:ext uri="{BB962C8B-B14F-4D97-AF65-F5344CB8AC3E}">
        <p14:creationId xmlns:p14="http://schemas.microsoft.com/office/powerpoint/2010/main" val="81881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10. Recomendaciones</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4"/>
            <a:ext cx="7886700" cy="4088793"/>
          </a:xfrm>
        </p:spPr>
        <p:txBody>
          <a:bodyPr>
            <a:normAutofit/>
          </a:bodyPr>
          <a:lstStyle/>
          <a:p>
            <a:r>
              <a:rPr lang="es-ES" sz="2000" dirty="0"/>
              <a:t>El tema sobre el que versará el </a:t>
            </a:r>
            <a:r>
              <a:rPr lang="es-ES" sz="2000" dirty="0" smtClean="0"/>
              <a:t>TFG se acordará entre </a:t>
            </a:r>
            <a:r>
              <a:rPr lang="es-ES" sz="2000" dirty="0"/>
              <a:t>el </a:t>
            </a:r>
            <a:r>
              <a:rPr lang="es-ES" sz="2000" dirty="0" smtClean="0"/>
              <a:t>director </a:t>
            </a:r>
            <a:r>
              <a:rPr lang="es-ES" sz="2000" dirty="0"/>
              <a:t>y el estudiante.</a:t>
            </a:r>
          </a:p>
          <a:p>
            <a:r>
              <a:rPr lang="es-ES" sz="2000" dirty="0" smtClean="0"/>
              <a:t>Para </a:t>
            </a:r>
            <a:r>
              <a:rPr lang="es-ES" sz="2000" dirty="0"/>
              <a:t>el seguimiento de tu trabajo debes de pedir tutorías a tu </a:t>
            </a:r>
            <a:r>
              <a:rPr lang="es-ES" sz="2000" dirty="0" smtClean="0"/>
              <a:t>director.</a:t>
            </a:r>
            <a:endParaRPr lang="es-ES" sz="2000" dirty="0"/>
          </a:p>
          <a:p>
            <a:r>
              <a:rPr lang="es-ES" sz="2000" dirty="0"/>
              <a:t>Comprueba bien las citas y la bibliografía</a:t>
            </a:r>
            <a:r>
              <a:rPr lang="es-ES" sz="2000" dirty="0" smtClean="0"/>
              <a:t>.</a:t>
            </a:r>
          </a:p>
          <a:p>
            <a:r>
              <a:rPr lang="es-ES" sz="2000" dirty="0"/>
              <a:t>Debes cumplir todos los plazos establecidos para poder participar en las convocatorias.</a:t>
            </a:r>
          </a:p>
          <a:p>
            <a:pPr algn="just"/>
            <a:r>
              <a:rPr lang="es-ES" sz="2000" dirty="0" smtClean="0"/>
              <a:t>En el acto de defensa el estudiante tiene entre 8 y 10 minutos para exponer un resumen de su TFG. Se recomienda que en dicha exposición el estudiante se apoye en un </a:t>
            </a:r>
            <a:r>
              <a:rPr lang="es-ES" sz="2000" dirty="0" err="1" smtClean="0"/>
              <a:t>power</a:t>
            </a:r>
            <a:r>
              <a:rPr lang="es-ES" sz="2000" dirty="0" smtClean="0"/>
              <a:t> </a:t>
            </a:r>
            <a:r>
              <a:rPr lang="es-ES" sz="2000" dirty="0" err="1" smtClean="0"/>
              <a:t>point</a:t>
            </a:r>
            <a:r>
              <a:rPr lang="es-ES" sz="2000" dirty="0" smtClean="0"/>
              <a:t>.</a:t>
            </a:r>
            <a:endParaRPr lang="es-ES" sz="2000" dirty="0"/>
          </a:p>
          <a:p>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380697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63523" y="430112"/>
            <a:ext cx="5210051" cy="3683274"/>
          </a:xfrm>
          <a:prstGeom prst="rect">
            <a:avLst/>
          </a:prstGeom>
        </p:spPr>
      </p:pic>
      <p:sp>
        <p:nvSpPr>
          <p:cNvPr id="4" name="Rectángulo 3"/>
          <p:cNvSpPr/>
          <p:nvPr/>
        </p:nvSpPr>
        <p:spPr>
          <a:xfrm>
            <a:off x="0" y="4242063"/>
            <a:ext cx="9144000" cy="2615938"/>
          </a:xfrm>
          <a:prstGeom prst="rect">
            <a:avLst/>
          </a:prstGeom>
          <a:solidFill>
            <a:srgbClr val="007F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102177" y="4986780"/>
            <a:ext cx="5920033" cy="769441"/>
          </a:xfrm>
          <a:prstGeom prst="rect">
            <a:avLst/>
          </a:prstGeom>
          <a:noFill/>
        </p:spPr>
        <p:txBody>
          <a:bodyPr wrap="square" rtlCol="0">
            <a:spAutoFit/>
          </a:bodyPr>
          <a:lstStyle/>
          <a:p>
            <a:r>
              <a:rPr lang="es-ES" sz="4400" dirty="0">
                <a:solidFill>
                  <a:schemeClr val="bg1"/>
                </a:solidFill>
              </a:rPr>
              <a:t>Cómo realizar tu TFE</a:t>
            </a:r>
          </a:p>
        </p:txBody>
      </p:sp>
    </p:spTree>
    <p:extLst>
      <p:ext uri="{BB962C8B-B14F-4D97-AF65-F5344CB8AC3E}">
        <p14:creationId xmlns:p14="http://schemas.microsoft.com/office/powerpoint/2010/main" val="155030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1. ¿Qué </a:t>
            </a:r>
            <a:r>
              <a:rPr lang="es-ES" dirty="0">
                <a:solidFill>
                  <a:srgbClr val="007FBC"/>
                </a:solidFill>
              </a:rPr>
              <a:t>es un </a:t>
            </a:r>
            <a:r>
              <a:rPr lang="es-ES" dirty="0" smtClean="0">
                <a:solidFill>
                  <a:srgbClr val="007FBC"/>
                </a:solidFill>
              </a:rPr>
              <a:t>TFG?</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p:txBody>
          <a:bodyPr>
            <a:normAutofit/>
          </a:bodyPr>
          <a:lstStyle/>
          <a:p>
            <a:pPr marL="0" indent="0">
              <a:buNone/>
            </a:pPr>
            <a:r>
              <a:rPr lang="es-ES" sz="2400" dirty="0"/>
              <a:t>El Trabajo Fin de </a:t>
            </a:r>
            <a:r>
              <a:rPr lang="es-ES" sz="2400" dirty="0" smtClean="0"/>
              <a:t>Grado </a:t>
            </a:r>
            <a:r>
              <a:rPr lang="es-ES" sz="2400" dirty="0"/>
              <a:t>(</a:t>
            </a:r>
            <a:r>
              <a:rPr lang="es-ES" sz="2400" dirty="0" smtClean="0"/>
              <a:t>TFG) </a:t>
            </a:r>
            <a:r>
              <a:rPr lang="es-ES" sz="2400" dirty="0"/>
              <a:t>supone la realización por parte del estudiante de un proyecto, memoria o estudio, en el que aplique y desarrolle los conocimientos adquiridos durante el </a:t>
            </a:r>
            <a:r>
              <a:rPr lang="es-ES" sz="2400" dirty="0" smtClean="0"/>
              <a:t>grado. </a:t>
            </a:r>
            <a:r>
              <a:rPr lang="es-ES" sz="2400" dirty="0"/>
              <a:t>Será realizado de forma individual, bajo la supervisión del </a:t>
            </a:r>
            <a:r>
              <a:rPr lang="es-ES" sz="2400" dirty="0" smtClean="0"/>
              <a:t>director asignado. </a:t>
            </a:r>
            <a:r>
              <a:rPr lang="es-ES" sz="2400" dirty="0"/>
              <a:t>No se permitirán trabajos conjuntos.</a:t>
            </a:r>
          </a:p>
          <a:p>
            <a:pPr marL="0" indent="0">
              <a:buNone/>
            </a:pPr>
            <a:r>
              <a:rPr lang="es-ES" sz="2400" dirty="0"/>
              <a:t>Los </a:t>
            </a:r>
            <a:r>
              <a:rPr lang="es-ES" sz="2400" dirty="0" smtClean="0"/>
              <a:t>TFG </a:t>
            </a:r>
            <a:r>
              <a:rPr lang="es-ES" sz="2400" dirty="0"/>
              <a:t>deberán realizarse en la fase final del plan de estudios y estar orientados a la evaluación de competencias asociadas al </a:t>
            </a:r>
            <a:r>
              <a:rPr lang="es-ES" sz="2400" dirty="0" smtClean="0"/>
              <a:t>grado.  </a:t>
            </a:r>
            <a:r>
              <a:rPr lang="es-ES" sz="2400" dirty="0"/>
              <a:t>El trabajo concluirá con la defensa del mismo.</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Tree>
    <p:extLst>
      <p:ext uri="{BB962C8B-B14F-4D97-AF65-F5344CB8AC3E}">
        <p14:creationId xmlns:p14="http://schemas.microsoft.com/office/powerpoint/2010/main" val="197772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960732"/>
            <a:ext cx="7429436" cy="1292597"/>
          </a:xfrm>
        </p:spPr>
        <p:txBody>
          <a:bodyPr>
            <a:normAutofit/>
          </a:bodyPr>
          <a:lstStyle/>
          <a:p>
            <a:pPr marL="0" indent="0">
              <a:buNone/>
            </a:pPr>
            <a:r>
              <a:rPr lang="es-ES" sz="2000" dirty="0" smtClean="0"/>
              <a:t>1.º </a:t>
            </a:r>
            <a:r>
              <a:rPr lang="es-ES" sz="2000" dirty="0"/>
              <a:t>Accedemos a la página de la </a:t>
            </a:r>
            <a:r>
              <a:rPr lang="es-ES" sz="2000" dirty="0" smtClean="0"/>
              <a:t>UAL</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1028" name="Picture 4" descr="https://lh5.googleusercontent.com/VICCa1od27CTPEzU8_AJR2_Vf9Lq2erHjcuOHzPuhjg5qNsZRT28gtW0gCaMs_GG3SKeO4CGaABuDcckd_hcCuRt2m8TGDhV_E4fb--4YTuVszG_yX5iAWOWlacv87_7PCNfaRIkvXs=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592" y="2607031"/>
            <a:ext cx="6324816" cy="292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5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(II)</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2050" name="Picture 2" descr="https://lh4.googleusercontent.com/pVl3ZUD3LpEQCHpXbNo__uYWieGTJiZtlbUK0nMzR377pmO27b9Mp09OFiDhZ_1ql05_K1y0EEcF6DHoBOydU8amjDtij7OmUgwoa-NpMwK78d4Y4iul3a_pzpATxUOX8aCfEBCgI-4=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20" y="2138958"/>
            <a:ext cx="7329346" cy="35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1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(III)</a:t>
            </a:r>
            <a:endParaRPr lang="es-ES" dirty="0">
              <a:solidFill>
                <a:srgbClr val="007FBC"/>
              </a:solidFill>
            </a:endParaRP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960732"/>
            <a:ext cx="7429436" cy="1292597"/>
          </a:xfrm>
        </p:spPr>
        <p:txBody>
          <a:bodyPr>
            <a:normAutofit/>
          </a:bodyPr>
          <a:lstStyle/>
          <a:p>
            <a:pPr marL="0" indent="0">
              <a:buNone/>
            </a:pPr>
            <a:r>
              <a:rPr lang="es-ES" sz="2000" dirty="0" smtClean="0"/>
              <a:t>2.º Accedes a tu grado (ejemplo</a:t>
            </a:r>
            <a:r>
              <a:rPr lang="es-ES" sz="2000" dirty="0"/>
              <a:t>: Grado en </a:t>
            </a:r>
            <a:r>
              <a:rPr lang="es-ES" sz="2000" dirty="0" smtClean="0"/>
              <a:t>Filología Hispánica)</a:t>
            </a:r>
            <a:endParaRPr lang="es-ES" sz="20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r="28447" b="32508"/>
          <a:stretch/>
        </p:blipFill>
        <p:spPr>
          <a:xfrm>
            <a:off x="2471448" y="2607030"/>
            <a:ext cx="4201103" cy="3170096"/>
          </a:xfrm>
          <a:prstGeom prst="rect">
            <a:avLst/>
          </a:prstGeom>
        </p:spPr>
      </p:pic>
    </p:spTree>
    <p:extLst>
      <p:ext uri="{BB962C8B-B14F-4D97-AF65-F5344CB8AC3E}">
        <p14:creationId xmlns:p14="http://schemas.microsoft.com/office/powerpoint/2010/main" val="16822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(IV)</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663" y="2083324"/>
            <a:ext cx="3892674" cy="3445689"/>
          </a:xfrm>
          <a:prstGeom prst="rect">
            <a:avLst/>
          </a:prstGeom>
        </p:spPr>
      </p:pic>
    </p:spTree>
    <p:extLst>
      <p:ext uri="{BB962C8B-B14F-4D97-AF65-F5344CB8AC3E}">
        <p14:creationId xmlns:p14="http://schemas.microsoft.com/office/powerpoint/2010/main" val="244625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smtClean="0">
                <a:solidFill>
                  <a:srgbClr val="007FBC"/>
                </a:solidFill>
              </a:rPr>
              <a:t>2. ¿Cómo </a:t>
            </a:r>
            <a:r>
              <a:rPr lang="es-ES" dirty="0">
                <a:solidFill>
                  <a:srgbClr val="007FBC"/>
                </a:solidFill>
              </a:rPr>
              <a:t>acceder a la página de tu </a:t>
            </a:r>
            <a:r>
              <a:rPr lang="es-ES" dirty="0" smtClean="0">
                <a:solidFill>
                  <a:srgbClr val="007FBC"/>
                </a:solidFill>
              </a:rPr>
              <a:t>TFG? (V)</a:t>
            </a:r>
            <a:endParaRPr lang="es-ES" dirty="0">
              <a:solidFill>
                <a:srgbClr val="007FBC"/>
              </a:solidFill>
            </a:endParaRPr>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pic>
        <p:nvPicPr>
          <p:cNvPr id="5122" name="Picture 2" descr="https://lh6.googleusercontent.com/wgZvZc07DxXDuoUGPTkiU0GC2GB6-L1M3Mg48MAmlEAuVjQCUR7jrYX1MK7OsNEpTFZCo5rVdsv3e2k_x-jQg6S-53IByfIM-tcSYAuV2RbErXALMv79s3Jl4Hu8RAPFoNYcZpedMZM=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23" y="2132258"/>
            <a:ext cx="7586932" cy="298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0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3C4E8-18B1-4252-B70E-0D647AC67842}"/>
              </a:ext>
            </a:extLst>
          </p:cNvPr>
          <p:cNvSpPr>
            <a:spLocks noGrp="1"/>
          </p:cNvSpPr>
          <p:nvPr>
            <p:ph type="title"/>
          </p:nvPr>
        </p:nvSpPr>
        <p:spPr/>
        <p:txBody>
          <a:bodyPr/>
          <a:lstStyle/>
          <a:p>
            <a:r>
              <a:rPr lang="es-ES" dirty="0">
                <a:solidFill>
                  <a:srgbClr val="007FBC"/>
                </a:solidFill>
              </a:rPr>
              <a:t>3. Normativas</a:t>
            </a:r>
          </a:p>
        </p:txBody>
      </p:sp>
      <p:sp>
        <p:nvSpPr>
          <p:cNvPr id="3" name="Marcador de contenido 2">
            <a:extLst>
              <a:ext uri="{FF2B5EF4-FFF2-40B4-BE49-F238E27FC236}">
                <a16:creationId xmlns:a16="http://schemas.microsoft.com/office/drawing/2014/main" id="{84BF023C-507A-494A-9B9C-B5E5830167FC}"/>
              </a:ext>
            </a:extLst>
          </p:cNvPr>
          <p:cNvSpPr>
            <a:spLocks noGrp="1"/>
          </p:cNvSpPr>
          <p:nvPr>
            <p:ph idx="1"/>
          </p:nvPr>
        </p:nvSpPr>
        <p:spPr>
          <a:xfrm>
            <a:off x="628650" y="1825625"/>
            <a:ext cx="7886700" cy="820298"/>
          </a:xfrm>
        </p:spPr>
        <p:txBody>
          <a:bodyPr>
            <a:normAutofit/>
          </a:bodyPr>
          <a:lstStyle/>
          <a:p>
            <a:pPr marL="0" indent="0">
              <a:buNone/>
            </a:pPr>
            <a:r>
              <a:rPr lang="es-ES" sz="2000" dirty="0" smtClean="0"/>
              <a:t>3.º </a:t>
            </a:r>
            <a:r>
              <a:rPr lang="es-ES" sz="2000" dirty="0"/>
              <a:t>En la página de nuestro TFG y TFM, aparecen dos normativas para la realización de nuestro trabajo.</a:t>
            </a:r>
          </a:p>
          <a:p>
            <a:pPr marL="0" indent="0">
              <a:buNone/>
            </a:pPr>
            <a:endParaRPr lang="es-ES" sz="2100" dirty="0"/>
          </a:p>
        </p:txBody>
      </p:sp>
      <p:pic>
        <p:nvPicPr>
          <p:cNvPr id="4" name="Imagen 3"/>
          <p:cNvPicPr>
            <a:picLocks noChangeAspect="1"/>
          </p:cNvPicPr>
          <p:nvPr/>
        </p:nvPicPr>
        <p:blipFill>
          <a:blip r:embed="rId2"/>
          <a:stretch>
            <a:fillRect/>
          </a:stretch>
        </p:blipFill>
        <p:spPr>
          <a:xfrm>
            <a:off x="0" y="6108568"/>
            <a:ext cx="9156986" cy="749431"/>
          </a:xfrm>
          <a:prstGeom prst="rect">
            <a:avLst/>
          </a:prstGeom>
        </p:spPr>
      </p:pic>
      <p:sp>
        <p:nvSpPr>
          <p:cNvPr id="5" name="Rectángulo 4"/>
          <p:cNvSpPr/>
          <p:nvPr/>
        </p:nvSpPr>
        <p:spPr>
          <a:xfrm>
            <a:off x="628650" y="4329207"/>
            <a:ext cx="7886700" cy="1384995"/>
          </a:xfrm>
          <a:prstGeom prst="rect">
            <a:avLst/>
          </a:prstGeom>
        </p:spPr>
        <p:txBody>
          <a:bodyPr wrap="square">
            <a:spAutoFit/>
          </a:bodyPr>
          <a:lstStyle/>
          <a:p>
            <a:r>
              <a:rPr lang="es-ES" dirty="0" smtClean="0"/>
              <a:t>Tenemos que </a:t>
            </a:r>
            <a:r>
              <a:rPr lang="es-ES" sz="2000" dirty="0" smtClean="0"/>
              <a:t>leerlas</a:t>
            </a:r>
            <a:r>
              <a:rPr lang="es-ES" dirty="0" smtClean="0"/>
              <a:t> </a:t>
            </a:r>
            <a:r>
              <a:rPr lang="es-ES" dirty="0"/>
              <a:t>y prestar mayor atención en la Normativa Específica de la Facultad de Humanidades. </a:t>
            </a:r>
            <a:endParaRPr lang="es-ES" dirty="0" smtClean="0"/>
          </a:p>
          <a:p>
            <a:r>
              <a:rPr lang="es-ES" sz="1400" dirty="0"/>
              <a:t>https://</a:t>
            </a:r>
            <a:r>
              <a:rPr lang="es-ES" sz="1400" dirty="0" smtClean="0"/>
              <a:t>www.ual.es/application/files/3116/7352/0729/Normativa-TFG-de_la_Facultad_de_Humanidades</a:t>
            </a:r>
            <a:r>
              <a:rPr lang="es-ES" sz="1400" dirty="0"/>
              <a:t>._2022.pdf</a:t>
            </a:r>
          </a:p>
          <a:p>
            <a:endParaRPr lang="es-ES" dirty="0"/>
          </a:p>
        </p:txBody>
      </p:sp>
      <p:pic>
        <p:nvPicPr>
          <p:cNvPr id="7" name="Imagen 6"/>
          <p:cNvPicPr/>
          <p:nvPr/>
        </p:nvPicPr>
        <p:blipFill rotWithShape="1">
          <a:blip r:embed="rId3"/>
          <a:srcRect l="58913" t="30484" r="9757" b="51714"/>
          <a:stretch/>
        </p:blipFill>
        <p:spPr bwMode="auto">
          <a:xfrm>
            <a:off x="628650" y="2859741"/>
            <a:ext cx="7600950" cy="12726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31767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2">
      <a:majorFont>
        <a:latin typeface="Catamaran"/>
        <a:ea typeface=""/>
        <a:cs typeface=""/>
      </a:majorFont>
      <a:minorFont>
        <a:latin typeface="Catamaran"/>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1573</Words>
  <Application>Microsoft Office PowerPoint</Application>
  <PresentationFormat>Presentación en pantalla (4:3)</PresentationFormat>
  <Paragraphs>98</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Catamaran</vt:lpstr>
      <vt:lpstr>Times New Roman</vt:lpstr>
      <vt:lpstr>Symbol</vt:lpstr>
      <vt:lpstr>Arial</vt:lpstr>
      <vt:lpstr>Arial Unicode MS</vt:lpstr>
      <vt:lpstr>Calibri</vt:lpstr>
      <vt:lpstr>Tema de Office</vt:lpstr>
      <vt:lpstr>Presentación de PowerPoint</vt:lpstr>
      <vt:lpstr>Índice</vt:lpstr>
      <vt:lpstr>1. ¿Qué es un TFG?</vt:lpstr>
      <vt:lpstr>2. ¿Cómo acceder a la página de tu TFG? (I)</vt:lpstr>
      <vt:lpstr>2. ¿Cómo acceder a la página de tu TFG? (II)</vt:lpstr>
      <vt:lpstr>2. ¿Cómo acceder a la página de tu TFG? (III)</vt:lpstr>
      <vt:lpstr>2. ¿Cómo acceder a la página de tu TFG? (IV)</vt:lpstr>
      <vt:lpstr>2. ¿Cómo acceder a la página de tu TFG? (V)</vt:lpstr>
      <vt:lpstr>3. Normativas</vt:lpstr>
      <vt:lpstr>4. Calendario</vt:lpstr>
      <vt:lpstr>5. Temas y directores de trabajo</vt:lpstr>
      <vt:lpstr>6. Solicitud de temas y director y adjudicación (I)</vt:lpstr>
      <vt:lpstr>6. Solicitud de temas y director y adjudicación (II)</vt:lpstr>
      <vt:lpstr>7. Entrega del trabajo (I)</vt:lpstr>
      <vt:lpstr>7. Entrega del trabajo (II)</vt:lpstr>
      <vt:lpstr>8. Tribunales de evaluación y defensa</vt:lpstr>
      <vt:lpstr>9. Calificación (I)</vt:lpstr>
      <vt:lpstr>9. Calificación (I)</vt:lpstr>
      <vt:lpstr>9. Calificación (I)</vt:lpstr>
      <vt:lpstr>9. Calificación (I)</vt:lpstr>
      <vt:lpstr>9. Calificación (II)</vt:lpstr>
      <vt:lpstr>9. Calificación (II)</vt:lpstr>
      <vt:lpstr>10.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Kuka</dc:creator>
  <cp:lastModifiedBy>borrar</cp:lastModifiedBy>
  <cp:revision>46</cp:revision>
  <dcterms:created xsi:type="dcterms:W3CDTF">2018-03-07T11:18:53Z</dcterms:created>
  <dcterms:modified xsi:type="dcterms:W3CDTF">2023-01-12T11:32:15Z</dcterms:modified>
</cp:coreProperties>
</file>