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6" r:id="rId3"/>
    <p:sldId id="329" r:id="rId4"/>
    <p:sldId id="311" r:id="rId5"/>
    <p:sldId id="309" r:id="rId6"/>
    <p:sldId id="308" r:id="rId7"/>
    <p:sldId id="310" r:id="rId8"/>
    <p:sldId id="305" r:id="rId9"/>
    <p:sldId id="317" r:id="rId10"/>
    <p:sldId id="316" r:id="rId11"/>
    <p:sldId id="318" r:id="rId12"/>
    <p:sldId id="312" r:id="rId13"/>
    <p:sldId id="320" r:id="rId14"/>
    <p:sldId id="321" r:id="rId15"/>
    <p:sldId id="358" r:id="rId16"/>
    <p:sldId id="325" r:id="rId17"/>
    <p:sldId id="326" r:id="rId18"/>
    <p:sldId id="327" r:id="rId19"/>
    <p:sldId id="331" r:id="rId20"/>
    <p:sldId id="332" r:id="rId21"/>
    <p:sldId id="356" r:id="rId22"/>
    <p:sldId id="340" r:id="rId23"/>
    <p:sldId id="341" r:id="rId24"/>
    <p:sldId id="338" r:id="rId25"/>
    <p:sldId id="351" r:id="rId26"/>
    <p:sldId id="347" r:id="rId27"/>
    <p:sldId id="349" r:id="rId28"/>
    <p:sldId id="348" r:id="rId29"/>
    <p:sldId id="344" r:id="rId30"/>
    <p:sldId id="359" r:id="rId31"/>
    <p:sldId id="354" r:id="rId32"/>
    <p:sldId id="355" r:id="rId33"/>
    <p:sldId id="353" r:id="rId34"/>
    <p:sldId id="350" r:id="rId35"/>
    <p:sldId id="333" r:id="rId36"/>
    <p:sldId id="337" r:id="rId37"/>
    <p:sldId id="301" r:id="rId38"/>
    <p:sldId id="302" r:id="rId39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42"/>
    </p:embeddedFont>
    <p:embeddedFont>
      <p:font typeface="Arial Black" panose="020B0A04020102020204" pitchFamily="34" charset="0"/>
      <p:bold r:id="rId43"/>
    </p:embeddedFont>
    <p:embeddedFont>
      <p:font typeface="Catamaran" panose="020B0604020202020204" charset="0"/>
      <p:regular r:id="rId44"/>
      <p:bold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D4F83"/>
    <a:srgbClr val="FF6600"/>
    <a:srgbClr val="FFFFCC"/>
    <a:srgbClr val="D3FFFA"/>
    <a:srgbClr val="DCD4FE"/>
    <a:srgbClr val="406FC4"/>
    <a:srgbClr val="FFF6DD"/>
    <a:srgbClr val="6A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0" autoAdjust="0"/>
    <p:restoredTop sz="93735" autoAdjust="0"/>
  </p:normalViewPr>
  <p:slideViewPr>
    <p:cSldViewPr snapToGrid="0">
      <p:cViewPr varScale="1">
        <p:scale>
          <a:sx n="104" d="100"/>
          <a:sy n="104" d="100"/>
        </p:scale>
        <p:origin x="18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91B8B18-F9A7-41E7-9FFF-B341E5D33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D7CEF1-6595-448C-AE57-DA84B42D5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E83EA-557B-41EF-8C34-16BF07D3BACA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84C9BA-5E79-477F-86B7-31E6EE22F7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6E3C89-1891-4494-AFCA-594E5D5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EED4-73AF-44A8-8C40-67700DA4CC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560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C033A-1711-4B7B-B3D8-CD9295F27F29}" type="datetimeFigureOut">
              <a:rPr lang="es-ES" smtClean="0"/>
              <a:t>11/10/2024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B845-C598-4184-B458-1EFE00A63B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278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B845-C598-4184-B458-1EFE00A63B1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28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0917E3-90B9-48AD-80DA-D8DE58A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57400" cy="365125"/>
          </a:xfrm>
        </p:spPr>
        <p:txBody>
          <a:bodyPr/>
          <a:lstStyle/>
          <a:p>
            <a:fld id="{C7617697-8BDE-4012-B918-2D20AF682E14}" type="datetime1">
              <a:rPr lang="es-ES" smtClean="0"/>
              <a:t>11/10/2024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FA5136-4569-476B-9032-C79D7498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79238-855F-4FC9-847A-EE7C291D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FE1E1-6F90-419A-BA62-A99FB3673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83" y="6064000"/>
            <a:ext cx="1217702" cy="6733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0EDC53-365F-4DF8-AA3A-24106F9B7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7768" r="36875" b="41942"/>
          <a:stretch/>
        </p:blipFill>
        <p:spPr>
          <a:xfrm>
            <a:off x="2986308" y="533400"/>
            <a:ext cx="3209926" cy="34480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18E7C4C-4107-45E7-880B-AE534A48D8BE}"/>
              </a:ext>
            </a:extLst>
          </p:cNvPr>
          <p:cNvSpPr/>
          <p:nvPr userDrawn="1"/>
        </p:nvSpPr>
        <p:spPr>
          <a:xfrm>
            <a:off x="1185" y="4391026"/>
            <a:ext cx="9143111" cy="2466974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32BD04C-D33F-435E-9567-5C59ACC8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38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D3176E6-9D18-49E4-8641-FB457E233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65517"/>
            <a:ext cx="9144000" cy="83521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2FF6039-4141-40EB-8CB4-F2B56E260831}"/>
              </a:ext>
            </a:extLst>
          </p:cNvPr>
          <p:cNvCxnSpPr>
            <a:cxnSpLocks/>
          </p:cNvCxnSpPr>
          <p:nvPr userDrawn="1"/>
        </p:nvCxnSpPr>
        <p:spPr>
          <a:xfrm>
            <a:off x="3924000" y="5603547"/>
            <a:ext cx="13277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2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90D-8127-45A1-8BED-A99ED78EC8AD}" type="datetime1">
              <a:rPr lang="es-ES" smtClean="0"/>
              <a:t>11/10/2024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DC0440-5A86-4184-829E-001CECADFC2B}"/>
              </a:ext>
            </a:extLst>
          </p:cNvPr>
          <p:cNvSpPr/>
          <p:nvPr userDrawn="1"/>
        </p:nvSpPr>
        <p:spPr>
          <a:xfrm>
            <a:off x="720276" y="2026943"/>
            <a:ext cx="280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71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96A6-FB65-4A70-B960-35A18E109189}" type="datetime1">
              <a:rPr lang="es-ES" smtClean="0"/>
              <a:t>11/10/2024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794AF2-6D68-4CF0-88F9-5F8A51A06F25}"/>
              </a:ext>
            </a:extLst>
          </p:cNvPr>
          <p:cNvSpPr/>
          <p:nvPr userDrawn="1"/>
        </p:nvSpPr>
        <p:spPr>
          <a:xfrm>
            <a:off x="720276" y="2026943"/>
            <a:ext cx="280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artado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3960DE-0938-438B-A797-3A9102308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79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81CCBBF-21F3-4EC4-83DB-C4B0FD7F4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718" y="3146231"/>
            <a:ext cx="4114800" cy="83521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BF9D1F-E177-451B-A351-0468A0A315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16" y="5989670"/>
            <a:ext cx="1623603" cy="67331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8F05591-50A5-4323-B4E7-13678A67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175" y="2047874"/>
            <a:ext cx="1623604" cy="28289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17000"/>
            </a:lvl1pPr>
          </a:lstStyle>
          <a:p>
            <a:pPr lvl="0"/>
            <a:r>
              <a:rPr lang="es-ES" dirty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3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179C-9839-40DF-8E6F-4EDA21B205EC}" type="datetime1">
              <a:rPr lang="es-ES" smtClean="0"/>
              <a:t>11/10/2024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E77E5C-B197-4B80-A3FA-05E6E8710DB5}"/>
              </a:ext>
            </a:extLst>
          </p:cNvPr>
          <p:cNvSpPr/>
          <p:nvPr userDrawn="1"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0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E582-F600-4930-BF15-E274A48D1381}" type="datetime1">
              <a:rPr lang="es-ES" smtClean="0"/>
              <a:t>11/10/2024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4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2BCA-7DA8-4546-AC60-38562E0EA6AD}" type="datetime1">
              <a:rPr lang="es-ES" smtClean="0"/>
              <a:t>11/10/2024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5B80D56-86AB-4F9C-AC70-C3A14DF88819}"/>
              </a:ext>
            </a:extLst>
          </p:cNvPr>
          <p:cNvSpPr/>
          <p:nvPr userDrawn="1"/>
        </p:nvSpPr>
        <p:spPr>
          <a:xfrm>
            <a:off x="718004" y="4551068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08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19BF-5269-467C-920E-8F09B01AF981}" type="datetime1">
              <a:rPr lang="es-ES" smtClean="0"/>
              <a:t>11/10/2024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1DBECD-C9CD-421C-A3F2-1693328A6BC0}"/>
              </a:ext>
            </a:extLst>
          </p:cNvPr>
          <p:cNvSpPr/>
          <p:nvPr userDrawn="1"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9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481C-46DC-46C5-A582-AB224DA9EC94}" type="datetime1">
              <a:rPr lang="es-ES" smtClean="0"/>
              <a:t>11/10/2024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C3E618-5C81-46FD-B8D6-5DD7F3756595}"/>
              </a:ext>
            </a:extLst>
          </p:cNvPr>
          <p:cNvSpPr/>
          <p:nvPr userDrawn="1"/>
        </p:nvSpPr>
        <p:spPr>
          <a:xfrm>
            <a:off x="718005" y="168903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21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27E5-14A9-42FF-B19A-32DA8A149741}" type="datetime1">
              <a:rPr lang="es-ES" smtClean="0"/>
              <a:t>11/10/2024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2110A83-76B1-4F87-A409-CDB886555954}"/>
              </a:ext>
            </a:extLst>
          </p:cNvPr>
          <p:cNvSpPr/>
          <p:nvPr userDrawn="1"/>
        </p:nvSpPr>
        <p:spPr>
          <a:xfrm>
            <a:off x="718005" y="1761602"/>
            <a:ext cx="7840800" cy="10800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0478-92EE-4CE8-AC15-53E00E3248E8}" type="datetime1">
              <a:rPr lang="es-ES" smtClean="0"/>
              <a:t>11/10/2024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66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C063-AE44-42B7-A70E-5EF08C3CBF51}" type="datetime1">
              <a:rPr lang="es-ES" smtClean="0"/>
              <a:t>11/10/2024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9E3E-F9FB-4CAE-ADB0-6C6947CEBDE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28BD1A-F06E-4573-B02D-E28F3ADB7837}"/>
              </a:ext>
            </a:extLst>
          </p:cNvPr>
          <p:cNvSpPr/>
          <p:nvPr userDrawn="1"/>
        </p:nvSpPr>
        <p:spPr>
          <a:xfrm>
            <a:off x="1185" y="6116128"/>
            <a:ext cx="9142815" cy="741871"/>
          </a:xfrm>
          <a:prstGeom prst="rect">
            <a:avLst/>
          </a:prstGeom>
          <a:solidFill>
            <a:srgbClr val="32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3F8B28-12C8-468A-A122-BA083F3AABF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98" y="6130642"/>
            <a:ext cx="1623603" cy="6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dirty="0">
          <a:solidFill>
            <a:srgbClr val="32619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mpus.ual.es/" TargetMode="External"/><Relationship Id="rId5" Type="http://schemas.openxmlformats.org/officeDocument/2006/relationships/hyperlink" Target="https://www.ual.es/estudios/grados/presentacion/plandeestudios/trabajofinestudios/48154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www.ual.es/estudios/grados/presentacion/plandeestudios/trabajofinestudios/4814" TargetMode="External"/><Relationship Id="rId4" Type="http://schemas.openxmlformats.org/officeDocument/2006/relationships/hyperlink" Target="https://www.ual.es/application/files/6517/0107/5275/AnexoI-AnteproyectoTFG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https://www.ual.es/estudios/grados/presentacion/plandeestudios/trabajofinestudios/481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ual.es/estudios/grados/presentacion/plandeestudios/trabajofinestudios/4814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7;p2" descr="Vista de una ciudad desde lo alto de un edificio&#10;&#10;Descripción generada automáticamente">
            <a:extLst>
              <a:ext uri="{FF2B5EF4-FFF2-40B4-BE49-F238E27FC236}">
                <a16:creationId xmlns:a16="http://schemas.microsoft.com/office/drawing/2014/main" id="{AF9EE2CE-9DE7-0654-F217-AFE179B1CB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043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67CE607-1DC2-4911-A19E-98BF0E08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980137"/>
            <a:ext cx="5170649" cy="1325563"/>
          </a:xfrm>
        </p:spPr>
        <p:txBody>
          <a:bodyPr>
            <a:normAutofit fontScale="90000"/>
          </a:bodyPr>
          <a:lstStyle/>
          <a:p>
            <a:r>
              <a:rPr lang="es-ES" sz="3500" b="1" dirty="0"/>
              <a:t>NORMATIVA </a:t>
            </a:r>
            <a:br>
              <a:rPr lang="es-ES" sz="3500" b="1" dirty="0"/>
            </a:br>
            <a:r>
              <a:rPr lang="es-ES" sz="3500" b="1" dirty="0"/>
              <a:t>TRABAJO FIN DE GRADO EN TITULACIONES DEL ÁMBITO INDUSTRIAL</a:t>
            </a:r>
          </a:p>
        </p:txBody>
      </p:sp>
      <p:pic>
        <p:nvPicPr>
          <p:cNvPr id="18" name="Picture 2" descr="UALjoven. Proyecto ScienceIES-ALMERÍA">
            <a:extLst>
              <a:ext uri="{FF2B5EF4-FFF2-40B4-BE49-F238E27FC236}">
                <a16:creationId xmlns:a16="http://schemas.microsoft.com/office/drawing/2014/main" id="{052BFD1C-AC0A-4131-BDF9-B64FD86E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49" y="4404311"/>
            <a:ext cx="3973351" cy="24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DF4738C-B1DE-4837-8845-A82A861B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</a:t>
            </a:fld>
            <a:endParaRPr lang="es-ES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DE2B809-0050-73C1-6A2E-2D9F832E278D}"/>
              </a:ext>
            </a:extLst>
          </p:cNvPr>
          <p:cNvSpPr txBox="1"/>
          <p:nvPr/>
        </p:nvSpPr>
        <p:spPr>
          <a:xfrm>
            <a:off x="1385627" y="6238009"/>
            <a:ext cx="3288146" cy="4834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b="1" spc="70" dirty="0" err="1">
                <a:solidFill>
                  <a:srgbClr val="FFFFFF"/>
                </a:solidFill>
                <a:latin typeface="Trebuchet MS"/>
                <a:cs typeface="Trebuchet MS"/>
              </a:rPr>
              <a:t>Curso</a:t>
            </a:r>
            <a:r>
              <a:rPr lang="es-ES" sz="3050" b="1" spc="70" dirty="0">
                <a:solidFill>
                  <a:srgbClr val="FFFFFF"/>
                </a:solidFill>
                <a:latin typeface="Trebuchet MS"/>
                <a:cs typeface="Trebuchet MS"/>
              </a:rPr>
              <a:t> 2024/25</a:t>
            </a:r>
            <a:endParaRPr sz="30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787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6429C2D2-E94B-D78D-455E-9D54B8D84248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89982A38-2265-5D1D-ADA2-56B2D8649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7" y="1058836"/>
            <a:ext cx="1645631" cy="12872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371386" y="811313"/>
            <a:ext cx="660091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4. Director y Codirector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61BD09DC-6444-40F1-A906-308F66B2B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22" y="2000512"/>
            <a:ext cx="5907378" cy="38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FF0000"/>
                </a:solidFill>
              </a:rPr>
              <a:t>S</a:t>
            </a:r>
            <a:r>
              <a:rPr lang="es-ES_tradnl" b="1" dirty="0">
                <a:solidFill>
                  <a:srgbClr val="FF0000"/>
                </a:solidFill>
                <a:cs typeface="+mn-cs"/>
              </a:rPr>
              <a:t>erá dirigido por un tutor y, en su caso, un cotutor, de los cuales al menos uno deberá cumplir:</a:t>
            </a:r>
          </a:p>
          <a:p>
            <a:pPr marL="800100" lvl="1" indent="-342900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Ser Personal Docente e Investigador de la UAL perteneciente a un área de conocimiento </a:t>
            </a:r>
            <a:r>
              <a:rPr lang="es-ES_tradnl" b="1" dirty="0">
                <a:solidFill>
                  <a:srgbClr val="000090"/>
                </a:solidFill>
              </a:rPr>
              <a:t>que imparta docencia en el título correspondiente.</a:t>
            </a:r>
          </a:p>
          <a:p>
            <a:pPr marL="800100" lvl="1" indent="-342900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endParaRPr lang="es-ES_tradnl" b="1" dirty="0">
              <a:solidFill>
                <a:srgbClr val="000090"/>
              </a:solidFill>
              <a:cs typeface="+mn-cs"/>
            </a:endParaRPr>
          </a:p>
          <a:p>
            <a:pPr marL="457200" indent="-457200" algn="just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Se puede asignar la Codirección a </a:t>
            </a:r>
            <a:r>
              <a:rPr lang="es-ES_tradnl" b="1" dirty="0">
                <a:solidFill>
                  <a:srgbClr val="FF0000"/>
                </a:solidFill>
                <a:cs typeface="+mn-cs"/>
              </a:rPr>
              <a:t>Becarios</a:t>
            </a:r>
            <a:r>
              <a:rPr lang="es-ES_tradnl" b="1" dirty="0">
                <a:solidFill>
                  <a:srgbClr val="000090"/>
                </a:solidFill>
                <a:cs typeface="+mn-cs"/>
              </a:rPr>
              <a:t> y/o </a:t>
            </a:r>
            <a:r>
              <a:rPr lang="es-ES_tradnl" b="1" dirty="0">
                <a:solidFill>
                  <a:srgbClr val="FF0000"/>
                </a:solidFill>
                <a:cs typeface="+mn-cs"/>
              </a:rPr>
              <a:t>Profesorado externo </a:t>
            </a:r>
            <a:r>
              <a:rPr lang="es-ES_tradnl" b="1" dirty="0">
                <a:solidFill>
                  <a:srgbClr val="000090"/>
                </a:solidFill>
                <a:cs typeface="+mn-cs"/>
              </a:rPr>
              <a:t>siempre que sea compartida con un profesor de la UAL en las condiciones del punto 1.</a:t>
            </a:r>
          </a:p>
          <a:p>
            <a:pPr marL="457200" indent="-457200" algn="just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endParaRPr lang="es-ES_tradnl" b="1" dirty="0">
              <a:solidFill>
                <a:srgbClr val="000090"/>
              </a:solidFill>
            </a:endParaRPr>
          </a:p>
          <a:p>
            <a:pPr marL="457200" indent="-457200" algn="just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Los </a:t>
            </a:r>
            <a:r>
              <a:rPr lang="es-ES_tradnl" b="1" dirty="0">
                <a:solidFill>
                  <a:srgbClr val="FF0000"/>
                </a:solidFill>
                <a:cs typeface="+mn-cs"/>
              </a:rPr>
              <a:t>Profesores Sustitutos </a:t>
            </a:r>
            <a:r>
              <a:rPr lang="es-ES_tradnl" b="1" dirty="0">
                <a:solidFill>
                  <a:srgbClr val="000090"/>
                </a:solidFill>
                <a:cs typeface="+mn-cs"/>
              </a:rPr>
              <a:t>no podrán ser tutores únicos de un TFG/CTFG</a:t>
            </a:r>
          </a:p>
          <a:p>
            <a:pPr marL="457200" indent="-457200" algn="just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endParaRPr lang="es-ES_tradnl" b="1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1E1F06-7511-4ED0-81B5-FA0CACF6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99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8E05CA49-20BD-929B-D3DF-39403D434514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636156" y="161926"/>
            <a:ext cx="7115264" cy="1495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_tradnl" altLang="es-ES" sz="3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TRÁMITE 1</a:t>
            </a:r>
          </a:p>
          <a:p>
            <a:pPr algn="ctr">
              <a:lnSpc>
                <a:spcPct val="100000"/>
              </a:lnSpc>
            </a:pPr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Solicitud de Tema y Director</a:t>
            </a:r>
          </a:p>
          <a:p>
            <a:pPr algn="ctr">
              <a:lnSpc>
                <a:spcPct val="100000"/>
              </a:lnSpc>
            </a:pPr>
            <a:r>
              <a:rPr lang="es-ES_tradnl" alt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(Plazo: del 30 de septiembre al 3 de noviembre)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310C11-4D30-4ECD-9D8B-0316AC12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" y="2348011"/>
            <a:ext cx="9063980" cy="270168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AC43CBE-990F-4B36-89D6-159D4A8C823C}"/>
              </a:ext>
            </a:extLst>
          </p:cNvPr>
          <p:cNvSpPr/>
          <p:nvPr/>
        </p:nvSpPr>
        <p:spPr bwMode="auto">
          <a:xfrm>
            <a:off x="4582640" y="3759462"/>
            <a:ext cx="3120487" cy="460460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5E7F46-69D6-4EBF-9D7D-10A557A4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94" y="754517"/>
            <a:ext cx="1028666" cy="103676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D31827-8814-4552-8358-6218F589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11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89A90317-C496-9D1D-5CB0-E43404C7A2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sp>
        <p:nvSpPr>
          <p:cNvPr id="10" name="object 55">
            <a:extLst>
              <a:ext uri="{FF2B5EF4-FFF2-40B4-BE49-F238E27FC236}">
                <a16:creationId xmlns:a16="http://schemas.microsoft.com/office/drawing/2014/main" id="{C0ABEA74-CF63-D61B-38F6-28C33046B24B}"/>
              </a:ext>
            </a:extLst>
          </p:cNvPr>
          <p:cNvSpPr/>
          <p:nvPr/>
        </p:nvSpPr>
        <p:spPr>
          <a:xfrm>
            <a:off x="7336790" y="4031013"/>
            <a:ext cx="299720" cy="337820"/>
          </a:xfrm>
          <a:custGeom>
            <a:avLst/>
            <a:gdLst/>
            <a:ahLst/>
            <a:cxnLst/>
            <a:rect l="l" t="t" r="r" b="b"/>
            <a:pathLst>
              <a:path w="299720" h="337819">
                <a:moveTo>
                  <a:pt x="130162" y="0"/>
                </a:moveTo>
                <a:lnTo>
                  <a:pt x="120802" y="2012"/>
                </a:lnTo>
                <a:lnTo>
                  <a:pt x="113147" y="7518"/>
                </a:lnTo>
                <a:lnTo>
                  <a:pt x="107973" y="15691"/>
                </a:lnTo>
                <a:lnTo>
                  <a:pt x="106057" y="25704"/>
                </a:lnTo>
                <a:lnTo>
                  <a:pt x="107149" y="206654"/>
                </a:lnTo>
                <a:lnTo>
                  <a:pt x="58115" y="157899"/>
                </a:lnTo>
                <a:lnTo>
                  <a:pt x="19762" y="146520"/>
                </a:lnTo>
                <a:lnTo>
                  <a:pt x="0" y="160007"/>
                </a:lnTo>
                <a:lnTo>
                  <a:pt x="108001" y="316278"/>
                </a:lnTo>
                <a:lnTo>
                  <a:pt x="121624" y="327710"/>
                </a:lnTo>
                <a:lnTo>
                  <a:pt x="137558" y="334952"/>
                </a:lnTo>
                <a:lnTo>
                  <a:pt x="155003" y="337502"/>
                </a:lnTo>
                <a:lnTo>
                  <a:pt x="233095" y="337642"/>
                </a:lnTo>
                <a:lnTo>
                  <a:pt x="258737" y="332146"/>
                </a:lnTo>
                <a:lnTo>
                  <a:pt x="279706" y="317072"/>
                </a:lnTo>
                <a:lnTo>
                  <a:pt x="293876" y="294681"/>
                </a:lnTo>
                <a:lnTo>
                  <a:pt x="299123" y="267233"/>
                </a:lnTo>
                <a:lnTo>
                  <a:pt x="299377" y="146824"/>
                </a:lnTo>
                <a:lnTo>
                  <a:pt x="297485" y="136810"/>
                </a:lnTo>
                <a:lnTo>
                  <a:pt x="292342" y="128633"/>
                </a:lnTo>
                <a:lnTo>
                  <a:pt x="284716" y="123116"/>
                </a:lnTo>
                <a:lnTo>
                  <a:pt x="275374" y="121081"/>
                </a:lnTo>
                <a:lnTo>
                  <a:pt x="265498" y="123073"/>
                </a:lnTo>
                <a:lnTo>
                  <a:pt x="257856" y="128557"/>
                </a:lnTo>
                <a:lnTo>
                  <a:pt x="252682" y="136701"/>
                </a:lnTo>
                <a:lnTo>
                  <a:pt x="250748" y="146685"/>
                </a:lnTo>
                <a:lnTo>
                  <a:pt x="250774" y="133731"/>
                </a:lnTo>
                <a:lnTo>
                  <a:pt x="248902" y="123701"/>
                </a:lnTo>
                <a:lnTo>
                  <a:pt x="243762" y="115503"/>
                </a:lnTo>
                <a:lnTo>
                  <a:pt x="236124" y="109967"/>
                </a:lnTo>
                <a:lnTo>
                  <a:pt x="226720" y="107924"/>
                </a:lnTo>
                <a:lnTo>
                  <a:pt x="217423" y="109897"/>
                </a:lnTo>
                <a:lnTo>
                  <a:pt x="209805" y="115317"/>
                </a:lnTo>
                <a:lnTo>
                  <a:pt x="204619" y="123378"/>
                </a:lnTo>
                <a:lnTo>
                  <a:pt x="202615" y="133273"/>
                </a:lnTo>
                <a:lnTo>
                  <a:pt x="202641" y="125349"/>
                </a:lnTo>
                <a:lnTo>
                  <a:pt x="200767" y="115319"/>
                </a:lnTo>
                <a:lnTo>
                  <a:pt x="195624" y="107121"/>
                </a:lnTo>
                <a:lnTo>
                  <a:pt x="187985" y="101585"/>
                </a:lnTo>
                <a:lnTo>
                  <a:pt x="178625" y="99542"/>
                </a:lnTo>
                <a:lnTo>
                  <a:pt x="168867" y="101479"/>
                </a:lnTo>
                <a:lnTo>
                  <a:pt x="161302" y="106791"/>
                </a:lnTo>
                <a:lnTo>
                  <a:pt x="156099" y="114698"/>
                </a:lnTo>
                <a:lnTo>
                  <a:pt x="153987" y="124421"/>
                </a:lnTo>
                <a:lnTo>
                  <a:pt x="154165" y="25819"/>
                </a:lnTo>
                <a:lnTo>
                  <a:pt x="152295" y="15782"/>
                </a:lnTo>
                <a:lnTo>
                  <a:pt x="147161" y="7581"/>
                </a:lnTo>
                <a:lnTo>
                  <a:pt x="139531" y="2048"/>
                </a:lnTo>
                <a:lnTo>
                  <a:pt x="130162" y="0"/>
                </a:lnTo>
                <a:close/>
              </a:path>
            </a:pathLst>
          </a:custGeom>
          <a:solidFill>
            <a:srgbClr val="065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285750" y="2044253"/>
            <a:ext cx="651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https://www.ual.es/estudios/grados/presentacion/plandeestudios/trabajofinestudios/48154</a:t>
            </a:r>
            <a:endParaRPr lang="es-ES" dirty="0"/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52450" y="5343525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6"/>
              </a:rPr>
              <a:t>Campus Virtual</a:t>
            </a:r>
            <a:endParaRPr lang="es-ES" dirty="0"/>
          </a:p>
          <a:p>
            <a:r>
              <a:rPr lang="es-ES" b="1" dirty="0"/>
              <a:t>Expediente Académico  </a:t>
            </a:r>
            <a:r>
              <a:rPr lang="es-ES" dirty="0"/>
              <a:t>&gt;  TFE. Trabajo Fin de Estudios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800850" y="5086764"/>
            <a:ext cx="2343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6600"/>
                </a:solidFill>
              </a:rPr>
              <a:t>Quien solicite la convocatoria de noviembre YA DEBE TENER TUTOR</a:t>
            </a:r>
          </a:p>
        </p:txBody>
      </p:sp>
    </p:spTree>
    <p:extLst>
      <p:ext uri="{BB962C8B-B14F-4D97-AF65-F5344CB8AC3E}">
        <p14:creationId xmlns:p14="http://schemas.microsoft.com/office/powerpoint/2010/main" val="352266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4">
            <a:extLst>
              <a:ext uri="{FF2B5EF4-FFF2-40B4-BE49-F238E27FC236}">
                <a16:creationId xmlns:a16="http://schemas.microsoft.com/office/drawing/2014/main" id="{25A34A7D-15BE-8C1D-C0AC-7702BCDB625B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81315E95-5AD6-40DC-B7A3-861EC81B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478312"/>
            <a:ext cx="6818684" cy="15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s-ES_tradnl" b="1" dirty="0">
              <a:solidFill>
                <a:srgbClr val="000090"/>
              </a:solidFill>
              <a:cs typeface="+mn-cs"/>
            </a:endParaRPr>
          </a:p>
          <a:p>
            <a:pPr lvl="1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En la plataforma de TFE (trámite </a:t>
            </a:r>
            <a:r>
              <a:rPr lang="es-ES_tradnl" b="1" dirty="0">
                <a:solidFill>
                  <a:srgbClr val="FF0000"/>
                </a:solidFill>
                <a:cs typeface="+mn-cs"/>
              </a:rPr>
              <a:t>Solicitud TFE</a:t>
            </a:r>
            <a:r>
              <a:rPr lang="es-ES_tradnl" b="1" dirty="0">
                <a:solidFill>
                  <a:srgbClr val="000090"/>
                </a:solidFill>
                <a:cs typeface="+mn-cs"/>
              </a:rPr>
              <a:t>), el estudiante solicita tutor/tema a la Comisión del Grado en Ingeniería en el ÁMBITO INDUSTRIAL, seleccionando hasta 16 opciones en orden de preferencia.</a:t>
            </a:r>
            <a:endParaRPr lang="es-ES_tradnl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28BF68-E130-42D5-850E-B3563491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93" y="3097252"/>
            <a:ext cx="2541876" cy="27418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EEFE73-6AC0-452C-8025-22CCB7FF6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63" y="4181244"/>
            <a:ext cx="7107297" cy="1737997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EB2AA-BE75-4E29-944F-873527CF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12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538F0848-987B-BFAA-C116-0AE20CA5F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87" y="586183"/>
            <a:ext cx="1497873" cy="1171624"/>
          </a:xfrm>
          <a:prstGeom prst="rect">
            <a:avLst/>
          </a:prstGeom>
        </p:spPr>
      </p:pic>
      <p:sp>
        <p:nvSpPr>
          <p:cNvPr id="8" name="object 55">
            <a:extLst>
              <a:ext uri="{FF2B5EF4-FFF2-40B4-BE49-F238E27FC236}">
                <a16:creationId xmlns:a16="http://schemas.microsoft.com/office/drawing/2014/main" id="{4B29D6CC-0C0D-CAC6-592D-F1DCD85893D0}"/>
              </a:ext>
            </a:extLst>
          </p:cNvPr>
          <p:cNvSpPr/>
          <p:nvPr/>
        </p:nvSpPr>
        <p:spPr>
          <a:xfrm>
            <a:off x="3750222" y="5549242"/>
            <a:ext cx="231228" cy="289889"/>
          </a:xfrm>
          <a:custGeom>
            <a:avLst/>
            <a:gdLst/>
            <a:ahLst/>
            <a:cxnLst/>
            <a:rect l="l" t="t" r="r" b="b"/>
            <a:pathLst>
              <a:path w="299720" h="337819">
                <a:moveTo>
                  <a:pt x="130162" y="0"/>
                </a:moveTo>
                <a:lnTo>
                  <a:pt x="120802" y="2012"/>
                </a:lnTo>
                <a:lnTo>
                  <a:pt x="113147" y="7518"/>
                </a:lnTo>
                <a:lnTo>
                  <a:pt x="107973" y="15691"/>
                </a:lnTo>
                <a:lnTo>
                  <a:pt x="106057" y="25704"/>
                </a:lnTo>
                <a:lnTo>
                  <a:pt x="107149" y="206654"/>
                </a:lnTo>
                <a:lnTo>
                  <a:pt x="58115" y="157899"/>
                </a:lnTo>
                <a:lnTo>
                  <a:pt x="19762" y="146520"/>
                </a:lnTo>
                <a:lnTo>
                  <a:pt x="0" y="160007"/>
                </a:lnTo>
                <a:lnTo>
                  <a:pt x="108001" y="316278"/>
                </a:lnTo>
                <a:lnTo>
                  <a:pt x="121624" y="327710"/>
                </a:lnTo>
                <a:lnTo>
                  <a:pt x="137558" y="334952"/>
                </a:lnTo>
                <a:lnTo>
                  <a:pt x="155003" y="337502"/>
                </a:lnTo>
                <a:lnTo>
                  <a:pt x="233095" y="337642"/>
                </a:lnTo>
                <a:lnTo>
                  <a:pt x="258737" y="332146"/>
                </a:lnTo>
                <a:lnTo>
                  <a:pt x="279706" y="317072"/>
                </a:lnTo>
                <a:lnTo>
                  <a:pt x="293876" y="294681"/>
                </a:lnTo>
                <a:lnTo>
                  <a:pt x="299123" y="267233"/>
                </a:lnTo>
                <a:lnTo>
                  <a:pt x="299377" y="146824"/>
                </a:lnTo>
                <a:lnTo>
                  <a:pt x="297485" y="136810"/>
                </a:lnTo>
                <a:lnTo>
                  <a:pt x="292342" y="128633"/>
                </a:lnTo>
                <a:lnTo>
                  <a:pt x="284716" y="123116"/>
                </a:lnTo>
                <a:lnTo>
                  <a:pt x="275374" y="121081"/>
                </a:lnTo>
                <a:lnTo>
                  <a:pt x="265498" y="123073"/>
                </a:lnTo>
                <a:lnTo>
                  <a:pt x="257856" y="128557"/>
                </a:lnTo>
                <a:lnTo>
                  <a:pt x="252682" y="136701"/>
                </a:lnTo>
                <a:lnTo>
                  <a:pt x="250748" y="146685"/>
                </a:lnTo>
                <a:lnTo>
                  <a:pt x="250774" y="133731"/>
                </a:lnTo>
                <a:lnTo>
                  <a:pt x="248902" y="123701"/>
                </a:lnTo>
                <a:lnTo>
                  <a:pt x="243762" y="115503"/>
                </a:lnTo>
                <a:lnTo>
                  <a:pt x="236124" y="109967"/>
                </a:lnTo>
                <a:lnTo>
                  <a:pt x="226720" y="107924"/>
                </a:lnTo>
                <a:lnTo>
                  <a:pt x="217423" y="109897"/>
                </a:lnTo>
                <a:lnTo>
                  <a:pt x="209805" y="115317"/>
                </a:lnTo>
                <a:lnTo>
                  <a:pt x="204619" y="123378"/>
                </a:lnTo>
                <a:lnTo>
                  <a:pt x="202615" y="133273"/>
                </a:lnTo>
                <a:lnTo>
                  <a:pt x="202641" y="125349"/>
                </a:lnTo>
                <a:lnTo>
                  <a:pt x="200767" y="115319"/>
                </a:lnTo>
                <a:lnTo>
                  <a:pt x="195624" y="107121"/>
                </a:lnTo>
                <a:lnTo>
                  <a:pt x="187985" y="101585"/>
                </a:lnTo>
                <a:lnTo>
                  <a:pt x="178625" y="99542"/>
                </a:lnTo>
                <a:lnTo>
                  <a:pt x="168867" y="101479"/>
                </a:lnTo>
                <a:lnTo>
                  <a:pt x="161302" y="106791"/>
                </a:lnTo>
                <a:lnTo>
                  <a:pt x="156099" y="114698"/>
                </a:lnTo>
                <a:lnTo>
                  <a:pt x="153987" y="124421"/>
                </a:lnTo>
                <a:lnTo>
                  <a:pt x="154165" y="25819"/>
                </a:lnTo>
                <a:lnTo>
                  <a:pt x="152295" y="15782"/>
                </a:lnTo>
                <a:lnTo>
                  <a:pt x="147161" y="7581"/>
                </a:lnTo>
                <a:lnTo>
                  <a:pt x="139531" y="2048"/>
                </a:lnTo>
                <a:lnTo>
                  <a:pt x="130162" y="0"/>
                </a:lnTo>
                <a:close/>
              </a:path>
            </a:pathLst>
          </a:custGeom>
          <a:solidFill>
            <a:srgbClr val="1D4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636156" y="161926"/>
            <a:ext cx="6134099" cy="1495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_tradnl" altLang="es-ES" sz="3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TRÁMITE 1</a:t>
            </a:r>
          </a:p>
          <a:p>
            <a:pPr algn="ctr">
              <a:lnSpc>
                <a:spcPct val="100000"/>
              </a:lnSpc>
            </a:pPr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Solicitud de Tema y Director</a:t>
            </a:r>
          </a:p>
          <a:p>
            <a:pPr algn="ctr">
              <a:lnSpc>
                <a:spcPct val="100000"/>
              </a:lnSpc>
            </a:pPr>
            <a:r>
              <a:rPr lang="es-ES_tradnl" alt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(Plazo: del 30 de septiembre al 3 de noviembre)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5DD8945-815B-9305-D558-2DD8B9907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7" t="72376" r="7704" b="9388"/>
          <a:stretch/>
        </p:blipFill>
        <p:spPr>
          <a:xfrm>
            <a:off x="7117242" y="2376931"/>
            <a:ext cx="1928225" cy="10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4">
            <a:extLst>
              <a:ext uri="{FF2B5EF4-FFF2-40B4-BE49-F238E27FC236}">
                <a16:creationId xmlns:a16="http://schemas.microsoft.com/office/drawing/2014/main" id="{29ECA3E2-55EF-117E-51D9-2F74B69959C8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993983D-56D1-49E3-982C-AFEC9CE5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506480"/>
            <a:ext cx="6551179" cy="152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s-ES_tradnl" sz="2000" b="1" dirty="0">
              <a:solidFill>
                <a:srgbClr val="000090"/>
              </a:solidFill>
              <a:ea typeface="ＭＳ Ｐゴシック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_tradnl" sz="2000" b="1" dirty="0">
                <a:solidFill>
                  <a:srgbClr val="1D4F83"/>
                </a:solidFill>
                <a:ea typeface="ＭＳ Ｐゴシック" charset="0"/>
              </a:rPr>
              <a:t>Al entrar en el trámite </a:t>
            </a:r>
            <a:r>
              <a:rPr lang="es-ES_tradnl" sz="2000" b="1" dirty="0">
                <a:solidFill>
                  <a:srgbClr val="FF0000"/>
                </a:solidFill>
                <a:ea typeface="ＭＳ Ｐゴシック" charset="0"/>
              </a:rPr>
              <a:t>Solicitud TFE</a:t>
            </a:r>
            <a:r>
              <a:rPr lang="es-ES_tradnl" sz="2000" b="1" dirty="0">
                <a:solidFill>
                  <a:srgbClr val="1D4F83"/>
                </a:solidFill>
                <a:ea typeface="ＭＳ Ｐゴシック" charset="0"/>
              </a:rPr>
              <a:t>, aparece la siguiente pantalla, en la que hay que comprobar nuestros datos y seleccionar </a:t>
            </a:r>
            <a:r>
              <a:rPr lang="es-ES_tradnl" sz="2000" b="1" dirty="0">
                <a:solidFill>
                  <a:srgbClr val="FF0000"/>
                </a:solidFill>
                <a:ea typeface="ＭＳ Ｐゴシック" charset="0"/>
              </a:rPr>
              <a:t>Profesor - Oferta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42E039-7B5A-489E-8384-6A0CEAC85BE0}"/>
              </a:ext>
            </a:extLst>
          </p:cNvPr>
          <p:cNvSpPr txBox="1"/>
          <p:nvPr/>
        </p:nvSpPr>
        <p:spPr>
          <a:xfrm>
            <a:off x="5413622" y="132691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Paso 1/2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C4601E-7762-472A-B759-67E52C2B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13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58548D6-039E-E18B-7663-A3485A44E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74" y="398027"/>
            <a:ext cx="1489247" cy="116487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FADE9-37D3-4656-E4B1-AFD45DE92F61}"/>
              </a:ext>
            </a:extLst>
          </p:cNvPr>
          <p:cNvSpPr txBox="1">
            <a:spLocks noChangeArrowheads="1"/>
          </p:cNvSpPr>
          <p:nvPr/>
        </p:nvSpPr>
        <p:spPr>
          <a:xfrm>
            <a:off x="219075" y="650225"/>
            <a:ext cx="6544056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Solicitud de Tema y Director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1D2E938-651E-29DF-5758-03733B77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57" y="3334406"/>
            <a:ext cx="752047" cy="7980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2BFE80-BEF4-4AA9-A96A-B9D07456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" y="2926344"/>
            <a:ext cx="9115556" cy="31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EA5FADE9-37D3-4656-E4B1-AFD45DE92F61}"/>
              </a:ext>
            </a:extLst>
          </p:cNvPr>
          <p:cNvSpPr txBox="1">
            <a:spLocks noChangeArrowheads="1"/>
          </p:cNvSpPr>
          <p:nvPr/>
        </p:nvSpPr>
        <p:spPr>
          <a:xfrm>
            <a:off x="219075" y="650225"/>
            <a:ext cx="6544056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Solicitud de Tema y Director</a:t>
            </a:r>
          </a:p>
        </p:txBody>
      </p:sp>
      <p:sp>
        <p:nvSpPr>
          <p:cNvPr id="7" name="Rectángulo 14">
            <a:extLst>
              <a:ext uri="{FF2B5EF4-FFF2-40B4-BE49-F238E27FC236}">
                <a16:creationId xmlns:a16="http://schemas.microsoft.com/office/drawing/2014/main" id="{EE153080-8113-CA9E-A184-4486022B0A30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F657DF-2AC4-475A-80B1-D56EEDCE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626531"/>
            <a:ext cx="7218020" cy="3432162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22A78062-58A4-4E26-9E05-F0F055FD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523403"/>
            <a:ext cx="6436880" cy="115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s-ES_tradnl" sz="2000" b="1" dirty="0">
              <a:solidFill>
                <a:srgbClr val="1D4F83"/>
              </a:solidFill>
              <a:cs typeface="+mn-cs"/>
            </a:endParaRPr>
          </a:p>
          <a:p>
            <a:pPr lvl="1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sz="2000" b="1" dirty="0">
                <a:solidFill>
                  <a:srgbClr val="1D4F83"/>
                </a:solidFill>
                <a:cs typeface="+mn-cs"/>
              </a:rPr>
              <a:t>Seleccionar hasta 16 ofertas Profesor-Tema en orden de preferencia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34AD2-7822-47CA-8070-51420679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14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985034D-762B-0627-BCF2-2C4DC1C27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34" y="327686"/>
            <a:ext cx="1577385" cy="12338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2E039-7B5A-489E-8384-6A0CEAC85BE0}"/>
              </a:ext>
            </a:extLst>
          </p:cNvPr>
          <p:cNvSpPr txBox="1"/>
          <p:nvPr/>
        </p:nvSpPr>
        <p:spPr>
          <a:xfrm>
            <a:off x="7818095" y="3541593"/>
            <a:ext cx="1214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Se puede modificar mientras esté abierto el plazo (hasta el 03/11)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42E039-7B5A-489E-8384-6A0CEAC85BE0}"/>
              </a:ext>
            </a:extLst>
          </p:cNvPr>
          <p:cNvSpPr txBox="1"/>
          <p:nvPr/>
        </p:nvSpPr>
        <p:spPr>
          <a:xfrm>
            <a:off x="5413622" y="1326913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Paso 2/2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18770" y="2486025"/>
            <a:ext cx="239455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¡¡¡ IMPORTANTE !!!</a:t>
            </a:r>
          </a:p>
          <a:p>
            <a:pPr algn="ctr"/>
            <a:r>
              <a:rPr lang="es-ES" sz="1600" b="1" dirty="0">
                <a:solidFill>
                  <a:srgbClr val="FFFF00"/>
                </a:solidFill>
              </a:rPr>
              <a:t>Cuantos más tutores selecciones, mayor es la probabilidad de que se te asigne uno de los que hayas elegido (se hace por expediente)</a:t>
            </a:r>
          </a:p>
        </p:txBody>
      </p:sp>
      <p:sp>
        <p:nvSpPr>
          <p:cNvPr id="8" name="Elipse 7"/>
          <p:cNvSpPr/>
          <p:nvPr/>
        </p:nvSpPr>
        <p:spPr>
          <a:xfrm>
            <a:off x="4076700" y="5229225"/>
            <a:ext cx="695325" cy="3238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98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EA5FADE9-37D3-4656-E4B1-AFD45DE92F61}"/>
              </a:ext>
            </a:extLst>
          </p:cNvPr>
          <p:cNvSpPr txBox="1">
            <a:spLocks noChangeArrowheads="1"/>
          </p:cNvSpPr>
          <p:nvPr/>
        </p:nvSpPr>
        <p:spPr>
          <a:xfrm>
            <a:off x="219075" y="774050"/>
            <a:ext cx="6544056" cy="9112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Asignación de Tema y Director</a:t>
            </a:r>
          </a:p>
          <a:p>
            <a:pPr algn="ctr">
              <a:lnSpc>
                <a:spcPct val="100000"/>
              </a:lnSpc>
            </a:pPr>
            <a:r>
              <a:rPr lang="es-ES_tradnl" alt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s-ES" alt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 el plazo máximo de 30 días contado desde el fin de plazo de solicitud, 3 de noviembre</a:t>
            </a:r>
            <a:r>
              <a:rPr lang="es-ES_tradnl" alt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ángulo 14">
            <a:extLst>
              <a:ext uri="{FF2B5EF4-FFF2-40B4-BE49-F238E27FC236}">
                <a16:creationId xmlns:a16="http://schemas.microsoft.com/office/drawing/2014/main" id="{EE153080-8113-CA9E-A184-4486022B0A30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22A78062-58A4-4E26-9E05-F0F055FD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523403"/>
            <a:ext cx="6436880" cy="44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ts val="1200"/>
              </a:spcBef>
              <a:buClr>
                <a:srgbClr val="000099"/>
              </a:buClr>
              <a:buSzPct val="100000"/>
              <a:defRPr/>
            </a:pPr>
            <a:endParaRPr lang="es-ES_tradnl" sz="2000" b="1" dirty="0">
              <a:solidFill>
                <a:srgbClr val="1D4F83"/>
              </a:solidFill>
              <a:cs typeface="+mn-cs"/>
            </a:endParaRPr>
          </a:p>
          <a:p>
            <a:pPr lvl="1">
              <a:spcBef>
                <a:spcPts val="1200"/>
              </a:spcBef>
              <a:buClr>
                <a:srgbClr val="000099"/>
              </a:buClr>
              <a:buSzPct val="100000"/>
              <a:defRPr/>
            </a:pPr>
            <a:r>
              <a:rPr lang="es-ES_tradnl" sz="2000" b="1" dirty="0">
                <a:solidFill>
                  <a:srgbClr val="1D4F83"/>
                </a:solidFill>
                <a:cs typeface="+mn-cs"/>
              </a:rPr>
              <a:t>Una vez concluido el plazo de solicitud de tema y director (3 de noviembre), la </a:t>
            </a:r>
            <a:r>
              <a:rPr lang="es-ES" sz="2000" b="1" dirty="0">
                <a:solidFill>
                  <a:srgbClr val="1D4F83"/>
                </a:solidFill>
                <a:cs typeface="+mn-cs"/>
              </a:rPr>
              <a:t>Comisión Docente de Títulos del ámbito Industrial</a:t>
            </a:r>
            <a:r>
              <a:rPr lang="es-ES_tradnl" sz="2000" b="1" dirty="0">
                <a:solidFill>
                  <a:srgbClr val="1D4F83"/>
                </a:solidFill>
              </a:rPr>
              <a:t> </a:t>
            </a:r>
            <a:r>
              <a:rPr lang="es-ES_tradnl" sz="2000" b="1" dirty="0">
                <a:solidFill>
                  <a:srgbClr val="1D4F83"/>
                </a:solidFill>
                <a:cs typeface="+mn-cs"/>
              </a:rPr>
              <a:t>asignará tema/director a TODOS los estudiantes que lo hayan solicitado, aplicando los siguientes criterios:</a:t>
            </a:r>
          </a:p>
          <a:p>
            <a:pPr marL="914400" lvl="1" indent="-285750">
              <a:spcBef>
                <a:spcPts val="12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1D4F83"/>
                </a:solidFill>
              </a:rPr>
              <a:t>Todos los docentes del título serán candidatos a ser seleccionados por los estudiantes.</a:t>
            </a:r>
          </a:p>
          <a:p>
            <a:pPr marL="914400" lvl="1" indent="-285750">
              <a:spcBef>
                <a:spcPts val="12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1D4F83"/>
                </a:solidFill>
              </a:rPr>
              <a:t>Expediente académico del estudiante.</a:t>
            </a:r>
          </a:p>
          <a:p>
            <a:pPr marL="914400" lvl="1" indent="-285750">
              <a:spcBef>
                <a:spcPts val="12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1D4F83"/>
                </a:solidFill>
              </a:rPr>
              <a:t>Distribución equitativa entre la asignación de líneas y director</a:t>
            </a:r>
          </a:p>
          <a:p>
            <a:pPr marL="0" lvl="1">
              <a:spcBef>
                <a:spcPts val="1200"/>
              </a:spcBef>
              <a:buClr>
                <a:srgbClr val="000099"/>
              </a:buClr>
              <a:buSzPct val="100000"/>
              <a:defRPr/>
            </a:pPr>
            <a:r>
              <a:rPr lang="es-ES" b="1" dirty="0">
                <a:solidFill>
                  <a:srgbClr val="FF0000"/>
                </a:solidFill>
                <a:cs typeface="+mn-cs"/>
              </a:rPr>
              <a:t>Los codirectores se asignarán a petición de estudiante y tutor</a:t>
            </a:r>
            <a:endParaRPr lang="es-ES_tradnl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34AD2-7822-47CA-8070-51420679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15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985034D-762B-0627-BCF2-2C4DC1C27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34" y="327686"/>
            <a:ext cx="1577385" cy="12338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863" y="3547949"/>
            <a:ext cx="1567197" cy="1567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4" y="5397195"/>
            <a:ext cx="1943737" cy="5275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EA70899-B2F3-4AEB-AFC8-8CD0896563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6123" y="2133582"/>
            <a:ext cx="1955687" cy="10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4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4">
            <a:extLst>
              <a:ext uri="{FF2B5EF4-FFF2-40B4-BE49-F238E27FC236}">
                <a16:creationId xmlns:a16="http://schemas.microsoft.com/office/drawing/2014/main" id="{D6C45FC7-D603-6166-1969-34FD626C5C73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657346" y="1050470"/>
            <a:ext cx="6043426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Alumnos matriculados en Febrero de 2025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C5613B0-3E1B-4277-8365-2D85C3D34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98" y="2022580"/>
            <a:ext cx="5585143" cy="3530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500" dirty="0"/>
          </a:p>
          <a:p>
            <a:pPr marL="0" indent="0">
              <a:buNone/>
            </a:pPr>
            <a:r>
              <a:rPr lang="es-ES" sz="2500" b="1" dirty="0"/>
              <a:t>Ampliación de matrícula</a:t>
            </a:r>
          </a:p>
          <a:p>
            <a:pPr marL="0" indent="0">
              <a:buNone/>
            </a:pPr>
            <a:endParaRPr lang="es-ES" sz="1500" dirty="0"/>
          </a:p>
          <a:p>
            <a:pPr lvl="1"/>
            <a:r>
              <a:rPr lang="es-ES" sz="2500" dirty="0"/>
              <a:t>Solicitud de DIRECTOR y tema (línea de trabajo)</a:t>
            </a:r>
          </a:p>
          <a:p>
            <a:pPr lvl="1"/>
            <a:endParaRPr lang="es-ES" sz="1500" dirty="0"/>
          </a:p>
          <a:p>
            <a:pPr lvl="1"/>
            <a:endParaRPr lang="es-ES" sz="1000" dirty="0"/>
          </a:p>
          <a:p>
            <a:pPr marL="457200" lvl="1" indent="0">
              <a:buNone/>
            </a:pPr>
            <a:r>
              <a:rPr lang="es-ES" sz="2500" b="1" dirty="0">
                <a:solidFill>
                  <a:srgbClr val="FF0000"/>
                </a:solidFill>
              </a:rPr>
              <a:t>Del 3 de febrero al 7 de marzo de 2025</a:t>
            </a:r>
            <a:endParaRPr lang="es-ES" sz="25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5060C8-1BB1-4E35-9AFB-2B78E886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16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E1F0EF0E-C909-0CF3-D5B1-2CCF5E9EA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54" y="619238"/>
            <a:ext cx="1969850" cy="1540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04F42DB-CF76-803D-B934-7D30818D6DCC}"/>
              </a:ext>
            </a:extLst>
          </p:cNvPr>
          <p:cNvSpPr/>
          <p:nvPr/>
        </p:nvSpPr>
        <p:spPr>
          <a:xfrm>
            <a:off x="657346" y="4221308"/>
            <a:ext cx="5103479" cy="1071418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A43E05-8F2A-10F4-E070-8B8310C48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79" y="3072337"/>
            <a:ext cx="1982365" cy="13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428023E1-7BF4-A8CB-E5DA-BD8489E0D1E7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-36274" y="123234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5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Anteproyecto del TFG</a:t>
            </a:r>
          </a:p>
          <a:p>
            <a:pPr algn="ctr"/>
            <a:r>
              <a:rPr lang="es-ES_tradnl" altLang="es-E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TRÁMITE 2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70F49C5A-D849-44AF-A481-540E61C2A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99" y="1826921"/>
            <a:ext cx="6514619" cy="423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b="1" dirty="0">
                <a:solidFill>
                  <a:srgbClr val="FF0000"/>
                </a:solidFill>
                <a:cs typeface="+mn-cs"/>
              </a:rPr>
              <a:t>Todos los alumnos con tutor asignado deben presentar el anteproyecto </a:t>
            </a:r>
            <a:r>
              <a:rPr lang="es-ES_tradnl" b="1" dirty="0">
                <a:solidFill>
                  <a:srgbClr val="000090"/>
                </a:solidFill>
              </a:rPr>
              <a:t>a la </a:t>
            </a:r>
            <a:r>
              <a:rPr lang="es-ES" b="1" dirty="0">
                <a:solidFill>
                  <a:srgbClr val="000090"/>
                </a:solidFill>
              </a:rPr>
              <a:t>Comisión Docente de Títulos del ámbito Industrial</a:t>
            </a:r>
            <a:r>
              <a:rPr lang="es-ES_tradnl" b="1" dirty="0">
                <a:solidFill>
                  <a:srgbClr val="000090"/>
                </a:solidFill>
              </a:rPr>
              <a:t>, para su aprobación de acuerdo a los siguientes criterios:</a:t>
            </a:r>
          </a:p>
          <a:p>
            <a:pPr marL="447675" lvl="1" indent="-266700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Adecuación del trabajo a las competencias y contenidos del Grado</a:t>
            </a:r>
          </a:p>
          <a:p>
            <a:pPr marL="447675" lvl="1" indent="-266700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Cumplimiento de la estructura indicada en el Art. 5 de la normativa</a:t>
            </a:r>
          </a:p>
          <a:p>
            <a:pPr marL="447675" lvl="1" indent="-266700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Originalidad</a:t>
            </a:r>
          </a:p>
          <a:p>
            <a:pPr marL="447675" lvl="1" indent="-266700">
              <a:spcBef>
                <a:spcPct val="200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000090"/>
                </a:solidFill>
                <a:cs typeface="+mn-cs"/>
              </a:rPr>
              <a:t>El TFG pueda ser completado por el estudiante en el número de horas (300 horas para el TFG)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b="1" dirty="0">
                <a:solidFill>
                  <a:srgbClr val="000090"/>
                </a:solidFill>
              </a:rPr>
              <a:t>El anteproyecto se sube en la documentación adjunta del trámite </a:t>
            </a:r>
            <a:r>
              <a:rPr lang="es-ES_tradnl" b="1" dirty="0">
                <a:solidFill>
                  <a:srgbClr val="FF0000"/>
                </a:solidFill>
                <a:cs typeface="+mn-cs"/>
              </a:rPr>
              <a:t>Solicitud TFE</a:t>
            </a:r>
            <a:r>
              <a:rPr lang="es-ES_tradnl" b="1" dirty="0">
                <a:solidFill>
                  <a:srgbClr val="000090"/>
                </a:solidFill>
              </a:rPr>
              <a:t> (donde se solicita tutor/tema)</a:t>
            </a:r>
            <a:endParaRPr lang="es-ES_tradnl" b="1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200597-E6C3-4E35-A8C4-07061E90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17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4FC5F399-0D9F-98C0-9913-3C1A7A330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40" y="327686"/>
            <a:ext cx="1588479" cy="12424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69464" y="2401152"/>
            <a:ext cx="1941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Plantillas Word:</a:t>
            </a:r>
            <a:endParaRPr lang="es-ES" sz="2000" b="1" dirty="0">
              <a:hlinkClick r:id="rId4"/>
            </a:endParaRP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s-ES" sz="2000" b="1" dirty="0">
                <a:hlinkClick r:id="rId5"/>
              </a:rPr>
              <a:t>TFG</a:t>
            </a:r>
            <a:endParaRPr lang="es-ES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9D39AD-FFAE-C602-B13D-168554517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483" y="3738199"/>
            <a:ext cx="1639145" cy="23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F48E19-BFC8-3531-6A31-1D1CB014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442956"/>
            <a:ext cx="5026730" cy="348264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" y="932398"/>
            <a:ext cx="7799045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5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Anteproyecto del TFG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4A3AE3-EE2E-4386-B864-CA597BDD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18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9B7D03F-AF74-411E-7942-5EBF38FD5F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2C7F20B-288C-0E3F-8510-8A63EFD908DE}"/>
              </a:ext>
            </a:extLst>
          </p:cNvPr>
          <p:cNvSpPr/>
          <p:nvPr/>
        </p:nvSpPr>
        <p:spPr>
          <a:xfrm>
            <a:off x="285749" y="3269025"/>
            <a:ext cx="4834353" cy="25926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0" y="1968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4"/>
              </a:rPr>
              <a:t>https://www.ual.es/estudios/grados/presentacion/plandeestudios/trabajofinestudios/4814</a:t>
            </a:r>
            <a:endParaRPr lang="es-ES" dirty="0"/>
          </a:p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67195A-6C67-A8C1-1073-2E826902B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626" y="2418569"/>
            <a:ext cx="2579227" cy="36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023"/>
            <a:ext cx="7941920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5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Anteproyecto del TFG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E947371-4B57-4C2F-882E-82B11E62D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3" y="1791065"/>
            <a:ext cx="7863598" cy="1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_tradnl" sz="2000" b="1" dirty="0">
                <a:solidFill>
                  <a:srgbClr val="FF0000"/>
                </a:solidFill>
                <a:ea typeface="ＭＳ Ｐゴシック" charset="0"/>
              </a:rPr>
              <a:t>Presentación del anteproyecto </a:t>
            </a:r>
            <a:r>
              <a:rPr lang="es-ES_tradnl" sz="2000" b="1" dirty="0">
                <a:solidFill>
                  <a:srgbClr val="000090"/>
                </a:solidFill>
                <a:ea typeface="ＭＳ Ｐゴシック" charset="0"/>
              </a:rPr>
              <a:t>a la </a:t>
            </a:r>
            <a:r>
              <a:rPr lang="es-ES" sz="2000" b="1" dirty="0">
                <a:solidFill>
                  <a:srgbClr val="000090"/>
                </a:solidFill>
                <a:ea typeface="ＭＳ Ｐゴシック" charset="0"/>
              </a:rPr>
              <a:t>Comisión Docente de Títulos del ámbito Industrial</a:t>
            </a:r>
            <a:endParaRPr lang="es-ES_tradnl" sz="2000" b="1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10C26F-2621-4162-8FD6-01C355B69B8E}"/>
              </a:ext>
            </a:extLst>
          </p:cNvPr>
          <p:cNvSpPr txBox="1"/>
          <p:nvPr/>
        </p:nvSpPr>
        <p:spPr>
          <a:xfrm>
            <a:off x="51847" y="3917576"/>
            <a:ext cx="9040305" cy="1785104"/>
          </a:xfrm>
          <a:prstGeom prst="rect">
            <a:avLst/>
          </a:prstGeom>
          <a:solidFill>
            <a:srgbClr val="DCD4FE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400" b="1" dirty="0">
                <a:solidFill>
                  <a:srgbClr val="000090"/>
                </a:solidFill>
                <a:latin typeface="Times New Roman" charset="0"/>
                <a:ea typeface="ＭＳ Ｐゴシック" charset="0"/>
              </a:rPr>
              <a:t>Convocatoria ordinaria de mayo:</a:t>
            </a:r>
          </a:p>
          <a:p>
            <a:pPr marL="107632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30 de septiembre de 2024 al 31 de marzo de 2025</a:t>
            </a:r>
          </a:p>
          <a:p>
            <a:pPr marL="1076325" defTabSz="914400" fontAlgn="base">
              <a:spcBef>
                <a:spcPct val="0"/>
              </a:spcBef>
              <a:spcAft>
                <a:spcPct val="0"/>
              </a:spcAft>
            </a:pPr>
            <a:endParaRPr lang="es-ES_tradnl" sz="1000" b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marL="342900" indent="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400" b="1" dirty="0">
                <a:solidFill>
                  <a:srgbClr val="000090"/>
                </a:solidFill>
                <a:latin typeface="Times New Roman" charset="0"/>
                <a:ea typeface="ＭＳ Ｐゴシック" charset="0"/>
              </a:rPr>
              <a:t>Convocatoria extraordinaria de julio:</a:t>
            </a:r>
            <a:endParaRPr lang="es-ES_tradnl" sz="2200" b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marL="107632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 al 30 de abril de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5BD967-129A-4CBE-BE53-004AD9C1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769" y="2663317"/>
            <a:ext cx="2019102" cy="1313321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1B43FB-A2CD-4A4C-A9C3-54F9EEF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19</a:t>
            </a:fld>
            <a:endParaRPr lang="es-ES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A1369B1-8F0F-F5D5-CF5F-D228717840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14825" y="2686050"/>
            <a:ext cx="43500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Convocatoria Noviembre (defensa Enero)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Hasta el 29/11</a:t>
            </a:r>
          </a:p>
        </p:txBody>
      </p:sp>
    </p:spTree>
    <p:extLst>
      <p:ext uri="{BB962C8B-B14F-4D97-AF65-F5344CB8AC3E}">
        <p14:creationId xmlns:p14="http://schemas.microsoft.com/office/powerpoint/2010/main" val="26644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0FD8A8A7-8C7D-C540-EF3D-EF100A3A4F6A}"/>
              </a:ext>
            </a:extLst>
          </p:cNvPr>
          <p:cNvSpPr/>
          <p:nvPr/>
        </p:nvSpPr>
        <p:spPr>
          <a:xfrm>
            <a:off x="6363855" y="0"/>
            <a:ext cx="2747752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-219985" y="813436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TRABAJO FIN DE GRADO ESI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331E28-0228-4526-9A8C-2D24A9D56C7F}"/>
              </a:ext>
            </a:extLst>
          </p:cNvPr>
          <p:cNvSpPr txBox="1"/>
          <p:nvPr/>
        </p:nvSpPr>
        <p:spPr>
          <a:xfrm>
            <a:off x="2137044" y="1982465"/>
            <a:ext cx="4577794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Planes de estudio de Grado en </a:t>
            </a: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INGENIERÍA en el ÁMBITO INDUSTRIAL </a:t>
            </a: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de la Universidad de Almería</a:t>
            </a:r>
            <a:endParaRPr lang="es-ES" b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261FE4-DA24-40A0-815F-4244E30C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91FD0D2D-FEA2-BC11-541C-E5C20F5FC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53" y="427377"/>
            <a:ext cx="1719580" cy="13450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96C11D-97A7-7CB1-7026-6D4CEA87C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5" y="3303366"/>
            <a:ext cx="7478169" cy="229584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260AC2-1BB0-4235-B5CA-DE67E4770C43}"/>
              </a:ext>
            </a:extLst>
          </p:cNvPr>
          <p:cNvSpPr/>
          <p:nvPr/>
        </p:nvSpPr>
        <p:spPr bwMode="auto">
          <a:xfrm>
            <a:off x="5938982" y="4575589"/>
            <a:ext cx="1302327" cy="809211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33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32398"/>
            <a:ext cx="7941920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5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Anteproyecto del TFG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383DFF-287E-409D-8D73-411D5B9DD0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496" y="3183108"/>
            <a:ext cx="771354" cy="7713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5537FB-E6AE-44F6-B11A-5E328C8D9B82}"/>
              </a:ext>
            </a:extLst>
          </p:cNvPr>
          <p:cNvSpPr txBox="1"/>
          <p:nvPr/>
        </p:nvSpPr>
        <p:spPr>
          <a:xfrm>
            <a:off x="308113" y="4749539"/>
            <a:ext cx="8517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Vigencia del anteproyecto: </a:t>
            </a:r>
            <a:r>
              <a:rPr lang="es-ES" dirty="0"/>
              <a:t>Todo el curso académico en el que es aprobado por la Comisión </a:t>
            </a:r>
            <a:r>
              <a:rPr lang="es-ES_tradnl" sz="1800" b="1" dirty="0">
                <a:solidFill>
                  <a:srgbClr val="000090"/>
                </a:solidFill>
                <a:ea typeface="ＭＳ Ｐゴシック" charset="0"/>
              </a:rPr>
              <a:t>la </a:t>
            </a:r>
            <a:r>
              <a:rPr lang="es-ES" sz="1800" b="1" dirty="0">
                <a:solidFill>
                  <a:srgbClr val="000090"/>
                </a:solidFill>
                <a:ea typeface="ＭＳ Ｐゴシック" charset="0"/>
              </a:rPr>
              <a:t>Comisión Docente de Títulos del ámbito Industrial</a:t>
            </a:r>
            <a:r>
              <a:rPr lang="es-ES" dirty="0"/>
              <a:t>. Esto implica que, si se presenta durante el curso 2024/25 y no se defiende en ninguna convocatoria de este curso, no hay que volver a presentarlo en el curso 2025/26. </a:t>
            </a:r>
            <a:r>
              <a:rPr lang="es-ES" dirty="0">
                <a:highlight>
                  <a:srgbClr val="FFFF00"/>
                </a:highlight>
              </a:rPr>
              <a:t>Tiene vigencia de 2 años</a:t>
            </a:r>
            <a:r>
              <a:rPr lang="es-ES" dirty="0"/>
              <a:t>. Artículo 5 punto 9.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7A5F8-5FF7-4C4C-B839-6645E5A4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20</a:t>
            </a:fld>
            <a:endParaRPr lang="es-ES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18D97E3-251A-1450-BD2C-20F89E051D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F657DF-2AC4-475A-80B1-D56EEDCE3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4" y="1891631"/>
            <a:ext cx="5455895" cy="2594273"/>
          </a:xfrm>
          <a:prstGeom prst="rect">
            <a:avLst/>
          </a:prstGeom>
        </p:spPr>
      </p:pic>
      <p:sp>
        <p:nvSpPr>
          <p:cNvPr id="9" name="Flecha curvada hacia la derecha 4">
            <a:extLst>
              <a:ext uri="{FF2B5EF4-FFF2-40B4-BE49-F238E27FC236}">
                <a16:creationId xmlns:a16="http://schemas.microsoft.com/office/drawing/2014/main" id="{A4B72F35-6AAB-48A6-8DD0-24D5CF248CA5}"/>
              </a:ext>
            </a:extLst>
          </p:cNvPr>
          <p:cNvSpPr/>
          <p:nvPr/>
        </p:nvSpPr>
        <p:spPr bwMode="auto">
          <a:xfrm rot="4197844">
            <a:off x="4199455" y="423040"/>
            <a:ext cx="1033081" cy="5045783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3366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247900" y="4219575"/>
            <a:ext cx="933450" cy="14557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18973C-FD8E-7AEB-52AC-652F7A59E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850" y="2574899"/>
            <a:ext cx="1536642" cy="21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0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9B83C2D-385C-427F-932E-8A2BC0233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8"/>
          <a:stretch/>
        </p:blipFill>
        <p:spPr>
          <a:xfrm>
            <a:off x="870593" y="1895474"/>
            <a:ext cx="5559969" cy="2922291"/>
          </a:xfrm>
          <a:prstGeom prst="rect">
            <a:avLst/>
          </a:prstGeom>
        </p:spPr>
      </p:pic>
      <p:sp>
        <p:nvSpPr>
          <p:cNvPr id="3" name="Rectángulo 14">
            <a:extLst>
              <a:ext uri="{FF2B5EF4-FFF2-40B4-BE49-F238E27FC236}">
                <a16:creationId xmlns:a16="http://schemas.microsoft.com/office/drawing/2014/main" id="{AADEEA49-B8B6-BC3E-37F0-7253D32648EB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197721" y="90382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5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Anteproyecto del TFG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7A5F8-5FF7-4C4C-B839-6645E5A4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21</a:t>
            </a:fld>
            <a:endParaRPr lang="es-ES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36629160-7323-B460-08EC-E01320241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80" y="1076002"/>
            <a:ext cx="1871184" cy="14636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D2BE2D-BB3D-CFD2-C5CC-D3B38AE4D789}"/>
              </a:ext>
            </a:extLst>
          </p:cNvPr>
          <p:cNvSpPr txBox="1"/>
          <p:nvPr/>
        </p:nvSpPr>
        <p:spPr>
          <a:xfrm>
            <a:off x="361950" y="4812060"/>
            <a:ext cx="6297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oogle Sans"/>
              </a:rPr>
              <a:t>M</a:t>
            </a:r>
            <a:r>
              <a:rPr lang="es-ES" b="1" i="0" dirty="0">
                <a:solidFill>
                  <a:srgbClr val="FF0000"/>
                </a:solidFill>
                <a:effectLst/>
                <a:latin typeface="Google Sans"/>
              </a:rPr>
              <a:t>otivos de rechazo por parte de la comisión:</a:t>
            </a:r>
            <a:r>
              <a:rPr lang="es-ES" b="0" i="0" dirty="0">
                <a:solidFill>
                  <a:srgbClr val="222222"/>
                </a:solidFill>
                <a:effectLst/>
                <a:latin typeface="Google Sans"/>
              </a:rPr>
              <a:t> </a:t>
            </a:r>
          </a:p>
          <a:p>
            <a:r>
              <a:rPr lang="es-ES" dirty="0">
                <a:solidFill>
                  <a:srgbClr val="222222"/>
                </a:solidFill>
                <a:latin typeface="Google Sans"/>
              </a:rPr>
              <a:t>P</a:t>
            </a:r>
            <a:r>
              <a:rPr lang="es-ES" b="0" i="0" dirty="0">
                <a:solidFill>
                  <a:srgbClr val="222222"/>
                </a:solidFill>
                <a:effectLst/>
                <a:latin typeface="Google Sans"/>
              </a:rPr>
              <a:t>roblemas de formato, falta de firmas, tema no adecuado a las competencias del TFG, tema muy similar a otro trabajo ya realizado, …</a:t>
            </a:r>
          </a:p>
        </p:txBody>
      </p:sp>
    </p:spTree>
    <p:extLst>
      <p:ext uri="{BB962C8B-B14F-4D97-AF65-F5344CB8AC3E}">
        <p14:creationId xmlns:p14="http://schemas.microsoft.com/office/powerpoint/2010/main" val="187229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75248"/>
            <a:ext cx="7941920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6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Estructura de la Memoria del TFG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C3D1C682-DE77-4281-B202-4F047FBB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773588"/>
            <a:ext cx="8020050" cy="41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La memoria del TFG independientemente de la modalidad seleccionada </a:t>
            </a:r>
            <a:r>
              <a:rPr lang="es-ES_tradnl" b="1" dirty="0">
                <a:solidFill>
                  <a:srgbClr val="FF0000"/>
                </a:solidFill>
                <a:cs typeface="+mn-cs"/>
              </a:rPr>
              <a:t>deberá cumplir los criterios de normalización </a:t>
            </a:r>
            <a:r>
              <a:rPr lang="es-ES_tradnl" b="1" dirty="0">
                <a:solidFill>
                  <a:srgbClr val="000099"/>
                </a:solidFill>
                <a:cs typeface="+mn-cs"/>
              </a:rPr>
              <a:t>especificados a continuación:</a:t>
            </a:r>
          </a:p>
          <a:p>
            <a:pPr marL="180975" indent="-180975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" b="1" dirty="0">
                <a:solidFill>
                  <a:srgbClr val="000099"/>
                </a:solidFill>
              </a:rPr>
              <a:t>La memoria se debe escribir en </a:t>
            </a:r>
            <a:r>
              <a:rPr lang="es-ES" b="1" dirty="0">
                <a:solidFill>
                  <a:srgbClr val="FF0000"/>
                </a:solidFill>
              </a:rPr>
              <a:t>español</a:t>
            </a:r>
            <a:r>
              <a:rPr lang="es-ES" b="1" dirty="0">
                <a:solidFill>
                  <a:srgbClr val="000099"/>
                </a:solidFill>
              </a:rPr>
              <a:t>. No obstante, se podrá presentar en </a:t>
            </a:r>
            <a:r>
              <a:rPr lang="es-ES" b="1" dirty="0">
                <a:solidFill>
                  <a:srgbClr val="FF0000"/>
                </a:solidFill>
              </a:rPr>
              <a:t>inglés</a:t>
            </a:r>
            <a:r>
              <a:rPr lang="es-ES" b="1" dirty="0">
                <a:solidFill>
                  <a:srgbClr val="000099"/>
                </a:solidFill>
              </a:rPr>
              <a:t> (incluyendo un resumen en español), a petición del estudiante con el visto bueno del director (codirector), previa autorización de la Comisión de Título de Informática</a:t>
            </a:r>
          </a:p>
          <a:p>
            <a:pPr marL="180975" indent="-180975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" b="1" dirty="0">
                <a:solidFill>
                  <a:srgbClr val="000099"/>
                </a:solidFill>
              </a:rPr>
              <a:t>El formato de la memoria debe ser A4, a doble cara, con unos márgenes de 25 </a:t>
            </a:r>
            <a:r>
              <a:rPr lang="es-ES" b="1" dirty="0" err="1">
                <a:solidFill>
                  <a:srgbClr val="000099"/>
                </a:solidFill>
              </a:rPr>
              <a:t>mm.</a:t>
            </a:r>
            <a:r>
              <a:rPr lang="es-ES" b="1" dirty="0">
                <a:solidFill>
                  <a:srgbClr val="000099"/>
                </a:solidFill>
              </a:rPr>
              <a:t> cada uno. Las páginas deben incluir un encabezado o pie con el título del TFG/CTFG y el número de página. El tamaño de letra será de 11 puntos, con el texto justificado en ambos márgenes, y un interlineado entre 1 y 1,15.</a:t>
            </a:r>
          </a:p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endParaRPr lang="es-ES_tradnl" sz="1800" b="1" dirty="0">
              <a:solidFill>
                <a:srgbClr val="000099"/>
              </a:solidFill>
            </a:endParaRPr>
          </a:p>
          <a:p>
            <a:pPr marL="628650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sz="2400" b="1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HAY QUE ENTREGAR COPIA IMPRESA EN TODAS LA TITULACIONES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E5185C-203D-43E6-8029-966CCC20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22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8C61DF6-47BF-897C-162A-E49FE74818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4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F4D95E3-D747-75AC-06B7-6DA3B662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6" y="2452035"/>
            <a:ext cx="4324954" cy="2943636"/>
          </a:xfrm>
          <a:prstGeom prst="rect">
            <a:avLst/>
          </a:prstGeom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298214A3-A4C7-4A4F-B5D3-69C5648D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6" y="1773587"/>
            <a:ext cx="7924800" cy="68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Para la primera y la última página del TFG/CTFG se debe utilizar la portada y contraportada que se indica en el Anexo II de las Normativas (TFG y CTFG)</a:t>
            </a:r>
            <a:endParaRPr lang="es-ES_tradnl" sz="1800" b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BC63A5-97A3-4738-B7B4-07B8DE91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23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8786E82-48AF-3F50-815D-1FD6C8F67F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830FECA-94CF-4237-3B34-9B961B3E94D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94298"/>
            <a:ext cx="7941920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6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Estructura de la Memoria del TFG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2C7F20B-288C-0E3F-8510-8A63EFD908DE}"/>
              </a:ext>
            </a:extLst>
          </p:cNvPr>
          <p:cNvSpPr/>
          <p:nvPr/>
        </p:nvSpPr>
        <p:spPr>
          <a:xfrm>
            <a:off x="400050" y="2861231"/>
            <a:ext cx="2638426" cy="51061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2198C7-83BE-802B-FE7F-3FA7878C3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65" y="2558012"/>
            <a:ext cx="2413905" cy="33802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790F06-252C-392F-F34A-838A3E59E3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65"/>
          <a:stretch/>
        </p:blipFill>
        <p:spPr>
          <a:xfrm>
            <a:off x="6837069" y="2558012"/>
            <a:ext cx="2354149" cy="33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4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826656" y="96097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8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Entrega del TFG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E518C4-EAE3-4208-A91F-AE8D548AD308}"/>
              </a:ext>
            </a:extLst>
          </p:cNvPr>
          <p:cNvSpPr txBox="1"/>
          <p:nvPr/>
        </p:nvSpPr>
        <p:spPr>
          <a:xfrm>
            <a:off x="647700" y="1833525"/>
            <a:ext cx="7867650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0099"/>
              </a:buClr>
              <a:buSzPct val="100000"/>
              <a:defRPr/>
            </a:pPr>
            <a:r>
              <a:rPr lang="es-ES_tradnl" sz="2000" b="1" dirty="0">
                <a:solidFill>
                  <a:srgbClr val="000099"/>
                </a:solidFill>
                <a:cs typeface="+mn-cs"/>
              </a:rPr>
              <a:t>El estudiante podrá presentar el TFG </a:t>
            </a:r>
            <a:r>
              <a:rPr lang="es-ES_tradnl" sz="2000" b="1" dirty="0">
                <a:solidFill>
                  <a:srgbClr val="FF0000"/>
                </a:solidFill>
                <a:cs typeface="+mn-cs"/>
              </a:rPr>
              <a:t>siempre y cuando tenga superadas todas y cada una de las materias de su plan de estudios </a:t>
            </a:r>
            <a:r>
              <a:rPr lang="es-ES_tradnl" sz="2000" b="1" dirty="0">
                <a:solidFill>
                  <a:srgbClr val="000099"/>
                </a:solidFill>
                <a:cs typeface="+mn-cs"/>
              </a:rPr>
              <a:t>tal y como refleja la memoria de verificación del grado.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0099"/>
              </a:buClr>
              <a:buSzPct val="100000"/>
              <a:defRPr/>
            </a:pPr>
            <a:r>
              <a:rPr lang="es-ES_tradnl" sz="2000" b="1" dirty="0">
                <a:solidFill>
                  <a:srgbClr val="000099"/>
                </a:solidFill>
                <a:cs typeface="+mn-cs"/>
              </a:rPr>
              <a:t>El estudiante deberá presentar mediante la </a:t>
            </a:r>
            <a:r>
              <a:rPr lang="es-ES_tradnl" sz="2000" b="1" dirty="0">
                <a:solidFill>
                  <a:srgbClr val="FF0000"/>
                </a:solidFill>
                <a:cs typeface="+mn-cs"/>
              </a:rPr>
              <a:t>aplicación telemática </a:t>
            </a:r>
            <a:r>
              <a:rPr lang="es-ES_tradnl" sz="2000" b="1" dirty="0">
                <a:solidFill>
                  <a:srgbClr val="000099"/>
                </a:solidFill>
                <a:cs typeface="+mn-cs"/>
              </a:rPr>
              <a:t>para la gestión de los TFG:</a:t>
            </a:r>
          </a:p>
          <a:p>
            <a:pPr marL="628650" lvl="1" indent="-266700" algn="just">
              <a:lnSpc>
                <a:spcPct val="150000"/>
              </a:lnSpc>
              <a:spcBef>
                <a:spcPts val="12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2000" b="1" dirty="0">
                <a:solidFill>
                  <a:srgbClr val="000099"/>
                </a:solidFill>
                <a:cs typeface="+mn-cs"/>
              </a:rPr>
              <a:t>Un ejemplar en formato digital (PDF) del TFG, según normativa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57091A-3489-4314-8726-E51186364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4063" y="5022225"/>
            <a:ext cx="994524" cy="896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90007F-AD08-4399-84B6-27CF206221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4601" y="5089650"/>
            <a:ext cx="771354" cy="77135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06B982-5D5C-4F40-A1BB-ACF5FC19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24</a:t>
            </a:fld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EB919B9E-7597-385F-744F-AB13900185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7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D02E021-125C-4068-97A0-0EA2A89B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3" y="2352846"/>
            <a:ext cx="5607542" cy="27938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5FFC85-1070-4B93-BF9C-26A42619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04" y="3333750"/>
            <a:ext cx="2338415" cy="252241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1E3159-3733-4BB3-8F56-A2608BFF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25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0B6006D-4493-E07A-42E0-EB936EB67D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05B0C21-A01E-155D-3B33-CEED0BCC5774}"/>
              </a:ext>
            </a:extLst>
          </p:cNvPr>
          <p:cNvSpPr txBox="1">
            <a:spLocks noChangeArrowheads="1"/>
          </p:cNvSpPr>
          <p:nvPr/>
        </p:nvSpPr>
        <p:spPr>
          <a:xfrm>
            <a:off x="826656" y="92287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8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Entrega del TFG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1968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https://www.ual.es/estudios/grados/presentacion/plandeestudios/trabajofinestudios/4814</a:t>
            </a:r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83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4">
            <a:extLst>
              <a:ext uri="{FF2B5EF4-FFF2-40B4-BE49-F238E27FC236}">
                <a16:creationId xmlns:a16="http://schemas.microsoft.com/office/drawing/2014/main" id="{EA07AF20-EDE3-FDFA-788E-621E1C5E0B2E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165FBA2E-ED15-4D92-91A9-3ECAD3CA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72" y="1904297"/>
            <a:ext cx="8359641" cy="7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b="1" dirty="0">
                <a:solidFill>
                  <a:srgbClr val="FF0000"/>
                </a:solidFill>
                <a:cs typeface="+mn-cs"/>
              </a:rPr>
              <a:t>PASOS A SEGUIR EN LA PLATAFORMA DE TFE: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30F292-C352-4AFD-9513-669416D8E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9402" y="3816171"/>
            <a:ext cx="459327" cy="4367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5CA576A-D327-428D-AB9A-B80FFD084D57}"/>
              </a:ext>
            </a:extLst>
          </p:cNvPr>
          <p:cNvSpPr txBox="1"/>
          <p:nvPr/>
        </p:nvSpPr>
        <p:spPr>
          <a:xfrm>
            <a:off x="430873" y="287563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Paso 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94F245-A419-4D01-B82D-DC7B003F1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1472"/>
            <a:ext cx="9144000" cy="2170402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AFDAED-8E88-48DA-8AE8-A0D2D25E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26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05454F7-384D-3C1C-FC91-E5E53B510B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24" y="584306"/>
            <a:ext cx="1416935" cy="110831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F816716-0213-3A2C-F462-417D2DE1C60E}"/>
              </a:ext>
            </a:extLst>
          </p:cNvPr>
          <p:cNvSpPr txBox="1">
            <a:spLocks noChangeArrowheads="1"/>
          </p:cNvSpPr>
          <p:nvPr/>
        </p:nvSpPr>
        <p:spPr>
          <a:xfrm>
            <a:off x="-36854" y="949264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8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Entrega del TFG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6E7AB5-BFBE-244D-14D4-8E70D1A1E0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5760" y="2477983"/>
            <a:ext cx="771354" cy="771354"/>
          </a:xfrm>
          <a:prstGeom prst="rect">
            <a:avLst/>
          </a:prstGeom>
        </p:spPr>
      </p:pic>
      <p:sp>
        <p:nvSpPr>
          <p:cNvPr id="11" name="object 55">
            <a:extLst>
              <a:ext uri="{FF2B5EF4-FFF2-40B4-BE49-F238E27FC236}">
                <a16:creationId xmlns:a16="http://schemas.microsoft.com/office/drawing/2014/main" id="{4B29D6CC-0C0D-CAC6-592D-F1DCD85893D0}"/>
              </a:ext>
            </a:extLst>
          </p:cNvPr>
          <p:cNvSpPr/>
          <p:nvPr/>
        </p:nvSpPr>
        <p:spPr>
          <a:xfrm>
            <a:off x="2664372" y="5397587"/>
            <a:ext cx="231228" cy="289889"/>
          </a:xfrm>
          <a:custGeom>
            <a:avLst/>
            <a:gdLst/>
            <a:ahLst/>
            <a:cxnLst/>
            <a:rect l="l" t="t" r="r" b="b"/>
            <a:pathLst>
              <a:path w="299720" h="337819">
                <a:moveTo>
                  <a:pt x="130162" y="0"/>
                </a:moveTo>
                <a:lnTo>
                  <a:pt x="120802" y="2012"/>
                </a:lnTo>
                <a:lnTo>
                  <a:pt x="113147" y="7518"/>
                </a:lnTo>
                <a:lnTo>
                  <a:pt x="107973" y="15691"/>
                </a:lnTo>
                <a:lnTo>
                  <a:pt x="106057" y="25704"/>
                </a:lnTo>
                <a:lnTo>
                  <a:pt x="107149" y="206654"/>
                </a:lnTo>
                <a:lnTo>
                  <a:pt x="58115" y="157899"/>
                </a:lnTo>
                <a:lnTo>
                  <a:pt x="19762" y="146520"/>
                </a:lnTo>
                <a:lnTo>
                  <a:pt x="0" y="160007"/>
                </a:lnTo>
                <a:lnTo>
                  <a:pt x="108001" y="316278"/>
                </a:lnTo>
                <a:lnTo>
                  <a:pt x="121624" y="327710"/>
                </a:lnTo>
                <a:lnTo>
                  <a:pt x="137558" y="334952"/>
                </a:lnTo>
                <a:lnTo>
                  <a:pt x="155003" y="337502"/>
                </a:lnTo>
                <a:lnTo>
                  <a:pt x="233095" y="337642"/>
                </a:lnTo>
                <a:lnTo>
                  <a:pt x="258737" y="332146"/>
                </a:lnTo>
                <a:lnTo>
                  <a:pt x="279706" y="317072"/>
                </a:lnTo>
                <a:lnTo>
                  <a:pt x="293876" y="294681"/>
                </a:lnTo>
                <a:lnTo>
                  <a:pt x="299123" y="267233"/>
                </a:lnTo>
                <a:lnTo>
                  <a:pt x="299377" y="146824"/>
                </a:lnTo>
                <a:lnTo>
                  <a:pt x="297485" y="136810"/>
                </a:lnTo>
                <a:lnTo>
                  <a:pt x="292342" y="128633"/>
                </a:lnTo>
                <a:lnTo>
                  <a:pt x="284716" y="123116"/>
                </a:lnTo>
                <a:lnTo>
                  <a:pt x="275374" y="121081"/>
                </a:lnTo>
                <a:lnTo>
                  <a:pt x="265498" y="123073"/>
                </a:lnTo>
                <a:lnTo>
                  <a:pt x="257856" y="128557"/>
                </a:lnTo>
                <a:lnTo>
                  <a:pt x="252682" y="136701"/>
                </a:lnTo>
                <a:lnTo>
                  <a:pt x="250748" y="146685"/>
                </a:lnTo>
                <a:lnTo>
                  <a:pt x="250774" y="133731"/>
                </a:lnTo>
                <a:lnTo>
                  <a:pt x="248902" y="123701"/>
                </a:lnTo>
                <a:lnTo>
                  <a:pt x="243762" y="115503"/>
                </a:lnTo>
                <a:lnTo>
                  <a:pt x="236124" y="109967"/>
                </a:lnTo>
                <a:lnTo>
                  <a:pt x="226720" y="107924"/>
                </a:lnTo>
                <a:lnTo>
                  <a:pt x="217423" y="109897"/>
                </a:lnTo>
                <a:lnTo>
                  <a:pt x="209805" y="115317"/>
                </a:lnTo>
                <a:lnTo>
                  <a:pt x="204619" y="123378"/>
                </a:lnTo>
                <a:lnTo>
                  <a:pt x="202615" y="133273"/>
                </a:lnTo>
                <a:lnTo>
                  <a:pt x="202641" y="125349"/>
                </a:lnTo>
                <a:lnTo>
                  <a:pt x="200767" y="115319"/>
                </a:lnTo>
                <a:lnTo>
                  <a:pt x="195624" y="107121"/>
                </a:lnTo>
                <a:lnTo>
                  <a:pt x="187985" y="101585"/>
                </a:lnTo>
                <a:lnTo>
                  <a:pt x="178625" y="99542"/>
                </a:lnTo>
                <a:lnTo>
                  <a:pt x="168867" y="101479"/>
                </a:lnTo>
                <a:lnTo>
                  <a:pt x="161302" y="106791"/>
                </a:lnTo>
                <a:lnTo>
                  <a:pt x="156099" y="114698"/>
                </a:lnTo>
                <a:lnTo>
                  <a:pt x="153987" y="124421"/>
                </a:lnTo>
                <a:lnTo>
                  <a:pt x="154165" y="25819"/>
                </a:lnTo>
                <a:lnTo>
                  <a:pt x="152295" y="15782"/>
                </a:lnTo>
                <a:lnTo>
                  <a:pt x="147161" y="7581"/>
                </a:lnTo>
                <a:lnTo>
                  <a:pt x="139531" y="2048"/>
                </a:lnTo>
                <a:lnTo>
                  <a:pt x="130162" y="0"/>
                </a:lnTo>
                <a:close/>
              </a:path>
            </a:pathLst>
          </a:custGeom>
          <a:solidFill>
            <a:srgbClr val="1D4F8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63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4">
            <a:extLst>
              <a:ext uri="{FF2B5EF4-FFF2-40B4-BE49-F238E27FC236}">
                <a16:creationId xmlns:a16="http://schemas.microsoft.com/office/drawing/2014/main" id="{899D8FE3-6333-4B4A-D084-22E83437282E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7F77EE-7566-4027-9C83-A2BE5A77C096}"/>
              </a:ext>
            </a:extLst>
          </p:cNvPr>
          <p:cNvSpPr txBox="1"/>
          <p:nvPr/>
        </p:nvSpPr>
        <p:spPr>
          <a:xfrm>
            <a:off x="736001" y="138657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0000"/>
                </a:solidFill>
                <a:ea typeface="ＭＳ Ｐゴシック" charset="0"/>
              </a:rPr>
              <a:t>Paso 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8B8AE2-C63A-4D29-99FD-31831A01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07" y="1850254"/>
            <a:ext cx="4885775" cy="415798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8850D5E-9058-41FB-82CF-834A68E2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27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FC66C121-BF97-CE12-743F-FC5E5EDD9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193158"/>
            <a:ext cx="1347988" cy="105438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3A5DEF6-F424-3975-86FA-13621D45DA80}"/>
              </a:ext>
            </a:extLst>
          </p:cNvPr>
          <p:cNvSpPr txBox="1">
            <a:spLocks noChangeArrowheads="1"/>
          </p:cNvSpPr>
          <p:nvPr/>
        </p:nvSpPr>
        <p:spPr>
          <a:xfrm>
            <a:off x="121427" y="840039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8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Entrega del TFG</a:t>
            </a:r>
          </a:p>
        </p:txBody>
      </p:sp>
    </p:spTree>
    <p:extLst>
      <p:ext uri="{BB962C8B-B14F-4D97-AF65-F5344CB8AC3E}">
        <p14:creationId xmlns:p14="http://schemas.microsoft.com/office/powerpoint/2010/main" val="4042408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68321F33-AFA2-3BD6-162A-257F2C08410B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828D43-DACD-4212-9FB0-585158D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755"/>
            <a:ext cx="9144000" cy="36146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33E301-BAE7-4093-80EE-2E03FDDFD3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1773" y="3673061"/>
            <a:ext cx="771354" cy="77135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01E0A07-9C43-44E0-998D-E601FD13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28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A440247-D9E9-7614-4909-0D15E6F8A0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6" y="354202"/>
            <a:ext cx="1453603" cy="11369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A1F9FF-4CE8-A6CD-C26C-83D061AE0DDB}"/>
              </a:ext>
            </a:extLst>
          </p:cNvPr>
          <p:cNvSpPr txBox="1"/>
          <p:nvPr/>
        </p:nvSpPr>
        <p:spPr>
          <a:xfrm>
            <a:off x="616514" y="134814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0000"/>
                </a:solidFill>
                <a:ea typeface="ＭＳ Ｐゴシック" charset="0"/>
              </a:rPr>
              <a:t>Paso 3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800A3F2-8A62-3CE7-D91C-4009FB168655}"/>
              </a:ext>
            </a:extLst>
          </p:cNvPr>
          <p:cNvSpPr txBox="1">
            <a:spLocks noChangeArrowheads="1"/>
          </p:cNvSpPr>
          <p:nvPr/>
        </p:nvSpPr>
        <p:spPr>
          <a:xfrm>
            <a:off x="121427" y="88301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8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Entrega del TFG</a:t>
            </a:r>
          </a:p>
        </p:txBody>
      </p:sp>
    </p:spTree>
    <p:extLst>
      <p:ext uri="{BB962C8B-B14F-4D97-AF65-F5344CB8AC3E}">
        <p14:creationId xmlns:p14="http://schemas.microsoft.com/office/powerpoint/2010/main" val="338368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826656" y="92287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8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Entrega del TFG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363E770-76EF-411C-AE78-BE35D78C6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56" y="1895364"/>
            <a:ext cx="7953584" cy="7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_tradnl" sz="2400" b="1" dirty="0">
                <a:solidFill>
                  <a:srgbClr val="FF0000"/>
                </a:solidFill>
                <a:ea typeface="ＭＳ Ｐゴシック" charset="0"/>
              </a:rPr>
              <a:t>Plazos: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F49A1E-D7B2-4822-A50B-8D6C2366397F}"/>
              </a:ext>
            </a:extLst>
          </p:cNvPr>
          <p:cNvSpPr txBox="1"/>
          <p:nvPr/>
        </p:nvSpPr>
        <p:spPr>
          <a:xfrm>
            <a:off x="126540" y="2845898"/>
            <a:ext cx="8890915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noviembre: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14 al 31 de octubre de 2024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enero: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13 al 31 de enero de 2025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mayo: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19 de mayo al 6 de junio de 2025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julio: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9 al 30 de junio de 2025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CD82A5A-EA2E-48B4-9A7B-DABBE77B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9542" y="1907408"/>
            <a:ext cx="1690272" cy="11346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AEC5C9-9DAF-442C-ACF0-DCD625E2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29</a:t>
            </a:fld>
            <a:endParaRPr lang="es-ES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E905FA83-FE8D-4FCE-BE12-10B9168B3D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4">
            <a:extLst>
              <a:ext uri="{FF2B5EF4-FFF2-40B4-BE49-F238E27FC236}">
                <a16:creationId xmlns:a16="http://schemas.microsoft.com/office/drawing/2014/main" id="{B023B72E-90D7-BF00-C1D5-FBD8CE905192}"/>
              </a:ext>
            </a:extLst>
          </p:cNvPr>
          <p:cNvSpPr/>
          <p:nvPr/>
        </p:nvSpPr>
        <p:spPr>
          <a:xfrm>
            <a:off x="6457949" y="-1"/>
            <a:ext cx="2686051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DE343E6-709E-4952-AE19-E8AD7154156D}"/>
              </a:ext>
            </a:extLst>
          </p:cNvPr>
          <p:cNvSpPr/>
          <p:nvPr/>
        </p:nvSpPr>
        <p:spPr>
          <a:xfrm>
            <a:off x="1023828" y="3537174"/>
            <a:ext cx="6950881" cy="133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849494" y="113291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s-ES_tradnl" altLang="es-ES" sz="3600" b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331E28-0228-4526-9A8C-2D24A9D56C7F}"/>
              </a:ext>
            </a:extLst>
          </p:cNvPr>
          <p:cNvSpPr txBox="1"/>
          <p:nvPr/>
        </p:nvSpPr>
        <p:spPr>
          <a:xfrm>
            <a:off x="849494" y="2145766"/>
            <a:ext cx="7577191" cy="355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Planes de estudio de Grado en Ingeniería de la Universidad de Almería</a:t>
            </a: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_tradnl" b="1" dirty="0">
              <a:solidFill>
                <a:srgbClr val="000099"/>
              </a:solidFill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" sz="2200" b="1" dirty="0">
                <a:solidFill>
                  <a:srgbClr val="FF0000"/>
                </a:solidFill>
              </a:rPr>
              <a:t>Doble Grado en Ingeniería Mecánica e Ingeniería Electrónica Industrial y Automática</a:t>
            </a:r>
            <a:r>
              <a:rPr lang="es-ES_tradnl" sz="2200" b="1" dirty="0">
                <a:solidFill>
                  <a:srgbClr val="FF0000"/>
                </a:solidFill>
              </a:rPr>
              <a:t>:</a:t>
            </a: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_tradnl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TRABAJO FIN DE GRADO: 24ECTS </a:t>
            </a:r>
            <a:r>
              <a:rPr lang="es-ES_tradnl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DOS TFGS</a:t>
            </a:r>
          </a:p>
          <a:p>
            <a:pPr algn="ctr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312 ECTS EN TOTAL</a:t>
            </a:r>
          </a:p>
          <a:p>
            <a:pPr algn="ctr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_tradnl" sz="2000" b="1" dirty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_tradnl" b="1" dirty="0">
              <a:solidFill>
                <a:srgbClr val="000099"/>
              </a:solidFill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" b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3CB0FF-F806-45B2-8C2F-03712517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8FAE1F4-BB3C-63DD-FA40-320E190A0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7" y="378863"/>
            <a:ext cx="1558331" cy="12189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E4BA771-3F6D-10A5-37A8-E210AA825F96}"/>
              </a:ext>
            </a:extLst>
          </p:cNvPr>
          <p:cNvSpPr txBox="1">
            <a:spLocks noChangeArrowheads="1"/>
          </p:cNvSpPr>
          <p:nvPr/>
        </p:nvSpPr>
        <p:spPr>
          <a:xfrm>
            <a:off x="-387098" y="685742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TRABAJO FIN DE GRADO ESI</a:t>
            </a:r>
          </a:p>
        </p:txBody>
      </p:sp>
    </p:spTree>
    <p:extLst>
      <p:ext uri="{BB962C8B-B14F-4D97-AF65-F5344CB8AC3E}">
        <p14:creationId xmlns:p14="http://schemas.microsoft.com/office/powerpoint/2010/main" val="3497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612E3319-773C-44F2-B79C-04D49895B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69" y="1844562"/>
            <a:ext cx="8394970" cy="107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_tradnl" sz="2000" b="1" dirty="0">
                <a:solidFill>
                  <a:srgbClr val="000090"/>
                </a:solidFill>
                <a:ea typeface="ＭＳ Ｐゴシック" charset="0"/>
              </a:rPr>
              <a:t>Una vez que Director (y Codirector, en su caso) autorizan la defensa del TFG en la plataforma de TFE, la Comisión del título asigna tribunal para la defensa y la convoca en los siguientes períodos:</a:t>
            </a:r>
            <a:endParaRPr lang="es-ES_tradnl" sz="2000" b="1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826656" y="92287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9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Defensa del TFG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F49A1E-D7B2-4822-A50B-8D6C2366397F}"/>
              </a:ext>
            </a:extLst>
          </p:cNvPr>
          <p:cNvSpPr txBox="1"/>
          <p:nvPr/>
        </p:nvSpPr>
        <p:spPr>
          <a:xfrm>
            <a:off x="552449" y="2882171"/>
            <a:ext cx="7962901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noviembre: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4 al 18 de noviembre de 2024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enero: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3 al 24 de febrero de 2025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mayo: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23 de junio al 3 de julio de 2025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_tradnl" sz="2200" b="1" dirty="0">
                <a:solidFill>
                  <a:srgbClr val="1D4F83"/>
                </a:solidFill>
                <a:latin typeface="Times New Roman" charset="0"/>
                <a:ea typeface="ＭＳ Ｐゴシック" charset="0"/>
              </a:rPr>
              <a:t>Convocatoria de julio:</a:t>
            </a:r>
          </a:p>
          <a:p>
            <a:pPr marL="7143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10 al 24 de julio de 2025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AEC5C9-9DAF-442C-ACF0-DCD625E2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30</a:t>
            </a:fld>
            <a:endParaRPr lang="es-ES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E905FA83-FE8D-4FCE-BE12-10B9168B3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pic>
        <p:nvPicPr>
          <p:cNvPr id="12" name="Picture 4" descr="littera: Una experiencia didáctica: la exposición oral">
            <a:extLst>
              <a:ext uri="{FF2B5EF4-FFF2-40B4-BE49-F238E27FC236}">
                <a16:creationId xmlns:a16="http://schemas.microsoft.com/office/drawing/2014/main" id="{648EAB10-4BBB-2B82-E226-B132701A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1" y="3433362"/>
            <a:ext cx="2039353" cy="20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807DA3-EC46-A0A7-60A0-9E78FEA46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51"/>
          <a:stretch/>
        </p:blipFill>
        <p:spPr>
          <a:xfrm>
            <a:off x="552449" y="837843"/>
            <a:ext cx="1003697" cy="7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58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97AC2AD1-BD69-6A82-F2B9-04523EECD4AE}"/>
              </a:ext>
            </a:extLst>
          </p:cNvPr>
          <p:cNvSpPr/>
          <p:nvPr/>
        </p:nvSpPr>
        <p:spPr>
          <a:xfrm>
            <a:off x="6755143" y="0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15112" y="937777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9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Defensa del TFG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1F38040-10FC-4D7D-8637-AC55280D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9" y="1852121"/>
            <a:ext cx="6470831" cy="408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68275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El alumno realizará la defensa del TFG mediante la exposición oral de su contenido o de las líneas principales del mismo durante un tiempo entre 20 y 40 minutos (TFG)</a:t>
            </a:r>
          </a:p>
          <a:p>
            <a:pPr marL="342900" indent="-168275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El tribunal otorgará una calificación en una escala numérica de 0 a 10 con su correspondiente calificación cualitativa (suspenso 0 a 4.9, aprobado 5 a 6.9, notable 7 a 8.9, sobresaliente 9 a 10, con posibilidad de propuesta para matrícula de honor)</a:t>
            </a:r>
          </a:p>
          <a:p>
            <a:pPr marL="342900" indent="-168275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El tribunal deberá considerar para la calificación final los siguientes aspectos de acuerdo con una rúbrica :</a:t>
            </a:r>
          </a:p>
          <a:p>
            <a:pPr marL="622300" lvl="1"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dirty="0">
                <a:solidFill>
                  <a:srgbClr val="000099"/>
                </a:solidFill>
                <a:cs typeface="+mn-cs"/>
              </a:rPr>
              <a:t>Calidad del trabajo y la memoria                              (40%)</a:t>
            </a:r>
          </a:p>
          <a:p>
            <a:pPr marL="622300" lvl="1"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dirty="0">
                <a:solidFill>
                  <a:srgbClr val="000099"/>
                </a:solidFill>
                <a:cs typeface="+mn-cs"/>
              </a:rPr>
              <a:t>Calidad de la presentación y acto de defensa         (30%)</a:t>
            </a:r>
          </a:p>
          <a:p>
            <a:pPr marL="622300" lvl="1"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dirty="0">
                <a:solidFill>
                  <a:srgbClr val="000099"/>
                </a:solidFill>
              </a:rPr>
              <a:t>Evaluación anteproyecto y su realización (tutor)    (30%)</a:t>
            </a:r>
            <a:endParaRPr lang="es-ES_tradnl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742549F-B22B-4F0F-A762-CFB02A80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31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F753062C-87B6-9D10-2383-7810B79E2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27" y="556503"/>
            <a:ext cx="1875410" cy="1466930"/>
          </a:xfrm>
          <a:prstGeom prst="rect">
            <a:avLst/>
          </a:prstGeom>
        </p:spPr>
      </p:pic>
      <p:pic>
        <p:nvPicPr>
          <p:cNvPr id="21506" name="Picture 2" descr="EXPOCICIÓN ORAL">
            <a:extLst>
              <a:ext uri="{FF2B5EF4-FFF2-40B4-BE49-F238E27FC236}">
                <a16:creationId xmlns:a16="http://schemas.microsoft.com/office/drawing/2014/main" id="{E6E148ED-DB92-75BB-1CEA-35C2E848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09" y="4688648"/>
            <a:ext cx="1875536" cy="12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24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AD8651-0F8B-117B-388E-DA9C32BC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6" y="2452035"/>
            <a:ext cx="4324954" cy="2943636"/>
          </a:xfrm>
          <a:prstGeom prst="rect">
            <a:avLst/>
          </a:prstGeom>
        </p:spPr>
      </p:pic>
      <p:sp>
        <p:nvSpPr>
          <p:cNvPr id="7" name="Rectángulo 14">
            <a:extLst>
              <a:ext uri="{FF2B5EF4-FFF2-40B4-BE49-F238E27FC236}">
                <a16:creationId xmlns:a16="http://schemas.microsoft.com/office/drawing/2014/main" id="{5272926D-E31F-267D-D18D-1A957D72A038}"/>
              </a:ext>
            </a:extLst>
          </p:cNvPr>
          <p:cNvSpPr/>
          <p:nvPr/>
        </p:nvSpPr>
        <p:spPr>
          <a:xfrm>
            <a:off x="6755143" y="0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55D966A-27B2-4ED3-B861-3EA0BB50C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32" y="1852957"/>
            <a:ext cx="6134611" cy="50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b="1" dirty="0">
                <a:solidFill>
                  <a:srgbClr val="FF0000"/>
                </a:solidFill>
                <a:cs typeface="+mn-cs"/>
              </a:rPr>
              <a:t>Rúbrica de evaluación</a:t>
            </a:r>
            <a:endParaRPr lang="es-ES_tradnl" sz="1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A4F82E-32A5-432D-A131-A7806131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32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AE0F001F-A25F-D277-BA9D-6FF6DC655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92" y="877377"/>
            <a:ext cx="1523005" cy="119128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1DBC1E7-3A2A-5F09-0B4D-20ECF8CF7C4C}"/>
              </a:ext>
            </a:extLst>
          </p:cNvPr>
          <p:cNvSpPr txBox="1">
            <a:spLocks noChangeArrowheads="1"/>
          </p:cNvSpPr>
          <p:nvPr/>
        </p:nvSpPr>
        <p:spPr>
          <a:xfrm>
            <a:off x="-64927" y="915971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9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Defensa del TFG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C7F20B-288C-0E3F-8510-8A63EFD908DE}"/>
              </a:ext>
            </a:extLst>
          </p:cNvPr>
          <p:cNvSpPr/>
          <p:nvPr/>
        </p:nvSpPr>
        <p:spPr>
          <a:xfrm>
            <a:off x="389115" y="5052292"/>
            <a:ext cx="4182885" cy="26785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E430D9-FA62-73DD-C8D0-6E632223E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608" y="2013000"/>
            <a:ext cx="3289892" cy="39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15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775381" y="975447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Resumen Calendario TFG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2024-2025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FB9C90-8ACB-4BA4-A617-4DCFFDF4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33</a:t>
            </a:fld>
            <a:endParaRPr lang="es-ES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5381F4-E247-969B-5E0E-361CC60A3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58" y="1831135"/>
            <a:ext cx="3576565" cy="42007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191" y="2812013"/>
            <a:ext cx="3571612" cy="23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8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719648" y="1096052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RESUMEN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32619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Trámites TFG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E4561C4F-FEB8-49C5-8D09-7E6A046D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44" y="1890586"/>
            <a:ext cx="8630312" cy="410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282575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Matriculación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. El estudiante para poder matricularse del TFG deberá tener superados al menos 150 ECTS del grado (fechas de matriculación que estipule la UAL)</a:t>
            </a:r>
          </a:p>
          <a:p>
            <a:pPr marL="457200" marR="0" lvl="0" indent="-282575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Solicitud de línea de trabajo y director, si no se dispone de él</a:t>
            </a:r>
            <a:r>
              <a:rPr lang="es-ES_tradnl" b="1" dirty="0">
                <a:solidFill>
                  <a:srgbClr val="FF0000"/>
                </a:solidFill>
                <a:latin typeface="Catamaran"/>
              </a:rPr>
              <a:t>. </a:t>
            </a:r>
            <a:r>
              <a:rPr lang="es-ES_tradnl" b="1" dirty="0">
                <a:solidFill>
                  <a:srgbClr val="000099"/>
                </a:solidFill>
                <a:latin typeface="Catamaran"/>
              </a:rPr>
              <a:t>A través de la plataforma de TFE (trámite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atamaran"/>
              </a:rPr>
              <a:t>Solicitud TFE</a:t>
            </a:r>
            <a:r>
              <a:rPr lang="es-ES_tradnl" b="1" dirty="0">
                <a:solidFill>
                  <a:srgbClr val="000099"/>
                </a:solidFill>
                <a:latin typeface="Catamaran"/>
              </a:rPr>
              <a:t>) seleccionando 16 ofertas tema-tutor en orden de preferencia.</a:t>
            </a:r>
          </a:p>
          <a:p>
            <a:pPr marL="457200" lvl="0" indent="-282575" algn="just">
              <a:spcBef>
                <a:spcPts val="1200"/>
              </a:spcBef>
              <a:buClr>
                <a:srgbClr val="000099"/>
              </a:buClr>
              <a:buSzPct val="100000"/>
              <a:buFont typeface="+mj-lt"/>
              <a:buAutoNum type="arabicPeriod"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Presentación del anteproyecto del TFG. </a:t>
            </a:r>
            <a:r>
              <a:rPr lang="es-ES_tradnl" b="1" dirty="0">
                <a:solidFill>
                  <a:srgbClr val="000099"/>
                </a:solidFill>
              </a:rPr>
              <a:t>A través de la plataforma de TFE (trámite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Solicitud TFE</a:t>
            </a:r>
            <a:r>
              <a:rPr lang="es-ES_tradnl" b="1" dirty="0">
                <a:solidFill>
                  <a:srgbClr val="000099"/>
                </a:solidFill>
              </a:rPr>
              <a:t>)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tamaran"/>
              <a:ea typeface="+mn-ea"/>
              <a:cs typeface="+mn-cs"/>
            </a:endParaRPr>
          </a:p>
          <a:p>
            <a:pPr marL="457200" marR="0" lvl="0" indent="-282575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Depósito del TFG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(una vez que se ha realizado y escrito la memoria y se tengan aprobadas todo el resto de asignaturas del grado). Trámite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Entrega TFE</a:t>
            </a:r>
          </a:p>
          <a:p>
            <a:pPr marL="457200" marR="0" lvl="0" indent="-282575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Defensa del TFG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(una vez que la comisión del título convoca la defensa)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tamaran"/>
              <a:ea typeface="+mn-ea"/>
              <a:cs typeface="+mn-cs"/>
            </a:endParaRPr>
          </a:p>
          <a:p>
            <a:pPr marL="457200" marR="0" lvl="0" indent="-282575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Abono de las tasas de expedición del título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tamaran"/>
                <a:ea typeface="+mn-ea"/>
                <a:cs typeface="+mn-cs"/>
              </a:rPr>
              <a:t>(no te olvides del idioma)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9A3BA6-EB7C-46A9-A8EB-2EE26DD7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34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5470D107-1E3E-505C-0F43-72D7BA49D1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8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6">
            <a:extLst>
              <a:ext uri="{FF2B5EF4-FFF2-40B4-BE49-F238E27FC236}">
                <a16:creationId xmlns:a16="http://schemas.microsoft.com/office/drawing/2014/main" id="{3C9BD982-F5E4-4DD5-8741-AD7E5C97E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2018"/>
            <a:ext cx="9144000" cy="1547121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826656" y="71332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Coordinadores de Título</a:t>
            </a:r>
          </a:p>
        </p:txBody>
      </p:sp>
      <p:sp>
        <p:nvSpPr>
          <p:cNvPr id="7" name="Rectángulo 20">
            <a:extLst>
              <a:ext uri="{FF2B5EF4-FFF2-40B4-BE49-F238E27FC236}">
                <a16:creationId xmlns:a16="http://schemas.microsoft.com/office/drawing/2014/main" id="{DF145D19-4260-4046-8432-A8D003AA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2378077"/>
            <a:ext cx="9144000" cy="1547122"/>
          </a:xfrm>
          <a:prstGeom prst="rect">
            <a:avLst/>
          </a:prstGeom>
          <a:solidFill>
            <a:srgbClr val="F4E2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16AA64A-1606-4FC9-9ED8-75B33E229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864" y="2440299"/>
            <a:ext cx="34694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Grado en Ingeniería Química Industrial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Cynthia González López   </a:t>
            </a:r>
            <a:endParaRPr lang="es-ES_tradnl" altLang="es-ES" sz="2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41DF9A2-A3F9-48D3-8272-39D2FE08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2417885"/>
            <a:ext cx="4442692" cy="1489639"/>
          </a:xfrm>
          <a:prstGeom prst="rect">
            <a:avLst/>
          </a:prstGeom>
          <a:solidFill>
            <a:srgbClr val="5F2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CITE II-A, Planta Baja, Despacho 29</a:t>
            </a:r>
          </a:p>
          <a:p>
            <a:pPr>
              <a:buNone/>
            </a:pPr>
            <a:r>
              <a:rPr lang="es-ES_tradnl" altLang="es-ES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Tlfno</a:t>
            </a: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950214781</a:t>
            </a:r>
          </a:p>
          <a:p>
            <a:pPr>
              <a:buNone/>
            </a:pP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cynthiagonzalez@ual.es</a:t>
            </a:r>
            <a:endParaRPr lang="es-ES" altLang="es-E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2" descr="Cynthia González López - Café con CienciaCafé con Ciencia">
            <a:extLst>
              <a:ext uri="{FF2B5EF4-FFF2-40B4-BE49-F238E27FC236}">
                <a16:creationId xmlns:a16="http://schemas.microsoft.com/office/drawing/2014/main" id="{AB655A20-2E44-458C-AFEB-16623EE3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7" y="2389143"/>
            <a:ext cx="1160341" cy="15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EB7581-C4F5-4E03-87F9-BA49379A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35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4A3F52D-3F83-C963-099E-DCA2AECF7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36F193-1743-CD01-0C5A-16270ADC901D}"/>
              </a:ext>
            </a:extLst>
          </p:cNvPr>
          <p:cNvSpPr txBox="1"/>
          <p:nvPr/>
        </p:nvSpPr>
        <p:spPr>
          <a:xfrm>
            <a:off x="1493950" y="4346344"/>
            <a:ext cx="33249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Grado en Ingeniería Eléctrica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Francisco Manuel Arrabal Campos</a:t>
            </a:r>
            <a:endParaRPr lang="es-ES" sz="2200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22F67A-3AFE-C67F-57E5-FD9103D2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4288724"/>
            <a:ext cx="4470400" cy="1520416"/>
          </a:xfrm>
          <a:prstGeom prst="rect">
            <a:avLst/>
          </a:prstGeom>
          <a:solidFill>
            <a:srgbClr val="1D4F83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Edificio ESI, Planta Baja </a:t>
            </a:r>
          </a:p>
          <a:p>
            <a:pPr>
              <a:buNone/>
            </a:pP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Despacho 470</a:t>
            </a:r>
          </a:p>
          <a:p>
            <a:pPr>
              <a:buNone/>
            </a:pPr>
            <a:r>
              <a:rPr 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fmarrabal@ual.es</a:t>
            </a:r>
            <a:endParaRPr lang="es-ES_tradnl" altLang="es-E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Un hombre con lentes mirando de frente&#10;&#10;Descripción generada automáticamente">
            <a:extLst>
              <a:ext uri="{FF2B5EF4-FFF2-40B4-BE49-F238E27FC236}">
                <a16:creationId xmlns:a16="http://schemas.microsoft.com/office/drawing/2014/main" id="{33EC09C2-6237-A164-8B2D-1334DFD51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4" y="4262018"/>
            <a:ext cx="971786" cy="15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2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>
            <a:extLst>
              <a:ext uri="{FF2B5EF4-FFF2-40B4-BE49-F238E27FC236}">
                <a16:creationId xmlns:a16="http://schemas.microsoft.com/office/drawing/2014/main" id="{C3A95DC2-A465-746D-8964-95B13780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6403"/>
            <a:ext cx="9144000" cy="144655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ángulo 6">
            <a:extLst>
              <a:ext uri="{FF2B5EF4-FFF2-40B4-BE49-F238E27FC236}">
                <a16:creationId xmlns:a16="http://schemas.microsoft.com/office/drawing/2014/main" id="{C4F4ED82-2926-41D0-961E-1EAD575B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1"/>
            <a:ext cx="9144000" cy="1446550"/>
          </a:xfrm>
          <a:prstGeom prst="rect">
            <a:avLst/>
          </a:prstGeom>
          <a:solidFill>
            <a:srgbClr val="D3FFFA"/>
          </a:solidFill>
          <a:ln>
            <a:solidFill>
              <a:srgbClr val="000000"/>
            </a:solidFill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826656" y="71332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Coordinadores de Título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6CB5EB-DA7D-4F77-B7C8-597D0C862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744" y="2530594"/>
            <a:ext cx="41026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Grado en Ingeniería Electrónica Industrial y Automática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José Carlos Moreno Úbeda</a:t>
            </a:r>
            <a:endParaRPr lang="es-ES_tradnl" altLang="es-ES" sz="2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E1671E0-A996-4DA6-A029-0AA9E404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697" y="2470377"/>
            <a:ext cx="3259055" cy="1446550"/>
          </a:xfrm>
          <a:prstGeom prst="rect">
            <a:avLst/>
          </a:prstGeom>
          <a:solidFill>
            <a:srgbClr val="DCD4FE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CITE-III, </a:t>
            </a:r>
            <a:r>
              <a:rPr lang="pt-BR" altLang="es-E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Planta 2, Despacho 162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s-E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Tlf</a:t>
            </a:r>
            <a:r>
              <a:rPr lang="pt-BR" altLang="es-E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 +34 950 015677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s-E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jcmoreno@ual.es</a:t>
            </a:r>
            <a:endParaRPr lang="es-ES" altLang="es-E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Resultado de imagen de jose carlos moreno ubeda">
            <a:extLst>
              <a:ext uri="{FF2B5EF4-FFF2-40B4-BE49-F238E27FC236}">
                <a16:creationId xmlns:a16="http://schemas.microsoft.com/office/drawing/2014/main" id="{DA0A3E8A-B854-42BD-BF74-A2692DF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" y="2470377"/>
            <a:ext cx="13504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11E8B08-FAF2-4ABA-B19A-8A987DA4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697" y="4081014"/>
            <a:ext cx="3259056" cy="1446550"/>
          </a:xfrm>
          <a:prstGeom prst="rect">
            <a:avLst/>
          </a:prstGeom>
          <a:solidFill>
            <a:srgbClr val="1D4F83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176"/>
                </a:solidFill>
                <a:latin typeface="ZapfHumnst BT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Edificio ESI- Planta Baja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Despacho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Tlfno</a:t>
            </a:r>
            <a:r>
              <a:rPr lang="es-ES_tradnl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200" b="1" i="0" dirty="0">
                <a:solidFill>
                  <a:schemeClr val="bg1"/>
                </a:solidFill>
                <a:effectLst/>
                <a:latin typeface="SegoeUI"/>
              </a:rPr>
              <a:t>950015339</a:t>
            </a:r>
            <a:endParaRPr lang="es-ES_tradnl" altLang="es-E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faguilar@ual.es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9501E31-59F0-48EB-BD1F-5E8D242E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36</a:t>
            </a:fld>
            <a:endParaRPr lang="es-ES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288E0910-52B7-7BEB-AD45-6A7F43C0E2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  <p:pic>
        <p:nvPicPr>
          <p:cNvPr id="3" name="Picture 2" descr="Fernando J. Aguilar Torres - Catedrático de Universidad (Full Professor) -  Universidad de Almería | LinkedIn">
            <a:extLst>
              <a:ext uri="{FF2B5EF4-FFF2-40B4-BE49-F238E27FC236}">
                <a16:creationId xmlns:a16="http://schemas.microsoft.com/office/drawing/2014/main" id="{4B75B4BB-791F-4EA1-E937-6889008B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" y="4081013"/>
            <a:ext cx="1342000" cy="1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09E0EEF-FDF0-F115-3033-CA00F725ECA4}"/>
              </a:ext>
            </a:extLst>
          </p:cNvPr>
          <p:cNvSpPr txBox="1"/>
          <p:nvPr/>
        </p:nvSpPr>
        <p:spPr>
          <a:xfrm>
            <a:off x="1745744" y="4292142"/>
            <a:ext cx="38256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Coordinador Grado en Ingeniería Mecánica</a:t>
            </a:r>
            <a:r>
              <a:rPr lang="es-ES_tradnl" altLang="es-E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Fernando Aguilar Torres</a:t>
            </a:r>
          </a:p>
        </p:txBody>
      </p:sp>
    </p:spTree>
    <p:extLst>
      <p:ext uri="{BB962C8B-B14F-4D97-AF65-F5344CB8AC3E}">
        <p14:creationId xmlns:p14="http://schemas.microsoft.com/office/powerpoint/2010/main" val="1296779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8C1EDA-8E91-4200-B7E0-645BCAEA1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292" y="400849"/>
            <a:ext cx="7115264" cy="458787"/>
          </a:xfrm>
        </p:spPr>
        <p:txBody>
          <a:bodyPr>
            <a:noAutofit/>
          </a:bodyPr>
          <a:lstStyle/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Resumen Pasos a seguir TFG</a:t>
            </a:r>
            <a:endParaRPr lang="es-ES" altLang="es-ES" sz="3600" b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479EF2-0BF8-4777-B5EF-679F123A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37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A37C52-85B0-4D1F-867B-916E27C2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005777"/>
            <a:ext cx="5848350" cy="49911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8FB86FC7-848C-87FE-4569-851E5F5B3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69" y="256395"/>
            <a:ext cx="1542437" cy="12064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57A45C-C532-C0A1-717D-410F0146B29E}"/>
              </a:ext>
            </a:extLst>
          </p:cNvPr>
          <p:cNvSpPr txBox="1"/>
          <p:nvPr/>
        </p:nvSpPr>
        <p:spPr>
          <a:xfrm>
            <a:off x="1030512" y="2521528"/>
            <a:ext cx="24893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Subir visto bueno del director</a:t>
            </a:r>
          </a:p>
        </p:txBody>
      </p:sp>
    </p:spTree>
    <p:extLst>
      <p:ext uri="{BB962C8B-B14F-4D97-AF65-F5344CB8AC3E}">
        <p14:creationId xmlns:p14="http://schemas.microsoft.com/office/powerpoint/2010/main" val="3799851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3381CA-09EC-4FCF-A3A3-A8FAB98F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75" cy="6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CC4F68-3C92-4532-9106-FB0D9F37C0A8}"/>
              </a:ext>
            </a:extLst>
          </p:cNvPr>
          <p:cNvSpPr txBox="1"/>
          <p:nvPr/>
        </p:nvSpPr>
        <p:spPr>
          <a:xfrm>
            <a:off x="3481879" y="4836798"/>
            <a:ext cx="595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MUCHAS GRACIAS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56594-BC85-4860-B6D7-BF8B2601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38</a:t>
            </a:fld>
            <a:endParaRPr lang="es-ES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075EE08-9E86-25B1-0126-FC8CD9B7D0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4" y="5129186"/>
            <a:ext cx="1236592" cy="9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7CD5B2-6F22-4C08-ACF1-799B646B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692"/>
            <a:ext cx="9144000" cy="345596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88B0F4-580A-4D10-8A6D-FC1D9AE4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4</a:t>
            </a:fld>
            <a:endParaRPr lang="es-E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C9EA0265-10F6-A761-33F4-B6536CE7A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327687"/>
            <a:ext cx="1513683" cy="118399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FD2BC0F-FB98-DA45-CB29-96A9F7CE8B0A}"/>
              </a:ext>
            </a:extLst>
          </p:cNvPr>
          <p:cNvSpPr txBox="1">
            <a:spLocks noChangeArrowheads="1"/>
          </p:cNvSpPr>
          <p:nvPr/>
        </p:nvSpPr>
        <p:spPr>
          <a:xfrm>
            <a:off x="826656" y="71332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TRABAJO FIN DE GRADO ESI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4E50F1-CD58-9585-94A3-1F07CADAC683}"/>
              </a:ext>
            </a:extLst>
          </p:cNvPr>
          <p:cNvSpPr txBox="1"/>
          <p:nvPr/>
        </p:nvSpPr>
        <p:spPr>
          <a:xfrm flipH="1">
            <a:off x="1700347" y="5355335"/>
            <a:ext cx="888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Se encuentra toda la </a:t>
            </a:r>
            <a:r>
              <a:rPr lang="es-ES" b="1" dirty="0">
                <a:solidFill>
                  <a:srgbClr val="FF0000"/>
                </a:solidFill>
              </a:rPr>
              <a:t>información </a:t>
            </a:r>
            <a:r>
              <a:rPr lang="es-ES" dirty="0"/>
              <a:t>sobre los TFG</a:t>
            </a:r>
          </a:p>
        </p:txBody>
      </p:sp>
      <p:sp>
        <p:nvSpPr>
          <p:cNvPr id="8" name="object 55">
            <a:extLst>
              <a:ext uri="{FF2B5EF4-FFF2-40B4-BE49-F238E27FC236}">
                <a16:creationId xmlns:a16="http://schemas.microsoft.com/office/drawing/2014/main" id="{76605A91-53A6-ECC5-B2A7-FBB4F9BCBFE9}"/>
              </a:ext>
            </a:extLst>
          </p:cNvPr>
          <p:cNvSpPr/>
          <p:nvPr/>
        </p:nvSpPr>
        <p:spPr>
          <a:xfrm>
            <a:off x="2946400" y="5017514"/>
            <a:ext cx="365756" cy="478121"/>
          </a:xfrm>
          <a:custGeom>
            <a:avLst/>
            <a:gdLst/>
            <a:ahLst/>
            <a:cxnLst/>
            <a:rect l="l" t="t" r="r" b="b"/>
            <a:pathLst>
              <a:path w="299720" h="337819">
                <a:moveTo>
                  <a:pt x="130162" y="0"/>
                </a:moveTo>
                <a:lnTo>
                  <a:pt x="120802" y="2012"/>
                </a:lnTo>
                <a:lnTo>
                  <a:pt x="113147" y="7518"/>
                </a:lnTo>
                <a:lnTo>
                  <a:pt x="107973" y="15691"/>
                </a:lnTo>
                <a:lnTo>
                  <a:pt x="106057" y="25704"/>
                </a:lnTo>
                <a:lnTo>
                  <a:pt x="107149" y="206654"/>
                </a:lnTo>
                <a:lnTo>
                  <a:pt x="58115" y="157899"/>
                </a:lnTo>
                <a:lnTo>
                  <a:pt x="19762" y="146520"/>
                </a:lnTo>
                <a:lnTo>
                  <a:pt x="0" y="160007"/>
                </a:lnTo>
                <a:lnTo>
                  <a:pt x="108001" y="316278"/>
                </a:lnTo>
                <a:lnTo>
                  <a:pt x="121624" y="327710"/>
                </a:lnTo>
                <a:lnTo>
                  <a:pt x="137558" y="334952"/>
                </a:lnTo>
                <a:lnTo>
                  <a:pt x="155003" y="337502"/>
                </a:lnTo>
                <a:lnTo>
                  <a:pt x="233095" y="337642"/>
                </a:lnTo>
                <a:lnTo>
                  <a:pt x="258737" y="332146"/>
                </a:lnTo>
                <a:lnTo>
                  <a:pt x="279706" y="317072"/>
                </a:lnTo>
                <a:lnTo>
                  <a:pt x="293876" y="294681"/>
                </a:lnTo>
                <a:lnTo>
                  <a:pt x="299123" y="267233"/>
                </a:lnTo>
                <a:lnTo>
                  <a:pt x="299377" y="146824"/>
                </a:lnTo>
                <a:lnTo>
                  <a:pt x="297485" y="136810"/>
                </a:lnTo>
                <a:lnTo>
                  <a:pt x="292342" y="128633"/>
                </a:lnTo>
                <a:lnTo>
                  <a:pt x="284716" y="123116"/>
                </a:lnTo>
                <a:lnTo>
                  <a:pt x="275374" y="121081"/>
                </a:lnTo>
                <a:lnTo>
                  <a:pt x="265498" y="123073"/>
                </a:lnTo>
                <a:lnTo>
                  <a:pt x="257856" y="128557"/>
                </a:lnTo>
                <a:lnTo>
                  <a:pt x="252682" y="136701"/>
                </a:lnTo>
                <a:lnTo>
                  <a:pt x="250748" y="146685"/>
                </a:lnTo>
                <a:lnTo>
                  <a:pt x="250774" y="133731"/>
                </a:lnTo>
                <a:lnTo>
                  <a:pt x="248902" y="123701"/>
                </a:lnTo>
                <a:lnTo>
                  <a:pt x="243762" y="115503"/>
                </a:lnTo>
                <a:lnTo>
                  <a:pt x="236124" y="109967"/>
                </a:lnTo>
                <a:lnTo>
                  <a:pt x="226720" y="107924"/>
                </a:lnTo>
                <a:lnTo>
                  <a:pt x="217423" y="109897"/>
                </a:lnTo>
                <a:lnTo>
                  <a:pt x="209805" y="115317"/>
                </a:lnTo>
                <a:lnTo>
                  <a:pt x="204619" y="123378"/>
                </a:lnTo>
                <a:lnTo>
                  <a:pt x="202615" y="133273"/>
                </a:lnTo>
                <a:lnTo>
                  <a:pt x="202641" y="125349"/>
                </a:lnTo>
                <a:lnTo>
                  <a:pt x="200767" y="115319"/>
                </a:lnTo>
                <a:lnTo>
                  <a:pt x="195624" y="107121"/>
                </a:lnTo>
                <a:lnTo>
                  <a:pt x="187985" y="101585"/>
                </a:lnTo>
                <a:lnTo>
                  <a:pt x="178625" y="99542"/>
                </a:lnTo>
                <a:lnTo>
                  <a:pt x="168867" y="101479"/>
                </a:lnTo>
                <a:lnTo>
                  <a:pt x="161302" y="106791"/>
                </a:lnTo>
                <a:lnTo>
                  <a:pt x="156099" y="114698"/>
                </a:lnTo>
                <a:lnTo>
                  <a:pt x="153987" y="124421"/>
                </a:lnTo>
                <a:lnTo>
                  <a:pt x="154165" y="25819"/>
                </a:lnTo>
                <a:lnTo>
                  <a:pt x="152295" y="15782"/>
                </a:lnTo>
                <a:lnTo>
                  <a:pt x="147161" y="7581"/>
                </a:lnTo>
                <a:lnTo>
                  <a:pt x="139531" y="2048"/>
                </a:lnTo>
                <a:lnTo>
                  <a:pt x="1301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49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6451B23-92F5-487B-4412-E5548518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" y="2110860"/>
            <a:ext cx="9144000" cy="2973155"/>
          </a:xfrm>
          <a:prstGeom prst="rect">
            <a:avLst/>
          </a:prstGeom>
        </p:spPr>
      </p:pic>
      <p:sp>
        <p:nvSpPr>
          <p:cNvPr id="9" name="Rectángulo 14">
            <a:extLst>
              <a:ext uri="{FF2B5EF4-FFF2-40B4-BE49-F238E27FC236}">
                <a16:creationId xmlns:a16="http://schemas.microsoft.com/office/drawing/2014/main" id="{181601BF-9D0F-0D7B-B1E7-67EE7525AFFA}"/>
              </a:ext>
            </a:extLst>
          </p:cNvPr>
          <p:cNvSpPr/>
          <p:nvPr/>
        </p:nvSpPr>
        <p:spPr>
          <a:xfrm>
            <a:off x="7093439" y="-1"/>
            <a:ext cx="2050561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223687" y="483930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Normativas del Trabajo Fin de Grado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FFB2AE-0CCE-4322-9166-9FAB8A13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5</a:t>
            </a:fld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B094EF6-A5AB-4DDE-A41A-2E70D404B373}"/>
              </a:ext>
            </a:extLst>
          </p:cNvPr>
          <p:cNvSpPr/>
          <p:nvPr/>
        </p:nvSpPr>
        <p:spPr bwMode="auto">
          <a:xfrm>
            <a:off x="30823" y="4119419"/>
            <a:ext cx="4541177" cy="1016044"/>
          </a:xfrm>
          <a:prstGeom prst="roundRect">
            <a:avLst/>
          </a:prstGeom>
          <a:noFill/>
          <a:ln w="19050" cap="flat" cmpd="sng" algn="ctr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E866468-629E-48E8-AD9B-750212DC5DA5}"/>
              </a:ext>
            </a:extLst>
          </p:cNvPr>
          <p:cNvSpPr/>
          <p:nvPr/>
        </p:nvSpPr>
        <p:spPr bwMode="auto">
          <a:xfrm>
            <a:off x="4602823" y="4144439"/>
            <a:ext cx="2835668" cy="462337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37D0047-BD38-0D58-80F5-CF7BAC4CF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67" y="341017"/>
            <a:ext cx="1600768" cy="12521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8E49DA-4978-A9FF-5E43-B8AA20D1F349}"/>
              </a:ext>
            </a:extLst>
          </p:cNvPr>
          <p:cNvSpPr txBox="1"/>
          <p:nvPr/>
        </p:nvSpPr>
        <p:spPr>
          <a:xfrm>
            <a:off x="685800" y="574765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de la 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D44B01-CF22-430E-3A74-C47B018082FA}"/>
              </a:ext>
            </a:extLst>
          </p:cNvPr>
          <p:cNvSpPr txBox="1"/>
          <p:nvPr/>
        </p:nvSpPr>
        <p:spPr>
          <a:xfrm>
            <a:off x="5131951" y="5253363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de la ESI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E2E1746-00A6-4E50-A58A-B405E0679D95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768789" y="5168550"/>
            <a:ext cx="630535" cy="579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E48634F-9D5C-BEB6-FD38-8AC4D9B7E5C2}"/>
              </a:ext>
            </a:extLst>
          </p:cNvPr>
          <p:cNvCxnSpPr>
            <a:cxnSpLocks/>
          </p:cNvCxnSpPr>
          <p:nvPr/>
        </p:nvCxnSpPr>
        <p:spPr>
          <a:xfrm flipH="1" flipV="1">
            <a:off x="5856514" y="4703948"/>
            <a:ext cx="601436" cy="505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55">
            <a:extLst>
              <a:ext uri="{FF2B5EF4-FFF2-40B4-BE49-F238E27FC236}">
                <a16:creationId xmlns:a16="http://schemas.microsoft.com/office/drawing/2014/main" id="{015F0303-CC43-85B3-8BFB-192E6EF76012}"/>
              </a:ext>
            </a:extLst>
          </p:cNvPr>
          <p:cNvSpPr/>
          <p:nvPr/>
        </p:nvSpPr>
        <p:spPr>
          <a:xfrm>
            <a:off x="4972524" y="4548024"/>
            <a:ext cx="417428" cy="462336"/>
          </a:xfrm>
          <a:custGeom>
            <a:avLst/>
            <a:gdLst/>
            <a:ahLst/>
            <a:cxnLst/>
            <a:rect l="l" t="t" r="r" b="b"/>
            <a:pathLst>
              <a:path w="299720" h="337819">
                <a:moveTo>
                  <a:pt x="130162" y="0"/>
                </a:moveTo>
                <a:lnTo>
                  <a:pt x="120802" y="2012"/>
                </a:lnTo>
                <a:lnTo>
                  <a:pt x="113147" y="7518"/>
                </a:lnTo>
                <a:lnTo>
                  <a:pt x="107973" y="15691"/>
                </a:lnTo>
                <a:lnTo>
                  <a:pt x="106057" y="25704"/>
                </a:lnTo>
                <a:lnTo>
                  <a:pt x="107149" y="206654"/>
                </a:lnTo>
                <a:lnTo>
                  <a:pt x="58115" y="157899"/>
                </a:lnTo>
                <a:lnTo>
                  <a:pt x="19762" y="146520"/>
                </a:lnTo>
                <a:lnTo>
                  <a:pt x="0" y="160007"/>
                </a:lnTo>
                <a:lnTo>
                  <a:pt x="108001" y="316278"/>
                </a:lnTo>
                <a:lnTo>
                  <a:pt x="121624" y="327710"/>
                </a:lnTo>
                <a:lnTo>
                  <a:pt x="137558" y="334952"/>
                </a:lnTo>
                <a:lnTo>
                  <a:pt x="155003" y="337502"/>
                </a:lnTo>
                <a:lnTo>
                  <a:pt x="233095" y="337642"/>
                </a:lnTo>
                <a:lnTo>
                  <a:pt x="258737" y="332146"/>
                </a:lnTo>
                <a:lnTo>
                  <a:pt x="279706" y="317072"/>
                </a:lnTo>
                <a:lnTo>
                  <a:pt x="293876" y="294681"/>
                </a:lnTo>
                <a:lnTo>
                  <a:pt x="299123" y="267233"/>
                </a:lnTo>
                <a:lnTo>
                  <a:pt x="299377" y="146824"/>
                </a:lnTo>
                <a:lnTo>
                  <a:pt x="297485" y="136810"/>
                </a:lnTo>
                <a:lnTo>
                  <a:pt x="292342" y="128633"/>
                </a:lnTo>
                <a:lnTo>
                  <a:pt x="284716" y="123116"/>
                </a:lnTo>
                <a:lnTo>
                  <a:pt x="275374" y="121081"/>
                </a:lnTo>
                <a:lnTo>
                  <a:pt x="265498" y="123073"/>
                </a:lnTo>
                <a:lnTo>
                  <a:pt x="257856" y="128557"/>
                </a:lnTo>
                <a:lnTo>
                  <a:pt x="252682" y="136701"/>
                </a:lnTo>
                <a:lnTo>
                  <a:pt x="250748" y="146685"/>
                </a:lnTo>
                <a:lnTo>
                  <a:pt x="250774" y="133731"/>
                </a:lnTo>
                <a:lnTo>
                  <a:pt x="248902" y="123701"/>
                </a:lnTo>
                <a:lnTo>
                  <a:pt x="243762" y="115503"/>
                </a:lnTo>
                <a:lnTo>
                  <a:pt x="236124" y="109967"/>
                </a:lnTo>
                <a:lnTo>
                  <a:pt x="226720" y="107924"/>
                </a:lnTo>
                <a:lnTo>
                  <a:pt x="217423" y="109897"/>
                </a:lnTo>
                <a:lnTo>
                  <a:pt x="209805" y="115317"/>
                </a:lnTo>
                <a:lnTo>
                  <a:pt x="204619" y="123378"/>
                </a:lnTo>
                <a:lnTo>
                  <a:pt x="202615" y="133273"/>
                </a:lnTo>
                <a:lnTo>
                  <a:pt x="202641" y="125349"/>
                </a:lnTo>
                <a:lnTo>
                  <a:pt x="200767" y="115319"/>
                </a:lnTo>
                <a:lnTo>
                  <a:pt x="195624" y="107121"/>
                </a:lnTo>
                <a:lnTo>
                  <a:pt x="187985" y="101585"/>
                </a:lnTo>
                <a:lnTo>
                  <a:pt x="178625" y="99542"/>
                </a:lnTo>
                <a:lnTo>
                  <a:pt x="168867" y="101479"/>
                </a:lnTo>
                <a:lnTo>
                  <a:pt x="161302" y="106791"/>
                </a:lnTo>
                <a:lnTo>
                  <a:pt x="156099" y="114698"/>
                </a:lnTo>
                <a:lnTo>
                  <a:pt x="153987" y="124421"/>
                </a:lnTo>
                <a:lnTo>
                  <a:pt x="154165" y="25819"/>
                </a:lnTo>
                <a:lnTo>
                  <a:pt x="152295" y="15782"/>
                </a:lnTo>
                <a:lnTo>
                  <a:pt x="147161" y="7581"/>
                </a:lnTo>
                <a:lnTo>
                  <a:pt x="139531" y="2048"/>
                </a:lnTo>
                <a:lnTo>
                  <a:pt x="1301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5">
            <a:extLst>
              <a:ext uri="{FF2B5EF4-FFF2-40B4-BE49-F238E27FC236}">
                <a16:creationId xmlns:a16="http://schemas.microsoft.com/office/drawing/2014/main" id="{70A4989F-0025-2010-1758-4D7D67A5D52D}"/>
              </a:ext>
            </a:extLst>
          </p:cNvPr>
          <p:cNvSpPr/>
          <p:nvPr/>
        </p:nvSpPr>
        <p:spPr>
          <a:xfrm>
            <a:off x="3554691" y="4594526"/>
            <a:ext cx="405876" cy="415834"/>
          </a:xfrm>
          <a:custGeom>
            <a:avLst/>
            <a:gdLst/>
            <a:ahLst/>
            <a:cxnLst/>
            <a:rect l="l" t="t" r="r" b="b"/>
            <a:pathLst>
              <a:path w="299720" h="337819">
                <a:moveTo>
                  <a:pt x="130162" y="0"/>
                </a:moveTo>
                <a:lnTo>
                  <a:pt x="120802" y="2012"/>
                </a:lnTo>
                <a:lnTo>
                  <a:pt x="113147" y="7518"/>
                </a:lnTo>
                <a:lnTo>
                  <a:pt x="107973" y="15691"/>
                </a:lnTo>
                <a:lnTo>
                  <a:pt x="106057" y="25704"/>
                </a:lnTo>
                <a:lnTo>
                  <a:pt x="107149" y="206654"/>
                </a:lnTo>
                <a:lnTo>
                  <a:pt x="58115" y="157899"/>
                </a:lnTo>
                <a:lnTo>
                  <a:pt x="19762" y="146520"/>
                </a:lnTo>
                <a:lnTo>
                  <a:pt x="0" y="160007"/>
                </a:lnTo>
                <a:lnTo>
                  <a:pt x="108001" y="316278"/>
                </a:lnTo>
                <a:lnTo>
                  <a:pt x="121624" y="327710"/>
                </a:lnTo>
                <a:lnTo>
                  <a:pt x="137558" y="334952"/>
                </a:lnTo>
                <a:lnTo>
                  <a:pt x="155003" y="337502"/>
                </a:lnTo>
                <a:lnTo>
                  <a:pt x="233095" y="337642"/>
                </a:lnTo>
                <a:lnTo>
                  <a:pt x="258737" y="332146"/>
                </a:lnTo>
                <a:lnTo>
                  <a:pt x="279706" y="317072"/>
                </a:lnTo>
                <a:lnTo>
                  <a:pt x="293876" y="294681"/>
                </a:lnTo>
                <a:lnTo>
                  <a:pt x="299123" y="267233"/>
                </a:lnTo>
                <a:lnTo>
                  <a:pt x="299377" y="146824"/>
                </a:lnTo>
                <a:lnTo>
                  <a:pt x="297485" y="136810"/>
                </a:lnTo>
                <a:lnTo>
                  <a:pt x="292342" y="128633"/>
                </a:lnTo>
                <a:lnTo>
                  <a:pt x="284716" y="123116"/>
                </a:lnTo>
                <a:lnTo>
                  <a:pt x="275374" y="121081"/>
                </a:lnTo>
                <a:lnTo>
                  <a:pt x="265498" y="123073"/>
                </a:lnTo>
                <a:lnTo>
                  <a:pt x="257856" y="128557"/>
                </a:lnTo>
                <a:lnTo>
                  <a:pt x="252682" y="136701"/>
                </a:lnTo>
                <a:lnTo>
                  <a:pt x="250748" y="146685"/>
                </a:lnTo>
                <a:lnTo>
                  <a:pt x="250774" y="133731"/>
                </a:lnTo>
                <a:lnTo>
                  <a:pt x="248902" y="123701"/>
                </a:lnTo>
                <a:lnTo>
                  <a:pt x="243762" y="115503"/>
                </a:lnTo>
                <a:lnTo>
                  <a:pt x="236124" y="109967"/>
                </a:lnTo>
                <a:lnTo>
                  <a:pt x="226720" y="107924"/>
                </a:lnTo>
                <a:lnTo>
                  <a:pt x="217423" y="109897"/>
                </a:lnTo>
                <a:lnTo>
                  <a:pt x="209805" y="115317"/>
                </a:lnTo>
                <a:lnTo>
                  <a:pt x="204619" y="123378"/>
                </a:lnTo>
                <a:lnTo>
                  <a:pt x="202615" y="133273"/>
                </a:lnTo>
                <a:lnTo>
                  <a:pt x="202641" y="125349"/>
                </a:lnTo>
                <a:lnTo>
                  <a:pt x="200767" y="115319"/>
                </a:lnTo>
                <a:lnTo>
                  <a:pt x="195624" y="107121"/>
                </a:lnTo>
                <a:lnTo>
                  <a:pt x="187985" y="101585"/>
                </a:lnTo>
                <a:lnTo>
                  <a:pt x="178625" y="99542"/>
                </a:lnTo>
                <a:lnTo>
                  <a:pt x="168867" y="101479"/>
                </a:lnTo>
                <a:lnTo>
                  <a:pt x="161302" y="106791"/>
                </a:lnTo>
                <a:lnTo>
                  <a:pt x="156099" y="114698"/>
                </a:lnTo>
                <a:lnTo>
                  <a:pt x="153987" y="124421"/>
                </a:lnTo>
                <a:lnTo>
                  <a:pt x="154165" y="25819"/>
                </a:lnTo>
                <a:lnTo>
                  <a:pt x="152295" y="15782"/>
                </a:lnTo>
                <a:lnTo>
                  <a:pt x="147161" y="7581"/>
                </a:lnTo>
                <a:lnTo>
                  <a:pt x="139531" y="2048"/>
                </a:lnTo>
                <a:lnTo>
                  <a:pt x="13016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8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88732" y="991322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Normativa del Trabajo Fin de Grado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 la UAL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F1406A7-805B-4139-AA46-3B4ECB475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28" y="1696081"/>
            <a:ext cx="5720234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_tradnl" sz="2000" b="1" dirty="0">
                <a:solidFill>
                  <a:srgbClr val="000099"/>
                </a:solidFill>
                <a:latin typeface="Times New Roman" charset="0"/>
                <a:ea typeface="ＭＳ Ｐゴシック" charset="0"/>
              </a:rPr>
              <a:t>Normativa para la realización de los Trabajos Fin de Grado y Fin de Máster en los programas de enseñanzas oficiales de la Universidad de Almería</a:t>
            </a: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s-ES_tradnl" sz="2000" dirty="0">
              <a:solidFill>
                <a:srgbClr val="000099"/>
              </a:solidFill>
              <a:latin typeface="Times New Roman" charset="0"/>
              <a:ea typeface="ＭＳ Ｐゴシック" charset="0"/>
            </a:endParaRP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_tradnl" sz="2000" dirty="0">
                <a:solidFill>
                  <a:srgbClr val="000099"/>
                </a:solidFill>
                <a:latin typeface="Times New Roman" charset="0"/>
                <a:ea typeface="ＭＳ Ｐゴシック" charset="0"/>
              </a:rPr>
              <a:t>Contiene las directrices generales relativas a la definición, realización, defensa, calificación y tramitación administrativa de los TFG y de TFM que se establezcan en los diferentes planes de estudio de los </a:t>
            </a:r>
            <a:r>
              <a:rPr lang="es-ES" sz="2000" dirty="0">
                <a:solidFill>
                  <a:srgbClr val="000099"/>
                </a:solidFill>
                <a:latin typeface="Times New Roman" charset="0"/>
                <a:ea typeface="ＭＳ Ｐゴシック" charset="0"/>
              </a:rPr>
              <a:t>Títulos</a:t>
            </a:r>
            <a:r>
              <a:rPr lang="es-ES_tradnl" sz="2000" dirty="0">
                <a:solidFill>
                  <a:srgbClr val="000099"/>
                </a:solidFill>
                <a:latin typeface="Times New Roman" charset="0"/>
                <a:ea typeface="ＭＳ Ｐゴシック" charset="0"/>
              </a:rPr>
              <a:t> Oficiales impartidos en la Universidad de Almería, sin perjuicio de las </a:t>
            </a:r>
            <a:r>
              <a:rPr lang="es-ES_tradnl" sz="2000" b="1" dirty="0">
                <a:solidFill>
                  <a:srgbClr val="000099"/>
                </a:solidFill>
                <a:latin typeface="Times New Roman" charset="0"/>
                <a:ea typeface="ＭＳ Ｐゴシック" charset="0"/>
              </a:rPr>
              <a:t>posibles especificidades de cada plan de estudios</a:t>
            </a:r>
            <a:r>
              <a:rPr lang="es-ES_tradnl" sz="2000" dirty="0">
                <a:solidFill>
                  <a:srgbClr val="000099"/>
                </a:solidFill>
                <a:latin typeface="Times New Roman" charset="0"/>
                <a:ea typeface="ＭＳ Ｐゴシック" charset="0"/>
              </a:rPr>
              <a:t>, que en todo caso deberá ser compatible con lo establecido en la presente normativa</a:t>
            </a:r>
            <a:endParaRPr lang="es-ES" sz="2000" dirty="0">
              <a:solidFill>
                <a:srgbClr val="000099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B1F058-2AAD-47D0-B3E9-235127868AFB}"/>
              </a:ext>
            </a:extLst>
          </p:cNvPr>
          <p:cNvSpPr txBox="1"/>
          <p:nvPr/>
        </p:nvSpPr>
        <p:spPr>
          <a:xfrm>
            <a:off x="1958242" y="2712271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24 de julio de 2017</a:t>
            </a:r>
          </a:p>
          <a:p>
            <a:r>
              <a:rPr lang="es-ES" b="1" dirty="0">
                <a:solidFill>
                  <a:srgbClr val="FF0000"/>
                </a:solidFill>
              </a:rPr>
              <a:t>Modificada el 16 de julio de 2021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AC47999-0EB3-4C0B-9D1B-09B97A16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F363E369-BAE8-867E-C31F-6158AFE750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49" y="327687"/>
            <a:ext cx="1434970" cy="11224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90C66E-1EE4-D743-464C-7CEB3EB13F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0" t="1955"/>
          <a:stretch/>
        </p:blipFill>
        <p:spPr>
          <a:xfrm>
            <a:off x="5870162" y="1838036"/>
            <a:ext cx="3273838" cy="42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0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333012" y="1099976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Normativa del Trabajo Fin de Grado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 la ESI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D91D8954-14D0-48A4-8C29-922D78DD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02" y="2000992"/>
            <a:ext cx="5846348" cy="28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sz="2200" b="1" dirty="0">
                <a:solidFill>
                  <a:srgbClr val="000099"/>
                </a:solidFill>
                <a:cs typeface="+mn-cs"/>
              </a:rPr>
              <a:t>Normativa de Trabajos Fin de Grado</a:t>
            </a: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s-ES_tradnl" sz="2200" b="1" dirty="0">
                <a:solidFill>
                  <a:srgbClr val="000099"/>
                </a:solidFill>
                <a:cs typeface="+mn-cs"/>
              </a:rPr>
              <a:t> en Ingeniería:</a:t>
            </a:r>
          </a:p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endParaRPr lang="es-ES_tradnl" b="1" dirty="0">
              <a:solidFill>
                <a:srgbClr val="000099"/>
              </a:solidFill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endParaRPr lang="es-ES_tradnl" b="1" dirty="0">
              <a:solidFill>
                <a:srgbClr val="000099"/>
              </a:solidFill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s-ES_tradnl" b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EB6249-B68F-467F-8A33-91EFCE78B7D0}"/>
              </a:ext>
            </a:extLst>
          </p:cNvPr>
          <p:cNvSpPr txBox="1"/>
          <p:nvPr/>
        </p:nvSpPr>
        <p:spPr>
          <a:xfrm>
            <a:off x="924720" y="3260618"/>
            <a:ext cx="525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Curso  2024-2025: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rgbClr val="FF0000"/>
                </a:solidFill>
              </a:rPr>
              <a:t>	Agrícola</a:t>
            </a:r>
          </a:p>
          <a:p>
            <a:r>
              <a:rPr lang="es-ES" b="1" dirty="0">
                <a:solidFill>
                  <a:srgbClr val="FF0000"/>
                </a:solidFill>
              </a:rPr>
              <a:t>	Informática</a:t>
            </a:r>
          </a:p>
          <a:p>
            <a:r>
              <a:rPr lang="es-ES" b="1" dirty="0">
                <a:solidFill>
                  <a:srgbClr val="FF0000"/>
                </a:solidFill>
              </a:rPr>
              <a:t>	Electrónica Industrial y Automática</a:t>
            </a:r>
          </a:p>
          <a:p>
            <a:r>
              <a:rPr lang="es-ES" b="1" dirty="0">
                <a:solidFill>
                  <a:srgbClr val="FF0000"/>
                </a:solidFill>
              </a:rPr>
              <a:t>	Eléctrica</a:t>
            </a:r>
          </a:p>
          <a:p>
            <a:r>
              <a:rPr lang="es-ES" b="1" dirty="0">
                <a:solidFill>
                  <a:srgbClr val="FF0000"/>
                </a:solidFill>
              </a:rPr>
              <a:t>	Mecánica</a:t>
            </a:r>
          </a:p>
          <a:p>
            <a:r>
              <a:rPr lang="es-ES" b="1" dirty="0">
                <a:solidFill>
                  <a:srgbClr val="FF0000"/>
                </a:solidFill>
              </a:rPr>
              <a:t>	Química Industrial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EC44A5-4EA2-40EE-BA33-201AB234B8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46" t="6575" r="12068" b="5535"/>
          <a:stretch/>
        </p:blipFill>
        <p:spPr>
          <a:xfrm>
            <a:off x="3984208" y="2885449"/>
            <a:ext cx="929470" cy="108710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3CCF01-716E-426D-AAD6-14E0593E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7</a:t>
            </a:fld>
            <a:endParaRPr lang="es-E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E1CFD88-DF1C-8E9E-09D3-3C596AE9E9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84" y="114757"/>
            <a:ext cx="1236592" cy="9672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A2E81E-289B-74BD-3063-41DBF39A1E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0" t="1955"/>
          <a:stretch/>
        </p:blipFill>
        <p:spPr>
          <a:xfrm>
            <a:off x="5870162" y="1838036"/>
            <a:ext cx="3273838" cy="42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38E00F2-E303-DDED-F276-A0BC9C74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910"/>
            <a:ext cx="7041125" cy="1157546"/>
          </a:xfrm>
          <a:prstGeom prst="rect">
            <a:avLst/>
          </a:prstGeom>
        </p:spPr>
      </p:pic>
      <p:sp>
        <p:nvSpPr>
          <p:cNvPr id="3" name="Rectángulo 14">
            <a:extLst>
              <a:ext uri="{FF2B5EF4-FFF2-40B4-BE49-F238E27FC236}">
                <a16:creationId xmlns:a16="http://schemas.microsoft.com/office/drawing/2014/main" id="{09D092C6-10D3-4603-5A11-AA859065C54E}"/>
              </a:ext>
            </a:extLst>
          </p:cNvPr>
          <p:cNvSpPr/>
          <p:nvPr/>
        </p:nvSpPr>
        <p:spPr>
          <a:xfrm>
            <a:off x="6770255" y="-1"/>
            <a:ext cx="2373745" cy="6144677"/>
          </a:xfrm>
          <a:custGeom>
            <a:avLst/>
            <a:gdLst>
              <a:gd name="connsiteX0" fmla="*/ 0 w 3782439"/>
              <a:gd name="connsiteY0" fmla="*/ 0 h 7620000"/>
              <a:gd name="connsiteX1" fmla="*/ 3782439 w 3782439"/>
              <a:gd name="connsiteY1" fmla="*/ 0 h 7620000"/>
              <a:gd name="connsiteX2" fmla="*/ 3782439 w 3782439"/>
              <a:gd name="connsiteY2" fmla="*/ 7620000 h 7620000"/>
              <a:gd name="connsiteX3" fmla="*/ 0 w 3782439"/>
              <a:gd name="connsiteY3" fmla="*/ 7620000 h 7620000"/>
              <a:gd name="connsiteX4" fmla="*/ 0 w 3782439"/>
              <a:gd name="connsiteY4" fmla="*/ 0 h 7620000"/>
              <a:gd name="connsiteX0" fmla="*/ 802640 w 4585079"/>
              <a:gd name="connsiteY0" fmla="*/ 0 h 7620000"/>
              <a:gd name="connsiteX1" fmla="*/ 4585079 w 4585079"/>
              <a:gd name="connsiteY1" fmla="*/ 0 h 7620000"/>
              <a:gd name="connsiteX2" fmla="*/ 4585079 w 4585079"/>
              <a:gd name="connsiteY2" fmla="*/ 7620000 h 7620000"/>
              <a:gd name="connsiteX3" fmla="*/ 0 w 4585079"/>
              <a:gd name="connsiteY3" fmla="*/ 7589520 h 7620000"/>
              <a:gd name="connsiteX4" fmla="*/ 802640 w 4585079"/>
              <a:gd name="connsiteY4" fmla="*/ 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79" h="7620000">
                <a:moveTo>
                  <a:pt x="802640" y="0"/>
                </a:moveTo>
                <a:lnTo>
                  <a:pt x="4585079" y="0"/>
                </a:lnTo>
                <a:lnTo>
                  <a:pt x="4585079" y="7620000"/>
                </a:lnTo>
                <a:lnTo>
                  <a:pt x="0" y="7589520"/>
                </a:lnTo>
                <a:lnTo>
                  <a:pt x="802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25600" y="192889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_tradnl" altLang="es-E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Normativa de TFG y CTFG - Informática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AAFBC83-F7D9-4156-847F-0BA99726B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93" y="2031310"/>
            <a:ext cx="5145807" cy="38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Artículo 1. Propósito y alcance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Artículo 2. Naturaleza del Trabajo Fin de Grado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Artículo 3. Coordinación y supervisión de los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Artículo 4. Director (Codirector) de los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  <a:cs typeface="+mn-cs"/>
              </a:rPr>
              <a:t>Artículo 5. </a:t>
            </a:r>
            <a:r>
              <a:rPr lang="es-ES_tradnl" b="1" dirty="0">
                <a:solidFill>
                  <a:srgbClr val="000099"/>
                </a:solidFill>
              </a:rPr>
              <a:t>Anteproyecto del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</a:rPr>
              <a:t>Artículo 6. Estructura de la memoria del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_tradnl" b="1" dirty="0">
                <a:solidFill>
                  <a:srgbClr val="000099"/>
                </a:solidFill>
              </a:rPr>
              <a:t>Artículo 7. Comisiones evaluadoras de los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" b="1" dirty="0">
                <a:solidFill>
                  <a:srgbClr val="000099"/>
                </a:solidFill>
              </a:rPr>
              <a:t>Artículo 8. Presentación del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" b="1" dirty="0">
                <a:solidFill>
                  <a:srgbClr val="000099"/>
                </a:solidFill>
              </a:rPr>
              <a:t>Artículo 9. Defensa del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" b="1" dirty="0">
                <a:solidFill>
                  <a:srgbClr val="000099"/>
                </a:solidFill>
              </a:rPr>
              <a:t>Artículo 10. Calificación del TFG</a:t>
            </a: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r>
              <a:rPr lang="es-ES" b="1" dirty="0">
                <a:solidFill>
                  <a:srgbClr val="000099"/>
                </a:solidFill>
              </a:rPr>
              <a:t>Anexos</a:t>
            </a:r>
            <a:endParaRPr lang="es-ES_tradnl" b="1" dirty="0">
              <a:solidFill>
                <a:srgbClr val="000099"/>
              </a:solidFill>
            </a:endParaRPr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_tradnl" dirty="0"/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_tradnl" dirty="0"/>
          </a:p>
          <a:p>
            <a:pPr marL="0" lvl="2" algn="just">
              <a:spcBef>
                <a:spcPct val="20000"/>
              </a:spcBef>
              <a:buClr>
                <a:srgbClr val="000099"/>
              </a:buClr>
              <a:buSzPct val="70000"/>
              <a:defRPr/>
            </a:pPr>
            <a:endParaRPr lang="es-ES_tradnl" b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3CAD736-8535-4EFB-9B12-C9E307B1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8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671BCB4E-0756-D594-A09C-0BDA463BD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40" y="543563"/>
            <a:ext cx="1502553" cy="11752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A06208-C247-08D9-F67A-75F9BFD477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625" y="2031310"/>
            <a:ext cx="2057400" cy="201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ED1259-F898-B63F-2662-BB55095D1C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8673" y="4975813"/>
            <a:ext cx="994524" cy="896602"/>
          </a:xfrm>
          <a:prstGeom prst="rect">
            <a:avLst/>
          </a:prstGeom>
        </p:spPr>
      </p:pic>
      <p:sp>
        <p:nvSpPr>
          <p:cNvPr id="13" name="Rectángulo: esquinas redondeadas 4">
            <a:extLst>
              <a:ext uri="{FF2B5EF4-FFF2-40B4-BE49-F238E27FC236}">
                <a16:creationId xmlns:a16="http://schemas.microsoft.com/office/drawing/2014/main" id="{7AC43CBE-990F-4B36-89D6-159D4A8C823C}"/>
              </a:ext>
            </a:extLst>
          </p:cNvPr>
          <p:cNvSpPr/>
          <p:nvPr/>
        </p:nvSpPr>
        <p:spPr bwMode="auto">
          <a:xfrm>
            <a:off x="4295775" y="961023"/>
            <a:ext cx="2717222" cy="410577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bject 55">
            <a:extLst>
              <a:ext uri="{FF2B5EF4-FFF2-40B4-BE49-F238E27FC236}">
                <a16:creationId xmlns:a16="http://schemas.microsoft.com/office/drawing/2014/main" id="{C0ABEA74-CF63-D61B-38F6-28C33046B24B}"/>
              </a:ext>
            </a:extLst>
          </p:cNvPr>
          <p:cNvSpPr/>
          <p:nvPr/>
        </p:nvSpPr>
        <p:spPr>
          <a:xfrm>
            <a:off x="6685392" y="1299249"/>
            <a:ext cx="260987" cy="301223"/>
          </a:xfrm>
          <a:custGeom>
            <a:avLst/>
            <a:gdLst/>
            <a:ahLst/>
            <a:cxnLst/>
            <a:rect l="l" t="t" r="r" b="b"/>
            <a:pathLst>
              <a:path w="299720" h="337819">
                <a:moveTo>
                  <a:pt x="130162" y="0"/>
                </a:moveTo>
                <a:lnTo>
                  <a:pt x="120802" y="2012"/>
                </a:lnTo>
                <a:lnTo>
                  <a:pt x="113147" y="7518"/>
                </a:lnTo>
                <a:lnTo>
                  <a:pt x="107973" y="15691"/>
                </a:lnTo>
                <a:lnTo>
                  <a:pt x="106057" y="25704"/>
                </a:lnTo>
                <a:lnTo>
                  <a:pt x="107149" y="206654"/>
                </a:lnTo>
                <a:lnTo>
                  <a:pt x="58115" y="157899"/>
                </a:lnTo>
                <a:lnTo>
                  <a:pt x="19762" y="146520"/>
                </a:lnTo>
                <a:lnTo>
                  <a:pt x="0" y="160007"/>
                </a:lnTo>
                <a:lnTo>
                  <a:pt x="108001" y="316278"/>
                </a:lnTo>
                <a:lnTo>
                  <a:pt x="121624" y="327710"/>
                </a:lnTo>
                <a:lnTo>
                  <a:pt x="137558" y="334952"/>
                </a:lnTo>
                <a:lnTo>
                  <a:pt x="155003" y="337502"/>
                </a:lnTo>
                <a:lnTo>
                  <a:pt x="233095" y="337642"/>
                </a:lnTo>
                <a:lnTo>
                  <a:pt x="258737" y="332146"/>
                </a:lnTo>
                <a:lnTo>
                  <a:pt x="279706" y="317072"/>
                </a:lnTo>
                <a:lnTo>
                  <a:pt x="293876" y="294681"/>
                </a:lnTo>
                <a:lnTo>
                  <a:pt x="299123" y="267233"/>
                </a:lnTo>
                <a:lnTo>
                  <a:pt x="299377" y="146824"/>
                </a:lnTo>
                <a:lnTo>
                  <a:pt x="297485" y="136810"/>
                </a:lnTo>
                <a:lnTo>
                  <a:pt x="292342" y="128633"/>
                </a:lnTo>
                <a:lnTo>
                  <a:pt x="284716" y="123116"/>
                </a:lnTo>
                <a:lnTo>
                  <a:pt x="275374" y="121081"/>
                </a:lnTo>
                <a:lnTo>
                  <a:pt x="265498" y="123073"/>
                </a:lnTo>
                <a:lnTo>
                  <a:pt x="257856" y="128557"/>
                </a:lnTo>
                <a:lnTo>
                  <a:pt x="252682" y="136701"/>
                </a:lnTo>
                <a:lnTo>
                  <a:pt x="250748" y="146685"/>
                </a:lnTo>
                <a:lnTo>
                  <a:pt x="250774" y="133731"/>
                </a:lnTo>
                <a:lnTo>
                  <a:pt x="248902" y="123701"/>
                </a:lnTo>
                <a:lnTo>
                  <a:pt x="243762" y="115503"/>
                </a:lnTo>
                <a:lnTo>
                  <a:pt x="236124" y="109967"/>
                </a:lnTo>
                <a:lnTo>
                  <a:pt x="226720" y="107924"/>
                </a:lnTo>
                <a:lnTo>
                  <a:pt x="217423" y="109897"/>
                </a:lnTo>
                <a:lnTo>
                  <a:pt x="209805" y="115317"/>
                </a:lnTo>
                <a:lnTo>
                  <a:pt x="204619" y="123378"/>
                </a:lnTo>
                <a:lnTo>
                  <a:pt x="202615" y="133273"/>
                </a:lnTo>
                <a:lnTo>
                  <a:pt x="202641" y="125349"/>
                </a:lnTo>
                <a:lnTo>
                  <a:pt x="200767" y="115319"/>
                </a:lnTo>
                <a:lnTo>
                  <a:pt x="195624" y="107121"/>
                </a:lnTo>
                <a:lnTo>
                  <a:pt x="187985" y="101585"/>
                </a:lnTo>
                <a:lnTo>
                  <a:pt x="178625" y="99542"/>
                </a:lnTo>
                <a:lnTo>
                  <a:pt x="168867" y="101479"/>
                </a:lnTo>
                <a:lnTo>
                  <a:pt x="161302" y="106791"/>
                </a:lnTo>
                <a:lnTo>
                  <a:pt x="156099" y="114698"/>
                </a:lnTo>
                <a:lnTo>
                  <a:pt x="153987" y="124421"/>
                </a:lnTo>
                <a:lnTo>
                  <a:pt x="154165" y="25819"/>
                </a:lnTo>
                <a:lnTo>
                  <a:pt x="152295" y="15782"/>
                </a:lnTo>
                <a:lnTo>
                  <a:pt x="147161" y="7581"/>
                </a:lnTo>
                <a:lnTo>
                  <a:pt x="139531" y="2048"/>
                </a:lnTo>
                <a:lnTo>
                  <a:pt x="1301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33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D7FF11E-556B-43AC-9B76-FC30508ABCA5}"/>
              </a:ext>
            </a:extLst>
          </p:cNvPr>
          <p:cNvSpPr/>
          <p:nvPr/>
        </p:nvSpPr>
        <p:spPr bwMode="auto">
          <a:xfrm>
            <a:off x="426377" y="4126715"/>
            <a:ext cx="8620236" cy="199699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3366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6783A4-6852-4DDB-853D-D34C67E9CF28}"/>
              </a:ext>
            </a:extLst>
          </p:cNvPr>
          <p:cNvSpPr/>
          <p:nvPr/>
        </p:nvSpPr>
        <p:spPr bwMode="auto">
          <a:xfrm>
            <a:off x="426377" y="1842885"/>
            <a:ext cx="8620236" cy="2465801"/>
          </a:xfrm>
          <a:prstGeom prst="rect">
            <a:avLst/>
          </a:prstGeom>
          <a:solidFill>
            <a:srgbClr val="003366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0BA12F2-DFF7-443F-8D21-80CB7D5EA65D}"/>
              </a:ext>
            </a:extLst>
          </p:cNvPr>
          <p:cNvSpPr txBox="1">
            <a:spLocks noChangeArrowheads="1"/>
          </p:cNvSpPr>
          <p:nvPr/>
        </p:nvSpPr>
        <p:spPr>
          <a:xfrm>
            <a:off x="550431" y="1018123"/>
            <a:ext cx="7115264" cy="4587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32619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Artículo 2. Naturaleza del TFG</a:t>
            </a:r>
          </a:p>
          <a:p>
            <a:pPr algn="ctr"/>
            <a:r>
              <a:rPr lang="es-ES_tradnl" altLang="es-ES" sz="10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S_tradnl" altLang="es-E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Modalidades del TFG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7A92E7-55E3-4AB4-B122-32FA6D35D3DC}"/>
              </a:ext>
            </a:extLst>
          </p:cNvPr>
          <p:cNvSpPr txBox="1"/>
          <p:nvPr/>
        </p:nvSpPr>
        <p:spPr>
          <a:xfrm>
            <a:off x="426377" y="2015601"/>
            <a:ext cx="8399124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_tradnl" sz="2400" b="1" dirty="0">
                <a:solidFill>
                  <a:srgbClr val="FF0000"/>
                </a:solidFill>
                <a:cs typeface="+mn-cs"/>
              </a:rPr>
              <a:t>Proyecto Técnico</a:t>
            </a:r>
            <a:r>
              <a:rPr lang="es-ES_tradnl" sz="1800" b="1" dirty="0">
                <a:solidFill>
                  <a:srgbClr val="000099"/>
                </a:solidFill>
                <a:cs typeface="+mn-cs"/>
              </a:rPr>
              <a:t>. </a:t>
            </a:r>
            <a:r>
              <a:rPr lang="es-ES" b="1" dirty="0">
                <a:solidFill>
                  <a:srgbClr val="000099"/>
                </a:solidFill>
                <a:cs typeface="+mn-cs"/>
              </a:rPr>
              <a:t>Se trata de un trabajo original compuesto por una serie de documentos mediante los cuales se definen el diseño o la modificación, la planificación y la ejecución detallada de un sistema o proceso, dentro del ámbito de la Ingeniería, en el marco de las actividades profesionales propias de la titulación y que pudiera ser visado y tramitado por una institución oficial en una posible relación contractual. Este trabajo debe basarse en las normativas técnicas y administrativas vigentes aplicables al tipo de sistema o proceso del trabajo propuesto en la memoria.</a:t>
            </a:r>
            <a:endParaRPr lang="es-ES_tradnl" sz="1800" b="1" dirty="0">
              <a:solidFill>
                <a:srgbClr val="FF0000"/>
              </a:solidFill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s-ES_tradnl" sz="2400" b="1" dirty="0">
                <a:solidFill>
                  <a:srgbClr val="FF0000"/>
                </a:solidFill>
                <a:cs typeface="+mn-cs"/>
              </a:rPr>
              <a:t>Trabajo Monográfico</a:t>
            </a:r>
            <a:r>
              <a:rPr lang="es-ES_tradnl" sz="1800" b="1" dirty="0">
                <a:solidFill>
                  <a:srgbClr val="000099"/>
                </a:solidFill>
                <a:cs typeface="+mn-cs"/>
              </a:rPr>
              <a:t>. </a:t>
            </a:r>
            <a:r>
              <a:rPr lang="es-ES" b="1" dirty="0">
                <a:solidFill>
                  <a:srgbClr val="000099"/>
                </a:solidFill>
                <a:cs typeface="+mn-cs"/>
              </a:rPr>
              <a:t>Se trata de un trabajo original que suponga la solución a un determinado problema práctico, un estudio de viabilidad, o que presente los resultados de una actividad de innovación y desarrollo tecnológico en el campo de la Ingeniería Técnica Industrial, relacionado con las asignaturas contempladas en el plan de estudios cursado por el estudiante, y que pueda o no dar lugar a un producto o servicio determinado.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1EB2F5-F2C5-41FE-8DC2-02584786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E3E-F9FB-4CAE-ADB0-6C6947CEBDED}" type="slidenum">
              <a:rPr lang="es-ES" smtClean="0"/>
              <a:t>9</a:t>
            </a:fld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2AD337C1-AA30-682F-C4CE-331CC93C7F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327687"/>
            <a:ext cx="1236592" cy="9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4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Catamaran"/>
        <a:ea typeface=""/>
        <a:cs typeface=""/>
      </a:majorFont>
      <a:minorFont>
        <a:latin typeface="Catamaran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3758</TotalTime>
  <Words>2150</Words>
  <Application>Microsoft Office PowerPoint</Application>
  <PresentationFormat>Presentación en pantalla (4:3)</PresentationFormat>
  <Paragraphs>270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Trebuchet MS</vt:lpstr>
      <vt:lpstr>Calibri</vt:lpstr>
      <vt:lpstr>Times New Roman</vt:lpstr>
      <vt:lpstr>ＭＳ Ｐゴシック</vt:lpstr>
      <vt:lpstr>Catamaran</vt:lpstr>
      <vt:lpstr>Google Sans</vt:lpstr>
      <vt:lpstr>Arial Black</vt:lpstr>
      <vt:lpstr>SegoeUI</vt:lpstr>
      <vt:lpstr>Tema de Office</vt:lpstr>
      <vt:lpstr>NORMATIVA  TRABAJO FIN DE GRADO EN TITULACIONES DEL ÁMBITO INDUSTRIAL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Pasos a seguir TFG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</dc:creator>
  <cp:lastModifiedBy>Francisco Manuel Arrabal Campos</cp:lastModifiedBy>
  <cp:revision>229</cp:revision>
  <dcterms:created xsi:type="dcterms:W3CDTF">2018-03-07T11:18:53Z</dcterms:created>
  <dcterms:modified xsi:type="dcterms:W3CDTF">2024-10-11T11:01:48Z</dcterms:modified>
</cp:coreProperties>
</file>