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0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D2A"/>
    <a:srgbClr val="336195"/>
    <a:srgbClr val="60B5D9"/>
    <a:srgbClr val="B7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8" autoAdjust="0"/>
    <p:restoredTop sz="94660"/>
  </p:normalViewPr>
  <p:slideViewPr>
    <p:cSldViewPr snapToGrid="0">
      <p:cViewPr>
        <p:scale>
          <a:sx n="160" d="100"/>
          <a:sy n="160" d="100"/>
        </p:scale>
        <p:origin x="-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3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73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5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49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82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56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0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14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54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1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0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638A-4B08-4C6F-86B4-9D68D9865C50}" type="datetimeFigureOut">
              <a:rPr lang="es-ES" smtClean="0"/>
              <a:t>10/4/25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D4AD-0FAB-467C-B28A-4A42D5E427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6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bit.ly/ual-cite5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sites.google.com/ual.es/finanzaseticas-ecomercadoual/inicio?authuser=0" TargetMode="Externa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2E8E0CE-C15A-4265-8A3A-517E91259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t="33453"/>
          <a:stretch/>
        </p:blipFill>
        <p:spPr>
          <a:xfrm>
            <a:off x="0" y="0"/>
            <a:ext cx="10691813" cy="2870254"/>
          </a:xfrm>
          <a:prstGeom prst="rect">
            <a:avLst/>
          </a:prstGeom>
        </p:spPr>
      </p:pic>
      <p:pic>
        <p:nvPicPr>
          <p:cNvPr id="22" name="Imagen 21" descr="Un plátano y una raqueta de tenis&#10;&#10;Descripción generada automáticamente">
            <a:extLst>
              <a:ext uri="{FF2B5EF4-FFF2-40B4-BE49-F238E27FC236}">
                <a16:creationId xmlns:a16="http://schemas.microsoft.com/office/drawing/2014/main" id="{6DE436AA-7B8A-644E-EEFA-91917C4D5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24315" b="39562"/>
          <a:stretch/>
        </p:blipFill>
        <p:spPr>
          <a:xfrm>
            <a:off x="0" y="4818587"/>
            <a:ext cx="10691813" cy="274108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B2BC39C-AE1B-4D36-9A65-A468F77C93DE}"/>
              </a:ext>
            </a:extLst>
          </p:cNvPr>
          <p:cNvSpPr txBox="1"/>
          <p:nvPr/>
        </p:nvSpPr>
        <p:spPr>
          <a:xfrm>
            <a:off x="351721" y="1561627"/>
            <a:ext cx="4751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5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JORNADAS INTERNACIONALES.</a:t>
            </a:r>
          </a:p>
          <a:p>
            <a:pPr algn="ctr"/>
            <a:r>
              <a:rPr lang="es-ES" sz="225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FINANZAS ÉTICAS, MONEDAS SOCIALES Y BANCOS DEL TIEMPO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0F3CAF-2A53-4328-8E81-66A4DC19552D}"/>
              </a:ext>
            </a:extLst>
          </p:cNvPr>
          <p:cNvSpPr txBox="1"/>
          <p:nvPr/>
        </p:nvSpPr>
        <p:spPr>
          <a:xfrm>
            <a:off x="364925" y="3194246"/>
            <a:ext cx="4665988" cy="413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566"/>
              </a:spcAft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 de abril 2025</a:t>
            </a: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Universidad de Almería</a:t>
            </a: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r>
              <a:rPr lang="es-MX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Salón de Grados Edificio CITE V – UAL</a:t>
            </a: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endParaRPr lang="es-MX" sz="1200" dirty="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Retransmisión en </a:t>
            </a:r>
            <a:r>
              <a:rPr lang="es-MX" sz="1200" b="1" dirty="0" err="1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Streaming</a:t>
            </a:r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566"/>
              </a:spcAft>
            </a:pPr>
            <a:r>
              <a:rPr lang="es-MX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5"/>
              </a:rPr>
              <a:t>https://bit.ly/ual-cite5</a:t>
            </a:r>
            <a:r>
              <a:rPr lang="es-MX" sz="120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1A7E8E5B-0EA7-732A-6F3D-38BB04A3E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27085"/>
              </p:ext>
            </p:extLst>
          </p:nvPr>
        </p:nvGraphicFramePr>
        <p:xfrm>
          <a:off x="5710192" y="364453"/>
          <a:ext cx="4616697" cy="16459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501340">
                <a:tc>
                  <a:txBody>
                    <a:bodyPr/>
                    <a:lstStyle/>
                    <a:p>
                      <a:pPr algn="r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9:15h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PRESENTACIÓN DE LAS JORNADAS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Carlos Vargas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Vasserot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Director de la Cátedra en Economía Social de la Universidad de Almería.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Enrique de Amo Artero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Director de la Escuela Internacional de Doctorado de la Universidad de Almería.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Rafael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Quirosa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-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Cheyrouze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 Muñoz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Decano de la Facultad de Humanidades de la Universidad de Almería.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Miguel Ángel Luque Mateo 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y 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Juan Sebastián Fernández Prados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Directores de las Jornadas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53208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D835641B-AD53-4B07-0DC6-39AFF65943C1}"/>
              </a:ext>
            </a:extLst>
          </p:cNvPr>
          <p:cNvGrpSpPr/>
          <p:nvPr/>
        </p:nvGrpSpPr>
        <p:grpSpPr>
          <a:xfrm>
            <a:off x="2307137" y="232310"/>
            <a:ext cx="781563" cy="896430"/>
            <a:chOff x="6158729" y="5399306"/>
            <a:chExt cx="1217326" cy="139623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7A30773-1E1C-88A8-0DC4-5809B8B0C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5610"/>
            <a:stretch/>
          </p:blipFill>
          <p:spPr>
            <a:xfrm>
              <a:off x="6248364" y="5399306"/>
              <a:ext cx="1042259" cy="10167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A298158-A653-31AF-DA18-561019AC2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3825" t="20149" b="18363"/>
            <a:stretch/>
          </p:blipFill>
          <p:spPr>
            <a:xfrm>
              <a:off x="6158729" y="6416073"/>
              <a:ext cx="1217326" cy="379470"/>
            </a:xfrm>
            <a:prstGeom prst="rect">
              <a:avLst/>
            </a:prstGeom>
          </p:spPr>
        </p:pic>
      </p:grp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BDB8E472-B7B0-9C5E-6464-04D45A73C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6613" r="22196" b="31812"/>
          <a:stretch/>
        </p:blipFill>
        <p:spPr>
          <a:xfrm>
            <a:off x="2045749" y="3624317"/>
            <a:ext cx="1304340" cy="13629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DFF9D82-5B10-6A54-31F3-F60CB4DD2470}"/>
              </a:ext>
            </a:extLst>
          </p:cNvPr>
          <p:cNvSpPr txBox="1"/>
          <p:nvPr/>
        </p:nvSpPr>
        <p:spPr>
          <a:xfrm>
            <a:off x="1706181" y="5023443"/>
            <a:ext cx="2042840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600" b="1" dirty="0">
                <a:solidFill>
                  <a:srgbClr val="225B8D"/>
                </a:solidFill>
              </a:rPr>
              <a:t>CÁTEDRA EN ECONOMÍA SOCIAL</a:t>
            </a:r>
          </a:p>
        </p:txBody>
      </p:sp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C000EEB4-D960-AF0A-FE73-969215E10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38461"/>
              </p:ext>
            </p:extLst>
          </p:nvPr>
        </p:nvGraphicFramePr>
        <p:xfrm>
          <a:off x="5710189" y="2144184"/>
          <a:ext cx="4616697" cy="25755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LAS FINANZAS ÉTICAS Y FUNDACIONES BANCARIAS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5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Modera: 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Marina Aguilar Rubio 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Profesora de Derecho Financiero y Tributario de la UAL.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561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9:30h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Finanzas éticas, un suspiro de esperanza desde el ámbito cooperativo.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José Antonio Carbonell Cañado, 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Área Comercial y Desarrollo Estratégico de Fiare Banca Ética Cooperativa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476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10:10h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El papel de las Fundaciones Bancarias en las finanzas éticas.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Luca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Gori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Profesor de Derecho Constitucional de la </a:t>
                      </a:r>
                      <a:r>
                        <a:rPr lang="es-ES" sz="1000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Scuola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Sant’Anna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de Pisa. Presidente de la Fundación Bancaria Italiana </a:t>
                      </a:r>
                      <a:r>
                        <a:rPr lang="es-ES" sz="1000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Caript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58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10:50h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El Bitcoin social.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Diego Jesús Martínez García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Coordinador de la Iniciativa </a:t>
                      </a:r>
                      <a:r>
                        <a:rPr lang="es-ES" sz="1000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Guadatech</a:t>
                      </a:r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209864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4CCB5987-04EF-EEB8-0005-F410AACD4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79788"/>
              </p:ext>
            </p:extLst>
          </p:nvPr>
        </p:nvGraphicFramePr>
        <p:xfrm>
          <a:off x="5710188" y="4925702"/>
          <a:ext cx="4616697" cy="3240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11:30h</a:t>
                      </a:r>
                      <a:endParaRPr lang="es-ES" sz="95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76325"/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Descanso</a:t>
                      </a:r>
                      <a:endParaRPr lang="es-ES" sz="100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39184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60753C4-E968-457B-A93B-F6CA0562F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224341"/>
              </p:ext>
            </p:extLst>
          </p:nvPr>
        </p:nvGraphicFramePr>
        <p:xfrm>
          <a:off x="5726617" y="5447389"/>
          <a:ext cx="4616697" cy="17526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LAS MONEDAS Y LAS CRIPTOMONEDAS SOCIALES</a:t>
                      </a:r>
                    </a:p>
                    <a:p>
                      <a:pPr algn="ctr"/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Modera: 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Juan Jesús Gómez Álvarez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Profesor de Derecho Financiero y Tributario de la Universidad de Almería.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561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11:50h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Panorama actual de las Monedas Sociales.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Miguel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Yasuyuki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1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Hirota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Cofundador del Instituto de la Moneda Social.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476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12:30h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La Criptomoneda Social Ğ1. Un nuevo paradigma en la creación monetaria.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Stéphane Laborde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Autor de La Teoría Relativa de la Moneda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5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3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plátano y una raqueta de tenis&#10;&#10;Descripción generada automáticamente">
            <a:extLst>
              <a:ext uri="{FF2B5EF4-FFF2-40B4-BE49-F238E27FC236}">
                <a16:creationId xmlns:a16="http://schemas.microsoft.com/office/drawing/2014/main" id="{1FA8C056-D8FA-7265-C984-7FCD23FE6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24315" b="39562"/>
          <a:stretch/>
        </p:blipFill>
        <p:spPr>
          <a:xfrm>
            <a:off x="0" y="4818587"/>
            <a:ext cx="10691813" cy="27410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19173C9-C465-56A9-8507-77D203C6B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t="33453"/>
          <a:stretch/>
        </p:blipFill>
        <p:spPr>
          <a:xfrm>
            <a:off x="0" y="0"/>
            <a:ext cx="10691813" cy="28702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946CCF-E548-DCFD-B664-ECBDCD9A22E8}"/>
              </a:ext>
            </a:extLst>
          </p:cNvPr>
          <p:cNvSpPr txBox="1"/>
          <p:nvPr/>
        </p:nvSpPr>
        <p:spPr>
          <a:xfrm>
            <a:off x="212977" y="6052935"/>
            <a:ext cx="4833591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5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INSCRIPCIÓN</a:t>
            </a:r>
          </a:p>
          <a:p>
            <a:pPr algn="just">
              <a:spcAft>
                <a:spcPts val="800"/>
              </a:spcAft>
            </a:pP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Para la inscripción, que es gratuita, se ha de rellenar el siguiente formulario online: </a:t>
            </a:r>
          </a:p>
          <a:p>
            <a:pPr algn="just">
              <a:spcAft>
                <a:spcPts val="800"/>
              </a:spcAft>
            </a:pP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5"/>
              </a:rPr>
              <a:t>https://sites.google.com/ual.es/finanzaseticas-ecomercadoual/inicio?authuser=0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  <a:endParaRPr lang="es-ES" sz="1000" b="1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18194D-9CE5-9796-BAD1-1B6E6C015251}"/>
              </a:ext>
            </a:extLst>
          </p:cNvPr>
          <p:cNvSpPr txBox="1"/>
          <p:nvPr/>
        </p:nvSpPr>
        <p:spPr>
          <a:xfrm>
            <a:off x="6159361" y="4347659"/>
            <a:ext cx="4674785" cy="25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12"/>
              </a:spcAft>
            </a:pPr>
            <a:r>
              <a:rPr lang="es-ES" sz="105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ORGANIZA</a:t>
            </a:r>
            <a:endParaRPr lang="es-ES" sz="105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7C16344-484E-5725-FDC3-BC10A3D43E9C}"/>
              </a:ext>
            </a:extLst>
          </p:cNvPr>
          <p:cNvSpPr txBox="1"/>
          <p:nvPr/>
        </p:nvSpPr>
        <p:spPr>
          <a:xfrm>
            <a:off x="5533720" y="5560676"/>
            <a:ext cx="4674785" cy="25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12"/>
              </a:spcAft>
            </a:pPr>
            <a:r>
              <a:rPr lang="es-ES" sz="105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COLABORAN</a:t>
            </a:r>
            <a:endParaRPr lang="es-ES" sz="105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635FCD-D1EB-6AF3-7A30-A4165996D4D4}"/>
              </a:ext>
            </a:extLst>
          </p:cNvPr>
          <p:cNvSpPr txBox="1"/>
          <p:nvPr/>
        </p:nvSpPr>
        <p:spPr>
          <a:xfrm>
            <a:off x="5563848" y="3089622"/>
            <a:ext cx="49771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Comité científico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Enrique de Amo Artero. UAL.		   Giulia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Bolleto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. U. de Pisa.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José Antonio Cordero García. UAL.     	   Orestes J. Díaz Legón. U. de La Habana.    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Alexandra Lenis Escobar. U. de Córdoba. Francisco Javier García Corral.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Luca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Gori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.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Scuola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Sant’Anna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de Pisa.    	   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Andry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Matilla Correa. U. La Habana.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Jorge Muñoz. U. de Brest-UBO.		    Andrea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Poddighe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. U. de Cagliari.</a:t>
            </a:r>
          </a:p>
          <a:p>
            <a:pPr algn="just"/>
            <a:endParaRPr lang="es-ES" sz="1000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99B84C-0184-D677-4C7F-E24E901D12BB}"/>
              </a:ext>
            </a:extLst>
          </p:cNvPr>
          <p:cNvSpPr txBox="1"/>
          <p:nvPr/>
        </p:nvSpPr>
        <p:spPr>
          <a:xfrm>
            <a:off x="5583908" y="1529319"/>
            <a:ext cx="48110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Comité organizador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Carlos Vargas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Vasserot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. Catedrático de Derecho Mercantil de la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Miguel Ángel Luque Mateo. Profesor Titular de </a:t>
            </a:r>
            <a:r>
              <a:rPr lang="es-ES" sz="1000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D.º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Financiero y Tributario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Juan Sebastián Fernández Prados. Catedrático de Sociología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Marina Aguilar Rubio. Profesora Titular de Derecho Financiero y Tributario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Juan Jesús Gómez Álvarez. Profesor de Derecho Financiero y Tributario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Daniel Hernández Cáceres. Profesor de Derecho Mercantil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Ana Montiel Vargas. Profesora de Derecho Mercantil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Fermín Giménez Rodríguez. PTGAS UAL.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457FC4-4685-C693-3D83-DDDF57D996B2}"/>
              </a:ext>
            </a:extLst>
          </p:cNvPr>
          <p:cNvSpPr txBox="1"/>
          <p:nvPr/>
        </p:nvSpPr>
        <p:spPr>
          <a:xfrm>
            <a:off x="5556293" y="346590"/>
            <a:ext cx="4846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Dirección Académica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Miguel Ángel Luque Mateo. Profesor Titular de Derecho Financiero y Tributario de la UAL.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Juan Sebastián Fernández Prados. Catedrático de Sociología de la UAL.</a:t>
            </a:r>
          </a:p>
        </p:txBody>
      </p:sp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46C7DB7E-0103-36E1-0060-B06EDBB07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22083"/>
              </p:ext>
            </p:extLst>
          </p:nvPr>
        </p:nvGraphicFramePr>
        <p:xfrm>
          <a:off x="347660" y="422179"/>
          <a:ext cx="4616697" cy="21031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EXPERIENCIAS DESDE  LOS BANCOS DEL TIEMPO</a:t>
                      </a:r>
                    </a:p>
                    <a:p>
                      <a:pPr algn="ctr"/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Modera: 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Francisco Javier García Corral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, Profesor de Economía Aplicada de la Universidad de Almería.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S" sz="9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561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13:20h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Nuevas fórmulas de empleabilidad para grupos vulnerables desde una economía basada en el tiempo.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Julio Gisbert Quero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Autor de “Vivir sin empleo”.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476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14:00h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EL Banco del Tiempo del Ayuntamiento de Almería.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Chelo García Pérez</a:t>
                      </a:r>
                      <a:r>
                        <a:rPr lang="es-ES" sz="1000" b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, Centro de la Mujer. Ayuntamiento de Almería.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5812"/>
                  </a:ext>
                </a:extLst>
              </a:tr>
            </a:tbl>
          </a:graphicData>
        </a:graphic>
      </p:graphicFrame>
      <p:graphicFrame>
        <p:nvGraphicFramePr>
          <p:cNvPr id="33" name="Tabla 2">
            <a:extLst>
              <a:ext uri="{FF2B5EF4-FFF2-40B4-BE49-F238E27FC236}">
                <a16:creationId xmlns:a16="http://schemas.microsoft.com/office/drawing/2014/main" id="{B048116D-399B-CE57-467F-64D1DB015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83440"/>
              </p:ext>
            </p:extLst>
          </p:nvPr>
        </p:nvGraphicFramePr>
        <p:xfrm>
          <a:off x="347660" y="2859634"/>
          <a:ext cx="4616697" cy="3240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14:30h</a:t>
                      </a:r>
                      <a:endParaRPr lang="es-ES" sz="95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076325"/>
                      <a:r>
                        <a:rPr lang="es-ES" sz="100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Descanso</a:t>
                      </a:r>
                      <a:endParaRPr lang="es-ES" sz="100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39184"/>
                  </a:ext>
                </a:extLst>
              </a:tr>
            </a:tbl>
          </a:graphicData>
        </a:graphic>
      </p:graphicFrame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BA473BE-B533-FAEC-4E80-950DFE7BA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054771"/>
              </p:ext>
            </p:extLst>
          </p:nvPr>
        </p:nvGraphicFramePr>
        <p:xfrm>
          <a:off x="344880" y="3369003"/>
          <a:ext cx="4616697" cy="18327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ASPECTOS PRÁCTICOS DE LAS CRIPTOMONEDAS SOCIALES</a:t>
                      </a: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561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15:30h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kern="120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Blockchains</a:t>
                      </a:r>
                      <a:r>
                        <a:rPr lang="es-ES" sz="1000" b="1" i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para monedas sociales.</a:t>
                      </a:r>
                    </a:p>
                    <a:p>
                      <a:pPr marL="171450" marR="0" lvl="0" indent="-1714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Iván García.</a:t>
                      </a:r>
                      <a:endParaRPr lang="es-ES" sz="1000" b="1" i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476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16:10h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000" b="1" i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Plataformas de intercambio de bienes y servicios.</a:t>
                      </a:r>
                    </a:p>
                    <a:p>
                      <a:pPr marL="171450" marR="0" lvl="0" indent="-1714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María Carmela García Juárez. </a:t>
                      </a:r>
                    </a:p>
                    <a:p>
                      <a:pPr marL="171450" marR="0" lvl="0" indent="-1714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70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658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16:50h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1007943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000" b="1" i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Apertura de Monederos y Cuentas.</a:t>
                      </a:r>
                    </a:p>
                    <a:p>
                      <a:pPr marL="171450" indent="-171450" algn="just" defTabSz="1007943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Santiago Martínez Alvira. </a:t>
                      </a:r>
                    </a:p>
                    <a:p>
                      <a:pPr marL="171450" indent="-171450" algn="just" defTabSz="1007943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s-ES" sz="70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442985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D96F5FF2-12E4-035E-6B87-671391093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1997"/>
              </p:ext>
            </p:extLst>
          </p:nvPr>
        </p:nvGraphicFramePr>
        <p:xfrm>
          <a:off x="344880" y="5375558"/>
          <a:ext cx="4616697" cy="3505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629980">
                  <a:extLst>
                    <a:ext uri="{9D8B030D-6E8A-4147-A177-3AD203B41FA5}">
                      <a16:colId xmlns:a16="http://schemas.microsoft.com/office/drawing/2014/main" val="3615042426"/>
                    </a:ext>
                  </a:extLst>
                </a:gridCol>
                <a:gridCol w="3986717">
                  <a:extLst>
                    <a:ext uri="{9D8B030D-6E8A-4147-A177-3AD203B41FA5}">
                      <a16:colId xmlns:a16="http://schemas.microsoft.com/office/drawing/2014/main" val="332505364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algn="r" defTabSz="1007943" rtl="0" eaLnBrk="1" latinLnBrk="0" hangingPunct="1"/>
                      <a:r>
                        <a:rPr lang="es-ES" sz="950" b="1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Helvetica" panose="020B0604020202020204" pitchFamily="34" charset="0"/>
                        </a:rPr>
                        <a:t>17:30h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kern="12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CLAUSURA DE LAS JORNADAS</a:t>
                      </a:r>
                      <a:endParaRPr lang="es-ES" sz="1000" b="1" i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" sz="700" b="0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47680"/>
                  </a:ext>
                </a:extLst>
              </a:tr>
            </a:tbl>
          </a:graphicData>
        </a:graphic>
      </p:graphicFrame>
      <p:sp>
        <p:nvSpPr>
          <p:cNvPr id="36" name="CuadroTexto 35">
            <a:extLst>
              <a:ext uri="{FF2B5EF4-FFF2-40B4-BE49-F238E27FC236}">
                <a16:creationId xmlns:a16="http://schemas.microsoft.com/office/drawing/2014/main" id="{330254CA-92FC-D970-2532-462B41935821}"/>
              </a:ext>
            </a:extLst>
          </p:cNvPr>
          <p:cNvSpPr txBox="1"/>
          <p:nvPr/>
        </p:nvSpPr>
        <p:spPr>
          <a:xfrm>
            <a:off x="5584231" y="1074622"/>
            <a:ext cx="4818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Secretaría Académica</a:t>
            </a:r>
          </a:p>
          <a:p>
            <a:pPr algn="just"/>
            <a:r>
              <a:rPr lang="es-ES" sz="1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Juan Jesús Gómez Álvarez. Profesor de Derecho Financiero y Tributario UAL.</a:t>
            </a:r>
          </a:p>
        </p:txBody>
      </p:sp>
      <p:pic>
        <p:nvPicPr>
          <p:cNvPr id="37" name="Imagen 36" descr="Logotipo&#10;&#10;El contenido generado por IA puede ser incorrecto.">
            <a:extLst>
              <a:ext uri="{FF2B5EF4-FFF2-40B4-BE49-F238E27FC236}">
                <a16:creationId xmlns:a16="http://schemas.microsoft.com/office/drawing/2014/main" id="{61F13A93-B8F9-1A03-6C4F-D7821A320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6613" r="22196" b="31812"/>
          <a:stretch/>
        </p:blipFill>
        <p:spPr>
          <a:xfrm>
            <a:off x="6613452" y="4350681"/>
            <a:ext cx="1145988" cy="116667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474FB754-B92A-35E5-2703-0C096ECC6902}"/>
              </a:ext>
            </a:extLst>
          </p:cNvPr>
          <p:cNvSpPr txBox="1"/>
          <p:nvPr/>
        </p:nvSpPr>
        <p:spPr>
          <a:xfrm>
            <a:off x="7680260" y="4812508"/>
            <a:ext cx="2042840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400" b="1" dirty="0">
                <a:solidFill>
                  <a:srgbClr val="225B8D"/>
                </a:solidFill>
              </a:rPr>
              <a:t>CÁTEDRA EN ECONOMÍA SOCIAL</a:t>
            </a:r>
          </a:p>
        </p:txBody>
      </p:sp>
      <p:pic>
        <p:nvPicPr>
          <p:cNvPr id="1026" name="Picture 2" descr="Escuela Internacional de Doctorado (EIDUAL) - Universidad de Almería">
            <a:extLst>
              <a:ext uri="{FF2B5EF4-FFF2-40B4-BE49-F238E27FC236}">
                <a16:creationId xmlns:a16="http://schemas.microsoft.com/office/drawing/2014/main" id="{7EB22D4C-93E1-C6B3-ED61-339535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12039" r="24123" b="15649"/>
          <a:stretch/>
        </p:blipFill>
        <p:spPr bwMode="auto">
          <a:xfrm>
            <a:off x="5567095" y="5817669"/>
            <a:ext cx="952462" cy="9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Logos Facultad Humanidades - Universidad de Almería">
            <a:extLst>
              <a:ext uri="{FF2B5EF4-FFF2-40B4-BE49-F238E27FC236}">
                <a16:creationId xmlns:a16="http://schemas.microsoft.com/office/drawing/2014/main" id="{50E7B0C0-05DC-9302-6D83-367D2E4B4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8976" r="15651" b="7983"/>
          <a:stretch/>
        </p:blipFill>
        <p:spPr bwMode="auto">
          <a:xfrm>
            <a:off x="6888825" y="5842091"/>
            <a:ext cx="1028423" cy="8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F8FBBBC8-E220-4487-8030-0595D09F0E2A}"/>
              </a:ext>
            </a:extLst>
          </p:cNvPr>
          <p:cNvGrpSpPr/>
          <p:nvPr/>
        </p:nvGrpSpPr>
        <p:grpSpPr>
          <a:xfrm>
            <a:off x="8052408" y="5868763"/>
            <a:ext cx="1218486" cy="963026"/>
            <a:chOff x="7953772" y="5848660"/>
            <a:chExt cx="1218486" cy="963026"/>
          </a:xfrm>
        </p:grpSpPr>
        <p:pic>
          <p:nvPicPr>
            <p:cNvPr id="1030" name="Picture 6" descr="Profile for Facultad de Derecho - UAL">
              <a:extLst>
                <a:ext uri="{FF2B5EF4-FFF2-40B4-BE49-F238E27FC236}">
                  <a16:creationId xmlns:a16="http://schemas.microsoft.com/office/drawing/2014/main" id="{AAF6EB74-310C-1A40-D39D-D793F4D4F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444" y="5848660"/>
              <a:ext cx="575115" cy="575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F6D2428-6264-1C2C-DAF0-64848572E583}"/>
                </a:ext>
              </a:extLst>
            </p:cNvPr>
            <p:cNvSpPr txBox="1"/>
            <p:nvPr/>
          </p:nvSpPr>
          <p:spPr>
            <a:xfrm>
              <a:off x="7953772" y="6397790"/>
              <a:ext cx="1218486" cy="413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212"/>
                </a:spcAft>
              </a:pPr>
              <a:r>
                <a:rPr lang="es-ES" sz="1000" b="1" dirty="0">
                  <a:solidFill>
                    <a:srgbClr val="942D2A"/>
                  </a:solidFill>
                  <a:latin typeface="Avenir Next LT Pro" panose="020B0504020202020204" pitchFamily="34" charset="0"/>
                  <a:cs typeface="Helvetica" panose="020B0604020202020204" pitchFamily="34" charset="0"/>
                </a:rPr>
                <a:t>Facultad de Derecho</a:t>
              </a:r>
              <a:endParaRPr lang="es-ES" sz="1000" b="1" dirty="0">
                <a:solidFill>
                  <a:srgbClr val="942D2A"/>
                </a:solidFill>
              </a:endParaRPr>
            </a:p>
          </p:txBody>
        </p:sp>
      </p:grpSp>
      <p:pic>
        <p:nvPicPr>
          <p:cNvPr id="1032" name="Picture 8" descr="FIARE BANCA ETICA - UNACC">
            <a:extLst>
              <a:ext uri="{FF2B5EF4-FFF2-40B4-BE49-F238E27FC236}">
                <a16:creationId xmlns:a16="http://schemas.microsoft.com/office/drawing/2014/main" id="{76F80940-37BB-D20E-9333-9E04EA241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36462"/>
          <a:stretch/>
        </p:blipFill>
        <p:spPr bwMode="auto">
          <a:xfrm>
            <a:off x="5965181" y="6899702"/>
            <a:ext cx="2014491" cy="4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co del Tiempo | Delegación de Área de Familia, Igualdad y Participación  Ciudadana Ayuntamiento de Almería">
            <a:extLst>
              <a:ext uri="{FF2B5EF4-FFF2-40B4-BE49-F238E27FC236}">
                <a16:creationId xmlns:a16="http://schemas.microsoft.com/office/drawing/2014/main" id="{73A5BFE0-DC6F-2862-73D6-98999605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74" y="6081380"/>
            <a:ext cx="1023722" cy="4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seño de la Nueva Imagen de la Ciudad de Almería - Taller Agencia">
            <a:extLst>
              <a:ext uri="{FF2B5EF4-FFF2-40B4-BE49-F238E27FC236}">
                <a16:creationId xmlns:a16="http://schemas.microsoft.com/office/drawing/2014/main" id="{3774247E-8DB3-8251-8CC4-564654FC0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20535" r="7886" b="24003"/>
          <a:stretch/>
        </p:blipFill>
        <p:spPr bwMode="auto">
          <a:xfrm>
            <a:off x="8496754" y="6869402"/>
            <a:ext cx="1628728" cy="5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85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683</Words>
  <Application>Microsoft Macintosh PowerPoint</Application>
  <PresentationFormat>Personalizado</PresentationFormat>
  <Paragraphs>95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Avenir Next LT Pro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Hernández Cáceres</dc:creator>
  <cp:lastModifiedBy>MIGUEL ANGEL LUQUE MATEO</cp:lastModifiedBy>
  <cp:revision>172</cp:revision>
  <dcterms:created xsi:type="dcterms:W3CDTF">2021-09-15T07:10:42Z</dcterms:created>
  <dcterms:modified xsi:type="dcterms:W3CDTF">2025-04-11T07:37:11Z</dcterms:modified>
</cp:coreProperties>
</file>