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316" r:id="rId3"/>
    <p:sldId id="317" r:id="rId4"/>
    <p:sldId id="314" r:id="rId5"/>
    <p:sldId id="315" r:id="rId6"/>
    <p:sldId id="299" r:id="rId7"/>
    <p:sldId id="321" r:id="rId8"/>
    <p:sldId id="308" r:id="rId9"/>
    <p:sldId id="307" r:id="rId10"/>
    <p:sldId id="291" r:id="rId11"/>
    <p:sldId id="309" r:id="rId12"/>
    <p:sldId id="292" r:id="rId13"/>
    <p:sldId id="274" r:id="rId14"/>
    <p:sldId id="310" r:id="rId15"/>
    <p:sldId id="294" r:id="rId16"/>
    <p:sldId id="268" r:id="rId17"/>
    <p:sldId id="311" r:id="rId18"/>
    <p:sldId id="318" r:id="rId19"/>
    <p:sldId id="319" r:id="rId20"/>
    <p:sldId id="322" r:id="rId2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863"/>
    <a:srgbClr val="217156"/>
    <a:srgbClr val="2A90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>
      <p:cViewPr varScale="1">
        <p:scale>
          <a:sx n="105" d="100"/>
          <a:sy n="105" d="100"/>
        </p:scale>
        <p:origin x="171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ES"/>
              <a:t>Prácticum I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742F32-A805-4935-A737-0CFB629D6C27}" type="datetimeFigureOut">
              <a:rPr lang="es-ES" smtClean="0"/>
              <a:pPr/>
              <a:t>11/09/2025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ES"/>
              <a:t>Vicedecanato de Prácticas y Relaciones con los Centros. Universidad de Almería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F6CDD0-378F-455E-BBE9-5D869E5D65F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8628068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ES"/>
              <a:t>Prácticum I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05C8E-CA79-414B-AABB-3F43617B7CE2}" type="datetimeFigureOut">
              <a:rPr lang="es-ES" smtClean="0"/>
              <a:pPr/>
              <a:t>11/09/2025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ES"/>
              <a:t>Vicedecanato de Prácticas y Relaciones con los Centros. Universidad de Almería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9A141A-4406-4792-B838-DB8345801C7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2144548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s-ES"/>
              <a:t>Prácticum I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s-ES"/>
              <a:t>Vicedecanato de Prácticas y Relaciones con los Centros. Universidad de Almería</a:t>
            </a:r>
          </a:p>
        </p:txBody>
      </p:sp>
    </p:spTree>
    <p:extLst>
      <p:ext uri="{BB962C8B-B14F-4D97-AF65-F5344CB8AC3E}">
        <p14:creationId xmlns:p14="http://schemas.microsoft.com/office/powerpoint/2010/main" val="886780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encabezad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s-ES"/>
              <a:t>Prácticum I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Vicedecanato de Prácticas y Relaciones con los Centros. Universidad de Almería</a:t>
            </a:r>
          </a:p>
        </p:txBody>
      </p:sp>
    </p:spTree>
    <p:extLst>
      <p:ext uri="{BB962C8B-B14F-4D97-AF65-F5344CB8AC3E}">
        <p14:creationId xmlns:p14="http://schemas.microsoft.com/office/powerpoint/2010/main" val="25620810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encabezad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s-ES"/>
              <a:t>Prácticum I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Vicedecanato de Prácticas y Relaciones con los Centros. Universidad de Almería</a:t>
            </a:r>
          </a:p>
        </p:txBody>
      </p:sp>
    </p:spTree>
    <p:extLst>
      <p:ext uri="{BB962C8B-B14F-4D97-AF65-F5344CB8AC3E}">
        <p14:creationId xmlns:p14="http://schemas.microsoft.com/office/powerpoint/2010/main" val="27067292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encabezad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s-ES"/>
              <a:t>Prácticum I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Vicedecanato de Prácticas y Relaciones con los Centros. Universidad de Almería</a:t>
            </a:r>
          </a:p>
        </p:txBody>
      </p:sp>
    </p:spTree>
    <p:extLst>
      <p:ext uri="{BB962C8B-B14F-4D97-AF65-F5344CB8AC3E}">
        <p14:creationId xmlns:p14="http://schemas.microsoft.com/office/powerpoint/2010/main" val="16888577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encabezad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s-ES"/>
              <a:t>Prácticum I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Vicedecanato de Prácticas y Relaciones con los Centros. Universidad de Almería</a:t>
            </a:r>
          </a:p>
        </p:txBody>
      </p:sp>
    </p:spTree>
    <p:extLst>
      <p:ext uri="{BB962C8B-B14F-4D97-AF65-F5344CB8AC3E}">
        <p14:creationId xmlns:p14="http://schemas.microsoft.com/office/powerpoint/2010/main" val="11401480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encabezad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s-ES"/>
              <a:t>Prácticum I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Vicedecanato de Prácticas y Relaciones con los Centros. Universidad de Almería</a:t>
            </a:r>
          </a:p>
        </p:txBody>
      </p:sp>
    </p:spTree>
    <p:extLst>
      <p:ext uri="{BB962C8B-B14F-4D97-AF65-F5344CB8AC3E}">
        <p14:creationId xmlns:p14="http://schemas.microsoft.com/office/powerpoint/2010/main" val="36645536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encabezad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s-ES"/>
              <a:t>Prácticum I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Vicedecanato de Prácticas y Relaciones con los Centros. Universidad de Almería</a:t>
            </a:r>
          </a:p>
        </p:txBody>
      </p:sp>
    </p:spTree>
    <p:extLst>
      <p:ext uri="{BB962C8B-B14F-4D97-AF65-F5344CB8AC3E}">
        <p14:creationId xmlns:p14="http://schemas.microsoft.com/office/powerpoint/2010/main" val="5322053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encabezad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s-ES"/>
              <a:t>Prácticum I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Vicedecanato de Prácticas y Relaciones con los Centros. Universidad de Almería</a:t>
            </a:r>
          </a:p>
        </p:txBody>
      </p:sp>
    </p:spTree>
    <p:extLst>
      <p:ext uri="{BB962C8B-B14F-4D97-AF65-F5344CB8AC3E}">
        <p14:creationId xmlns:p14="http://schemas.microsoft.com/office/powerpoint/2010/main" val="17302766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encabezad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s-ES"/>
              <a:t>Prácticum I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Vicedecanato de Prácticas y Relaciones con los Centros. Universidad de Almería</a:t>
            </a:r>
          </a:p>
        </p:txBody>
      </p:sp>
    </p:spTree>
    <p:extLst>
      <p:ext uri="{BB962C8B-B14F-4D97-AF65-F5344CB8AC3E}">
        <p14:creationId xmlns:p14="http://schemas.microsoft.com/office/powerpoint/2010/main" val="3001296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8CD6-1F80-4BE0-86D6-58583143A51C}" type="datetime1">
              <a:rPr lang="es-ES" smtClean="0"/>
              <a:t>11/09/2025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Vicedecanato de Prácticum y Relaciones con los Centros  Universidad de Almería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C7F27-B194-48A5-9960-4010450C8A8E}" type="datetime1">
              <a:rPr lang="es-ES" smtClean="0"/>
              <a:t>11/09/2025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Vicedecanato de Prácticum y Relaciones con los Centros  Universidad de Almería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CB742-2A83-408D-9710-7E1E7FF8CDA2}" type="datetime1">
              <a:rPr lang="es-ES" smtClean="0"/>
              <a:t>11/09/2025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Vicedecanato de Prácticum y Relaciones con los Centros  Universidad de Almería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AC3BE-8CED-4265-93C2-80B3908F2FDF}" type="datetime1">
              <a:rPr lang="es-ES" smtClean="0"/>
              <a:t>11/09/2025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Vicedecanato de Prácticum y Relaciones con los Centros  Universidad de Almería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52EA3-6688-43FB-949A-326663C91F2A}" type="datetime1">
              <a:rPr lang="es-ES" smtClean="0"/>
              <a:t>11/09/2025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Vicedecanato de Prácticum y Relaciones con los Centros  Universidad de Almería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FEC01-085B-4F78-8AB4-894A8219A2EB}" type="datetime1">
              <a:rPr lang="es-ES" smtClean="0"/>
              <a:t>11/09/2025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Vicedecanato de Prácticum y Relaciones con los Centros  Universidad de Almería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BCFB3-6C8E-409E-AD5B-47434267EBFF}" type="datetime1">
              <a:rPr lang="es-ES" smtClean="0"/>
              <a:t>11/09/2025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Vicedecanato de Prácticum y Relaciones con los Centros  Universidad de Almería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926B6-AD68-443B-B074-531192DDDCAE}" type="datetime1">
              <a:rPr lang="es-ES" smtClean="0"/>
              <a:t>11/09/2025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Vicedecanato de Prácticum y Relaciones con los Centros  Universidad de Almería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5D4BE-A11D-415F-B0F0-128D472932C4}" type="datetime1">
              <a:rPr lang="es-ES" smtClean="0"/>
              <a:t>11/09/2025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Vicedecanato de Prácticum y Relaciones con los Centros  Universidad de Almería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9D7E-F676-46F2-8F7B-8C5A9ECDB970}" type="datetime1">
              <a:rPr lang="es-ES" smtClean="0"/>
              <a:t>11/09/2025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Vicedecanato de Prácticum y Relaciones con los Centros  Universidad de Almería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1A089-CDD8-44F1-9553-84D8CC9F72BC}" type="datetime1">
              <a:rPr lang="es-ES" smtClean="0"/>
              <a:t>11/09/2025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Vicedecanato de Prácticum y Relaciones con los Centros  Universidad de Almería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48185-ED3C-4B01-9030-4A9465CAB243}" type="datetime1">
              <a:rPr lang="es-ES" smtClean="0"/>
              <a:t>11/09/2025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/>
              <a:t>Vicedecanato de Prácticum y Relaciones con los Centros  Universidad de Almería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al.es/application/files/8316/3169/2474/calendario_Practicum_I_Grado_Infantil-Primaria_21-22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if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al.es/application/files/8316/3169/2474/calendario_Practicum_I_Grado_Infantil-Primaria_21-22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if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untadeandalucia.es/transformacioneconomicaindustriaconocimientoyuniversidades/sguit/aplicaciones/practicum/accounts/login/?next=/transformacioneconomicaindustriaconocimientoyuniversidades/sguit/aplicaciones/practicu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tif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4352245"/>
            <a:ext cx="2000259" cy="232220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2536" y="4149080"/>
            <a:ext cx="2883793" cy="2883793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31640" y="404664"/>
            <a:ext cx="6408712" cy="1224136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s-ES" sz="2800" b="1" dirty="0"/>
              <a:t>FACULTAD DE CIENCIAS DE LA EDUCACIÓN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03648" y="2060848"/>
            <a:ext cx="6400800" cy="1752600"/>
          </a:xfrm>
          <a:solidFill>
            <a:srgbClr val="006863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PRÁCTICUM I</a:t>
            </a:r>
          </a:p>
          <a:p>
            <a:r>
              <a:rPr lang="es-ES" b="1" dirty="0">
                <a:solidFill>
                  <a:schemeClr val="bg1"/>
                </a:solidFill>
              </a:rPr>
              <a:t>Grado en Educación Infantil/Primaria</a:t>
            </a:r>
          </a:p>
          <a:p>
            <a:r>
              <a:rPr lang="es-ES" b="1" dirty="0">
                <a:solidFill>
                  <a:schemeClr val="bg1"/>
                </a:solidFill>
              </a:rPr>
              <a:t>Curso </a:t>
            </a:r>
            <a:r>
              <a:rPr lang="es-ES" b="1" dirty="0" smtClean="0">
                <a:solidFill>
                  <a:schemeClr val="bg1"/>
                </a:solidFill>
              </a:rPr>
              <a:t>2025/2026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31256" y="6309320"/>
            <a:ext cx="4252639" cy="365125"/>
          </a:xfrm>
        </p:spPr>
        <p:txBody>
          <a:bodyPr/>
          <a:lstStyle/>
          <a:p>
            <a:pPr marL="11113" indent="-11113"/>
            <a:r>
              <a:rPr lang="es-ES" dirty="0"/>
              <a:t>Vicedecanato de </a:t>
            </a:r>
            <a:r>
              <a:rPr lang="es-ES" dirty="0" err="1"/>
              <a:t>Prácticum</a:t>
            </a:r>
            <a:r>
              <a:rPr lang="es-ES" dirty="0"/>
              <a:t> y Relaciones con los Centros  Universidad de Almería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3131840" y="4149080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edupract@ual.es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260839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204864"/>
            <a:ext cx="8219256" cy="4032448"/>
          </a:xfr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lvl="0" indent="0" algn="just" hangingPunct="0">
              <a:buNone/>
            </a:pPr>
            <a:endParaRPr lang="es-ES" sz="2800" b="1" dirty="0">
              <a:solidFill>
                <a:schemeClr val="tx1"/>
              </a:solidFill>
            </a:endParaRPr>
          </a:p>
          <a:p>
            <a:pPr lvl="0" algn="just" hangingPunct="0">
              <a:buFont typeface="Wingdings" pitchFamily="2" charset="2"/>
              <a:buChar char="Ø"/>
            </a:pPr>
            <a:r>
              <a:rPr lang="es-ES" sz="2800" b="1" dirty="0">
                <a:solidFill>
                  <a:schemeClr val="tx1"/>
                </a:solidFill>
              </a:rPr>
              <a:t>  </a:t>
            </a:r>
            <a:r>
              <a:rPr lang="es-ES" sz="2800" b="1" dirty="0">
                <a:solidFill>
                  <a:srgbClr val="C00000"/>
                </a:solidFill>
              </a:rPr>
              <a:t>El primer día deberán presentarse al director/a </a:t>
            </a:r>
            <a:r>
              <a:rPr lang="es-ES" sz="2800" dirty="0">
                <a:solidFill>
                  <a:schemeClr val="tx1"/>
                </a:solidFill>
              </a:rPr>
              <a:t>o responsable del centro </a:t>
            </a:r>
          </a:p>
          <a:p>
            <a:pPr lvl="0" algn="just" hangingPunct="0">
              <a:buFont typeface="Wingdings" pitchFamily="2" charset="2"/>
              <a:buChar char="Ø"/>
            </a:pPr>
            <a:r>
              <a:rPr lang="es-ES" sz="2800" b="1" dirty="0">
                <a:solidFill>
                  <a:schemeClr val="tx1"/>
                </a:solidFill>
              </a:rPr>
              <a:t>  </a:t>
            </a:r>
            <a:r>
              <a:rPr lang="es-ES" sz="2800" b="1" dirty="0">
                <a:solidFill>
                  <a:srgbClr val="C00000"/>
                </a:solidFill>
              </a:rPr>
              <a:t>Deberán ser puntuales</a:t>
            </a:r>
            <a:r>
              <a:rPr lang="es-ES" sz="2800" b="1" dirty="0">
                <a:solidFill>
                  <a:schemeClr val="tx1"/>
                </a:solidFill>
              </a:rPr>
              <a:t>, intentando llegar al menos diez minutos antes al horario de entrada al centro</a:t>
            </a:r>
            <a:r>
              <a:rPr lang="es-ES" sz="2800" dirty="0">
                <a:solidFill>
                  <a:schemeClr val="tx1"/>
                </a:solidFill>
              </a:rPr>
              <a:t>, </a:t>
            </a:r>
            <a:r>
              <a:rPr lang="es-ES" sz="2800" dirty="0"/>
              <a:t>con el fin de no interrumpir la dinámica del centro. </a:t>
            </a:r>
          </a:p>
          <a:p>
            <a:pPr lvl="0" hangingPunct="0"/>
            <a:endParaRPr lang="es-ES" dirty="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424345" y="229320"/>
            <a:ext cx="8229600" cy="1080000"/>
          </a:xfrm>
          <a:solidFill>
            <a:srgbClr val="006863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3200" b="1" dirty="0">
                <a:solidFill>
                  <a:schemeClr val="bg1"/>
                </a:solidFill>
              </a:rPr>
              <a:t>PRÁCTICUM I. ORIENTACIONES GENERALES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67545" y="1548917"/>
            <a:ext cx="8219255" cy="461665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ES" sz="2400" b="1" dirty="0">
                <a:solidFill>
                  <a:schemeClr val="tx1"/>
                </a:solidFill>
              </a:rPr>
              <a:t>Información relevante</a:t>
            </a:r>
          </a:p>
        </p:txBody>
      </p:sp>
      <p:sp>
        <p:nvSpPr>
          <p:cNvPr id="8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55776" y="6356350"/>
            <a:ext cx="4320480" cy="365125"/>
          </a:xfrm>
        </p:spPr>
        <p:txBody>
          <a:bodyPr/>
          <a:lstStyle/>
          <a:p>
            <a:r>
              <a:rPr lang="es-ES" dirty="0"/>
              <a:t>Vicedecanato de </a:t>
            </a:r>
            <a:r>
              <a:rPr lang="es-ES" dirty="0" err="1"/>
              <a:t>Prácticum</a:t>
            </a:r>
            <a:r>
              <a:rPr lang="es-ES" dirty="0"/>
              <a:t> y Relaciones con los Centros  Universidad de Almería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859147"/>
            <a:ext cx="775526" cy="90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67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204864"/>
            <a:ext cx="8219256" cy="4032447"/>
          </a:xfr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es-ES" sz="4500" dirty="0"/>
              <a:t>El estudiante deberá en todo momento aceptar y respetar las normas generales del centro asignado para la realización de las prácticas.</a:t>
            </a:r>
          </a:p>
          <a:p>
            <a:pPr algn="just">
              <a:buFont typeface="Wingdings" pitchFamily="2" charset="2"/>
              <a:buChar char="Ø"/>
            </a:pPr>
            <a:endParaRPr lang="es-ES" sz="4500" dirty="0"/>
          </a:p>
          <a:p>
            <a:pPr lvl="0" algn="just">
              <a:buFont typeface="Wingdings" pitchFamily="2" charset="2"/>
              <a:buChar char="Ø"/>
            </a:pPr>
            <a:r>
              <a:rPr lang="es-ES" sz="4500" dirty="0"/>
              <a:t>Durante el período en que curse el </a:t>
            </a:r>
            <a:r>
              <a:rPr lang="es-ES" sz="4500" dirty="0" err="1"/>
              <a:t>Prácticum</a:t>
            </a:r>
            <a:r>
              <a:rPr lang="es-ES" sz="4500" dirty="0"/>
              <a:t> I, cada alumno/a estará asignado a un ciclo, nivel y profesor/tutor determinado, con quien permanecerá durante todo el período de prácticas, cumpliendo, en todo caso, </a:t>
            </a:r>
            <a:r>
              <a:rPr lang="es-ES" sz="5100" b="1" dirty="0">
                <a:solidFill>
                  <a:schemeClr val="accent2"/>
                </a:solidFill>
              </a:rPr>
              <a:t>25 horas semanales</a:t>
            </a:r>
            <a:r>
              <a:rPr lang="es-ES" sz="4500" dirty="0"/>
              <a:t> de acuerdo con el horario establecido en cada centro.</a:t>
            </a:r>
          </a:p>
          <a:p>
            <a:pPr lvl="0" hangingPunct="0"/>
            <a:endParaRPr lang="es-ES" dirty="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412915" y="256893"/>
            <a:ext cx="8229600" cy="1080000"/>
          </a:xfrm>
          <a:solidFill>
            <a:srgbClr val="006863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3200" b="1" dirty="0">
                <a:solidFill>
                  <a:schemeClr val="bg1"/>
                </a:solidFill>
              </a:rPr>
              <a:t>PRÁCTICUM I. ORIENTACIONES GENERALES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67545" y="1548916"/>
            <a:ext cx="8219255" cy="540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ES" sz="2400" b="1" dirty="0">
                <a:solidFill>
                  <a:schemeClr val="tx1"/>
                </a:solidFill>
              </a:rPr>
              <a:t>Información relevante</a:t>
            </a:r>
          </a:p>
        </p:txBody>
      </p:sp>
      <p:sp>
        <p:nvSpPr>
          <p:cNvPr id="8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55776" y="6356350"/>
            <a:ext cx="4392488" cy="365125"/>
          </a:xfrm>
        </p:spPr>
        <p:txBody>
          <a:bodyPr/>
          <a:lstStyle/>
          <a:p>
            <a:r>
              <a:rPr lang="es-ES"/>
              <a:t>Vicedecanato de Prácticum y Relaciones con los Centros  Universidad de Almería</a:t>
            </a:r>
            <a:endParaRPr lang="es-E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859147"/>
            <a:ext cx="775526" cy="90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87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2372" y="2036430"/>
            <a:ext cx="8219256" cy="4245055"/>
          </a:xfr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lvl="0" indent="0" hangingPunct="0">
              <a:buNone/>
            </a:pPr>
            <a:r>
              <a:rPr lang="es-ES" sz="3600" b="1" dirty="0">
                <a:solidFill>
                  <a:schemeClr val="accent2"/>
                </a:solidFill>
              </a:rPr>
              <a:t>Los siguientes hechos tendrán la consideración de faltas muy graves</a:t>
            </a:r>
            <a:r>
              <a:rPr lang="es-ES" sz="3600" dirty="0">
                <a:solidFill>
                  <a:schemeClr val="accent2"/>
                </a:solidFill>
              </a:rPr>
              <a:t>:</a:t>
            </a:r>
          </a:p>
          <a:p>
            <a:pPr marL="0" lvl="0" indent="0" algn="just" hangingPunct="0">
              <a:buNone/>
            </a:pPr>
            <a:endParaRPr lang="es-ES" sz="3600" dirty="0">
              <a:solidFill>
                <a:schemeClr val="accent2"/>
              </a:solidFill>
            </a:endParaRPr>
          </a:p>
          <a:p>
            <a:pPr lvl="0" algn="just" hangingPunct="0">
              <a:buFont typeface="Wingdings" pitchFamily="2" charset="2"/>
              <a:buChar char="Ø"/>
            </a:pPr>
            <a:r>
              <a:rPr lang="es-ES" sz="3600" dirty="0"/>
              <a:t>Ausencia injustificada o los retrasos frecuentes durante la realización de las prácticas (no se sale en los recreos).</a:t>
            </a:r>
          </a:p>
          <a:p>
            <a:pPr lvl="0" algn="just" hangingPunct="0">
              <a:buFont typeface="Wingdings" pitchFamily="2" charset="2"/>
              <a:buChar char="Ø"/>
            </a:pPr>
            <a:r>
              <a:rPr lang="es-ES" sz="3600" dirty="0"/>
              <a:t>Un rendimiento bajo o una actitud negativa en el desempeño de las funciones encomendadas.</a:t>
            </a:r>
          </a:p>
          <a:p>
            <a:pPr lvl="0" algn="just" hangingPunct="0">
              <a:buFont typeface="Wingdings" pitchFamily="2" charset="2"/>
              <a:buChar char="Ø"/>
            </a:pPr>
            <a:r>
              <a:rPr lang="es-ES" sz="3600" dirty="0"/>
              <a:t>La creación de problemas o conflictos que den lugar a la interrupción de las prácticas por parte del Centro.</a:t>
            </a:r>
          </a:p>
          <a:p>
            <a:pPr lvl="0" algn="just" hangingPunct="0">
              <a:buFont typeface="Wingdings" pitchFamily="2" charset="2"/>
              <a:buChar char="Ø"/>
            </a:pPr>
            <a:r>
              <a:rPr lang="es-ES" sz="3600" dirty="0"/>
              <a:t>La utilización de un lenguaje soez e inapropiado con cualquiera de los agentes que intervienen en las prácticas.</a:t>
            </a:r>
          </a:p>
          <a:p>
            <a:pPr lvl="0" algn="just" hangingPunct="0"/>
            <a:endParaRPr lang="es-ES" dirty="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424345" y="191837"/>
            <a:ext cx="8229600" cy="1080000"/>
          </a:xfrm>
          <a:solidFill>
            <a:srgbClr val="006863"/>
          </a:solidFill>
          <a:ln>
            <a:solidFill>
              <a:srgbClr val="2A906E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3200" b="1" dirty="0">
                <a:solidFill>
                  <a:schemeClr val="bg1"/>
                </a:solidFill>
              </a:rPr>
              <a:t>PRÁCTICUM I. ORIENTACIONES GENERALES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55776" y="6356350"/>
            <a:ext cx="4392488" cy="365125"/>
          </a:xfrm>
        </p:spPr>
        <p:txBody>
          <a:bodyPr/>
          <a:lstStyle/>
          <a:p>
            <a:r>
              <a:rPr lang="es-ES" dirty="0"/>
              <a:t>Vicedecanato de </a:t>
            </a:r>
            <a:r>
              <a:rPr lang="es-ES" dirty="0" err="1"/>
              <a:t>Prácticum</a:t>
            </a:r>
            <a:r>
              <a:rPr lang="es-ES" dirty="0"/>
              <a:t> y Relaciones con los Centros  Universidad de Almería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859147"/>
            <a:ext cx="775526" cy="900346"/>
          </a:xfrm>
          <a:prstGeom prst="rect">
            <a:avLst/>
          </a:prstGeom>
        </p:spPr>
      </p:pic>
      <p:sp>
        <p:nvSpPr>
          <p:cNvPr id="8" name="5 Rectángulo">
            <a:extLst>
              <a:ext uri="{FF2B5EF4-FFF2-40B4-BE49-F238E27FC236}">
                <a16:creationId xmlns:a16="http://schemas.microsoft.com/office/drawing/2014/main" id="{A3861937-03EC-1848-89A0-DD67EF696620}"/>
              </a:ext>
            </a:extLst>
          </p:cNvPr>
          <p:cNvSpPr/>
          <p:nvPr/>
        </p:nvSpPr>
        <p:spPr>
          <a:xfrm>
            <a:off x="434690" y="1421566"/>
            <a:ext cx="8219255" cy="540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ES" sz="2400" b="1" dirty="0">
                <a:solidFill>
                  <a:schemeClr val="tx1"/>
                </a:solidFill>
              </a:rPr>
              <a:t>Información relevante</a:t>
            </a:r>
          </a:p>
        </p:txBody>
      </p:sp>
    </p:spTree>
    <p:extLst>
      <p:ext uri="{BB962C8B-B14F-4D97-AF65-F5344CB8AC3E}">
        <p14:creationId xmlns:p14="http://schemas.microsoft.com/office/powerpoint/2010/main" val="285187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405092" y="287414"/>
            <a:ext cx="8291264" cy="1116000"/>
          </a:xfrm>
          <a:prstGeom prst="rect">
            <a:avLst/>
          </a:prstGeom>
          <a:solidFill>
            <a:srgbClr val="006863"/>
          </a:solidFill>
          <a:ln w="9525" cap="flat" cmpd="sng" algn="ctr">
            <a:noFill/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200" b="1" dirty="0">
                <a:solidFill>
                  <a:schemeClr val="bg1"/>
                </a:solidFill>
              </a:rPr>
              <a:t>PRÁCTICUM I. ORIENTACIONES GENERALES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55776" y="6356350"/>
            <a:ext cx="3464024" cy="365125"/>
          </a:xfrm>
        </p:spPr>
        <p:txBody>
          <a:bodyPr/>
          <a:lstStyle/>
          <a:p>
            <a:r>
              <a:rPr lang="es-ES" dirty="0"/>
              <a:t>Vicedecanato de </a:t>
            </a:r>
            <a:r>
              <a:rPr lang="es-ES" dirty="0" err="1"/>
              <a:t>Prácticum</a:t>
            </a:r>
            <a:r>
              <a:rPr lang="es-ES" dirty="0"/>
              <a:t> y Relaciones con los Centros  Universidad de Almería</a:t>
            </a:r>
          </a:p>
        </p:txBody>
      </p:sp>
      <p:sp>
        <p:nvSpPr>
          <p:cNvPr id="8" name="2 Marcador de contenido">
            <a:extLst>
              <a:ext uri="{FF2B5EF4-FFF2-40B4-BE49-F238E27FC236}">
                <a16:creationId xmlns:a16="http://schemas.microsoft.com/office/drawing/2014/main" id="{DAF747C6-A600-D146-9939-54C09434967A}"/>
              </a:ext>
            </a:extLst>
          </p:cNvPr>
          <p:cNvSpPr txBox="1">
            <a:spLocks/>
          </p:cNvSpPr>
          <p:nvPr/>
        </p:nvSpPr>
        <p:spPr>
          <a:xfrm>
            <a:off x="403218" y="2132736"/>
            <a:ext cx="8291264" cy="4176584"/>
          </a:xfrm>
          <a:prstGeom prst="rect">
            <a:avLst/>
          </a:prstGeom>
          <a:solidFill>
            <a:schemeClr val="bg1"/>
          </a:solidFill>
          <a:effectLst>
            <a:outerShdw blurRad="40000" dist="20000" dir="5400000" rotWithShape="0">
              <a:srgbClr val="006863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endParaRPr lang="es-ES" sz="2800" dirty="0"/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es-ES" sz="2800" b="1" dirty="0">
                <a:solidFill>
                  <a:schemeClr val="tx1"/>
                </a:solidFill>
              </a:rPr>
              <a:t> </a:t>
            </a:r>
            <a:r>
              <a:rPr lang="es-ES" sz="2800" b="1" dirty="0">
                <a:solidFill>
                  <a:srgbClr val="C00000"/>
                </a:solidFill>
              </a:rPr>
              <a:t>2</a:t>
            </a:r>
            <a:r>
              <a:rPr lang="es-ES" sz="2800" b="1" dirty="0">
                <a:solidFill>
                  <a:schemeClr val="accent2"/>
                </a:solidFill>
              </a:rPr>
              <a:t> es el número máximo </a:t>
            </a:r>
            <a:r>
              <a:rPr lang="es-ES" sz="2800" dirty="0"/>
              <a:t>de faltas permitidas por motivos justificados. 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endParaRPr lang="es-ES" sz="2800" dirty="0"/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es-ES" sz="2800" dirty="0"/>
              <a:t>Si faltasen más de dos días, aun siendo justificados, tendrá que </a:t>
            </a:r>
            <a:r>
              <a:rPr lang="es-ES" sz="2800" b="1" dirty="0">
                <a:solidFill>
                  <a:schemeClr val="accent2"/>
                </a:solidFill>
              </a:rPr>
              <a:t>repetirse el período de prácticas</a:t>
            </a:r>
            <a:r>
              <a:rPr lang="es-ES" sz="2800" dirty="0"/>
              <a:t>.</a:t>
            </a:r>
            <a:endParaRPr lang="es-ES" dirty="0"/>
          </a:p>
        </p:txBody>
      </p:sp>
      <p:sp>
        <p:nvSpPr>
          <p:cNvPr id="9" name="4 Rectángulo">
            <a:extLst>
              <a:ext uri="{FF2B5EF4-FFF2-40B4-BE49-F238E27FC236}">
                <a16:creationId xmlns:a16="http://schemas.microsoft.com/office/drawing/2014/main" id="{5B7C5F9F-BD98-6D45-9EC0-0E634872003A}"/>
              </a:ext>
            </a:extLst>
          </p:cNvPr>
          <p:cNvSpPr/>
          <p:nvPr/>
        </p:nvSpPr>
        <p:spPr>
          <a:xfrm>
            <a:off x="403218" y="1488389"/>
            <a:ext cx="8291264" cy="540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ES" sz="2400" b="1" dirty="0">
                <a:solidFill>
                  <a:schemeClr val="tx1"/>
                </a:solidFill>
              </a:rPr>
              <a:t>Información relevante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859147"/>
            <a:ext cx="775526" cy="90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10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2372" y="1930995"/>
            <a:ext cx="8219256" cy="4378325"/>
          </a:xfr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just" hangingPunct="0">
              <a:buFont typeface="Wingdings" pitchFamily="2" charset="2"/>
              <a:buChar char="Ø"/>
            </a:pPr>
            <a:r>
              <a:rPr lang="es-ES" sz="2800" dirty="0"/>
              <a:t>El alumnado deberá colaborar con el centro, tanto en las actividades docentes como extraescolares organizadas por el mismo, atendiendo a las recomendaciones del equipo directivo y/o del profesorado implicado.</a:t>
            </a:r>
          </a:p>
          <a:p>
            <a:pPr marL="0" lvl="0" indent="0" algn="just" hangingPunct="0">
              <a:buNone/>
            </a:pPr>
            <a:endParaRPr lang="es-ES" sz="2800" dirty="0"/>
          </a:p>
          <a:p>
            <a:pPr algn="just">
              <a:buFont typeface="Wingdings" pitchFamily="2" charset="2"/>
              <a:buChar char="Ø"/>
            </a:pPr>
            <a:r>
              <a:rPr lang="es-ES" sz="2800" dirty="0"/>
              <a:t>El alumnado deberá seguir las orientaciones que sobre las diferentes actividades obligatorias le proporcione el profesorado asesor.</a:t>
            </a:r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402571" y="191837"/>
            <a:ext cx="8229600" cy="1080000"/>
          </a:xfrm>
          <a:solidFill>
            <a:srgbClr val="006863"/>
          </a:solidFill>
          <a:ln>
            <a:solidFill>
              <a:srgbClr val="2A906E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3200" b="1" dirty="0">
                <a:solidFill>
                  <a:schemeClr val="bg1"/>
                </a:solidFill>
              </a:rPr>
              <a:t>PRÁCTICUM I. ORIENTACIONES GENERALES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55776" y="6356350"/>
            <a:ext cx="4392488" cy="365125"/>
          </a:xfrm>
        </p:spPr>
        <p:txBody>
          <a:bodyPr/>
          <a:lstStyle/>
          <a:p>
            <a:r>
              <a:rPr lang="es-ES" dirty="0"/>
              <a:t>Vicedecanato de </a:t>
            </a:r>
            <a:r>
              <a:rPr lang="es-ES" dirty="0" err="1"/>
              <a:t>Prácticum</a:t>
            </a:r>
            <a:r>
              <a:rPr lang="es-ES" dirty="0"/>
              <a:t> y Relaciones con los Centros  Universidad de Almería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859147"/>
            <a:ext cx="775526" cy="900346"/>
          </a:xfrm>
          <a:prstGeom prst="rect">
            <a:avLst/>
          </a:prstGeom>
        </p:spPr>
      </p:pic>
      <p:sp>
        <p:nvSpPr>
          <p:cNvPr id="8" name="5 Rectángulo">
            <a:extLst>
              <a:ext uri="{FF2B5EF4-FFF2-40B4-BE49-F238E27FC236}">
                <a16:creationId xmlns:a16="http://schemas.microsoft.com/office/drawing/2014/main" id="{3C1B06C4-2365-5246-9927-5D26234977EC}"/>
              </a:ext>
            </a:extLst>
          </p:cNvPr>
          <p:cNvSpPr/>
          <p:nvPr/>
        </p:nvSpPr>
        <p:spPr>
          <a:xfrm>
            <a:off x="407743" y="1289018"/>
            <a:ext cx="8219255" cy="540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ES" sz="2400" b="1" dirty="0">
                <a:solidFill>
                  <a:schemeClr val="tx1"/>
                </a:solidFill>
              </a:rPr>
              <a:t>Actividades obligatorias</a:t>
            </a:r>
          </a:p>
        </p:txBody>
      </p:sp>
    </p:spTree>
    <p:extLst>
      <p:ext uri="{BB962C8B-B14F-4D97-AF65-F5344CB8AC3E}">
        <p14:creationId xmlns:p14="http://schemas.microsoft.com/office/powerpoint/2010/main" val="338351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62391" y="2543879"/>
            <a:ext cx="8148228" cy="3509144"/>
          </a:xfr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just" hangingPunct="0">
              <a:buFont typeface="Wingdings" pitchFamily="2" charset="2"/>
              <a:buChar char="Ø"/>
            </a:pPr>
            <a:r>
              <a:rPr lang="es-ES" sz="2800" dirty="0"/>
              <a:t>Asistir a las reuniones convocadas por el profesorado asesor, desarrolladas en los términos descritos al enumerar las funciones de este profesorado.</a:t>
            </a:r>
          </a:p>
          <a:p>
            <a:pPr lvl="0" algn="just" hangingPunct="0">
              <a:buFont typeface="Wingdings" pitchFamily="2" charset="2"/>
              <a:buChar char="Ø"/>
            </a:pPr>
            <a:endParaRPr lang="es-ES" sz="2800" dirty="0"/>
          </a:p>
          <a:p>
            <a:pPr algn="just">
              <a:buFont typeface="Wingdings" pitchFamily="2" charset="2"/>
              <a:buChar char="Ø"/>
            </a:pPr>
            <a:r>
              <a:rPr lang="es-ES" sz="2800" dirty="0"/>
              <a:t>Observación reflexiva del aula.</a:t>
            </a:r>
            <a:endParaRPr lang="es-ES" sz="2800" u="sng" dirty="0">
              <a:highlight>
                <a:srgbClr val="FFFF00"/>
              </a:highlight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591364" y="424142"/>
            <a:ext cx="8229600" cy="1080000"/>
          </a:xfrm>
          <a:prstGeom prst="rect">
            <a:avLst/>
          </a:prstGeom>
          <a:solidFill>
            <a:srgbClr val="006863"/>
          </a:solidFill>
          <a:ln>
            <a:solidFill>
              <a:srgbClr val="2A906E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200" b="1" dirty="0">
                <a:solidFill>
                  <a:schemeClr val="bg1"/>
                </a:solidFill>
              </a:rPr>
              <a:t>PRÁCTICUM I. ORIENTACIONES GENERALES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27784" y="6356350"/>
            <a:ext cx="3888432" cy="365125"/>
          </a:xfrm>
        </p:spPr>
        <p:txBody>
          <a:bodyPr/>
          <a:lstStyle/>
          <a:p>
            <a:r>
              <a:rPr lang="es-ES" dirty="0"/>
              <a:t>Vicedecanato de </a:t>
            </a:r>
            <a:r>
              <a:rPr lang="es-ES" dirty="0" err="1"/>
              <a:t>Prácticum</a:t>
            </a:r>
            <a:r>
              <a:rPr lang="es-ES" dirty="0"/>
              <a:t> y Relaciones con los Centros  Universidad de Almería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859147"/>
            <a:ext cx="775526" cy="900346"/>
          </a:xfrm>
          <a:prstGeom prst="rect">
            <a:avLst/>
          </a:prstGeom>
        </p:spPr>
      </p:pic>
      <p:sp>
        <p:nvSpPr>
          <p:cNvPr id="8" name="5 Rectángulo">
            <a:extLst>
              <a:ext uri="{FF2B5EF4-FFF2-40B4-BE49-F238E27FC236}">
                <a16:creationId xmlns:a16="http://schemas.microsoft.com/office/drawing/2014/main" id="{DDCEB81E-250C-3444-8B64-3A9EDCA08D08}"/>
              </a:ext>
            </a:extLst>
          </p:cNvPr>
          <p:cNvSpPr/>
          <p:nvPr/>
        </p:nvSpPr>
        <p:spPr>
          <a:xfrm>
            <a:off x="591364" y="1647957"/>
            <a:ext cx="8219255" cy="540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ES" sz="2400" b="1" dirty="0">
                <a:solidFill>
                  <a:schemeClr val="tx1"/>
                </a:solidFill>
              </a:rPr>
              <a:t>Actividades obligatorias</a:t>
            </a:r>
          </a:p>
        </p:txBody>
      </p:sp>
    </p:spTree>
    <p:extLst>
      <p:ext uri="{BB962C8B-B14F-4D97-AF65-F5344CB8AC3E}">
        <p14:creationId xmlns:p14="http://schemas.microsoft.com/office/powerpoint/2010/main" val="337750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660392" y="2384920"/>
            <a:ext cx="8178808" cy="3724096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Realización 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 la </a:t>
            </a:r>
            <a:r>
              <a:rPr lang="es-ES" sz="24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Memoria de Prácticas (digital </a:t>
            </a:r>
            <a:r>
              <a:rPr lang="es-ES" sz="24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y/o impreso</a:t>
            </a:r>
            <a:r>
              <a:rPr lang="es-ES" sz="24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s-ES_tradnl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Será </a:t>
            </a:r>
            <a:r>
              <a:rPr lang="es-ES_tradnl" sz="2400" dirty="0">
                <a:latin typeface="Arial" pitchFamily="34" charset="0"/>
                <a:cs typeface="Arial" pitchFamily="34" charset="0"/>
              </a:rPr>
              <a:t>una evidencia de la experiencia vivida durante el periodo formativo. Debe ser reflexivo, sistemático, organizado, una muestra real de las experiencias vividas en las prácticas en el centro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Realización de un </a:t>
            </a:r>
            <a:r>
              <a:rPr lang="es-ES" sz="24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Diario de Prácticas.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660392" y="1673201"/>
            <a:ext cx="8178808" cy="461665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ES" sz="2400" b="1" dirty="0">
                <a:solidFill>
                  <a:schemeClr val="tx1"/>
                </a:solidFill>
              </a:rPr>
              <a:t>Documentación a entregar al asesor</a:t>
            </a:r>
          </a:p>
        </p:txBody>
      </p:sp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>
          <a:xfrm>
            <a:off x="2555776" y="6309320"/>
            <a:ext cx="4176464" cy="365125"/>
          </a:xfrm>
        </p:spPr>
        <p:txBody>
          <a:bodyPr/>
          <a:lstStyle/>
          <a:p>
            <a:r>
              <a:rPr lang="es-ES" dirty="0"/>
              <a:t>Vicedecanato de </a:t>
            </a:r>
            <a:r>
              <a:rPr lang="es-ES" dirty="0" err="1"/>
              <a:t>Prácticum</a:t>
            </a:r>
            <a:r>
              <a:rPr lang="es-ES" dirty="0"/>
              <a:t> y Relaciones con los Centros  Universidad de Almería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7200" y="183555"/>
            <a:ext cx="8229600" cy="1080000"/>
          </a:xfrm>
          <a:prstGeom prst="rect">
            <a:avLst/>
          </a:prstGeom>
          <a:solidFill>
            <a:srgbClr val="006863"/>
          </a:solidFill>
          <a:ln>
            <a:solidFill>
              <a:srgbClr val="2A906E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200" b="1" dirty="0">
                <a:solidFill>
                  <a:schemeClr val="bg1"/>
                </a:solidFill>
              </a:rPr>
              <a:t>PRÁCTICUM I. ORIENTACIONES GENERALES</a:t>
            </a:r>
            <a:endParaRPr lang="es-ES" b="1" dirty="0">
              <a:solidFill>
                <a:schemeClr val="bg1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859147"/>
            <a:ext cx="775526" cy="90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10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660392" y="2384920"/>
            <a:ext cx="8178808" cy="397031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lvl="0" indent="-457200" algn="just" hangingPunct="0">
              <a:buFont typeface="Wingdings" pitchFamily="2" charset="2"/>
              <a:buChar char="Ø"/>
            </a:pPr>
            <a:r>
              <a:rPr lang="es-ES" sz="2800" dirty="0">
                <a:cs typeface="Arial" panose="020B0604020202020204" pitchFamily="34" charset="0"/>
              </a:rPr>
              <a:t>Los </a:t>
            </a:r>
            <a:r>
              <a:rPr lang="es-ES" sz="2800" b="1" u="sng" dirty="0">
                <a:solidFill>
                  <a:schemeClr val="accent2"/>
                </a:solidFill>
                <a:cs typeface="Arial" panose="020B0604020202020204" pitchFamily="34" charset="0"/>
              </a:rPr>
              <a:t>contenidos</a:t>
            </a:r>
            <a:r>
              <a:rPr lang="es-ES" sz="2800" dirty="0">
                <a:cs typeface="Arial" panose="020B0604020202020204" pitchFamily="34" charset="0"/>
              </a:rPr>
              <a:t> </a:t>
            </a:r>
            <a:r>
              <a:rPr lang="es-ES" sz="2800" dirty="0" smtClean="0">
                <a:cs typeface="Arial" panose="020B0604020202020204" pitchFamily="34" charset="0"/>
              </a:rPr>
              <a:t>de la memoria </a:t>
            </a:r>
            <a:r>
              <a:rPr lang="es-ES" sz="2800" dirty="0">
                <a:cs typeface="Arial" panose="020B0604020202020204" pitchFamily="34" charset="0"/>
              </a:rPr>
              <a:t>serán orientados por el profesorado asesor, teniendo como referencias orientativas las siguientes: </a:t>
            </a:r>
          </a:p>
          <a:p>
            <a:pPr marL="914400" lvl="1" indent="-457200" algn="just">
              <a:buFont typeface="Wingdings" pitchFamily="2" charset="2"/>
              <a:buChar char="v"/>
            </a:pPr>
            <a:r>
              <a:rPr lang="es-ES_tradnl" sz="2800" dirty="0">
                <a:cs typeface="Arial" panose="020B0604020202020204" pitchFamily="34" charset="0"/>
              </a:rPr>
              <a:t>Diseño y desarrollo de la acción docente desde la reflexión en profundidad sobre la práctica en el aula.</a:t>
            </a:r>
            <a:endParaRPr lang="es-ES" sz="2800" dirty="0">
              <a:cs typeface="Arial" panose="020B0604020202020204" pitchFamily="34" charset="0"/>
            </a:endParaRPr>
          </a:p>
          <a:p>
            <a:pPr marL="914400" lvl="1" indent="-457200" algn="just">
              <a:buFont typeface="Wingdings" pitchFamily="2" charset="2"/>
              <a:buChar char="v"/>
            </a:pPr>
            <a:r>
              <a:rPr lang="es-ES_tradnl" sz="2800" dirty="0">
                <a:cs typeface="Arial" panose="020B0604020202020204" pitchFamily="34" charset="0"/>
              </a:rPr>
              <a:t>Desarrollo de la actuación docente basado en el análisis y reflexión para la innovación educativa.</a:t>
            </a:r>
            <a:endParaRPr lang="es-ES" sz="2800" dirty="0">
              <a:cs typeface="Arial" panose="020B0604020202020204" pitchFamily="34" charset="0"/>
            </a:endParaRPr>
          </a:p>
          <a:p>
            <a:pPr algn="just"/>
            <a:endParaRPr lang="es-ES" sz="2800" dirty="0">
              <a:cs typeface="Arial" panose="020B0604020202020204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660392" y="1673201"/>
            <a:ext cx="8178808" cy="461665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ES" sz="2400" b="1" dirty="0">
                <a:solidFill>
                  <a:schemeClr val="tx1"/>
                </a:solidFill>
              </a:rPr>
              <a:t>Dossier de Prácticas</a:t>
            </a:r>
          </a:p>
        </p:txBody>
      </p:sp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>
          <a:xfrm>
            <a:off x="2841584" y="6374803"/>
            <a:ext cx="3816424" cy="365125"/>
          </a:xfrm>
        </p:spPr>
        <p:txBody>
          <a:bodyPr/>
          <a:lstStyle/>
          <a:p>
            <a:r>
              <a:rPr lang="es-ES" dirty="0"/>
              <a:t>Vicedecanato de </a:t>
            </a:r>
            <a:r>
              <a:rPr lang="es-ES" dirty="0" err="1"/>
              <a:t>Prácticum</a:t>
            </a:r>
            <a:r>
              <a:rPr lang="es-ES" dirty="0"/>
              <a:t> y Relaciones con los Centros  Universidad de Almería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2915" y="188946"/>
            <a:ext cx="8229600" cy="1080000"/>
          </a:xfrm>
          <a:prstGeom prst="rect">
            <a:avLst/>
          </a:prstGeom>
          <a:solidFill>
            <a:srgbClr val="006863"/>
          </a:solidFill>
          <a:ln>
            <a:solidFill>
              <a:srgbClr val="2A906E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200" b="1" dirty="0">
                <a:solidFill>
                  <a:schemeClr val="bg1"/>
                </a:solidFill>
              </a:rPr>
              <a:t>PRÁCTICUM I. ORIENTACIONES GENERALES</a:t>
            </a:r>
            <a:endParaRPr lang="es-ES" b="1" dirty="0">
              <a:solidFill>
                <a:schemeClr val="bg1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859147"/>
            <a:ext cx="775526" cy="90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57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427813" y="2177897"/>
            <a:ext cx="8178808" cy="397031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 algn="just">
              <a:buFont typeface="Wingdings" pitchFamily="2" charset="2"/>
              <a:buChar char="Ø"/>
            </a:pPr>
            <a:r>
              <a:rPr lang="es-ES" sz="2800" dirty="0"/>
              <a:t>Serán responsables de la evaluación </a:t>
            </a:r>
            <a:r>
              <a:rPr lang="es-ES" sz="2800" i="1" dirty="0"/>
              <a:t>del </a:t>
            </a:r>
            <a:r>
              <a:rPr lang="es-ES" sz="2800" i="1" dirty="0" err="1"/>
              <a:t>Prácticum</a:t>
            </a:r>
            <a:r>
              <a:rPr lang="es-ES" sz="2800" i="1" dirty="0"/>
              <a:t> I</a:t>
            </a:r>
            <a:r>
              <a:rPr lang="es-ES" sz="2800" dirty="0"/>
              <a:t> tanto el profesorado </a:t>
            </a:r>
            <a:r>
              <a:rPr lang="es-ES" sz="2800" b="1" dirty="0">
                <a:solidFill>
                  <a:schemeClr val="accent2"/>
                </a:solidFill>
              </a:rPr>
              <a:t>tutor</a:t>
            </a:r>
            <a:r>
              <a:rPr lang="es-ES" sz="2800" dirty="0"/>
              <a:t> como el </a:t>
            </a:r>
            <a:r>
              <a:rPr lang="es-ES" sz="2800" b="1" dirty="0">
                <a:solidFill>
                  <a:schemeClr val="accent2"/>
                </a:solidFill>
              </a:rPr>
              <a:t>asesor</a:t>
            </a:r>
            <a:r>
              <a:rPr lang="es-ES" sz="2800" dirty="0">
                <a:solidFill>
                  <a:schemeClr val="accent2"/>
                </a:solidFill>
              </a:rPr>
              <a:t>, </a:t>
            </a:r>
            <a:r>
              <a:rPr lang="es-ES" sz="2800" dirty="0"/>
              <a:t>siendo los porcentajes de calificación de </a:t>
            </a:r>
            <a:r>
              <a:rPr lang="es-ES" sz="2800" b="1" dirty="0">
                <a:solidFill>
                  <a:schemeClr val="accent2"/>
                </a:solidFill>
              </a:rPr>
              <a:t>30% y 70% respectivamente</a:t>
            </a:r>
          </a:p>
          <a:p>
            <a:pPr marL="457200" indent="-457200" algn="just">
              <a:buFont typeface="Wingdings" pitchFamily="2" charset="2"/>
              <a:buChar char="Ø"/>
            </a:pPr>
            <a:endParaRPr lang="es-ES" sz="2800" b="1" dirty="0"/>
          </a:p>
          <a:p>
            <a:pPr marL="457200" indent="-457200" algn="just" hangingPunct="0">
              <a:buFont typeface="Wingdings" pitchFamily="2" charset="2"/>
              <a:buChar char="Ø"/>
            </a:pPr>
            <a:r>
              <a:rPr lang="es-ES_tradnl" sz="2800" dirty="0"/>
              <a:t>Los </a:t>
            </a:r>
            <a:r>
              <a:rPr lang="es-ES_tradnl" sz="2800" b="1" dirty="0">
                <a:solidFill>
                  <a:schemeClr val="accent2"/>
                </a:solidFill>
              </a:rPr>
              <a:t>criterios</a:t>
            </a:r>
            <a:r>
              <a:rPr lang="es-ES_tradnl" sz="2800" dirty="0"/>
              <a:t> utilizados para valorar los procesos y producciones que el estudiante realiza, harán referencia tanto a la realización de las prácticas como a la elaboración del dossier de prácticas. </a:t>
            </a:r>
            <a:endParaRPr lang="es-ES" sz="2800" dirty="0"/>
          </a:p>
        </p:txBody>
      </p:sp>
      <p:sp>
        <p:nvSpPr>
          <p:cNvPr id="6" name="5 Rectángulo"/>
          <p:cNvSpPr/>
          <p:nvPr/>
        </p:nvSpPr>
        <p:spPr>
          <a:xfrm>
            <a:off x="412915" y="1492589"/>
            <a:ext cx="8178808" cy="461665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ES" sz="2400" b="1" dirty="0">
                <a:solidFill>
                  <a:schemeClr val="tx1"/>
                </a:solidFill>
              </a:rPr>
              <a:t>Criterios de evaluación</a:t>
            </a:r>
          </a:p>
        </p:txBody>
      </p:sp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>
          <a:xfrm>
            <a:off x="2555776" y="6309320"/>
            <a:ext cx="4176464" cy="365125"/>
          </a:xfrm>
        </p:spPr>
        <p:txBody>
          <a:bodyPr/>
          <a:lstStyle/>
          <a:p>
            <a:r>
              <a:rPr lang="es-ES" dirty="0"/>
              <a:t>Vicedecanato de </a:t>
            </a:r>
            <a:r>
              <a:rPr lang="es-ES" dirty="0" err="1"/>
              <a:t>Prácticum</a:t>
            </a:r>
            <a:r>
              <a:rPr lang="es-ES" dirty="0"/>
              <a:t> y Relaciones con los Centros  Universidad de Almería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2915" y="188946"/>
            <a:ext cx="8229600" cy="1080000"/>
          </a:xfrm>
          <a:prstGeom prst="rect">
            <a:avLst/>
          </a:prstGeom>
          <a:solidFill>
            <a:srgbClr val="006863"/>
          </a:solidFill>
          <a:ln>
            <a:solidFill>
              <a:srgbClr val="2A906E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200" b="1" dirty="0">
                <a:solidFill>
                  <a:schemeClr val="bg1"/>
                </a:solidFill>
              </a:rPr>
              <a:t>PRÁCTICUM I. ORIENTACIONES GENERALES</a:t>
            </a:r>
            <a:endParaRPr lang="es-ES" b="1" dirty="0">
              <a:solidFill>
                <a:schemeClr val="bg1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859147"/>
            <a:ext cx="775526" cy="90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37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412915" y="2135366"/>
            <a:ext cx="8229600" cy="415498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 algn="just" hangingPunct="0">
              <a:buFont typeface="Wingdings" pitchFamily="2" charset="2"/>
              <a:buChar char="Ø"/>
            </a:pPr>
            <a:r>
              <a:rPr lang="es-ES_tradnl" sz="2200" dirty="0"/>
              <a:t>En relación con la </a:t>
            </a:r>
            <a:r>
              <a:rPr lang="es-ES_tradnl" sz="2200" b="1" dirty="0">
                <a:solidFill>
                  <a:schemeClr val="accent2"/>
                </a:solidFill>
              </a:rPr>
              <a:t>elaboración </a:t>
            </a:r>
            <a:r>
              <a:rPr lang="es-ES_tradnl" sz="2200" b="1" dirty="0" smtClean="0">
                <a:solidFill>
                  <a:schemeClr val="accent2"/>
                </a:solidFill>
              </a:rPr>
              <a:t>de la Memoria de Prácticas</a:t>
            </a:r>
            <a:r>
              <a:rPr lang="es-ES_tradnl" sz="2200" dirty="0" smtClean="0">
                <a:solidFill>
                  <a:schemeClr val="accent2"/>
                </a:solidFill>
              </a:rPr>
              <a:t>, </a:t>
            </a:r>
            <a:r>
              <a:rPr lang="es-ES_tradnl" sz="2200" dirty="0"/>
              <a:t>se deberán tener en cuenta, entre otros, los siguientes criterios de: </a:t>
            </a:r>
          </a:p>
          <a:p>
            <a:pPr marL="342900" indent="-342900" algn="just" hangingPunct="0">
              <a:buFont typeface="Wingdings" pitchFamily="2" charset="2"/>
              <a:buChar char="Ø"/>
            </a:pPr>
            <a:endParaRPr lang="es-ES" sz="2200" dirty="0"/>
          </a:p>
          <a:p>
            <a:pPr marL="800100" lvl="1" indent="-342900" algn="just" hangingPunct="0">
              <a:buFont typeface="Wingdings" pitchFamily="2" charset="2"/>
              <a:buChar char="v"/>
            </a:pPr>
            <a:r>
              <a:rPr lang="es-ES_tradnl" sz="2200" dirty="0"/>
              <a:t>Organización de la información y elaboración personal de ideas.</a:t>
            </a:r>
            <a:endParaRPr lang="es-ES" sz="2200" dirty="0"/>
          </a:p>
          <a:p>
            <a:pPr marL="800100" lvl="1" indent="-342900" algn="just">
              <a:buFont typeface="Wingdings" pitchFamily="2" charset="2"/>
              <a:buChar char="v"/>
            </a:pPr>
            <a:r>
              <a:rPr lang="es-ES_tradnl" sz="2200" dirty="0"/>
              <a:t>Profundidad en el análisis, argumentación y fundamentación. </a:t>
            </a:r>
            <a:endParaRPr lang="es-ES" sz="2200" dirty="0"/>
          </a:p>
          <a:p>
            <a:pPr marL="800100" lvl="1" indent="-342900" algn="just">
              <a:buFont typeface="Wingdings" pitchFamily="2" charset="2"/>
              <a:buChar char="v"/>
            </a:pPr>
            <a:r>
              <a:rPr lang="es-ES_tradnl" sz="2200" dirty="0"/>
              <a:t>Claridad expositiva y coherencia temática. </a:t>
            </a:r>
            <a:endParaRPr lang="es-ES" sz="2200" dirty="0"/>
          </a:p>
          <a:p>
            <a:pPr marL="800100" lvl="1" indent="-342900" algn="just">
              <a:buFont typeface="Wingdings" pitchFamily="2" charset="2"/>
              <a:buChar char="v"/>
            </a:pPr>
            <a:r>
              <a:rPr lang="es-ES_tradnl" sz="2200" dirty="0"/>
              <a:t>Precisión conceptual referida al ámbito de la educación infantil y primaria. </a:t>
            </a:r>
            <a:endParaRPr lang="es-ES" sz="2200" dirty="0"/>
          </a:p>
          <a:p>
            <a:pPr marL="800100" lvl="1" indent="-342900" algn="just">
              <a:buFont typeface="Wingdings" pitchFamily="2" charset="2"/>
              <a:buChar char="v"/>
            </a:pPr>
            <a:r>
              <a:rPr lang="es-ES_tradnl" sz="2200" dirty="0"/>
              <a:t>Corrección ortográfica y gramatical.</a:t>
            </a:r>
            <a:endParaRPr lang="es-ES" sz="2200" dirty="0"/>
          </a:p>
          <a:p>
            <a:pPr marL="800100" lvl="1" indent="-342900" algn="just">
              <a:buFont typeface="Wingdings" pitchFamily="2" charset="2"/>
              <a:buChar char="v"/>
            </a:pPr>
            <a:r>
              <a:rPr lang="es-ES_tradnl" sz="2200" dirty="0"/>
              <a:t>Desarrollo de habilidades de acceso y gestión de la información.</a:t>
            </a:r>
          </a:p>
          <a:p>
            <a:pPr marL="742950" lvl="1" indent="-285750" algn="just">
              <a:buFont typeface="Wingdings" pitchFamily="2" charset="2"/>
              <a:buChar char="ü"/>
            </a:pPr>
            <a:endParaRPr lang="es-ES_tradnl" sz="2200" dirty="0"/>
          </a:p>
          <a:p>
            <a:pPr lvl="1" algn="just"/>
            <a:endParaRPr lang="es-ES" sz="1400" dirty="0"/>
          </a:p>
        </p:txBody>
      </p:sp>
      <p:sp>
        <p:nvSpPr>
          <p:cNvPr id="6" name="5 Rectángulo"/>
          <p:cNvSpPr/>
          <p:nvPr/>
        </p:nvSpPr>
        <p:spPr>
          <a:xfrm>
            <a:off x="412915" y="1492589"/>
            <a:ext cx="8178808" cy="461665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ES" sz="2400" b="1" dirty="0">
                <a:solidFill>
                  <a:schemeClr val="tx1"/>
                </a:solidFill>
              </a:rPr>
              <a:t>Criterios de evaluación</a:t>
            </a:r>
          </a:p>
        </p:txBody>
      </p:sp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>
          <a:xfrm>
            <a:off x="2555776" y="6315675"/>
            <a:ext cx="4176464" cy="509141"/>
          </a:xfrm>
        </p:spPr>
        <p:txBody>
          <a:bodyPr/>
          <a:lstStyle/>
          <a:p>
            <a:r>
              <a:rPr lang="es-ES" dirty="0"/>
              <a:t>Vicedecanato de </a:t>
            </a:r>
            <a:r>
              <a:rPr lang="es-ES" dirty="0" err="1"/>
              <a:t>Prácticum</a:t>
            </a:r>
            <a:r>
              <a:rPr lang="es-ES" dirty="0"/>
              <a:t> y Relaciones con los Centros  Universidad de Almería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2915" y="188946"/>
            <a:ext cx="8229600" cy="1080000"/>
          </a:xfrm>
          <a:prstGeom prst="rect">
            <a:avLst/>
          </a:prstGeom>
          <a:solidFill>
            <a:srgbClr val="006863"/>
          </a:solidFill>
          <a:ln>
            <a:solidFill>
              <a:srgbClr val="2A906E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200" b="1" dirty="0">
                <a:solidFill>
                  <a:schemeClr val="bg1"/>
                </a:solidFill>
              </a:rPr>
              <a:t>PRÁCTICUM I. ORIENTACIONES GENERALES</a:t>
            </a:r>
            <a:endParaRPr lang="es-ES" b="1" dirty="0">
              <a:solidFill>
                <a:schemeClr val="bg1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859147"/>
            <a:ext cx="775526" cy="90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24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6368" y="329194"/>
            <a:ext cx="8291264" cy="1080000"/>
          </a:xfrm>
          <a:solidFill>
            <a:srgbClr val="006863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3200" b="1" dirty="0">
                <a:solidFill>
                  <a:schemeClr val="bg1"/>
                </a:solidFill>
              </a:rPr>
              <a:t>PRÁCTICUM I. ORIENTACIONES GENERALES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33038"/>
            <a:ext cx="8291264" cy="4078376"/>
          </a:xfrm>
          <a:solidFill>
            <a:schemeClr val="bg1"/>
          </a:solidFill>
          <a:effectLst>
            <a:outerShdw blurRad="40000" dist="20000" dir="5400000" rotWithShape="0">
              <a:srgbClr val="006863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2800" dirty="0">
                <a:solidFill>
                  <a:srgbClr val="006863"/>
                </a:solidFill>
              </a:rPr>
              <a:t>	</a:t>
            </a:r>
            <a:r>
              <a:rPr lang="es-ES" sz="2800" dirty="0"/>
              <a:t>Esta asignatura permite desarrollar un conjunto integrado de prácticas de iniciación docente en el aula, encaminadas a la </a:t>
            </a:r>
            <a:r>
              <a:rPr lang="es-ES" sz="2800" dirty="0" smtClean="0"/>
              <a:t>formación </a:t>
            </a:r>
            <a:r>
              <a:rPr lang="es-ES" sz="2800" dirty="0"/>
              <a:t>de maestros/as reflexivos, con el fin de preparar para el ejercicio de actividades profesionales relacionadas con la docencia. </a:t>
            </a:r>
          </a:p>
          <a:p>
            <a:pPr marL="0" indent="0" algn="just">
              <a:buNone/>
            </a:pPr>
            <a:endParaRPr lang="es-ES" sz="3000" dirty="0"/>
          </a:p>
          <a:p>
            <a:pPr algn="just"/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33224" y="1534795"/>
            <a:ext cx="8291264" cy="540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ES" sz="2400" b="1" dirty="0">
                <a:solidFill>
                  <a:schemeClr val="tx1"/>
                </a:solidFill>
              </a:rPr>
              <a:t>El </a:t>
            </a:r>
            <a:r>
              <a:rPr lang="es-ES" sz="2400" b="1" dirty="0" err="1">
                <a:solidFill>
                  <a:schemeClr val="tx1"/>
                </a:solidFill>
              </a:rPr>
              <a:t>Prácticum</a:t>
            </a:r>
            <a:r>
              <a:rPr lang="es-ES" sz="2400" b="1" dirty="0">
                <a:solidFill>
                  <a:schemeClr val="tx1"/>
                </a:solidFill>
              </a:rPr>
              <a:t> I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55776" y="6453336"/>
            <a:ext cx="4392488" cy="365125"/>
          </a:xfrm>
        </p:spPr>
        <p:txBody>
          <a:bodyPr/>
          <a:lstStyle/>
          <a:p>
            <a:r>
              <a:rPr lang="es-ES" dirty="0"/>
              <a:t>Vicedecanato de </a:t>
            </a:r>
            <a:r>
              <a:rPr lang="es-ES" dirty="0" err="1"/>
              <a:t>Prácticum</a:t>
            </a:r>
            <a:r>
              <a:rPr lang="es-ES" dirty="0"/>
              <a:t> y Relaciones con los Centros  Universidad de Almería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859147"/>
            <a:ext cx="775526" cy="90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33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412915" y="2135366"/>
            <a:ext cx="8229600" cy="2677656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 algn="just" hangingPunct="0">
              <a:buFont typeface="Wingdings" pitchFamily="2" charset="2"/>
              <a:buChar char="Ø"/>
            </a:pPr>
            <a:r>
              <a:rPr lang="es-ES" sz="2200" dirty="0" smtClean="0"/>
              <a:t>Es </a:t>
            </a:r>
            <a:r>
              <a:rPr lang="es-ES" sz="2200" b="1" dirty="0" smtClean="0">
                <a:solidFill>
                  <a:schemeClr val="accent2"/>
                </a:solidFill>
              </a:rPr>
              <a:t>obligatorio</a:t>
            </a:r>
            <a:r>
              <a:rPr lang="es-ES" sz="2200" dirty="0" smtClean="0"/>
              <a:t> aportar al centro el </a:t>
            </a:r>
            <a:r>
              <a:rPr lang="es-ES" sz="2200" b="1" dirty="0" smtClean="0">
                <a:solidFill>
                  <a:schemeClr val="accent2"/>
                </a:solidFill>
              </a:rPr>
              <a:t>Certificado de Delitos de Naturaleza Sexual</a:t>
            </a:r>
          </a:p>
          <a:p>
            <a:pPr algn="just" hangingPunct="0"/>
            <a:endParaRPr lang="es-ES" sz="2200" b="1" dirty="0" smtClean="0">
              <a:solidFill>
                <a:schemeClr val="accent2"/>
              </a:solidFill>
            </a:endParaRPr>
          </a:p>
          <a:p>
            <a:pPr marL="342900" indent="-342900" algn="just" hangingPunct="0">
              <a:buFont typeface="Wingdings" pitchFamily="2" charset="2"/>
              <a:buChar char="Ø"/>
            </a:pPr>
            <a:r>
              <a:rPr lang="es-ES" sz="2200" dirty="0" smtClean="0"/>
              <a:t>Tener </a:t>
            </a:r>
            <a:r>
              <a:rPr lang="es-ES" sz="2200" b="1" u="sng" dirty="0" smtClean="0">
                <a:solidFill>
                  <a:schemeClr val="accent2"/>
                </a:solidFill>
              </a:rPr>
              <a:t>Número de la Seguridad Social asociado al DNI</a:t>
            </a:r>
            <a:r>
              <a:rPr lang="es-ES" sz="2200" dirty="0" smtClean="0"/>
              <a:t> y haber dado los datos al Vicedecanato de Prácticas, si esto no se hace, la persona no podrá realizar las prácticas</a:t>
            </a:r>
            <a:r>
              <a:rPr lang="es-ES_tradnl" sz="2200" dirty="0" smtClean="0"/>
              <a:t>.</a:t>
            </a:r>
            <a:endParaRPr lang="es-ES_tradnl" sz="2200" dirty="0"/>
          </a:p>
          <a:p>
            <a:pPr marL="742950" lvl="1" indent="-285750" algn="just">
              <a:buFont typeface="Wingdings" pitchFamily="2" charset="2"/>
              <a:buChar char="ü"/>
            </a:pPr>
            <a:endParaRPr lang="es-ES_tradnl" sz="2200" dirty="0"/>
          </a:p>
          <a:p>
            <a:pPr lvl="1" algn="just"/>
            <a:endParaRPr lang="es-ES" sz="1400" dirty="0"/>
          </a:p>
        </p:txBody>
      </p:sp>
      <p:sp>
        <p:nvSpPr>
          <p:cNvPr id="6" name="5 Rectángulo"/>
          <p:cNvSpPr/>
          <p:nvPr/>
        </p:nvSpPr>
        <p:spPr>
          <a:xfrm>
            <a:off x="412915" y="1492589"/>
            <a:ext cx="8178808" cy="461665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ES" sz="2400" b="1" dirty="0" smtClean="0">
                <a:solidFill>
                  <a:schemeClr val="tx1"/>
                </a:solidFill>
              </a:rPr>
              <a:t>Documentos para poder hacer las prácticas</a:t>
            </a:r>
            <a:endParaRPr lang="es-ES" sz="2400" b="1" dirty="0">
              <a:solidFill>
                <a:schemeClr val="tx1"/>
              </a:solidFill>
            </a:endParaRPr>
          </a:p>
        </p:txBody>
      </p:sp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>
          <a:xfrm>
            <a:off x="2555776" y="6315675"/>
            <a:ext cx="4176464" cy="509141"/>
          </a:xfrm>
        </p:spPr>
        <p:txBody>
          <a:bodyPr/>
          <a:lstStyle/>
          <a:p>
            <a:r>
              <a:rPr lang="es-ES" dirty="0"/>
              <a:t>Vicedecanato de </a:t>
            </a:r>
            <a:r>
              <a:rPr lang="es-ES" dirty="0" err="1"/>
              <a:t>Prácticum</a:t>
            </a:r>
            <a:r>
              <a:rPr lang="es-ES" dirty="0"/>
              <a:t> y Relaciones con los Centros  Universidad de Almería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2915" y="188946"/>
            <a:ext cx="8229600" cy="1080000"/>
          </a:xfrm>
          <a:prstGeom prst="rect">
            <a:avLst/>
          </a:prstGeom>
          <a:solidFill>
            <a:srgbClr val="006863"/>
          </a:solidFill>
          <a:ln>
            <a:solidFill>
              <a:srgbClr val="2A906E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200" b="1" dirty="0">
                <a:solidFill>
                  <a:schemeClr val="bg1"/>
                </a:solidFill>
              </a:rPr>
              <a:t>PRÁCTICUM I. ORIENTACIONES GENERALES</a:t>
            </a:r>
            <a:endParaRPr lang="es-ES" b="1" dirty="0">
              <a:solidFill>
                <a:schemeClr val="bg1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859147"/>
            <a:ext cx="775526" cy="90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95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6368" y="204614"/>
            <a:ext cx="8291264" cy="1080000"/>
          </a:xfrm>
          <a:solidFill>
            <a:srgbClr val="006863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3200" b="1" dirty="0">
                <a:solidFill>
                  <a:schemeClr val="bg1"/>
                </a:solidFill>
              </a:rPr>
              <a:t>PRÁCTICUM I. ORIENTACIONES GENERALES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33038"/>
            <a:ext cx="8291264" cy="4078376"/>
          </a:xfrm>
          <a:solidFill>
            <a:schemeClr val="bg1"/>
          </a:solidFill>
          <a:effectLst>
            <a:outerShdw blurRad="40000" dist="20000" dir="5400000" rotWithShape="0">
              <a:srgbClr val="006863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2800" dirty="0">
                <a:solidFill>
                  <a:srgbClr val="006863"/>
                </a:solidFill>
              </a:rPr>
              <a:t>	</a:t>
            </a:r>
            <a:r>
              <a:rPr lang="es-ES" sz="2800" dirty="0"/>
              <a:t>Los estudiantes bajo la orientación del profesorado, tutores y asesores deberán integrarse en los centros educativos a los que sean asignados para el desarrollo de las prácticas de </a:t>
            </a:r>
            <a:r>
              <a:rPr lang="es-ES" sz="2800" dirty="0" err="1"/>
              <a:t>observación</a:t>
            </a:r>
            <a:r>
              <a:rPr lang="es-ES" sz="2800" dirty="0"/>
              <a:t>. El alumnado </a:t>
            </a:r>
            <a:r>
              <a:rPr lang="es-ES" sz="2800" dirty="0" err="1"/>
              <a:t>debera</a:t>
            </a:r>
            <a:r>
              <a:rPr lang="es-ES" sz="2800" dirty="0"/>
              <a:t>́ </a:t>
            </a:r>
            <a:r>
              <a:rPr lang="es-ES" sz="2800" b="1" dirty="0"/>
              <a:t>observar y analizar la realidad socio-educativa del aula, con el fin de adquirir un conocimiento en profundidad de la misma. </a:t>
            </a:r>
            <a:endParaRPr lang="es-ES" sz="2400" dirty="0"/>
          </a:p>
          <a:p>
            <a:pPr algn="just"/>
            <a:endParaRPr lang="es-ES" sz="3000" dirty="0"/>
          </a:p>
          <a:p>
            <a:pPr algn="just"/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42332" y="1468892"/>
            <a:ext cx="8291264" cy="540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ES" sz="2400" b="1" dirty="0">
                <a:solidFill>
                  <a:schemeClr val="tx1"/>
                </a:solidFill>
              </a:rPr>
              <a:t>El </a:t>
            </a:r>
            <a:r>
              <a:rPr lang="es-ES" sz="2400" b="1" dirty="0" err="1">
                <a:solidFill>
                  <a:schemeClr val="tx1"/>
                </a:solidFill>
              </a:rPr>
              <a:t>Prácticum</a:t>
            </a:r>
            <a:r>
              <a:rPr lang="es-ES" sz="2400" b="1" dirty="0">
                <a:solidFill>
                  <a:schemeClr val="tx1"/>
                </a:solidFill>
              </a:rPr>
              <a:t> I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55776" y="6453336"/>
            <a:ext cx="4392488" cy="365125"/>
          </a:xfrm>
        </p:spPr>
        <p:txBody>
          <a:bodyPr/>
          <a:lstStyle/>
          <a:p>
            <a:r>
              <a:rPr lang="es-ES" dirty="0"/>
              <a:t>Vicedecanato de </a:t>
            </a:r>
            <a:r>
              <a:rPr lang="es-ES" dirty="0" err="1"/>
              <a:t>Prácticum</a:t>
            </a:r>
            <a:r>
              <a:rPr lang="es-ES" dirty="0"/>
              <a:t> y Relaciones con los Centros  Universidad de Almería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859147"/>
            <a:ext cx="775526" cy="90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06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6368" y="204614"/>
            <a:ext cx="8291264" cy="1080000"/>
          </a:xfrm>
          <a:solidFill>
            <a:srgbClr val="006863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3200" b="1">
                <a:solidFill>
                  <a:schemeClr val="bg1"/>
                </a:solidFill>
              </a:rPr>
              <a:t>PRÁCTICUM I. ORIENTACIONES GENERALES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33038"/>
            <a:ext cx="8291264" cy="4078376"/>
          </a:xfrm>
          <a:solidFill>
            <a:schemeClr val="bg1"/>
          </a:solidFill>
          <a:effectLst>
            <a:outerShdw blurRad="40000" dist="20000" dir="5400000" rotWithShape="0">
              <a:srgbClr val="006863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es-ES" sz="2800" dirty="0">
              <a:solidFill>
                <a:srgbClr val="006863"/>
              </a:solidFill>
              <a:hlinkClick r:id="rId3"/>
            </a:endParaRPr>
          </a:p>
          <a:p>
            <a:pPr algn="just">
              <a:buFont typeface="Wingdings" pitchFamily="2" charset="2"/>
              <a:buChar char="Ø"/>
            </a:pPr>
            <a:r>
              <a:rPr lang="es-ES" sz="3000" dirty="0"/>
              <a:t>Desarrollar estrategias de </a:t>
            </a:r>
            <a:r>
              <a:rPr lang="es-ES" sz="3000" dirty="0" err="1"/>
              <a:t>observación</a:t>
            </a:r>
            <a:r>
              <a:rPr lang="es-ES" sz="3000" dirty="0"/>
              <a:t> y registro de las experiencias docentes. </a:t>
            </a:r>
          </a:p>
          <a:p>
            <a:pPr algn="just">
              <a:buFont typeface="Wingdings" pitchFamily="2" charset="2"/>
              <a:buChar char="Ø"/>
            </a:pPr>
            <a:r>
              <a:rPr lang="es-ES" sz="3000" dirty="0"/>
              <a:t>Conocer de forma </a:t>
            </a:r>
            <a:r>
              <a:rPr lang="es-ES" sz="3000" dirty="0" err="1"/>
              <a:t>crítica</a:t>
            </a:r>
            <a:r>
              <a:rPr lang="es-ES" sz="3000" dirty="0"/>
              <a:t>, razonada y fundamentada la realidad del aula, desde su complejidad social y diversidad humana. </a:t>
            </a:r>
          </a:p>
          <a:p>
            <a:pPr algn="just">
              <a:buFont typeface="Wingdings" pitchFamily="2" charset="2"/>
              <a:buChar char="Ø"/>
            </a:pPr>
            <a:r>
              <a:rPr lang="es-ES" sz="3000" dirty="0"/>
              <a:t>Dominar habilidades sociales en el trato y </a:t>
            </a:r>
            <a:r>
              <a:rPr lang="es-ES" sz="3000" dirty="0" err="1"/>
              <a:t>relación</a:t>
            </a:r>
            <a:r>
              <a:rPr lang="es-ES" sz="3000" dirty="0"/>
              <a:t> con la familia de cada estudiante y con el conjunto de las familias. </a:t>
            </a:r>
          </a:p>
          <a:p>
            <a:pPr algn="just"/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55776" y="6453336"/>
            <a:ext cx="4392488" cy="365125"/>
          </a:xfrm>
        </p:spPr>
        <p:txBody>
          <a:bodyPr/>
          <a:lstStyle/>
          <a:p>
            <a:r>
              <a:rPr lang="es-ES" dirty="0"/>
              <a:t>Vicedecanato de </a:t>
            </a:r>
            <a:r>
              <a:rPr lang="es-ES" dirty="0" err="1"/>
              <a:t>Prácticum</a:t>
            </a:r>
            <a:r>
              <a:rPr lang="es-ES" dirty="0"/>
              <a:t> y Relaciones con los Centros  Universidad de Almería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859147"/>
            <a:ext cx="775526" cy="900346"/>
          </a:xfrm>
          <a:prstGeom prst="rect">
            <a:avLst/>
          </a:prstGeom>
        </p:spPr>
      </p:pic>
      <p:sp>
        <p:nvSpPr>
          <p:cNvPr id="10" name="4 Rectángulo">
            <a:extLst>
              <a:ext uri="{FF2B5EF4-FFF2-40B4-BE49-F238E27FC236}">
                <a16:creationId xmlns:a16="http://schemas.microsoft.com/office/drawing/2014/main" id="{DBC33BAB-1359-F442-ABD5-48270A94B9EF}"/>
              </a:ext>
            </a:extLst>
          </p:cNvPr>
          <p:cNvSpPr/>
          <p:nvPr/>
        </p:nvSpPr>
        <p:spPr>
          <a:xfrm>
            <a:off x="442332" y="1468892"/>
            <a:ext cx="8291264" cy="540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ES" sz="2400" b="1" dirty="0">
                <a:solidFill>
                  <a:schemeClr val="tx1"/>
                </a:solidFill>
              </a:rPr>
              <a:t>El </a:t>
            </a:r>
            <a:r>
              <a:rPr lang="es-ES" sz="2400" b="1" dirty="0" err="1">
                <a:solidFill>
                  <a:schemeClr val="tx1"/>
                </a:solidFill>
              </a:rPr>
              <a:t>Prácticum</a:t>
            </a:r>
            <a:r>
              <a:rPr lang="es-ES" sz="2400" b="1" dirty="0">
                <a:solidFill>
                  <a:schemeClr val="tx1"/>
                </a:solidFill>
              </a:rPr>
              <a:t> I</a:t>
            </a:r>
          </a:p>
        </p:txBody>
      </p:sp>
    </p:spTree>
    <p:extLst>
      <p:ext uri="{BB962C8B-B14F-4D97-AF65-F5344CB8AC3E}">
        <p14:creationId xmlns:p14="http://schemas.microsoft.com/office/powerpoint/2010/main" val="196201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6368" y="204614"/>
            <a:ext cx="8291264" cy="1080000"/>
          </a:xfrm>
          <a:solidFill>
            <a:srgbClr val="006863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3200" b="1" dirty="0">
                <a:solidFill>
                  <a:schemeClr val="bg1"/>
                </a:solidFill>
              </a:rPr>
              <a:t>PRÁCTICUM I. ORIENTACIONES GENERALES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33038"/>
            <a:ext cx="8291264" cy="4076282"/>
          </a:xfrm>
          <a:solidFill>
            <a:schemeClr val="bg1"/>
          </a:solidFill>
          <a:effectLst>
            <a:outerShdw blurRad="40000" dist="20000" dir="5400000" rotWithShape="0">
              <a:srgbClr val="006863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s-ES" sz="5500" dirty="0"/>
              <a:t>Conocer y dominar las destrezas y habilidades sociales y de comunicación necesarias para fomentar un clima que facilite el aprendizaje y la convivencia. </a:t>
            </a:r>
          </a:p>
          <a:p>
            <a:pPr algn="just">
              <a:buFont typeface="Wingdings" pitchFamily="2" charset="2"/>
              <a:buChar char="Ø"/>
            </a:pPr>
            <a:r>
              <a:rPr lang="es-ES" sz="5500" dirty="0"/>
              <a:t>Hacer el seguimiento del proceso educativo y, en particular, del proceso de enseñanza y aprendizaje mediante el dominio de técnicas y estrategias necesarias para la </a:t>
            </a:r>
            <a:r>
              <a:rPr lang="es-ES" sz="5500" dirty="0" err="1"/>
              <a:t>gestión</a:t>
            </a:r>
            <a:r>
              <a:rPr lang="es-ES" sz="5500" dirty="0"/>
              <a:t> educativa. </a:t>
            </a:r>
          </a:p>
          <a:p>
            <a:pPr algn="just">
              <a:buFont typeface="Wingdings" pitchFamily="2" charset="2"/>
              <a:buChar char="Ø"/>
            </a:pPr>
            <a:r>
              <a:rPr lang="es-ES" sz="5500" dirty="0"/>
              <a:t>Participar en las propuestas de mejora en los distintos ámbitos de </a:t>
            </a:r>
            <a:r>
              <a:rPr lang="es-ES" sz="5500" dirty="0" err="1"/>
              <a:t>actuación</a:t>
            </a:r>
            <a:r>
              <a:rPr lang="es-ES" sz="5500" dirty="0"/>
              <a:t> que se puedan establecer en el centro y aula. </a:t>
            </a:r>
          </a:p>
          <a:p>
            <a:pPr algn="just">
              <a:buFont typeface="Wingdings" pitchFamily="2" charset="2"/>
              <a:buChar char="Ø"/>
            </a:pPr>
            <a:r>
              <a:rPr lang="es-ES" sz="5500" dirty="0"/>
              <a:t>Sintetizar la experiencia del Prácticum en un dossier reflexivo, original y creativo. </a:t>
            </a:r>
          </a:p>
          <a:p>
            <a:pPr algn="just">
              <a:buFont typeface="Wingdings" pitchFamily="2" charset="2"/>
              <a:buChar char="Ø"/>
            </a:pPr>
            <a:r>
              <a:rPr lang="es-ES" sz="5500" dirty="0"/>
              <a:t>Participar activamente, con </a:t>
            </a:r>
            <a:r>
              <a:rPr lang="es-ES" sz="5500" dirty="0" err="1"/>
              <a:t>autonomía</a:t>
            </a:r>
            <a:r>
              <a:rPr lang="es-ES" sz="5500" dirty="0"/>
              <a:t> y responsabilidad en el desarrollo de las actividades que se puedan establecer en el centro escolar. </a:t>
            </a:r>
          </a:p>
          <a:p>
            <a:pPr algn="just"/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27784" y="6453336"/>
            <a:ext cx="4320480" cy="365125"/>
          </a:xfrm>
        </p:spPr>
        <p:txBody>
          <a:bodyPr/>
          <a:lstStyle/>
          <a:p>
            <a:r>
              <a:rPr lang="es-ES" dirty="0"/>
              <a:t>Vicedecanato de </a:t>
            </a:r>
            <a:r>
              <a:rPr lang="es-ES" dirty="0" err="1"/>
              <a:t>Prácticum</a:t>
            </a:r>
            <a:r>
              <a:rPr lang="es-ES" dirty="0"/>
              <a:t> y Relaciones con los Centros  Universidad de Almería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859147"/>
            <a:ext cx="775526" cy="900346"/>
          </a:xfrm>
          <a:prstGeom prst="rect">
            <a:avLst/>
          </a:prstGeom>
        </p:spPr>
      </p:pic>
      <p:sp>
        <p:nvSpPr>
          <p:cNvPr id="8" name="4 Rectángulo">
            <a:extLst>
              <a:ext uri="{FF2B5EF4-FFF2-40B4-BE49-F238E27FC236}">
                <a16:creationId xmlns:a16="http://schemas.microsoft.com/office/drawing/2014/main" id="{D0BD5DE7-101F-3047-A832-AD82C567BA0E}"/>
              </a:ext>
            </a:extLst>
          </p:cNvPr>
          <p:cNvSpPr/>
          <p:nvPr/>
        </p:nvSpPr>
        <p:spPr>
          <a:xfrm>
            <a:off x="442332" y="1468892"/>
            <a:ext cx="8291264" cy="540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ES" sz="2400" b="1" dirty="0">
                <a:solidFill>
                  <a:schemeClr val="tx1"/>
                </a:solidFill>
              </a:rPr>
              <a:t>El </a:t>
            </a:r>
            <a:r>
              <a:rPr lang="es-ES" sz="2400" b="1" dirty="0" err="1">
                <a:solidFill>
                  <a:schemeClr val="tx1"/>
                </a:solidFill>
              </a:rPr>
              <a:t>Prácticum</a:t>
            </a:r>
            <a:r>
              <a:rPr lang="es-ES" sz="2400" b="1" dirty="0">
                <a:solidFill>
                  <a:schemeClr val="tx1"/>
                </a:solidFill>
              </a:rPr>
              <a:t> I</a:t>
            </a:r>
          </a:p>
        </p:txBody>
      </p:sp>
    </p:spTree>
    <p:extLst>
      <p:ext uri="{BB962C8B-B14F-4D97-AF65-F5344CB8AC3E}">
        <p14:creationId xmlns:p14="http://schemas.microsoft.com/office/powerpoint/2010/main" val="359001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6368" y="204614"/>
            <a:ext cx="8291264" cy="1080000"/>
          </a:xfrm>
          <a:solidFill>
            <a:srgbClr val="006863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3200" b="1" dirty="0">
                <a:solidFill>
                  <a:schemeClr val="bg1"/>
                </a:solidFill>
              </a:rPr>
              <a:t>PRÁCTICUM I. ORIENTACIONES GENERALES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33038"/>
            <a:ext cx="8291264" cy="4078376"/>
          </a:xfrm>
          <a:solidFill>
            <a:schemeClr val="bg1"/>
          </a:solidFill>
          <a:effectLst>
            <a:outerShdw blurRad="40000" dist="20000" dir="5400000" rotWithShape="0">
              <a:srgbClr val="006863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endParaRPr lang="es-ES" sz="2800" dirty="0">
              <a:solidFill>
                <a:srgbClr val="006863"/>
              </a:solidFill>
              <a:hlinkClick r:id="rId3"/>
            </a:endParaRPr>
          </a:p>
          <a:p>
            <a:pPr marL="0" indent="0" algn="ctr">
              <a:buNone/>
            </a:pPr>
            <a:endParaRPr lang="es-ES" sz="2800" dirty="0">
              <a:solidFill>
                <a:srgbClr val="006863"/>
              </a:solidFill>
              <a:hlinkClick r:id="rId3"/>
            </a:endParaRPr>
          </a:p>
          <a:p>
            <a:pPr marL="0" indent="0" algn="ctr">
              <a:buNone/>
            </a:pPr>
            <a:r>
              <a:rPr lang="es-ES" sz="3600" b="1" dirty="0">
                <a:solidFill>
                  <a:srgbClr val="006863"/>
                </a:solidFill>
              </a:rPr>
              <a:t>FECHA: </a:t>
            </a:r>
          </a:p>
          <a:p>
            <a:pPr marL="0" indent="0" algn="ctr">
              <a:buNone/>
            </a:pPr>
            <a:r>
              <a:rPr lang="es-ES" sz="4000" dirty="0">
                <a:solidFill>
                  <a:schemeClr val="tx1"/>
                </a:solidFill>
              </a:rPr>
              <a:t>Del </a:t>
            </a:r>
            <a:r>
              <a:rPr lang="es-ES" sz="4000" dirty="0" smtClean="0">
                <a:solidFill>
                  <a:schemeClr val="tx1"/>
                </a:solidFill>
              </a:rPr>
              <a:t>20 </a:t>
            </a:r>
            <a:r>
              <a:rPr lang="es-ES" sz="4000" dirty="0">
                <a:solidFill>
                  <a:schemeClr val="tx1"/>
                </a:solidFill>
              </a:rPr>
              <a:t>de octubre al</a:t>
            </a:r>
          </a:p>
          <a:p>
            <a:pPr marL="0" indent="0" algn="ctr">
              <a:buNone/>
            </a:pPr>
            <a:r>
              <a:rPr lang="es-ES" sz="4000" dirty="0">
                <a:solidFill>
                  <a:schemeClr val="tx1"/>
                </a:solidFill>
              </a:rPr>
              <a:t> </a:t>
            </a:r>
            <a:r>
              <a:rPr lang="es-ES" sz="4000" dirty="0" smtClean="0">
                <a:solidFill>
                  <a:schemeClr val="tx1"/>
                </a:solidFill>
              </a:rPr>
              <a:t>7 </a:t>
            </a:r>
            <a:r>
              <a:rPr lang="es-ES" sz="4000" dirty="0">
                <a:solidFill>
                  <a:schemeClr val="tx1"/>
                </a:solidFill>
              </a:rPr>
              <a:t>de noviembre de </a:t>
            </a:r>
            <a:r>
              <a:rPr lang="es-ES" sz="4000" dirty="0" smtClean="0">
                <a:solidFill>
                  <a:schemeClr val="tx1"/>
                </a:solidFill>
              </a:rPr>
              <a:t>2025</a:t>
            </a:r>
            <a:endParaRPr lang="es-ES" sz="4000" dirty="0">
              <a:solidFill>
                <a:schemeClr val="tx1"/>
              </a:solidFill>
            </a:endParaRPr>
          </a:p>
          <a:p>
            <a:pPr algn="ctr"/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57200" y="1426536"/>
            <a:ext cx="8291264" cy="540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ES" sz="2400" b="1" dirty="0">
                <a:solidFill>
                  <a:schemeClr val="tx1"/>
                </a:solidFill>
              </a:rPr>
              <a:t>Calendario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55776" y="6453336"/>
            <a:ext cx="4392488" cy="365125"/>
          </a:xfrm>
        </p:spPr>
        <p:txBody>
          <a:bodyPr/>
          <a:lstStyle/>
          <a:p>
            <a:r>
              <a:rPr lang="es-ES" dirty="0"/>
              <a:t>Vicedecanato de </a:t>
            </a:r>
            <a:r>
              <a:rPr lang="es-ES" dirty="0" err="1"/>
              <a:t>Prácticum</a:t>
            </a:r>
            <a:r>
              <a:rPr lang="es-ES" dirty="0"/>
              <a:t> y Relaciones con los Centros  Universidad de Almería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859147"/>
            <a:ext cx="775526" cy="90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28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6368" y="204614"/>
            <a:ext cx="8291264" cy="1080000"/>
          </a:xfrm>
          <a:solidFill>
            <a:srgbClr val="006863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3200" b="1" dirty="0">
                <a:solidFill>
                  <a:schemeClr val="bg1"/>
                </a:solidFill>
              </a:rPr>
              <a:t>PRÁCTICUM I. ORIENTACIONES GENERALES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33038"/>
            <a:ext cx="8291264" cy="4078376"/>
          </a:xfrm>
          <a:solidFill>
            <a:schemeClr val="bg1"/>
          </a:solidFill>
          <a:effectLst>
            <a:outerShdw blurRad="40000" dist="20000" dir="5400000" rotWithShape="0">
              <a:srgbClr val="006863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alumno cumplimentará el formulario en la Aplicación de Prácticas                     </a:t>
            </a:r>
          </a:p>
          <a:p>
            <a:pPr marL="0" indent="0" algn="just">
              <a:buNone/>
            </a:pPr>
            <a:r>
              <a:rPr lang="es-E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</a:t>
            </a:r>
            <a:r>
              <a:rPr lang="es-ES" sz="2800" dirty="0">
                <a:solidFill>
                  <a:srgbClr val="006863"/>
                </a:solidFill>
                <a:hlinkClick r:id="rId3"/>
              </a:rPr>
              <a:t>ENLACE</a:t>
            </a:r>
            <a:endParaRPr lang="es-ES" sz="2800" dirty="0">
              <a:solidFill>
                <a:srgbClr val="006863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57200" y="1426536"/>
            <a:ext cx="8291264" cy="461665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ES" sz="2400" b="1" dirty="0">
                <a:solidFill>
                  <a:schemeClr val="tx1"/>
                </a:solidFill>
              </a:rPr>
              <a:t>Procedimiento para la asignación de centros al alumnado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55776" y="6453336"/>
            <a:ext cx="4392488" cy="365125"/>
          </a:xfrm>
        </p:spPr>
        <p:txBody>
          <a:bodyPr/>
          <a:lstStyle/>
          <a:p>
            <a:r>
              <a:rPr lang="es-ES" dirty="0"/>
              <a:t>Vicedecanato de </a:t>
            </a:r>
            <a:r>
              <a:rPr lang="es-ES" dirty="0" err="1"/>
              <a:t>Prácticum</a:t>
            </a:r>
            <a:r>
              <a:rPr lang="es-ES" dirty="0"/>
              <a:t> y Relaciones con los Centros  Universidad de Almería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859147"/>
            <a:ext cx="775526" cy="900346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C73198EF-5C79-EA46-8934-91848CE8A74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571" y="3839770"/>
            <a:ext cx="4073261" cy="2112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47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6368" y="193359"/>
            <a:ext cx="8291264" cy="1080000"/>
          </a:xfrm>
          <a:solidFill>
            <a:srgbClr val="006863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3200" b="1" dirty="0">
                <a:solidFill>
                  <a:schemeClr val="bg1"/>
                </a:solidFill>
              </a:rPr>
              <a:t>PRÁCTICUM I. ORIENTACIONES GENERALES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56838"/>
            <a:ext cx="8291264" cy="4052482"/>
          </a:xfrm>
          <a:solidFill>
            <a:schemeClr val="bg1"/>
          </a:solidFill>
          <a:effectLst>
            <a:outerShdw blurRad="40000" dist="20000" dir="5400000" rotWithShape="0">
              <a:srgbClr val="006863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es-ES" sz="2800" dirty="0"/>
              <a:t>Se respetará la elección de los estudiantes intentando asignarles la primera opción.</a:t>
            </a:r>
          </a:p>
          <a:p>
            <a:pPr marL="0" indent="0" algn="just">
              <a:lnSpc>
                <a:spcPct val="80000"/>
              </a:lnSpc>
              <a:buNone/>
            </a:pPr>
            <a:endParaRPr lang="es-ES" sz="2800" dirty="0"/>
          </a:p>
          <a:p>
            <a:pPr algn="just">
              <a:lnSpc>
                <a:spcPct val="80000"/>
              </a:lnSpc>
              <a:spcAft>
                <a:spcPct val="20000"/>
              </a:spcAft>
              <a:buNone/>
            </a:pPr>
            <a:r>
              <a:rPr lang="es-ES" sz="2800" b="1" dirty="0">
                <a:solidFill>
                  <a:schemeClr val="accent2"/>
                </a:solidFill>
              </a:rPr>
              <a:t>Criterio 1. </a:t>
            </a:r>
            <a:r>
              <a:rPr lang="es-ES" sz="2800" dirty="0"/>
              <a:t>Nota media del expediente académico hasta la convocatoria de julio de </a:t>
            </a:r>
            <a:r>
              <a:rPr lang="es-ES" sz="2800" dirty="0" smtClean="0"/>
              <a:t>2025</a:t>
            </a:r>
            <a:r>
              <a:rPr lang="es-ES" sz="2800" dirty="0" smtClean="0"/>
              <a:t>. </a:t>
            </a:r>
            <a:endParaRPr lang="es-ES" sz="2800" dirty="0"/>
          </a:p>
          <a:p>
            <a:pPr algn="just">
              <a:lnSpc>
                <a:spcPct val="80000"/>
              </a:lnSpc>
              <a:spcAft>
                <a:spcPct val="20000"/>
              </a:spcAft>
              <a:buNone/>
            </a:pPr>
            <a:r>
              <a:rPr lang="es-ES" sz="2800" b="1" dirty="0">
                <a:solidFill>
                  <a:schemeClr val="accent2"/>
                </a:solidFill>
              </a:rPr>
              <a:t>Criterio 2. </a:t>
            </a:r>
            <a:r>
              <a:rPr lang="es-ES" sz="2800" dirty="0"/>
              <a:t>Número de créditos superados, incluida la convocatoria de julio de 2025. </a:t>
            </a:r>
            <a:endParaRPr lang="es-ES" sz="2800" dirty="0"/>
          </a:p>
          <a:p>
            <a:pPr algn="just">
              <a:lnSpc>
                <a:spcPct val="80000"/>
              </a:lnSpc>
              <a:spcAft>
                <a:spcPct val="20000"/>
              </a:spcAft>
              <a:buNone/>
            </a:pPr>
            <a:r>
              <a:rPr lang="es-ES" sz="2800" b="1" dirty="0">
                <a:solidFill>
                  <a:schemeClr val="accent2"/>
                </a:solidFill>
              </a:rPr>
              <a:t>Criterio 3</a:t>
            </a:r>
            <a:r>
              <a:rPr lang="es-ES" sz="2800" dirty="0">
                <a:solidFill>
                  <a:schemeClr val="accent2"/>
                </a:solidFill>
              </a:rPr>
              <a:t>. </a:t>
            </a:r>
            <a:r>
              <a:rPr lang="es-ES" sz="2800" dirty="0"/>
              <a:t>Orden alfabético de los nombres/ Número de DNI más alto.</a:t>
            </a:r>
          </a:p>
        </p:txBody>
      </p:sp>
      <p:sp>
        <p:nvSpPr>
          <p:cNvPr id="5" name="4 Rectángulo"/>
          <p:cNvSpPr/>
          <p:nvPr/>
        </p:nvSpPr>
        <p:spPr>
          <a:xfrm>
            <a:off x="457200" y="1495097"/>
            <a:ext cx="8291264" cy="540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ES" sz="2000" b="1" dirty="0">
                <a:solidFill>
                  <a:schemeClr val="tx1"/>
                </a:solidFill>
              </a:rPr>
              <a:t>P</a:t>
            </a:r>
            <a:r>
              <a:rPr lang="es-ES" sz="2400" b="1" dirty="0">
                <a:solidFill>
                  <a:schemeClr val="tx1"/>
                </a:solidFill>
              </a:rPr>
              <a:t>rocedimiento para la asignación de centros al alumnado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27784" y="6453336"/>
            <a:ext cx="4320480" cy="365125"/>
          </a:xfrm>
        </p:spPr>
        <p:txBody>
          <a:bodyPr/>
          <a:lstStyle/>
          <a:p>
            <a:r>
              <a:rPr lang="es-ES" dirty="0"/>
              <a:t>Vicedecanato de </a:t>
            </a:r>
            <a:r>
              <a:rPr lang="es-ES" dirty="0" err="1"/>
              <a:t>Prácticum</a:t>
            </a:r>
            <a:r>
              <a:rPr lang="es-ES" dirty="0"/>
              <a:t> y Relaciones con los Centros  Universidad de Almería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859147"/>
            <a:ext cx="775526" cy="90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02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6368" y="229660"/>
            <a:ext cx="8291264" cy="1080000"/>
          </a:xfrm>
          <a:solidFill>
            <a:srgbClr val="006863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3200" b="1" dirty="0">
                <a:solidFill>
                  <a:schemeClr val="bg1"/>
                </a:solidFill>
              </a:rPr>
              <a:t>PRÁCTICUM I. ORIENTACIONES GENERALES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76752"/>
            <a:ext cx="8291264" cy="4032568"/>
          </a:xfrm>
          <a:solidFill>
            <a:schemeClr val="bg1"/>
          </a:solidFill>
          <a:effectLst>
            <a:outerShdw blurRad="40000" dist="20000" dir="5400000" rotWithShape="0">
              <a:srgbClr val="006863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s-ES" sz="2800" dirty="0"/>
              <a:t>Documentación </a:t>
            </a:r>
            <a:r>
              <a:rPr lang="es-ES" sz="2800" dirty="0" err="1"/>
              <a:t>Prácticum</a:t>
            </a:r>
            <a:r>
              <a:rPr lang="es-ES" sz="2800" dirty="0"/>
              <a:t> I de Grado de en Educación Infantil/Primaria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s-ES" dirty="0"/>
          </a:p>
          <a:p>
            <a:pPr lvl="1">
              <a:lnSpc>
                <a:spcPct val="80000"/>
              </a:lnSpc>
              <a:buFont typeface="Wingdings" pitchFamily="2" charset="2"/>
              <a:buChar char="v"/>
            </a:pPr>
            <a:r>
              <a:rPr lang="es-ES" dirty="0"/>
              <a:t>Guía Docente </a:t>
            </a:r>
            <a:r>
              <a:rPr lang="es-ES" dirty="0" err="1" smtClean="0"/>
              <a:t>Prácticum</a:t>
            </a:r>
            <a:r>
              <a:rPr lang="es-ES" dirty="0" smtClean="0"/>
              <a:t> </a:t>
            </a:r>
            <a:r>
              <a:rPr lang="es-ES" dirty="0"/>
              <a:t>I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v"/>
            </a:pPr>
            <a:r>
              <a:rPr lang="es-ES" dirty="0"/>
              <a:t>Guía DETALLADA </a:t>
            </a:r>
            <a:r>
              <a:rPr lang="es-ES" dirty="0" err="1" smtClean="0"/>
              <a:t>Prácticum</a:t>
            </a:r>
            <a:r>
              <a:rPr lang="es-ES" dirty="0" smtClean="0"/>
              <a:t> </a:t>
            </a:r>
            <a:r>
              <a:rPr lang="es-ES" dirty="0"/>
              <a:t>I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v"/>
            </a:pPr>
            <a:r>
              <a:rPr lang="es-ES" dirty="0"/>
              <a:t>Calendario del </a:t>
            </a:r>
            <a:r>
              <a:rPr lang="es-ES" dirty="0" err="1" smtClean="0"/>
              <a:t>Prácticum</a:t>
            </a:r>
            <a:r>
              <a:rPr lang="es-ES" dirty="0" smtClean="0"/>
              <a:t> </a:t>
            </a:r>
            <a:r>
              <a:rPr lang="es-ES" dirty="0"/>
              <a:t>I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v"/>
            </a:pPr>
            <a:r>
              <a:rPr lang="es-ES" dirty="0"/>
              <a:t>Listado de adjudicación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v"/>
            </a:pPr>
            <a:r>
              <a:rPr lang="es-ES" dirty="0"/>
              <a:t>Enlace al formulario de reclamación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v"/>
            </a:pPr>
            <a:r>
              <a:rPr lang="es-ES" dirty="0"/>
              <a:t>Etc.</a:t>
            </a:r>
          </a:p>
          <a:p>
            <a:pPr lvl="1">
              <a:lnSpc>
                <a:spcPct val="80000"/>
              </a:lnSpc>
            </a:pPr>
            <a:endParaRPr lang="es-ES" dirty="0"/>
          </a:p>
          <a:p>
            <a:pPr marL="0" indent="0">
              <a:lnSpc>
                <a:spcPct val="80000"/>
              </a:lnSpc>
              <a:buNone/>
            </a:pPr>
            <a:endParaRPr lang="es-ES" sz="2800" dirty="0"/>
          </a:p>
        </p:txBody>
      </p:sp>
      <p:sp>
        <p:nvSpPr>
          <p:cNvPr id="5" name="4 Rectángulo"/>
          <p:cNvSpPr/>
          <p:nvPr/>
        </p:nvSpPr>
        <p:spPr>
          <a:xfrm>
            <a:off x="457200" y="1498653"/>
            <a:ext cx="8291264" cy="540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ES" sz="2400" b="1" dirty="0">
                <a:solidFill>
                  <a:schemeClr val="tx1"/>
                </a:solidFill>
              </a:rPr>
              <a:t>Documentación en la web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55776" y="6453336"/>
            <a:ext cx="4392488" cy="365125"/>
          </a:xfrm>
        </p:spPr>
        <p:txBody>
          <a:bodyPr/>
          <a:lstStyle/>
          <a:p>
            <a:r>
              <a:rPr lang="es-ES" dirty="0"/>
              <a:t>Vicedecanato de </a:t>
            </a:r>
            <a:r>
              <a:rPr lang="es-ES" dirty="0" err="1"/>
              <a:t>Prácticum</a:t>
            </a:r>
            <a:r>
              <a:rPr lang="es-ES" dirty="0"/>
              <a:t> y Relaciones con los Centros  Universidad de Almería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859147"/>
            <a:ext cx="775526" cy="90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83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TC101859861[[fn=Feria comercial]]</Template>
  <TotalTime>1094</TotalTime>
  <Words>1501</Words>
  <Application>Microsoft Office PowerPoint</Application>
  <PresentationFormat>Presentación en pantalla (4:3)</PresentationFormat>
  <Paragraphs>155</Paragraphs>
  <Slides>20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Wingdings</vt:lpstr>
      <vt:lpstr>Tema de Office</vt:lpstr>
      <vt:lpstr>FACULTAD DE CIENCIAS DE LA EDUCACIÓN</vt:lpstr>
      <vt:lpstr>PRÁCTICUM I. ORIENTACIONES GENERALES</vt:lpstr>
      <vt:lpstr>PRÁCTICUM I. ORIENTACIONES GENERALES</vt:lpstr>
      <vt:lpstr>PRÁCTICUM I. ORIENTACIONES GENERALES</vt:lpstr>
      <vt:lpstr>PRÁCTICUM I. ORIENTACIONES GENERALES</vt:lpstr>
      <vt:lpstr>PRÁCTICUM I. ORIENTACIONES GENERALES</vt:lpstr>
      <vt:lpstr>PRÁCTICUM I. ORIENTACIONES GENERALES</vt:lpstr>
      <vt:lpstr>PRÁCTICUM I. ORIENTACIONES GENERALES</vt:lpstr>
      <vt:lpstr>PRÁCTICUM I. ORIENTACIONES GENERALES</vt:lpstr>
      <vt:lpstr>PRÁCTICUM I. ORIENTACIONES GENERALES</vt:lpstr>
      <vt:lpstr>PRÁCTICUM I. ORIENTACIONES GENERALES</vt:lpstr>
      <vt:lpstr>PRÁCTICUM I. ORIENTACIONES GENERALES</vt:lpstr>
      <vt:lpstr>Presentación de PowerPoint</vt:lpstr>
      <vt:lpstr>PRÁCTICUM I. ORIENTACIONES GENERALES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FACULTAD DE CIENCIAS DE LA EDUCACIÓN, ENEFERMERÍA Y FISIOTERAPIA. DIVISIÓN DE EDUCACIÓN</dc:title>
  <dc:creator>Dori Sánchez Ayala</dc:creator>
  <cp:lastModifiedBy>borrar</cp:lastModifiedBy>
  <cp:revision>132</cp:revision>
  <dcterms:created xsi:type="dcterms:W3CDTF">2013-09-20T09:24:33Z</dcterms:created>
  <dcterms:modified xsi:type="dcterms:W3CDTF">2025-09-11T06:52:57Z</dcterms:modified>
</cp:coreProperties>
</file>