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5">
  <p:sldMasterIdLst>
    <p:sldMasterId id="2147483660" r:id="rId4"/>
  </p:sldMasterIdLst>
  <p:notesMasterIdLst>
    <p:notesMasterId r:id="rId30"/>
  </p:notesMasterIdLst>
  <p:sldIdLst>
    <p:sldId id="299" r:id="rId5"/>
    <p:sldId id="258" r:id="rId6"/>
    <p:sldId id="286" r:id="rId7"/>
    <p:sldId id="288" r:id="rId8"/>
    <p:sldId id="263" r:id="rId9"/>
    <p:sldId id="262" r:id="rId10"/>
    <p:sldId id="312" r:id="rId11"/>
    <p:sldId id="313" r:id="rId12"/>
    <p:sldId id="266" r:id="rId13"/>
    <p:sldId id="265" r:id="rId14"/>
    <p:sldId id="264" r:id="rId15"/>
    <p:sldId id="267" r:id="rId16"/>
    <p:sldId id="270" r:id="rId17"/>
    <p:sldId id="301" r:id="rId18"/>
    <p:sldId id="269" r:id="rId19"/>
    <p:sldId id="271" r:id="rId20"/>
    <p:sldId id="309" r:id="rId21"/>
    <p:sldId id="275" r:id="rId22"/>
    <p:sldId id="274" r:id="rId23"/>
    <p:sldId id="277" r:id="rId24"/>
    <p:sldId id="276" r:id="rId25"/>
    <p:sldId id="304" r:id="rId26"/>
    <p:sldId id="306" r:id="rId27"/>
    <p:sldId id="278" r:id="rId28"/>
    <p:sldId id="279" r:id="rId29"/>
  </p:sldIdLst>
  <p:sldSz cx="9144000" cy="6858000" type="screen4x3"/>
  <p:notesSz cx="6797675" cy="9926638"/>
  <p:embeddedFontLst>
    <p:embeddedFont>
      <p:font typeface="Catamaran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ea996784c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ea996784c2_2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ea996784c2_2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64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8231f81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8231f8190_0_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98231f8190_0_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203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07/02/2024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ual.es/application/files/7916/5416/7041/ALUMNOSayudacurriculares2020.pdf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hyperlink" Target="https://sede.mjusticia.gob.es/es/tramites/certificado-registro-centra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acionual.es/" TargetMode="External"/><Relationship Id="rId3" Type="http://schemas.openxmlformats.org/officeDocument/2006/relationships/hyperlink" Target="mailto:serviciodeempleo@ual.es" TargetMode="External"/><Relationship Id="rId7" Type="http://schemas.openxmlformats.org/officeDocument/2006/relationships/hyperlink" Target="http://www.ual.es/emple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racticas@fundacionual.es" TargetMode="External"/><Relationship Id="rId5" Type="http://schemas.openxmlformats.org/officeDocument/2006/relationships/hyperlink" Target="mailto:rfresneda@fundacionual.es" TargetMode="External"/><Relationship Id="rId10" Type="http://schemas.openxmlformats.org/officeDocument/2006/relationships/hyperlink" Target="https://www.facebook.com/sueual" TargetMode="External"/><Relationship Id="rId4" Type="http://schemas.openxmlformats.org/officeDocument/2006/relationships/hyperlink" Target="mailto:mgarcia@ual.es" TargetMode="External"/><Relationship Id="rId9" Type="http://schemas.openxmlformats.org/officeDocument/2006/relationships/hyperlink" Target="https://www.facebook.com/IcaroUA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mailto:jlopezm@fm.ual.es" TargetMode="Externa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mailto:ecrespo@fm.ual.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s://www.ual.es/application/files/8916/5641/2539/NORMATIVA_DE_PRACTICAS_ACADEMICAS_EXTERNAS_10_06_2022.pdf" TargetMode="External"/><Relationship Id="rId4" Type="http://schemas.openxmlformats.org/officeDocument/2006/relationships/hyperlink" Target="https://www.boe.es/eli/es/rd/2014/07/11/59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eg-social.gob.es/wps/portal/importass/importass/inici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5" y="0"/>
            <a:ext cx="8840614" cy="5264114"/>
          </a:xfrm>
          <a:prstGeom prst="rect">
            <a:avLst/>
          </a:prstGeom>
          <a:effectLst>
            <a:outerShdw blurRad="266700" dist="76200" dir="6600000" algn="ctr" rotWithShape="0">
              <a:srgbClr val="000000">
                <a:alpha val="43137"/>
              </a:srgbClr>
            </a:outerShdw>
            <a:softEdge rad="1270000"/>
          </a:effectLst>
        </p:spPr>
      </p:pic>
      <p:sp>
        <p:nvSpPr>
          <p:cNvPr id="2" name="Subtítulo 1"/>
          <p:cNvSpPr>
            <a:spLocks noGrp="1"/>
          </p:cNvSpPr>
          <p:nvPr>
            <p:ph type="subTitle" idx="4294967295"/>
          </p:nvPr>
        </p:nvSpPr>
        <p:spPr>
          <a:xfrm>
            <a:off x="461648" y="1372771"/>
            <a:ext cx="8682351" cy="29366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600" b="1" dirty="0">
                <a:solidFill>
                  <a:schemeClr val="accent1">
                    <a:lumMod val="50000"/>
                  </a:schemeClr>
                </a:solidFill>
              </a:rPr>
              <a:t>UNIVERSIDAD DE ALMERÍA</a:t>
            </a:r>
          </a:p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endParaRPr lang="es-E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860" y="32702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CuadroTexto 6"/>
          <p:cNvSpPr txBox="1"/>
          <p:nvPr/>
        </p:nvSpPr>
        <p:spPr>
          <a:xfrm>
            <a:off x="1" y="4446566"/>
            <a:ext cx="9143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Rosa Fresneda </a:t>
            </a:r>
            <a:r>
              <a:rPr lang="es-ES" b="1" dirty="0" err="1" smtClean="0"/>
              <a:t>Jódar</a:t>
            </a:r>
            <a:r>
              <a:rPr lang="es-ES" b="1" dirty="0"/>
              <a:t/>
            </a:r>
            <a:br>
              <a:rPr lang="es-ES" b="1" dirty="0"/>
            </a:br>
            <a:r>
              <a:rPr lang="es-ES" b="1" dirty="0"/>
              <a:t>Matías García Fernández</a:t>
            </a:r>
          </a:p>
          <a:p>
            <a:pPr algn="ctr"/>
            <a:endParaRPr lang="es-ES" dirty="0"/>
          </a:p>
          <a:p>
            <a:pPr algn="ctr"/>
            <a:r>
              <a:rPr lang="es-ES" sz="1600" dirty="0"/>
              <a:t>SERVICIO UNIVERSITARIO DE EMPLEO Y FUNDACIÓN DE LA UNIVERSIDAD DE ALMERÍA</a:t>
            </a:r>
          </a:p>
          <a:p>
            <a:pPr algn="ctr"/>
            <a:r>
              <a:rPr lang="es-ES" sz="1600" b="1" dirty="0"/>
              <a:t>VICERRECTORADO DE </a:t>
            </a:r>
            <a:r>
              <a:rPr lang="es-ES" sz="1600" b="1" dirty="0" smtClean="0"/>
              <a:t>POSTGRADO Y </a:t>
            </a:r>
            <a:r>
              <a:rPr lang="es-ES" sz="1600" b="1" dirty="0"/>
              <a:t>RELACIONES </a:t>
            </a:r>
            <a:r>
              <a:rPr lang="es-ES" sz="1600" b="1" dirty="0" smtClean="0"/>
              <a:t>INSTITUCIONALES</a:t>
            </a:r>
            <a:endParaRPr lang="es-ES" sz="16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9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CAMPUS VIRTUAL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8138" y="467130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ICARO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ÍCARO  </a:t>
            </a: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ADJUDICACIÓN DE PUESTOS</a:t>
            </a:r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gramas de becas Repsol para estudiantes y graduados | Reps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" y="3789484"/>
            <a:ext cx="8780829" cy="24555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296088" y="836712"/>
            <a:ext cx="8381654" cy="330446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primer lugar se abrirá un Plazo de Inscripción a las ofertas de prácticas disponibles en el que cada estudiante indicará desde la aplicación ICARO, por orden de preferencia, todas las empresas en las que desea realizar las prácticas.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electrónico.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915" y="419325"/>
            <a:ext cx="612827" cy="61282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1298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ácticas profesionales pagas: Sector público abrió las puertas a  universitarios, consulte cómo vincular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6" b="15641"/>
          <a:stretch/>
        </p:blipFill>
        <p:spPr bwMode="auto">
          <a:xfrm>
            <a:off x="1314570" y="4141178"/>
            <a:ext cx="6440245" cy="2092569"/>
          </a:xfrm>
          <a:prstGeom prst="rect">
            <a:avLst/>
          </a:prstGeom>
          <a:noFill/>
          <a:effectLst>
            <a:glow rad="914400">
              <a:schemeClr val="bg1">
                <a:alpha val="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 Marcador de contenido"/>
          <p:cNvSpPr txBox="1">
            <a:spLocks/>
          </p:cNvSpPr>
          <p:nvPr/>
        </p:nvSpPr>
        <p:spPr>
          <a:xfrm>
            <a:off x="419892" y="829491"/>
            <a:ext cx="8229600" cy="41764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cada estudiante.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nota del curso anterior.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cada persona la fecha en la que tiene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 personas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765" y="3993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CALENDARIO</a:t>
            </a:r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3951" y="0"/>
            <a:ext cx="8144757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 algn="ctr">
              <a:lnSpc>
                <a:spcPct val="115000"/>
              </a:lnSpc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CALENDARIO PRÁCTICAS CURRICULARES DEL GRADO EN CIENCIAS DE LA ACTIVIDAD FÍSICA Y DEL DEPORTE </a:t>
            </a:r>
          </a:p>
          <a:p>
            <a:pPr indent="-180340" algn="ctr">
              <a:lnSpc>
                <a:spcPct val="115000"/>
              </a:lnSpc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2023– 2024</a:t>
            </a:r>
          </a:p>
          <a:p>
            <a:pPr algn="ctr"/>
            <a:r>
              <a:rPr lang="es-ES" sz="1400" dirty="0"/>
              <a:t/>
            </a:r>
            <a:br>
              <a:rPr lang="es-ES" sz="1400" dirty="0"/>
            </a:br>
            <a:endParaRPr lang="es-ES" dirty="0"/>
          </a:p>
          <a:p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4580929" y="1473911"/>
            <a:ext cx="17099954" cy="51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19358"/>
              </p:ext>
            </p:extLst>
          </p:nvPr>
        </p:nvGraphicFramePr>
        <p:xfrm>
          <a:off x="475130" y="555816"/>
          <a:ext cx="7781364" cy="5486356"/>
        </p:xfrm>
        <a:graphic>
          <a:graphicData uri="http://schemas.openxmlformats.org/drawingml/2006/table">
            <a:tbl>
              <a:tblPr bandRow="1">
                <a:effectLst/>
              </a:tblPr>
              <a:tblGrid>
                <a:gridCol w="2744320">
                  <a:extLst>
                    <a:ext uri="{9D8B030D-6E8A-4147-A177-3AD203B41FA5}">
                      <a16:colId xmlns:a16="http://schemas.microsoft.com/office/drawing/2014/main" val="2564690594"/>
                    </a:ext>
                  </a:extLst>
                </a:gridCol>
                <a:gridCol w="5037044">
                  <a:extLst>
                    <a:ext uri="{9D8B030D-6E8A-4147-A177-3AD203B41FA5}">
                      <a16:colId xmlns:a16="http://schemas.microsoft.com/office/drawing/2014/main" val="1599161932"/>
                    </a:ext>
                  </a:extLst>
                </a:gridCol>
              </a:tblGrid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08/02/2024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Charla con los alumnos para explicar procedimiento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091114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21/02/2024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Enviar ofertas al coordinador para su AUTORIZACIÓN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294553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26/02/2024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Envío del visto bueno por parte del coordinador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213277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01/03/2024 – 05/03/2024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SOLICITUD de los alumnos (Preferencias)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533242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07/03/2024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PROVISIONAL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746808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08/03/2024 –  11/03/2024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ALEGACIONES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441692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12/03/2024 - 13/03/2024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RESPUESTA: Alegaciones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087917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15/03/2024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DEFINITIVA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252481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Envío de tutores académicos por la facultad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72449"/>
                  </a:ext>
                </a:extLst>
              </a:tr>
              <a:tr h="356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18/03/2024 - 25/03/2024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a tutores de empresa y académico (ASESORES) comunicando la INCORPORACIÓN de su alumno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619927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26/03/2024 - 28/03/2024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ACEPTACIÓN PRÁCTICAS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282840"/>
                  </a:ext>
                </a:extLst>
              </a:tr>
              <a:tr h="324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01/04/2024 – 17/05/2024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prácticas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786842"/>
                  </a:ext>
                </a:extLst>
              </a:tr>
              <a:tr h="193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24 de mayo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Entregar de los informes de evaluación de los tutores/empresas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77487"/>
                  </a:ext>
                </a:extLst>
              </a:tr>
              <a:tr h="233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29 de mayo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Dossier: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Redacción y entrega a los profesores asesores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754984"/>
                  </a:ext>
                </a:extLst>
              </a:tr>
              <a:tr h="197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06 de junio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informes de evaluación firmados por los asesores en la plataforma Ícaro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603543"/>
                  </a:ext>
                </a:extLst>
              </a:tr>
              <a:tr h="19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17 de junio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Publicación de las calificaciones en las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Actas Webs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089640"/>
                  </a:ext>
                </a:extLst>
              </a:tr>
              <a:tr h="1815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EXTRAORDINARIO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191822"/>
                  </a:ext>
                </a:extLst>
              </a:tr>
              <a:tr h="221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25 de junio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Dossier: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Redacción y entrega a los profesores asesores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887854"/>
                  </a:ext>
                </a:extLst>
              </a:tr>
              <a:tr h="233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29 de junio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informes de evaluación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firmados por los asesores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058667"/>
                  </a:ext>
                </a:extLst>
              </a:tr>
              <a:tr h="1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6 de julio de 2024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Publicación de las calificaciones en la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Actas Web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7461" marR="4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405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527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MANUAL DE ACCESO A ÍCARO</a:t>
            </a:r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70338" y="1496743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145" y="617022"/>
            <a:ext cx="774558" cy="7745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Imagen 1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12393" r="27212" b="10342"/>
          <a:stretch/>
        </p:blipFill>
        <p:spPr>
          <a:xfrm>
            <a:off x="3603790" y="2855314"/>
            <a:ext cx="2224452" cy="314203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836" y="773926"/>
            <a:ext cx="4352192" cy="623077"/>
          </a:xfrm>
        </p:spPr>
        <p:txBody>
          <a:bodyPr>
            <a:noAutofit/>
          </a:bodyPr>
          <a:lstStyle/>
          <a:p>
            <a:pPr marL="48260" algn="ctr">
              <a:lnSpc>
                <a:spcPct val="115000"/>
              </a:lnSpc>
            </a:pP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FACULTAD</a:t>
            </a: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CIENCIAS DE LA EDUCACIÓN</a:t>
            </a:r>
            <a:endParaRPr lang="es-ES" sz="3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4294967295"/>
          </p:nvPr>
        </p:nvSpPr>
        <p:spPr>
          <a:xfrm>
            <a:off x="110835" y="1449422"/>
            <a:ext cx="4704355" cy="3399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GRADO EN CIENCIAS DE LA ACTIVIDAD FÍSICA Y DEL DEPORTE (120 HORAS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86" y="2098833"/>
            <a:ext cx="3288809" cy="246660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CERTIFICADO DELITOS SEXUALES</a:t>
            </a:r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 algn="just" defTabSz="914400"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Aquellas personas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 defTabSz="914400">
              <a:defRPr/>
            </a:pPr>
            <a:r>
              <a:rPr lang="es-ES" sz="1600" dirty="0">
                <a:hlinkClick r:id="rId4"/>
              </a:rPr>
              <a:t>https://sede.mjusticia.gob.es/es/tramites/certificado-registro-central</a:t>
            </a:r>
            <a:endParaRPr lang="es-ES" sz="1600" dirty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4075" y="530443"/>
            <a:ext cx="507785" cy="5077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2" descr="Url - Iconos gratis de w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" y="1697555"/>
            <a:ext cx="404446" cy="4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78717" y="3146231"/>
            <a:ext cx="4227717" cy="835219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CUESTIONES A TENER EN CUENTA</a:t>
            </a:r>
          </a:p>
        </p:txBody>
      </p:sp>
    </p:spTree>
    <p:extLst>
      <p:ext uri="{BB962C8B-B14F-4D97-AF65-F5344CB8AC3E}">
        <p14:creationId xmlns:p14="http://schemas.microsoft.com/office/powerpoint/2010/main" val="20369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4075" y="230255"/>
            <a:ext cx="81324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IMPORTANTE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tener el cv en Ícaro totalmente cumplimentado y actualizado.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participa con la nota media del curso académico anterior.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es aconsejable visualizar las ofertas en móvil.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 la localidad de realización de las prácticas.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al tipo de ofertas (existe la opción de prácticas telemáticas, semipresenciales y presenciales).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cumplimentar las horas de prácticas en el periodo que aparece en vuestro documento de aceptación;: nadie podrá excederse de ese periodo. 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se puede faltar a la empresa sin avisarles.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debe realizar todas las </a:t>
            </a:r>
            <a:r>
              <a:rPr lang="es-ES" sz="1600" dirty="0"/>
              <a:t>tareas con </a:t>
            </a:r>
            <a:r>
              <a:rPr lang="es-ES" sz="1600" dirty="0" smtClean="0"/>
              <a:t>responsabilidad, con independencia de que sean básicas </a:t>
            </a:r>
            <a:r>
              <a:rPr lang="es-ES" sz="1600" dirty="0"/>
              <a:t>o de </a:t>
            </a:r>
            <a:r>
              <a:rPr lang="es-ES" sz="1600" dirty="0" smtClean="0"/>
              <a:t>cierta importancia.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En general, hay que mantener las normas básicas</a:t>
            </a:r>
            <a:r>
              <a:rPr lang="es-ES" sz="1600" dirty="0"/>
              <a:t> de comportamiento, educación y </a:t>
            </a:r>
            <a:r>
              <a:rPr lang="es-ES" sz="1600" dirty="0" smtClean="0"/>
              <a:t>profesionalidad.</a:t>
            </a:r>
          </a:p>
          <a:p>
            <a:pPr marL="342900" indent="-342900">
              <a:buFont typeface="+mj-lt"/>
              <a:buAutoNum type="arabicParenR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1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8748" y="1275716"/>
            <a:ext cx="8018583" cy="4939814"/>
          </a:xfrm>
          <a:prstGeom prst="rect">
            <a:avLst/>
          </a:prstGeom>
          <a:noFill/>
          <a:ln>
            <a:solidFill>
              <a:srgbClr val="1D4F83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 charset="0"/>
                <a:cs typeface="Arial" charset="0"/>
              </a:rPr>
              <a:t>CAU: https://www.ual.es/contacta 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 950 01 </a:t>
            </a:r>
            <a:r>
              <a:rPr lang="es-ES" b="1" dirty="0" smtClean="0">
                <a:latin typeface="Arial" charset="0"/>
                <a:cs typeface="Arial" charset="0"/>
              </a:rPr>
              <a:t>58 70</a:t>
            </a:r>
            <a:r>
              <a:rPr kumimoji="0" lang="es-E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s-ES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;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950 01 50 06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serviciodeempleo@ual.es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latin typeface="Arial" charset="0"/>
                <a:cs typeface="Arial" charset="0"/>
                <a:hlinkClick r:id="rId4"/>
              </a:rPr>
              <a:t>mgarcia@ual.es</a:t>
            </a:r>
            <a:endParaRPr lang="es-ES" b="1" dirty="0"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u="sng" dirty="0" smtClean="0">
                <a:latin typeface="Arial" charset="0"/>
                <a:cs typeface="Arial" charset="0"/>
                <a:hlinkClick r:id="rId5"/>
              </a:rPr>
              <a:t>rfresneda@fundacionual.es</a:t>
            </a:r>
            <a:endParaRPr lang="es-ES" b="1" u="sng" dirty="0"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6"/>
              </a:rPr>
              <a:t>practicas@fundacionual.es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7"/>
              </a:rPr>
              <a:t>http://www.ual.es/empleo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8"/>
              </a:rPr>
              <a:t>https://fundacionual.es/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/>
              </a:rPr>
              <a:t> </a:t>
            </a:r>
            <a:r>
              <a:rPr lang="es-ES" b="1" dirty="0">
                <a:latin typeface="Arial"/>
                <a:hlinkClick r:id="rId9"/>
              </a:rPr>
              <a:t>https://www.facebook.com/IcaroUAL</a:t>
            </a:r>
            <a:r>
              <a:rPr lang="es-ES" u="sng" dirty="0">
                <a:latin typeface="Times New Roman" panose="02020603050405020304" pitchFamily="18" charset="0"/>
                <a:ea typeface="Calibri" panose="020F0502020204030204" pitchFamily="34" charset="0"/>
                <a:hlinkClick r:id="rId9"/>
              </a:rPr>
              <a:t>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10"/>
              </a:rPr>
              <a:t>https://www.facebook.com/sueual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879404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CONTACTO</a:t>
            </a:r>
          </a:p>
          <a:p>
            <a:pPr algn="ctr"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 UAL se afianza en el prestigioso ranking THE: entre las 200 primeras de  toda Europa - UALNEW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" y="0"/>
            <a:ext cx="7743571" cy="60930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175848" y="2868428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44"/>
            <a:ext cx="9144000" cy="678980"/>
          </a:xfrm>
        </p:spPr>
        <p:txBody>
          <a:bodyPr>
            <a:normAutofit/>
          </a:bodyPr>
          <a:lstStyle/>
          <a:p>
            <a:r>
              <a:rPr lang="es-ES" sz="2800" b="1" dirty="0"/>
              <a:t>Datos de contacto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" y="992776"/>
            <a:ext cx="4461718" cy="4859383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1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 previa Unidad de Orientación (Presencial u online)</a:t>
            </a:r>
            <a:endParaRPr lang="es-ES" sz="3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950 015 871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950 015 604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 PITA. Despacho 23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Almería</a:t>
            </a:r>
          </a:p>
          <a:p>
            <a:pPr marL="192087" lvl="1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3500" dirty="0"/>
              <a:t> </a:t>
            </a:r>
          </a:p>
          <a:p>
            <a:pPr algn="l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454434" y="992777"/>
            <a:ext cx="45328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914400">
              <a:defRPr/>
            </a:pPr>
            <a:r>
              <a:rPr lang="es-ES" sz="1900" b="1" dirty="0">
                <a:solidFill>
                  <a:schemeClr val="accent2"/>
                </a:solidFill>
                <a:latin typeface="Arial"/>
              </a:rPr>
              <a:t>Técnicos Programa de Orientación de la Fundación de la UAL</a:t>
            </a:r>
          </a:p>
          <a:p>
            <a:pPr lvl="1" defTabSz="914400">
              <a:defRPr/>
            </a:pPr>
            <a:endParaRPr lang="es-ES" sz="1900" dirty="0">
              <a:solidFill>
                <a:srgbClr val="00B050"/>
              </a:solidFill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Juan Manuel López López </a:t>
            </a:r>
            <a:r>
              <a:rPr lang="es-ES" sz="1900" dirty="0">
                <a:latin typeface="Arial"/>
              </a:rPr>
              <a:t>(</a:t>
            </a:r>
            <a:r>
              <a:rPr lang="es-ES" sz="1900" b="1" dirty="0">
                <a:solidFill>
                  <a:srgbClr val="000000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Juanmalopez11</a:t>
            </a:r>
            <a:r>
              <a:rPr lang="es-ES" sz="1900" b="1" dirty="0">
                <a:latin typeface="Arial"/>
              </a:rPr>
              <a:t> </a:t>
            </a:r>
            <a:r>
              <a:rPr lang="es-ES" sz="1900" dirty="0">
                <a:latin typeface="Arial"/>
              </a:rPr>
              <a:t>).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 </a:t>
            </a:r>
            <a:r>
              <a:rPr lang="es-ES" sz="1900" dirty="0">
                <a:latin typeface="Arial"/>
                <a:hlinkClick r:id="rId3"/>
              </a:rPr>
              <a:t>jlopezm@fundacionual.es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950 015 604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Elena Crespo Martínez </a:t>
            </a: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dirty="0">
                <a:latin typeface="Arial"/>
              </a:rPr>
              <a:t>(</a:t>
            </a:r>
            <a:r>
              <a:rPr lang="es-ES" sz="1900" u="sng" dirty="0">
                <a:solidFill>
                  <a:schemeClr val="bg1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Elena_Crespo_ </a:t>
            </a:r>
            <a:r>
              <a:rPr lang="es-ES" sz="1900" dirty="0">
                <a:latin typeface="Arial"/>
              </a:rPr>
              <a:t>). 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  <a:hlinkClick r:id="rId4"/>
              </a:rPr>
              <a:t>ecrespo@fundacionual.es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950 015 871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85122" y="871738"/>
            <a:ext cx="4547062" cy="523891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871738"/>
            <a:ext cx="4585122" cy="523891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1" y="2554870"/>
            <a:ext cx="560714" cy="5607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2" y="2007070"/>
            <a:ext cx="560714" cy="560714"/>
          </a:xfrm>
          <a:prstGeom prst="rect">
            <a:avLst/>
          </a:prstGeom>
        </p:spPr>
      </p:pic>
      <p:sp>
        <p:nvSpPr>
          <p:cNvPr id="5" name="AutoShape 2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Ubicación - Iconos gratis de seña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0" y="3721755"/>
            <a:ext cx="477045" cy="4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58" y="3043516"/>
            <a:ext cx="293121" cy="2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78" y="3340155"/>
            <a:ext cx="381600" cy="381600"/>
          </a:xfrm>
          <a:prstGeom prst="rect">
            <a:avLst/>
          </a:prstGeom>
        </p:spPr>
      </p:pic>
      <p:pic>
        <p:nvPicPr>
          <p:cNvPr id="17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67" y="5094255"/>
            <a:ext cx="290977" cy="2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18" y="5385232"/>
            <a:ext cx="333960" cy="3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63629" y="237995"/>
            <a:ext cx="6400800" cy="568389"/>
          </a:xfrm>
        </p:spPr>
        <p:txBody>
          <a:bodyPr/>
          <a:lstStyle/>
          <a:p>
            <a:pPr algn="ctr"/>
            <a:r>
              <a:rPr lang="es-ES" b="1" dirty="0"/>
              <a:t>Prácticas en Empresa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949569"/>
            <a:ext cx="8871438" cy="4133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</a:p>
          <a:p>
            <a:pPr marL="0" indent="0" algn="just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Inscribirse través de Internet en la base de datos que para tal efecto dispone el Servicio de Empleo de la Universidad de Almería.</a:t>
            </a:r>
          </a:p>
          <a:p>
            <a:pPr marL="0" indent="0" algn="just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https://ual.portalicaro.es/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965" t="10408" r="25761" b="36612"/>
          <a:stretch/>
        </p:blipFill>
        <p:spPr>
          <a:xfrm>
            <a:off x="2924896" y="3971699"/>
            <a:ext cx="3278265" cy="2025801"/>
          </a:xfrm>
          <a:prstGeom prst="rect">
            <a:avLst/>
          </a:prstGeom>
        </p:spPr>
      </p:pic>
      <p:pic>
        <p:nvPicPr>
          <p:cNvPr id="2050" name="Picture 2" descr="Url - Iconos gratis de 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22" y="3321067"/>
            <a:ext cx="650631" cy="6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0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/>
              <a:t>NORMATIVA QUE REGULA LAS PRÁCTICAS ACADÉMICAS EXTERNAS</a:t>
            </a:r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 y el 10 de junio de 2022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495" y="315787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a996784c2_2_0"/>
          <p:cNvSpPr txBox="1"/>
          <p:nvPr/>
        </p:nvSpPr>
        <p:spPr>
          <a:xfrm>
            <a:off x="337575" y="0"/>
            <a:ext cx="8273700" cy="563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NORMATIVA QUE  REGULA LAS PRÁCTICAS ACADÉMICAS EXTERNAS DE LOS ESTUDIANTES UNIVERSITARIOS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 indent="34290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El Real Decreto Ley 2/2023, de 16 de marzo, de medidas urgentes para la ampliación de derechos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de los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pensionistas, la reducción de la brecha de género y el establecimiento de un nuevo marco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de sostenibilidad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del sistema público de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pensiones añade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una disposición adicional quincuagésima segunda, en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virtud de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la cual se incluye en el Sistema de Seguridad Social a los alumnos y alumnas que realicen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prácticas formativas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o académicas externas incluidas en programas de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formación. </a:t>
            </a:r>
          </a:p>
          <a:p>
            <a:pPr lvl="0" indent="34290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La medida entra en vigor el día 1 de enero de 2024.</a:t>
            </a:r>
            <a:endParaRPr lang="es-ES"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5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98231f8190_0_7"/>
          <p:cNvSpPr txBox="1"/>
          <p:nvPr/>
        </p:nvSpPr>
        <p:spPr>
          <a:xfrm>
            <a:off x="407200" y="257700"/>
            <a:ext cx="8563800" cy="53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OBLIGATORIO INTRODUCIR DATOS SEGURIDAD SOCIAL EN ICARO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 dispone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dicho número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puede obtenerlo a través de los siguientes procedimientos: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96900" marR="0" lvl="0" indent="-3365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  <a:tabLst/>
              <a:defRPr/>
            </a:pP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 c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ertificado digital, clave permanente, sms o clave pin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través del Portal de la TGSS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“IMPORTASS”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s-ES" sz="1700" b="0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/>
              </a:rPr>
              <a:t>https://portal.seg-social.gob.es/wps/portal/importass/importass/inicio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96900" marR="0" lvl="0" indent="-3365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  <a:tabLst/>
              <a:defRPr/>
            </a:pP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 bien, a través del servicio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“enviar una solicitud” 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existente en el Portal de la TGSS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“IMPORTASS”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Cuando lo obtenga, rellénalo dentro de sus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“Datos Personales”</a:t>
            </a:r>
            <a:r>
              <a:rPr kumimoji="0" lang="es-E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 su perfil de </a:t>
            </a: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ICARO.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18036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¿CÓMO SE SOLICITAN LAS PRÁCTICAS CURRICULARES?</a:t>
            </a:r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EFCF7E409075418D93116C2B5F6284" ma:contentTypeVersion="18" ma:contentTypeDescription="Crear nuevo documento." ma:contentTypeScope="" ma:versionID="efb430f2094a9d04b9ea3cec8445a13b">
  <xsd:schema xmlns:xsd="http://www.w3.org/2001/XMLSchema" xmlns:xs="http://www.w3.org/2001/XMLSchema" xmlns:p="http://schemas.microsoft.com/office/2006/metadata/properties" xmlns:ns3="32b449e3-c5ca-4082-a87b-7de523da81f1" xmlns:ns4="372ac379-cdad-449d-95e2-422d0c8807d3" targetNamespace="http://schemas.microsoft.com/office/2006/metadata/properties" ma:root="true" ma:fieldsID="1564916519cf0e923d44e78d1f24a8d3" ns3:_="" ns4:_="">
    <xsd:import namespace="32b449e3-c5ca-4082-a87b-7de523da81f1"/>
    <xsd:import namespace="372ac379-cdad-449d-95e2-422d0c8807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449e3-c5ca-4082-a87b-7de523da8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ac379-cdad-449d-95e2-422d0c8807d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b449e3-c5ca-4082-a87b-7de523da81f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99073B-A86F-428B-97DD-50282B920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b449e3-c5ca-4082-a87b-7de523da81f1"/>
    <ds:schemaRef ds:uri="372ac379-cdad-449d-95e2-422d0c880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4CC06-733D-480E-B90C-4B4F65A7A95B}">
  <ds:schemaRefs>
    <ds:schemaRef ds:uri="http://purl.org/dc/terms/"/>
    <ds:schemaRef ds:uri="372ac379-cdad-449d-95e2-422d0c8807d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2b449e3-c5ca-4082-a87b-7de523da81f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DFD3FA-8A16-4C7F-8E58-25BAC70A5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8729</TotalTime>
  <Words>1149</Words>
  <Application>Microsoft Office PowerPoint</Application>
  <PresentationFormat>Presentación en pantalla (4:3)</PresentationFormat>
  <Paragraphs>196</Paragraphs>
  <Slides>25</Slides>
  <Notes>5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Wingdings</vt:lpstr>
      <vt:lpstr>Catamaran</vt:lpstr>
      <vt:lpstr>Times New Roman</vt:lpstr>
      <vt:lpstr>Arial</vt:lpstr>
      <vt:lpstr>Calibri</vt:lpstr>
      <vt:lpstr>Tema de Office</vt:lpstr>
      <vt:lpstr>Presentación de PowerPoint</vt:lpstr>
      <vt:lpstr>FACULTAD DE CIENCIAS DE LA EDUCACIÓN</vt:lpstr>
      <vt:lpstr>Datos de contacto</vt:lpstr>
      <vt:lpstr>Prácticas en Empresa</vt:lpstr>
      <vt:lpstr>2</vt:lpstr>
      <vt:lpstr>Presentación de PowerPoint</vt:lpstr>
      <vt:lpstr>Presentación de PowerPoint</vt:lpstr>
      <vt:lpstr>Presentación de PowerPoint</vt:lpstr>
      <vt:lpstr>3</vt:lpstr>
      <vt:lpstr>Presentación de PowerPoint</vt:lpstr>
      <vt:lpstr>Presentación de PowerPoint</vt:lpstr>
      <vt:lpstr>Presentación de PowerPoint</vt:lpstr>
      <vt:lpstr>4</vt:lpstr>
      <vt:lpstr>Presentación de PowerPoint</vt:lpstr>
      <vt:lpstr>Presentación de PowerPoint</vt:lpstr>
      <vt:lpstr>5</vt:lpstr>
      <vt:lpstr>Presentación de PowerPoint</vt:lpstr>
      <vt:lpstr>6</vt:lpstr>
      <vt:lpstr>Presentación de PowerPoint</vt:lpstr>
      <vt:lpstr>7</vt:lpstr>
      <vt:lpstr>Presentación de PowerPoint</vt:lpstr>
      <vt:lpstr>8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borrar</cp:lastModifiedBy>
  <cp:revision>297</cp:revision>
  <cp:lastPrinted>2023-09-13T07:40:11Z</cp:lastPrinted>
  <dcterms:created xsi:type="dcterms:W3CDTF">2018-03-07T11:18:53Z</dcterms:created>
  <dcterms:modified xsi:type="dcterms:W3CDTF">2024-02-07T12:24:22Z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0x01010011EFCF7E409075418D93116C2B5F6284</vt:lpwstr>
  </property>
</Properties>
</file>