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Catamaran" panose="00000500000000000000" pitchFamily="2" charset="0"/>
      <p:regular r:id="rId27"/>
      <p:bold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00ApAgxek9795LbaEAU9bYuRk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8629CC-6C34-49A7-8F82-1DE95884274B}">
  <a:tblStyle styleId="{F98629CC-6C34-49A7-8F82-1DE9588427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rtada">
  <p:cSld name="Portada">
    <p:spTree>
      <p:nvGrpSpPr>
        <p:cNvPr id="1" name="Shape 13"/>
        <p:cNvGrpSpPr/>
        <p:nvPr/>
      </p:nvGrpSpPr>
      <p:grpSpPr>
        <a:xfrm>
          <a:off x="0" y="0"/>
          <a:ext cx="0" cy="0"/>
          <a:chOff x="0" y="0"/>
          <a:chExt cx="0" cy="0"/>
        </a:xfrm>
      </p:grpSpPr>
      <p:sp>
        <p:nvSpPr>
          <p:cNvPr id="14" name="Google Shape;14;p26"/>
          <p:cNvSpPr txBox="1">
            <a:spLocks noGrp="1"/>
          </p:cNvSpPr>
          <p:nvPr>
            <p:ph type="dt" idx="10"/>
          </p:nvPr>
        </p:nvSpPr>
        <p:spPr>
          <a:xfrm>
            <a:off x="83820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s-ES"/>
              <a:t>‹Nº›</a:t>
            </a:fld>
            <a:endParaRPr/>
          </a:p>
        </p:txBody>
      </p:sp>
      <p:pic>
        <p:nvPicPr>
          <p:cNvPr id="17" name="Google Shape;17;p26"/>
          <p:cNvPicPr preferRelativeResize="0"/>
          <p:nvPr/>
        </p:nvPicPr>
        <p:blipFill rotWithShape="1">
          <a:blip r:embed="rId2">
            <a:alphaModFix/>
          </a:blip>
          <a:srcRect/>
          <a:stretch/>
        </p:blipFill>
        <p:spPr>
          <a:xfrm>
            <a:off x="5293383" y="6064000"/>
            <a:ext cx="1217702" cy="673310"/>
          </a:xfrm>
          <a:prstGeom prst="rect">
            <a:avLst/>
          </a:prstGeom>
          <a:noFill/>
          <a:ln>
            <a:noFill/>
          </a:ln>
        </p:spPr>
      </p:pic>
      <p:pic>
        <p:nvPicPr>
          <p:cNvPr id="18" name="Google Shape;18;p26"/>
          <p:cNvPicPr preferRelativeResize="0"/>
          <p:nvPr/>
        </p:nvPicPr>
        <p:blipFill rotWithShape="1">
          <a:blip r:embed="rId3">
            <a:alphaModFix/>
          </a:blip>
          <a:srcRect l="36797" t="7768" r="36873" b="41941"/>
          <a:stretch/>
        </p:blipFill>
        <p:spPr>
          <a:xfrm>
            <a:off x="2986308" y="533400"/>
            <a:ext cx="3209926" cy="3448050"/>
          </a:xfrm>
          <a:prstGeom prst="rect">
            <a:avLst/>
          </a:prstGeom>
          <a:noFill/>
          <a:ln>
            <a:noFill/>
          </a:ln>
        </p:spPr>
      </p:pic>
      <p:sp>
        <p:nvSpPr>
          <p:cNvPr id="19" name="Google Shape;19;p26"/>
          <p:cNvSpPr/>
          <p:nvPr/>
        </p:nvSpPr>
        <p:spPr>
          <a:xfrm>
            <a:off x="1185" y="4391026"/>
            <a:ext cx="9143111" cy="2466974"/>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tamaran"/>
              <a:ea typeface="Catamaran"/>
              <a:cs typeface="Catamaran"/>
              <a:sym typeface="Catamaran"/>
            </a:endParaRPr>
          </a:p>
        </p:txBody>
      </p:sp>
      <p:sp>
        <p:nvSpPr>
          <p:cNvPr id="20" name="Google Shape;20;p26"/>
          <p:cNvSpPr txBox="1">
            <a:spLocks noGrp="1"/>
          </p:cNvSpPr>
          <p:nvPr>
            <p:ph type="title"/>
          </p:nvPr>
        </p:nvSpPr>
        <p:spPr>
          <a:xfrm>
            <a:off x="0" y="4273800"/>
            <a:ext cx="91440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400"/>
              <a:buFont typeface="Catamaran"/>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subTitle" idx="1"/>
          </p:nvPr>
        </p:nvSpPr>
        <p:spPr>
          <a:xfrm>
            <a:off x="0" y="5665517"/>
            <a:ext cx="9144000" cy="8352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1600"/>
              <a:buNone/>
              <a:defRPr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2" name="Google Shape;22;p26"/>
          <p:cNvCxnSpPr/>
          <p:nvPr/>
        </p:nvCxnSpPr>
        <p:spPr>
          <a:xfrm>
            <a:off x="3924000" y="5603547"/>
            <a:ext cx="1327741" cy="0"/>
          </a:xfrm>
          <a:prstGeom prst="straightConnector1">
            <a:avLst/>
          </a:prstGeom>
          <a:noFill/>
          <a:ln w="19050" cap="flat" cmpd="sng">
            <a:solidFill>
              <a:schemeClr val="l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6"/>
        <p:cNvGrpSpPr/>
        <p:nvPr/>
      </p:nvGrpSpPr>
      <p:grpSpPr>
        <a:xfrm>
          <a:off x="0" y="0"/>
          <a:ext cx="0" cy="0"/>
          <a:chOff x="0" y="0"/>
          <a:chExt cx="0" cy="0"/>
        </a:xfrm>
      </p:grpSpPr>
      <p:sp>
        <p:nvSpPr>
          <p:cNvPr id="77" name="Google Shape;77;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3200"/>
              <a:buFont typeface="Catamar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3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s-ES"/>
              <a:t>‹Nº›</a:t>
            </a:fld>
            <a:endParaRPr/>
          </a:p>
        </p:txBody>
      </p:sp>
      <p:sp>
        <p:nvSpPr>
          <p:cNvPr id="83" name="Google Shape;83;p35"/>
          <p:cNvSpPr/>
          <p:nvPr/>
        </p:nvSpPr>
        <p:spPr>
          <a:xfrm>
            <a:off x="720276" y="2026943"/>
            <a:ext cx="280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tamaran"/>
              <a:ea typeface="Catamaran"/>
              <a:cs typeface="Catamaran"/>
              <a:sym typeface="Catamar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4"/>
        <p:cNvGrpSpPr/>
        <p:nvPr/>
      </p:nvGrpSpPr>
      <p:grpSpPr>
        <a:xfrm>
          <a:off x="0" y="0"/>
          <a:ext cx="0" cy="0"/>
          <a:chOff x="0" y="0"/>
          <a:chExt cx="0" cy="0"/>
        </a:xfrm>
      </p:grpSpPr>
      <p:sp>
        <p:nvSpPr>
          <p:cNvPr id="85" name="Google Shape;85;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3200"/>
              <a:buFont typeface="Catamar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6"/>
          <p:cNvSpPr>
            <a:spLocks noGrp="1"/>
          </p:cNvSpPr>
          <p:nvPr>
            <p:ph type="pic" idx="2"/>
          </p:nvPr>
        </p:nvSpPr>
        <p:spPr>
          <a:xfrm>
            <a:off x="3887391" y="987426"/>
            <a:ext cx="4629150" cy="4873625"/>
          </a:xfrm>
          <a:prstGeom prst="rect">
            <a:avLst/>
          </a:prstGeom>
          <a:noFill/>
          <a:ln>
            <a:noFill/>
          </a:ln>
        </p:spPr>
      </p:sp>
      <p:sp>
        <p:nvSpPr>
          <p:cNvPr id="87" name="Google Shape;87;p3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s-ES"/>
              <a:t>‹Nº›</a:t>
            </a:fld>
            <a:endParaRPr/>
          </a:p>
        </p:txBody>
      </p:sp>
      <p:sp>
        <p:nvSpPr>
          <p:cNvPr id="91" name="Google Shape;91;p36"/>
          <p:cNvSpPr/>
          <p:nvPr/>
        </p:nvSpPr>
        <p:spPr>
          <a:xfrm>
            <a:off x="720276" y="2026943"/>
            <a:ext cx="280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tamaran"/>
              <a:ea typeface="Catamaran"/>
              <a:cs typeface="Catamaran"/>
              <a:sym typeface="Catamar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s-ES"/>
              <a:t>‹Nº›</a:t>
            </a:fld>
            <a:endParaRPr/>
          </a:p>
        </p:txBody>
      </p:sp>
      <p:sp>
        <p:nvSpPr>
          <p:cNvPr id="29" name="Google Shape;29;p27"/>
          <p:cNvSpPr/>
          <p:nvPr/>
        </p:nvSpPr>
        <p:spPr>
          <a:xfrm>
            <a:off x="718005" y="1761602"/>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tamaran"/>
              <a:ea typeface="Catamaran"/>
              <a:cs typeface="Catamaran"/>
              <a:sym typeface="Catamar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partado y títulos">
  <p:cSld name="Apartado y títulos">
    <p:spTree>
      <p:nvGrpSpPr>
        <p:cNvPr id="1" name="Shape 30"/>
        <p:cNvGrpSpPr/>
        <p:nvPr/>
      </p:nvGrpSpPr>
      <p:grpSpPr>
        <a:xfrm>
          <a:off x="0" y="0"/>
          <a:ext cx="0" cy="0"/>
          <a:chOff x="0" y="0"/>
          <a:chExt cx="0" cy="0"/>
        </a:xfrm>
      </p:grpSpPr>
      <p:pic>
        <p:nvPicPr>
          <p:cNvPr id="31" name="Google Shape;31;p28"/>
          <p:cNvPicPr preferRelativeResize="0"/>
          <p:nvPr/>
        </p:nvPicPr>
        <p:blipFill rotWithShape="1">
          <a:blip r:embed="rId2">
            <a:alphaModFix/>
          </a:blip>
          <a:srcRect/>
          <a:stretch/>
        </p:blipFill>
        <p:spPr>
          <a:xfrm>
            <a:off x="508" y="0"/>
            <a:ext cx="9142984" cy="6857999"/>
          </a:xfrm>
          <a:prstGeom prst="rect">
            <a:avLst/>
          </a:prstGeom>
          <a:noFill/>
          <a:ln>
            <a:noFill/>
          </a:ln>
        </p:spPr>
      </p:pic>
      <p:sp>
        <p:nvSpPr>
          <p:cNvPr id="32" name="Google Shape;32;p28"/>
          <p:cNvSpPr txBox="1">
            <a:spLocks noGrp="1"/>
          </p:cNvSpPr>
          <p:nvPr>
            <p:ph type="subTitle" idx="1"/>
          </p:nvPr>
        </p:nvSpPr>
        <p:spPr>
          <a:xfrm>
            <a:off x="4778718" y="3146231"/>
            <a:ext cx="4114800" cy="8352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3" name="Google Shape;33;p28"/>
          <p:cNvPicPr preferRelativeResize="0"/>
          <p:nvPr/>
        </p:nvPicPr>
        <p:blipFill rotWithShape="1">
          <a:blip r:embed="rId3">
            <a:alphaModFix/>
          </a:blip>
          <a:srcRect/>
          <a:stretch/>
        </p:blipFill>
        <p:spPr>
          <a:xfrm>
            <a:off x="3966916" y="5989670"/>
            <a:ext cx="1623603" cy="673310"/>
          </a:xfrm>
          <a:prstGeom prst="rect">
            <a:avLst/>
          </a:prstGeom>
          <a:noFill/>
          <a:ln>
            <a:noFill/>
          </a:ln>
        </p:spPr>
      </p:pic>
      <p:sp>
        <p:nvSpPr>
          <p:cNvPr id="34" name="Google Shape;34;p28"/>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26195"/>
              </a:buClr>
              <a:buSzPts val="17000"/>
              <a:buFont typeface="Catamaran"/>
              <a:buNone/>
              <a:defRPr sz="17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5"/>
        <p:cNvGrpSpPr/>
        <p:nvPr/>
      </p:nvGrpSpPr>
      <p:grpSpPr>
        <a:xfrm>
          <a:off x="0" y="0"/>
          <a:ext cx="0" cy="0"/>
          <a:chOff x="0" y="0"/>
          <a:chExt cx="0" cy="0"/>
        </a:xfrm>
      </p:grpSpPr>
      <p:sp>
        <p:nvSpPr>
          <p:cNvPr id="36" name="Google Shape;36;p2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26195"/>
              </a:buClr>
              <a:buSzPts val="6000"/>
              <a:buFont typeface="Catamar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6000"/>
              <a:buFont typeface="Catamar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s-ES"/>
              <a:t>‹Nº›</a:t>
            </a:fld>
            <a:endParaRPr/>
          </a:p>
        </p:txBody>
      </p:sp>
      <p:sp>
        <p:nvSpPr>
          <p:cNvPr id="47" name="Google Shape;47;p30"/>
          <p:cNvSpPr/>
          <p:nvPr/>
        </p:nvSpPr>
        <p:spPr>
          <a:xfrm>
            <a:off x="718004" y="4551068"/>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tamaran"/>
              <a:ea typeface="Catamaran"/>
              <a:cs typeface="Catamaran"/>
              <a:sym typeface="Catamar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8"/>
        <p:cNvGrpSpPr/>
        <p:nvPr/>
      </p:nvGrpSpPr>
      <p:grpSpPr>
        <a:xfrm>
          <a:off x="0" y="0"/>
          <a:ext cx="0" cy="0"/>
          <a:chOff x="0" y="0"/>
          <a:chExt cx="0" cy="0"/>
        </a:xfrm>
      </p:grpSpPr>
      <p:sp>
        <p:nvSpPr>
          <p:cNvPr id="49" name="Google Shape;49;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s-ES"/>
              <a:t>‹Nº›</a:t>
            </a:fld>
            <a:endParaRPr/>
          </a:p>
        </p:txBody>
      </p:sp>
      <p:sp>
        <p:nvSpPr>
          <p:cNvPr id="55" name="Google Shape;55;p31"/>
          <p:cNvSpPr/>
          <p:nvPr/>
        </p:nvSpPr>
        <p:spPr>
          <a:xfrm>
            <a:off x="718005" y="1761602"/>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tamaran"/>
              <a:ea typeface="Catamaran"/>
              <a:cs typeface="Catamaran"/>
              <a:sym typeface="Catamar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6"/>
        <p:cNvGrpSpPr/>
        <p:nvPr/>
      </p:nvGrpSpPr>
      <p:grpSpPr>
        <a:xfrm>
          <a:off x="0" y="0"/>
          <a:ext cx="0" cy="0"/>
          <a:chOff x="0" y="0"/>
          <a:chExt cx="0" cy="0"/>
        </a:xfrm>
      </p:grpSpPr>
      <p:sp>
        <p:nvSpPr>
          <p:cNvPr id="57" name="Google Shape;57;p3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3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s-ES"/>
              <a:t>‹Nº›</a:t>
            </a:fld>
            <a:endParaRPr/>
          </a:p>
        </p:txBody>
      </p:sp>
      <p:sp>
        <p:nvSpPr>
          <p:cNvPr id="65" name="Google Shape;65;p32"/>
          <p:cNvSpPr/>
          <p:nvPr/>
        </p:nvSpPr>
        <p:spPr>
          <a:xfrm>
            <a:off x="718005" y="1689032"/>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tamaran"/>
              <a:ea typeface="Catamaran"/>
              <a:cs typeface="Catamaran"/>
              <a:sym typeface="Catamar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s-ES"/>
              <a:t>‹Nº›</a:t>
            </a:fld>
            <a:endParaRPr/>
          </a:p>
        </p:txBody>
      </p:sp>
      <p:sp>
        <p:nvSpPr>
          <p:cNvPr id="71" name="Google Shape;71;p33"/>
          <p:cNvSpPr/>
          <p:nvPr/>
        </p:nvSpPr>
        <p:spPr>
          <a:xfrm>
            <a:off x="718005" y="1761602"/>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tamaran"/>
              <a:ea typeface="Catamaran"/>
              <a:cs typeface="Catamaran"/>
              <a:sym typeface="Catamar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2"/>
        <p:cNvGrpSpPr/>
        <p:nvPr/>
      </p:nvGrpSpPr>
      <p:grpSpPr>
        <a:xfrm>
          <a:off x="0" y="0"/>
          <a:ext cx="0" cy="0"/>
          <a:chOff x="0" y="0"/>
          <a:chExt cx="0" cy="0"/>
        </a:xfrm>
      </p:grpSpPr>
      <p:sp>
        <p:nvSpPr>
          <p:cNvPr id="73" name="Google Shape;73;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26195"/>
              </a:buClr>
              <a:buSzPts val="3000"/>
              <a:buFont typeface="Catamaran"/>
              <a:buNone/>
              <a:defRPr sz="3000" b="0" i="0" u="none" strike="noStrike" cap="none">
                <a:solidFill>
                  <a:srgbClr val="326195"/>
                </a:solidFill>
                <a:latin typeface="Catamaran"/>
                <a:ea typeface="Catamaran"/>
                <a:cs typeface="Catamaran"/>
                <a:sym typeface="Catamar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tamaran"/>
                <a:ea typeface="Catamaran"/>
                <a:cs typeface="Catamaran"/>
                <a:sym typeface="Catamar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tamaran"/>
                <a:ea typeface="Catamaran"/>
                <a:cs typeface="Catamaran"/>
                <a:sym typeface="Catamar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9pPr>
          </a:lstStyle>
          <a:p>
            <a:endParaRPr/>
          </a:p>
        </p:txBody>
      </p:sp>
      <p:sp>
        <p:nvSpPr>
          <p:cNvPr id="8" name="Google Shape;8;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tamaran"/>
                <a:ea typeface="Catamaran"/>
                <a:cs typeface="Catamaran"/>
                <a:sym typeface="Catamar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9pPr>
          </a:lstStyle>
          <a:p>
            <a:endParaRPr/>
          </a:p>
        </p:txBody>
      </p:sp>
      <p:sp>
        <p:nvSpPr>
          <p:cNvPr id="9" name="Google Shape;9;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tamaran"/>
                <a:ea typeface="Catamaran"/>
                <a:cs typeface="Catamaran"/>
                <a:sym typeface="Catamar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tamaran"/>
                <a:ea typeface="Catamaran"/>
                <a:cs typeface="Catamaran"/>
                <a:sym typeface="Catamaran"/>
              </a:defRPr>
            </a:lvl9pPr>
          </a:lstStyle>
          <a:p>
            <a:endParaRPr/>
          </a:p>
        </p:txBody>
      </p:sp>
      <p:sp>
        <p:nvSpPr>
          <p:cNvPr id="10" name="Google Shape;1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s-ES"/>
              <a:t>‹Nº›</a:t>
            </a:fld>
            <a:endParaRPr/>
          </a:p>
        </p:txBody>
      </p:sp>
      <p:sp>
        <p:nvSpPr>
          <p:cNvPr id="11" name="Google Shape;11;p25"/>
          <p:cNvSpPr/>
          <p:nvPr/>
        </p:nvSpPr>
        <p:spPr>
          <a:xfrm>
            <a:off x="1185" y="6116128"/>
            <a:ext cx="9142815" cy="741871"/>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tamaran"/>
              <a:ea typeface="Catamaran"/>
              <a:cs typeface="Catamaran"/>
              <a:sym typeface="Catamaran"/>
            </a:endParaRPr>
          </a:p>
        </p:txBody>
      </p:sp>
      <p:pic>
        <p:nvPicPr>
          <p:cNvPr id="12" name="Google Shape;12;p25"/>
          <p:cNvPicPr preferRelativeResize="0"/>
          <p:nvPr/>
        </p:nvPicPr>
        <p:blipFill rotWithShape="1">
          <a:blip r:embed="rId13">
            <a:alphaModFix/>
          </a:blip>
          <a:srcRect/>
          <a:stretch/>
        </p:blipFill>
        <p:spPr>
          <a:xfrm>
            <a:off x="3760198" y="6130642"/>
            <a:ext cx="1623603" cy="6733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
          <p:cNvPicPr preferRelativeResize="0"/>
          <p:nvPr/>
        </p:nvPicPr>
        <p:blipFill rotWithShape="1">
          <a:blip r:embed="rId3">
            <a:alphaModFix/>
          </a:blip>
          <a:srcRect/>
          <a:stretch/>
        </p:blipFill>
        <p:spPr>
          <a:xfrm>
            <a:off x="1963523" y="430112"/>
            <a:ext cx="5210051" cy="3683274"/>
          </a:xfrm>
          <a:prstGeom prst="rect">
            <a:avLst/>
          </a:prstGeom>
          <a:noFill/>
          <a:ln>
            <a:noFill/>
          </a:ln>
        </p:spPr>
      </p:pic>
      <p:sp>
        <p:nvSpPr>
          <p:cNvPr id="97" name="Google Shape;97;p1"/>
          <p:cNvSpPr/>
          <p:nvPr/>
        </p:nvSpPr>
        <p:spPr>
          <a:xfrm>
            <a:off x="0" y="4242063"/>
            <a:ext cx="9144000" cy="2615938"/>
          </a:xfrm>
          <a:prstGeom prst="rect">
            <a:avLst/>
          </a:prstGeom>
          <a:solidFill>
            <a:srgbClr val="007FB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tamaran"/>
              <a:ea typeface="Catamaran"/>
              <a:cs typeface="Catamaran"/>
              <a:sym typeface="Catamaran"/>
            </a:endParaRPr>
          </a:p>
        </p:txBody>
      </p:sp>
      <p:sp>
        <p:nvSpPr>
          <p:cNvPr id="98" name="Google Shape;98;p1"/>
          <p:cNvSpPr txBox="1"/>
          <p:nvPr/>
        </p:nvSpPr>
        <p:spPr>
          <a:xfrm>
            <a:off x="2102177" y="4986780"/>
            <a:ext cx="592003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s-ES" sz="4400" b="0" i="0" u="none" strike="noStrike" cap="none">
                <a:solidFill>
                  <a:schemeClr val="lt1"/>
                </a:solidFill>
                <a:latin typeface="Catamaran"/>
                <a:ea typeface="Catamaran"/>
                <a:cs typeface="Catamaran"/>
                <a:sym typeface="Catamaran"/>
              </a:rPr>
              <a:t>Cómo realizar tu TFG</a:t>
            </a:r>
            <a:endParaRPr sz="4400" b="0" i="0" u="none" strike="noStrike" cap="none">
              <a:solidFill>
                <a:schemeClr val="lt1"/>
              </a:solidFill>
              <a:latin typeface="Catamaran"/>
              <a:ea typeface="Catamaran"/>
              <a:cs typeface="Catamaran"/>
              <a:sym typeface="Catamar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4. Calendario</a:t>
            </a:r>
            <a:endParaRPr/>
          </a:p>
        </p:txBody>
      </p:sp>
      <p:sp>
        <p:nvSpPr>
          <p:cNvPr id="164" name="Google Shape;164;p10"/>
          <p:cNvSpPr txBox="1">
            <a:spLocks noGrp="1"/>
          </p:cNvSpPr>
          <p:nvPr>
            <p:ph type="body" idx="1"/>
          </p:nvPr>
        </p:nvSpPr>
        <p:spPr>
          <a:xfrm>
            <a:off x="628650" y="1825624"/>
            <a:ext cx="4999152" cy="33308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a:t>4.º El calendario aparecerá publicado en la página del TFG, durante las primeras semanas del curso académico, por lo que tenemos que estar muy atentos de las fechas.</a:t>
            </a:r>
            <a:endParaRPr sz="2100"/>
          </a:p>
        </p:txBody>
      </p:sp>
      <p:pic>
        <p:nvPicPr>
          <p:cNvPr id="165" name="Google Shape;165;p10"/>
          <p:cNvPicPr preferRelativeResize="0"/>
          <p:nvPr/>
        </p:nvPicPr>
        <p:blipFill rotWithShape="1">
          <a:blip r:embed="rId3">
            <a:alphaModFix/>
          </a:blip>
          <a:srcRect/>
          <a:stretch/>
        </p:blipFill>
        <p:spPr>
          <a:xfrm>
            <a:off x="0" y="6108568"/>
            <a:ext cx="9156986" cy="749431"/>
          </a:xfrm>
          <a:prstGeom prst="rect">
            <a:avLst/>
          </a:prstGeom>
          <a:noFill/>
          <a:ln>
            <a:noFill/>
          </a:ln>
        </p:spPr>
      </p:pic>
      <p:sp>
        <p:nvSpPr>
          <p:cNvPr id="166" name="Google Shape;166;p10"/>
          <p:cNvSpPr/>
          <p:nvPr/>
        </p:nvSpPr>
        <p:spPr>
          <a:xfrm>
            <a:off x="5791200" y="1825624"/>
            <a:ext cx="2576945" cy="435542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900"/>
              <a:buFont typeface="Arial"/>
              <a:buNone/>
            </a:pPr>
            <a:r>
              <a:rPr lang="es-ES" sz="900" b="1" i="0" u="none" strike="noStrike" cap="none">
                <a:solidFill>
                  <a:schemeClr val="dk1"/>
                </a:solidFill>
                <a:latin typeface="Calibri"/>
                <a:ea typeface="Calibri"/>
                <a:cs typeface="Calibri"/>
                <a:sym typeface="Calibri"/>
              </a:rPr>
              <a:t> CURSO ACADÉMICO 2022/2023</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900"/>
              <a:buFont typeface="Arial"/>
              <a:buNone/>
            </a:pPr>
            <a:r>
              <a:rPr lang="es-ES" sz="900" b="1" i="0" u="none" strike="noStrike" cap="none">
                <a:solidFill>
                  <a:schemeClr val="dk1"/>
                </a:solidFill>
                <a:latin typeface="Calibri"/>
                <a:ea typeface="Calibri"/>
                <a:cs typeface="Calibri"/>
                <a:sym typeface="Calibri"/>
              </a:rPr>
              <a:t>Convocatoria de NOVIEMBRE de 2022:</a:t>
            </a:r>
            <a:r>
              <a:rPr lang="es-ES" sz="900" b="0" i="0" u="none" strike="noStrike" cap="none">
                <a:solidFill>
                  <a:schemeClr val="dk1"/>
                </a:solidFill>
                <a:latin typeface="Calibri"/>
                <a:ea typeface="Calibri"/>
                <a:cs typeface="Calibri"/>
                <a:sym typeface="Calibri"/>
              </a:rPr>
              <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-Revisión del director: 24 de octubre de 2022</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-Entrega del TFG: Del 4 al 8 de noviembre de 2022</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-Autorización y visto bueno del director: 10 y 11 de noviembre de 2022</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-Defensa del TFG: Del 16 al 18 de noviembre de 2022</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900"/>
              <a:buFont typeface="Arial"/>
              <a:buNone/>
            </a:pPr>
            <a:r>
              <a:rPr lang="es-ES" sz="900" b="1" i="0" u="none" strike="noStrike" cap="none">
                <a:solidFill>
                  <a:schemeClr val="dk1"/>
                </a:solidFill>
                <a:latin typeface="Calibri"/>
                <a:ea typeface="Calibri"/>
                <a:cs typeface="Calibri"/>
                <a:sym typeface="Calibri"/>
              </a:rPr>
              <a:t>Convocatoria de ENERO de 2023:</a:t>
            </a:r>
            <a:br>
              <a:rPr lang="es-ES" sz="900" b="1"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-Revisión del director: 27 de enero de 2023</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-Entrega del TFG: Del 10 al 13 de febrero de 2023</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-Autorización y visto bueno del director: Del 16 al 17 de febrero de 2023</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-Defensa del TFG: Del 22 al 24 de febrero de 2023</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900"/>
              <a:buFont typeface="Arial"/>
              <a:buNone/>
            </a:pPr>
            <a:r>
              <a:rPr lang="es-ES" sz="900" b="1" i="0" u="none" strike="noStrike" cap="none">
                <a:solidFill>
                  <a:schemeClr val="dk1"/>
                </a:solidFill>
                <a:latin typeface="Calibri"/>
                <a:ea typeface="Calibri"/>
                <a:cs typeface="Calibri"/>
                <a:sym typeface="Calibri"/>
              </a:rPr>
              <a:t>Convocatoria de MAYO de 2023:</a:t>
            </a:r>
            <a:r>
              <a:rPr lang="es-ES" sz="900" b="0" i="0" u="none" strike="noStrike" cap="none">
                <a:solidFill>
                  <a:schemeClr val="dk1"/>
                </a:solidFill>
                <a:latin typeface="Calibri"/>
                <a:ea typeface="Calibri"/>
                <a:cs typeface="Calibri"/>
                <a:sym typeface="Calibri"/>
              </a:rPr>
              <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-Revisión del director: 2 de junio de 2023</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-Entrega del TFG: Del 16 al 21 de junio de 2023</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-Autorización y visto bueno del director: Del 21 al 22 de junio de 2023</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-Defensa del TFG: Del 28 al 30 de junio de 2023</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900"/>
              <a:buFont typeface="Arial"/>
              <a:buNone/>
            </a:pPr>
            <a:r>
              <a:rPr lang="es-ES" sz="900" b="1" i="0" u="none" strike="noStrike" cap="none">
                <a:solidFill>
                  <a:schemeClr val="dk1"/>
                </a:solidFill>
                <a:latin typeface="Calibri"/>
                <a:ea typeface="Calibri"/>
                <a:cs typeface="Calibri"/>
                <a:sym typeface="Calibri"/>
              </a:rPr>
              <a:t>Convocatoria de JULIO de 2023:</a:t>
            </a:r>
            <a:r>
              <a:rPr lang="es-ES" sz="900" b="0" i="0" u="none" strike="noStrike" cap="none">
                <a:solidFill>
                  <a:schemeClr val="dk1"/>
                </a:solidFill>
                <a:latin typeface="Calibri"/>
                <a:ea typeface="Calibri"/>
                <a:cs typeface="Calibri"/>
                <a:sym typeface="Calibri"/>
              </a:rPr>
              <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-Revisión del director: 3 de julio de 2023</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-Entrega del TFG: Del 7 al 11 de julio de 2023</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-Autorización y visto bueno del director: Del 12 al 13 de julio de 2023</a:t>
            </a:r>
            <a:br>
              <a:rPr lang="es-ES" sz="900" b="0" i="0" u="none" strike="noStrike" cap="none">
                <a:solidFill>
                  <a:schemeClr val="dk1"/>
                </a:solidFill>
                <a:latin typeface="Calibri"/>
                <a:ea typeface="Calibri"/>
                <a:cs typeface="Calibri"/>
                <a:sym typeface="Calibri"/>
              </a:rPr>
            </a:br>
            <a:r>
              <a:rPr lang="es-ES" sz="900" b="0" i="0" u="none" strike="noStrike" cap="none">
                <a:solidFill>
                  <a:schemeClr val="dk1"/>
                </a:solidFill>
                <a:latin typeface="Calibri"/>
                <a:ea typeface="Calibri"/>
                <a:cs typeface="Calibri"/>
                <a:sym typeface="Calibri"/>
              </a:rPr>
              <a:t>-Defensa del TFG: Del 19 al 21 de julio de 2023</a:t>
            </a:r>
            <a:endParaRPr sz="1800" b="0" i="0" u="none" strike="noStrike" cap="none">
              <a:solidFill>
                <a:schemeClr val="dk1"/>
              </a:solidFill>
              <a:latin typeface="Catamaran"/>
              <a:ea typeface="Catamaran"/>
              <a:cs typeface="Catamaran"/>
              <a:sym typeface="Catamar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5. Temas y directores de trabajo</a:t>
            </a:r>
            <a:endParaRPr/>
          </a:p>
        </p:txBody>
      </p:sp>
      <p:sp>
        <p:nvSpPr>
          <p:cNvPr id="172" name="Google Shape;172;p11"/>
          <p:cNvSpPr txBox="1">
            <a:spLocks noGrp="1"/>
          </p:cNvSpPr>
          <p:nvPr>
            <p:ph type="body" idx="1"/>
          </p:nvPr>
        </p:nvSpPr>
        <p:spPr>
          <a:xfrm>
            <a:off x="628650" y="1825624"/>
            <a:ext cx="7886700" cy="84216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s-ES" sz="2000"/>
              <a:t>5.º En este apartado aparecen todos los directores que puedes solicitar para que te tutoricen el trabajo (también puedes consultar sus respectivas líneas de investigación).</a:t>
            </a:r>
            <a:endParaRPr sz="2100"/>
          </a:p>
        </p:txBody>
      </p:sp>
      <p:pic>
        <p:nvPicPr>
          <p:cNvPr id="173" name="Google Shape;173;p11"/>
          <p:cNvPicPr preferRelativeResize="0"/>
          <p:nvPr/>
        </p:nvPicPr>
        <p:blipFill rotWithShape="1">
          <a:blip r:embed="rId3">
            <a:alphaModFix/>
          </a:blip>
          <a:srcRect/>
          <a:stretch/>
        </p:blipFill>
        <p:spPr>
          <a:xfrm>
            <a:off x="0" y="6108568"/>
            <a:ext cx="9156986" cy="749431"/>
          </a:xfrm>
          <a:prstGeom prst="rect">
            <a:avLst/>
          </a:prstGeom>
          <a:noFill/>
          <a:ln>
            <a:noFill/>
          </a:ln>
        </p:spPr>
      </p:pic>
      <p:pic>
        <p:nvPicPr>
          <p:cNvPr id="174" name="Google Shape;174;p11" descr="https://lh6.googleusercontent.com/NqRckp9gRWyhr-LXbnoeDXRar6_IS_6iXJL010RNwWZcBDuFHnaLojFBhBnpgdWTrvJkOalwjRGMR37LusuiOjXrJ_6pPlmrR0rhC6FX062xTn4W2Mz2WuqFf6DQo4JSq70zWMqNX2A=s0"/>
          <p:cNvPicPr preferRelativeResize="0"/>
          <p:nvPr/>
        </p:nvPicPr>
        <p:blipFill rotWithShape="1">
          <a:blip r:embed="rId4">
            <a:alphaModFix/>
          </a:blip>
          <a:srcRect/>
          <a:stretch/>
        </p:blipFill>
        <p:spPr>
          <a:xfrm>
            <a:off x="628650" y="2667785"/>
            <a:ext cx="5898610" cy="29786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6. Solicitud de temas y director y adjudicación (I)</a:t>
            </a:r>
            <a:endParaRPr>
              <a:solidFill>
                <a:srgbClr val="007FBC"/>
              </a:solidFill>
            </a:endParaRPr>
          </a:p>
        </p:txBody>
      </p:sp>
      <p:sp>
        <p:nvSpPr>
          <p:cNvPr id="180" name="Google Shape;180;p12"/>
          <p:cNvSpPr txBox="1">
            <a:spLocks noGrp="1"/>
          </p:cNvSpPr>
          <p:nvPr>
            <p:ph type="body" idx="1"/>
          </p:nvPr>
        </p:nvSpPr>
        <p:spPr>
          <a:xfrm>
            <a:off x="628650" y="1825625"/>
            <a:ext cx="7886700" cy="8202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a:t>6.º En el calendario, aparecerá el periodo para solicitar tus preferencias de directores para tu trabajo; para ello, debes de acceder aquí: </a:t>
            </a:r>
            <a:endParaRPr sz="2100"/>
          </a:p>
        </p:txBody>
      </p:sp>
      <p:pic>
        <p:nvPicPr>
          <p:cNvPr id="181" name="Google Shape;181;p12"/>
          <p:cNvPicPr preferRelativeResize="0"/>
          <p:nvPr/>
        </p:nvPicPr>
        <p:blipFill rotWithShape="1">
          <a:blip r:embed="rId3">
            <a:alphaModFix/>
          </a:blip>
          <a:srcRect/>
          <a:stretch/>
        </p:blipFill>
        <p:spPr>
          <a:xfrm>
            <a:off x="0" y="6108568"/>
            <a:ext cx="9156986" cy="749431"/>
          </a:xfrm>
          <a:prstGeom prst="rect">
            <a:avLst/>
          </a:prstGeom>
          <a:noFill/>
          <a:ln>
            <a:noFill/>
          </a:ln>
        </p:spPr>
      </p:pic>
      <p:pic>
        <p:nvPicPr>
          <p:cNvPr id="182" name="Google Shape;182;p12" descr="https://lh5.googleusercontent.com/g3HSXiO0CiTgUsr6mVQ_AuKbPBUYpfyeDmqQmPLJ9DN09SEO0htNrD1MCdhWt1iGvQ1Jb52EF5-zGzeiCddzLkfwLCseS3iTqjKpv7q0PY2FTWuDXSEAR0vJ4IPj6g_-KzpuXuOlQjk=s0"/>
          <p:cNvPicPr preferRelativeResize="0"/>
          <p:nvPr/>
        </p:nvPicPr>
        <p:blipFill rotWithShape="1">
          <a:blip r:embed="rId4">
            <a:alphaModFix/>
          </a:blip>
          <a:srcRect/>
          <a:stretch/>
        </p:blipFill>
        <p:spPr>
          <a:xfrm>
            <a:off x="628649" y="2645922"/>
            <a:ext cx="5662951" cy="25074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628650" y="365126"/>
            <a:ext cx="7996876"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6. Solicitud de temas y director y adjudicación (II)</a:t>
            </a:r>
            <a:endParaRPr>
              <a:solidFill>
                <a:srgbClr val="007FBC"/>
              </a:solidFill>
            </a:endParaRPr>
          </a:p>
        </p:txBody>
      </p:sp>
      <p:sp>
        <p:nvSpPr>
          <p:cNvPr id="188" name="Google Shape;188;p13"/>
          <p:cNvSpPr txBox="1">
            <a:spLocks noGrp="1"/>
          </p:cNvSpPr>
          <p:nvPr>
            <p:ph type="body" idx="1"/>
          </p:nvPr>
        </p:nvSpPr>
        <p:spPr>
          <a:xfrm>
            <a:off x="628650" y="1825625"/>
            <a:ext cx="7886700" cy="21529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a:t>Has de acceder con tu usuario y contraseña de la Universidad, y también se recomienda que leas las instrucciones antes de realizar la solicitud. </a:t>
            </a:r>
            <a:endParaRPr/>
          </a:p>
          <a:p>
            <a:pPr marL="0" lvl="0" indent="0" algn="l" rtl="0">
              <a:lnSpc>
                <a:spcPct val="90000"/>
              </a:lnSpc>
              <a:spcBef>
                <a:spcPts val="1000"/>
              </a:spcBef>
              <a:spcAft>
                <a:spcPts val="0"/>
              </a:spcAft>
              <a:buClr>
                <a:schemeClr val="dk1"/>
              </a:buClr>
              <a:buSzPts val="2000"/>
              <a:buNone/>
            </a:pPr>
            <a:r>
              <a:rPr lang="es-ES" sz="2000"/>
              <a:t>En la solicitud podrás elegir los directores por orden de preferencia. La adjudicación de directores se hace siguiendo el orden de mayor nota académica. Por tanto, al estudiante con la calificación más alta es el primero al que se le asigna el director. </a:t>
            </a:r>
            <a:endParaRPr sz="2000"/>
          </a:p>
        </p:txBody>
      </p:sp>
      <p:pic>
        <p:nvPicPr>
          <p:cNvPr id="189" name="Google Shape;189;p13"/>
          <p:cNvPicPr preferRelativeResize="0"/>
          <p:nvPr/>
        </p:nvPicPr>
        <p:blipFill rotWithShape="1">
          <a:blip r:embed="rId3">
            <a:alphaModFix/>
          </a:blip>
          <a:srcRect/>
          <a:stretch/>
        </p:blipFill>
        <p:spPr>
          <a:xfrm>
            <a:off x="0" y="6108568"/>
            <a:ext cx="9156986" cy="749431"/>
          </a:xfrm>
          <a:prstGeom prst="rect">
            <a:avLst/>
          </a:prstGeom>
          <a:noFill/>
          <a:ln>
            <a:noFill/>
          </a:ln>
        </p:spPr>
      </p:pic>
      <p:pic>
        <p:nvPicPr>
          <p:cNvPr id="190" name="Google Shape;190;p13" descr="https://lh5.googleusercontent.com/DxZVin8bGmb3FUrCNs8VKPtD3IapqHC9T9tSvCWaLXgHfcLpB5bT2yY-1c4c7GPAOetGIM4hWHxnGG_RovKloop5c05i5KX_oD-Si-To9myZ0RN5-1cekjrl1N5mpvn_JKw6tBAkuLE=s0"/>
          <p:cNvPicPr preferRelativeResize="0"/>
          <p:nvPr/>
        </p:nvPicPr>
        <p:blipFill rotWithShape="1">
          <a:blip r:embed="rId4">
            <a:alphaModFix/>
          </a:blip>
          <a:srcRect/>
          <a:stretch/>
        </p:blipFill>
        <p:spPr>
          <a:xfrm>
            <a:off x="628650" y="3834357"/>
            <a:ext cx="5136271" cy="22742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7. Entrega del trabajo (I)</a:t>
            </a:r>
            <a:endParaRPr>
              <a:solidFill>
                <a:srgbClr val="007FBC"/>
              </a:solidFill>
            </a:endParaRPr>
          </a:p>
        </p:txBody>
      </p:sp>
      <p:sp>
        <p:nvSpPr>
          <p:cNvPr id="196" name="Google Shape;196;p14"/>
          <p:cNvSpPr txBox="1">
            <a:spLocks noGrp="1"/>
          </p:cNvSpPr>
          <p:nvPr>
            <p:ph type="body" idx="1"/>
          </p:nvPr>
        </p:nvSpPr>
        <p:spPr>
          <a:xfrm>
            <a:off x="628650" y="1825624"/>
            <a:ext cx="7886700" cy="12094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a:t>7.º  Una vez realizado tu trabajo y revisado por tu director, debes subir tu trabajo a la plataforma teniendo en cuenta el calendario establecido. </a:t>
            </a:r>
            <a:endParaRPr sz="2100"/>
          </a:p>
        </p:txBody>
      </p:sp>
      <p:pic>
        <p:nvPicPr>
          <p:cNvPr id="197" name="Google Shape;197;p14"/>
          <p:cNvPicPr preferRelativeResize="0"/>
          <p:nvPr/>
        </p:nvPicPr>
        <p:blipFill rotWithShape="1">
          <a:blip r:embed="rId3">
            <a:alphaModFix/>
          </a:blip>
          <a:srcRect/>
          <a:stretch/>
        </p:blipFill>
        <p:spPr>
          <a:xfrm>
            <a:off x="0" y="6108568"/>
            <a:ext cx="9156986" cy="749431"/>
          </a:xfrm>
          <a:prstGeom prst="rect">
            <a:avLst/>
          </a:prstGeom>
          <a:noFill/>
          <a:ln>
            <a:noFill/>
          </a:ln>
        </p:spPr>
      </p:pic>
      <p:pic>
        <p:nvPicPr>
          <p:cNvPr id="198" name="Google Shape;198;p14" descr="https://lh6.googleusercontent.com/N6xwxeeZTjpXf6O0kFmvLhvH1JXt6aXvFQ9ScE7Uma6HvMYJYY8V1UfzQmwU-n2qZSOTQVc7fxwbqzpo7_JQ_TBHfovksnt7UoIH_8W_eoY2cCAgK9sREhA0s8-Kk88v0M8twBCdOYo=s0"/>
          <p:cNvPicPr preferRelativeResize="0"/>
          <p:nvPr/>
        </p:nvPicPr>
        <p:blipFill rotWithShape="1">
          <a:blip r:embed="rId4">
            <a:alphaModFix/>
          </a:blip>
          <a:srcRect/>
          <a:stretch/>
        </p:blipFill>
        <p:spPr>
          <a:xfrm>
            <a:off x="628650" y="2950188"/>
            <a:ext cx="6050672" cy="26844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7. Entrega del trabajo (II)</a:t>
            </a:r>
            <a:endParaRPr>
              <a:solidFill>
                <a:srgbClr val="007FBC"/>
              </a:solidFill>
            </a:endParaRPr>
          </a:p>
        </p:txBody>
      </p:sp>
      <p:sp>
        <p:nvSpPr>
          <p:cNvPr id="204" name="Google Shape;204;p15"/>
          <p:cNvSpPr txBox="1">
            <a:spLocks noGrp="1"/>
          </p:cNvSpPr>
          <p:nvPr>
            <p:ph type="body" idx="1"/>
          </p:nvPr>
        </p:nvSpPr>
        <p:spPr>
          <a:xfrm>
            <a:off x="628650" y="1825624"/>
            <a:ext cx="7886700" cy="82026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a:t>Debes leer detenidamente las instrucciones y volver a realizar el acceso electrónico a través de tu Campus Virtual. </a:t>
            </a:r>
            <a:endParaRPr sz="2100"/>
          </a:p>
        </p:txBody>
      </p:sp>
      <p:pic>
        <p:nvPicPr>
          <p:cNvPr id="205" name="Google Shape;205;p15"/>
          <p:cNvPicPr preferRelativeResize="0"/>
          <p:nvPr/>
        </p:nvPicPr>
        <p:blipFill rotWithShape="1">
          <a:blip r:embed="rId3">
            <a:alphaModFix/>
          </a:blip>
          <a:srcRect/>
          <a:stretch/>
        </p:blipFill>
        <p:spPr>
          <a:xfrm>
            <a:off x="0" y="6108568"/>
            <a:ext cx="9156986" cy="749431"/>
          </a:xfrm>
          <a:prstGeom prst="rect">
            <a:avLst/>
          </a:prstGeom>
          <a:noFill/>
          <a:ln>
            <a:noFill/>
          </a:ln>
        </p:spPr>
      </p:pic>
      <p:pic>
        <p:nvPicPr>
          <p:cNvPr id="206" name="Google Shape;206;p15" descr="https://lh6.googleusercontent.com/ZNJLqLwEtl2Xp6dbmODKgkKxkpHO4hNV-8x2Et1H7kHr44zt4QDjgkM7X0FOHh7jUfNCsbuYs7Vrqfob3jPv6OUDgqNv_x5pHAeaipppDLZrj1eCQUKEDmcYU8Imd3xm0KGx69ZPurg=s0"/>
          <p:cNvPicPr preferRelativeResize="0"/>
          <p:nvPr/>
        </p:nvPicPr>
        <p:blipFill rotWithShape="1">
          <a:blip r:embed="rId4">
            <a:alphaModFix/>
          </a:blip>
          <a:srcRect/>
          <a:stretch/>
        </p:blipFill>
        <p:spPr>
          <a:xfrm>
            <a:off x="628650" y="2795366"/>
            <a:ext cx="5314950" cy="23579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8. Tribunales de evaluación y defensa</a:t>
            </a:r>
            <a:endParaRPr>
              <a:solidFill>
                <a:srgbClr val="007FBC"/>
              </a:solidFill>
            </a:endParaRPr>
          </a:p>
        </p:txBody>
      </p:sp>
      <p:sp>
        <p:nvSpPr>
          <p:cNvPr id="212" name="Google Shape;212;p16"/>
          <p:cNvSpPr txBox="1">
            <a:spLocks noGrp="1"/>
          </p:cNvSpPr>
          <p:nvPr>
            <p:ph type="body" idx="1"/>
          </p:nvPr>
        </p:nvSpPr>
        <p:spPr>
          <a:xfrm>
            <a:off x="628650" y="1825624"/>
            <a:ext cx="7886700" cy="12094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a:t>8.º Por último, se publicarán los tribunales para la defensa de tu TFG con una antelación mínima de 48 horas con respecto a la fecha de la defensa.</a:t>
            </a:r>
            <a:endParaRPr sz="2100"/>
          </a:p>
        </p:txBody>
      </p:sp>
      <p:pic>
        <p:nvPicPr>
          <p:cNvPr id="213" name="Google Shape;213;p16"/>
          <p:cNvPicPr preferRelativeResize="0"/>
          <p:nvPr/>
        </p:nvPicPr>
        <p:blipFill rotWithShape="1">
          <a:blip r:embed="rId3">
            <a:alphaModFix/>
          </a:blip>
          <a:srcRect/>
          <a:stretch/>
        </p:blipFill>
        <p:spPr>
          <a:xfrm>
            <a:off x="0" y="6108568"/>
            <a:ext cx="9156986" cy="749431"/>
          </a:xfrm>
          <a:prstGeom prst="rect">
            <a:avLst/>
          </a:prstGeom>
          <a:noFill/>
          <a:ln>
            <a:noFill/>
          </a:ln>
        </p:spPr>
      </p:pic>
      <p:pic>
        <p:nvPicPr>
          <p:cNvPr id="214" name="Google Shape;214;p16" descr="https://lh5.googleusercontent.com/1g9bd3ubJdTBrwykEr0IJQ6xY5V8zwRct38s9kiH3NsxpIZIhYgkeIXjHM07QMi7Yx3FqiwOL1XWkX1nGbx0gtt4HL7N35OxejVaQBQ0j8FtRIxsRk_x98Mdf3GNNNs8rgoDTPRH5sk=s0"/>
          <p:cNvPicPr preferRelativeResize="0"/>
          <p:nvPr/>
        </p:nvPicPr>
        <p:blipFill rotWithShape="1">
          <a:blip r:embed="rId4">
            <a:alphaModFix/>
          </a:blip>
          <a:srcRect/>
          <a:stretch/>
        </p:blipFill>
        <p:spPr>
          <a:xfrm>
            <a:off x="628650" y="2850204"/>
            <a:ext cx="5628836" cy="28015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9. Calificación (I)</a:t>
            </a:r>
            <a:endParaRPr>
              <a:solidFill>
                <a:srgbClr val="007FBC"/>
              </a:solidFill>
            </a:endParaRPr>
          </a:p>
        </p:txBody>
      </p:sp>
      <p:sp>
        <p:nvSpPr>
          <p:cNvPr id="220" name="Google Shape;220;p17"/>
          <p:cNvSpPr txBox="1">
            <a:spLocks noGrp="1"/>
          </p:cNvSpPr>
          <p:nvPr>
            <p:ph type="body" idx="1"/>
          </p:nvPr>
        </p:nvSpPr>
        <p:spPr>
          <a:xfrm>
            <a:off x="628650" y="1825624"/>
            <a:ext cx="7886700" cy="4088793"/>
          </a:xfrm>
          <a:prstGeom prst="rect">
            <a:avLst/>
          </a:prstGeom>
          <a:noFill/>
          <a:ln>
            <a:noFill/>
          </a:ln>
        </p:spPr>
        <p:txBody>
          <a:bodyPr spcFirstLastPara="1" wrap="square" lIns="91425" tIns="45700" rIns="91425" bIns="45700" anchor="t" anchorCtr="0">
            <a:normAutofit/>
          </a:bodyPr>
          <a:lstStyle/>
          <a:p>
            <a:pPr marL="0" marR="2540" lvl="0" indent="0" algn="just" rtl="0">
              <a:lnSpc>
                <a:spcPct val="111000"/>
              </a:lnSpc>
              <a:spcBef>
                <a:spcPts val="0"/>
              </a:spcBef>
              <a:spcAft>
                <a:spcPts val="0"/>
              </a:spcAft>
              <a:buClr>
                <a:schemeClr val="dk1"/>
              </a:buClr>
              <a:buSzPts val="2000"/>
              <a:buNone/>
            </a:pPr>
            <a:r>
              <a:rPr lang="es-ES" sz="2000"/>
              <a:t>El sistema de evaluación se articula a través de las competencias adquiridas con el TFG. </a:t>
            </a:r>
            <a:r>
              <a:rPr lang="es-ES" sz="2000">
                <a:solidFill>
                  <a:srgbClr val="000000"/>
                </a:solidFill>
              </a:rPr>
              <a:t>La calificación final otorgada será la media aritmética resultante de la suma del: </a:t>
            </a:r>
            <a:endParaRPr/>
          </a:p>
          <a:p>
            <a:pPr marL="342900" marR="2540" lvl="0" indent="-342900" algn="just" rtl="0">
              <a:lnSpc>
                <a:spcPct val="111000"/>
              </a:lnSpc>
              <a:spcBef>
                <a:spcPts val="1050"/>
              </a:spcBef>
              <a:spcAft>
                <a:spcPts val="0"/>
              </a:spcAft>
              <a:buClr>
                <a:srgbClr val="000000"/>
              </a:buClr>
              <a:buSzPts val="2000"/>
              <a:buFont typeface="Noto Sans Symbols"/>
              <a:buChar char="∙"/>
            </a:pPr>
            <a:r>
              <a:rPr lang="es-ES" sz="2000">
                <a:solidFill>
                  <a:srgbClr val="000000"/>
                </a:solidFill>
              </a:rPr>
              <a:t>50% que corresponde íntegramente al Vº Bº dado por el director. </a:t>
            </a:r>
            <a:endParaRPr/>
          </a:p>
          <a:p>
            <a:pPr marL="342900" marR="2540" lvl="0" indent="-342900" algn="just" rtl="0">
              <a:lnSpc>
                <a:spcPct val="111000"/>
              </a:lnSpc>
              <a:spcBef>
                <a:spcPts val="1050"/>
              </a:spcBef>
              <a:spcAft>
                <a:spcPts val="0"/>
              </a:spcAft>
              <a:buClr>
                <a:srgbClr val="000000"/>
              </a:buClr>
              <a:buSzPts val="2000"/>
              <a:buFont typeface="Noto Sans Symbols"/>
              <a:buChar char="∙"/>
            </a:pPr>
            <a:r>
              <a:rPr lang="es-ES" sz="2000">
                <a:solidFill>
                  <a:srgbClr val="000000"/>
                </a:solidFill>
              </a:rPr>
              <a:t>50% por la valoración de la Comisión Evaluadora en los siguientes aspectos: </a:t>
            </a:r>
            <a:endParaRPr sz="2000">
              <a:solidFill>
                <a:srgbClr val="000000"/>
              </a:solidFill>
            </a:endParaRPr>
          </a:p>
          <a:p>
            <a:pPr marL="228600" lvl="0" indent="-228600" algn="l" rtl="0">
              <a:lnSpc>
                <a:spcPct val="90000"/>
              </a:lnSpc>
              <a:spcBef>
                <a:spcPts val="1050"/>
              </a:spcBef>
              <a:spcAft>
                <a:spcPts val="0"/>
              </a:spcAft>
              <a:buClr>
                <a:schemeClr val="dk1"/>
              </a:buClr>
              <a:buSzPts val="2000"/>
              <a:buChar char="•"/>
            </a:pPr>
            <a:r>
              <a:rPr lang="es-ES" sz="2000"/>
              <a:t>       (a) criterios formales y calidad del contenido (20%)        </a:t>
            </a:r>
            <a:endParaRPr/>
          </a:p>
          <a:p>
            <a:pPr marL="228600" lvl="0" indent="-228600" algn="l" rtl="0">
              <a:lnSpc>
                <a:spcPct val="90000"/>
              </a:lnSpc>
              <a:spcBef>
                <a:spcPts val="1000"/>
              </a:spcBef>
              <a:spcAft>
                <a:spcPts val="0"/>
              </a:spcAft>
              <a:buClr>
                <a:schemeClr val="dk1"/>
              </a:buClr>
              <a:buSzPts val="2000"/>
              <a:buChar char="•"/>
            </a:pPr>
            <a:r>
              <a:rPr lang="es-ES" sz="2000"/>
              <a:t>       (b) calidad de la exposición y defensa pública (30%) </a:t>
            </a: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p:txBody>
      </p:sp>
      <p:pic>
        <p:nvPicPr>
          <p:cNvPr id="221" name="Google Shape;221;p17"/>
          <p:cNvPicPr preferRelativeResize="0"/>
          <p:nvPr/>
        </p:nvPicPr>
        <p:blipFill rotWithShape="1">
          <a:blip r:embed="rId3">
            <a:alphaModFix/>
          </a:blip>
          <a:srcRect/>
          <a:stretch/>
        </p:blipFill>
        <p:spPr>
          <a:xfrm>
            <a:off x="0" y="6108568"/>
            <a:ext cx="9156986" cy="7494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9. Calificación (I)</a:t>
            </a:r>
            <a:endParaRPr/>
          </a:p>
        </p:txBody>
      </p:sp>
      <p:sp>
        <p:nvSpPr>
          <p:cNvPr id="227" name="Google Shape;227;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marR="2540" lvl="0" indent="0" algn="just" rtl="0">
              <a:lnSpc>
                <a:spcPct val="111000"/>
              </a:lnSpc>
              <a:spcBef>
                <a:spcPts val="0"/>
              </a:spcBef>
              <a:spcAft>
                <a:spcPts val="0"/>
              </a:spcAft>
              <a:buClr>
                <a:srgbClr val="000000"/>
              </a:buClr>
              <a:buSzPts val="2000"/>
              <a:buNone/>
            </a:pPr>
            <a:r>
              <a:rPr lang="es-ES" sz="2000">
                <a:solidFill>
                  <a:srgbClr val="000000"/>
                </a:solidFill>
              </a:rPr>
              <a:t>El Vº Bº dado por el director implicará 5.0 puntos de la calificación del TFG, lo cual supondrá que el trabajo cumple los siguientes criterios mínimos:</a:t>
            </a:r>
            <a:endParaRPr/>
          </a:p>
          <a:p>
            <a:pPr marL="0" marR="2540" lvl="0" indent="0" algn="just" rtl="0">
              <a:lnSpc>
                <a:spcPct val="111000"/>
              </a:lnSpc>
              <a:spcBef>
                <a:spcPts val="1050"/>
              </a:spcBef>
              <a:spcAft>
                <a:spcPts val="0"/>
              </a:spcAft>
              <a:buClr>
                <a:schemeClr val="dk1"/>
              </a:buClr>
              <a:buSzPts val="2000"/>
              <a:buNone/>
            </a:pPr>
            <a:endParaRPr sz="2000">
              <a:solidFill>
                <a:srgbClr val="000000"/>
              </a:solidFill>
            </a:endParaRPr>
          </a:p>
          <a:p>
            <a:pPr marL="0" marR="2540" lvl="0" indent="0" algn="just" rtl="0">
              <a:lnSpc>
                <a:spcPct val="111000"/>
              </a:lnSpc>
              <a:spcBef>
                <a:spcPts val="1050"/>
              </a:spcBef>
              <a:spcAft>
                <a:spcPts val="0"/>
              </a:spcAft>
              <a:buClr>
                <a:schemeClr val="dk1"/>
              </a:buClr>
              <a:buSzPts val="2000"/>
              <a:buNone/>
            </a:pPr>
            <a:endParaRPr sz="2000">
              <a:solidFill>
                <a:srgbClr val="000000"/>
              </a:solidFill>
            </a:endParaRPr>
          </a:p>
          <a:p>
            <a:pPr marL="6350" marR="2540" lvl="0" indent="0" algn="just" rtl="0">
              <a:lnSpc>
                <a:spcPct val="111000"/>
              </a:lnSpc>
              <a:spcBef>
                <a:spcPts val="1050"/>
              </a:spcBef>
              <a:spcAft>
                <a:spcPts val="0"/>
              </a:spcAft>
              <a:buClr>
                <a:schemeClr val="dk1"/>
              </a:buClr>
              <a:buSzPts val="2000"/>
              <a:buNone/>
            </a:pPr>
            <a:endParaRPr sz="2000">
              <a:solidFill>
                <a:srgbClr val="000000"/>
              </a:solidFill>
            </a:endParaRPr>
          </a:p>
          <a:p>
            <a:pPr marL="6350" marR="2540" lvl="0" indent="0" algn="just" rtl="0">
              <a:lnSpc>
                <a:spcPct val="111000"/>
              </a:lnSpc>
              <a:spcBef>
                <a:spcPts val="1050"/>
              </a:spcBef>
              <a:spcAft>
                <a:spcPts val="0"/>
              </a:spcAft>
              <a:buClr>
                <a:schemeClr val="dk1"/>
              </a:buClr>
              <a:buSzPts val="2000"/>
              <a:buNone/>
            </a:pPr>
            <a:endParaRPr sz="2000">
              <a:solidFill>
                <a:srgbClr val="000000"/>
              </a:solidFill>
            </a:endParaRPr>
          </a:p>
          <a:p>
            <a:pPr marL="6350" marR="2540" lvl="0" indent="0" algn="just" rtl="0">
              <a:lnSpc>
                <a:spcPct val="111000"/>
              </a:lnSpc>
              <a:spcBef>
                <a:spcPts val="1050"/>
              </a:spcBef>
              <a:spcAft>
                <a:spcPts val="0"/>
              </a:spcAft>
              <a:buClr>
                <a:schemeClr val="dk1"/>
              </a:buClr>
              <a:buSzPts val="2000"/>
              <a:buNone/>
            </a:pPr>
            <a:endParaRPr sz="2000">
              <a:solidFill>
                <a:srgbClr val="000000"/>
              </a:solidFill>
            </a:endParaRPr>
          </a:p>
          <a:p>
            <a:pPr marL="6350" marR="2540" lvl="0" indent="0" algn="just" rtl="0">
              <a:lnSpc>
                <a:spcPct val="111000"/>
              </a:lnSpc>
              <a:spcBef>
                <a:spcPts val="1050"/>
              </a:spcBef>
              <a:spcAft>
                <a:spcPts val="0"/>
              </a:spcAft>
              <a:buClr>
                <a:schemeClr val="dk1"/>
              </a:buClr>
              <a:buSzPts val="2000"/>
              <a:buNone/>
            </a:pPr>
            <a:endParaRPr sz="2000">
              <a:solidFill>
                <a:srgbClr val="000000"/>
              </a:solidFill>
            </a:endParaRPr>
          </a:p>
          <a:p>
            <a:pPr marL="228600" lvl="0" indent="-50800" algn="l" rtl="0">
              <a:lnSpc>
                <a:spcPct val="90000"/>
              </a:lnSpc>
              <a:spcBef>
                <a:spcPts val="105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graphicFrame>
        <p:nvGraphicFramePr>
          <p:cNvPr id="228" name="Google Shape;228;p18"/>
          <p:cNvGraphicFramePr/>
          <p:nvPr/>
        </p:nvGraphicFramePr>
        <p:xfrm>
          <a:off x="1423852" y="3069772"/>
          <a:ext cx="5884050" cy="2795450"/>
        </p:xfrm>
        <a:graphic>
          <a:graphicData uri="http://schemas.openxmlformats.org/drawingml/2006/table">
            <a:tbl>
              <a:tblPr>
                <a:noFill/>
                <a:tableStyleId>{F98629CC-6C34-49A7-8F82-1DE95884274B}</a:tableStyleId>
              </a:tblPr>
              <a:tblGrid>
                <a:gridCol w="5884050">
                  <a:extLst>
                    <a:ext uri="{9D8B030D-6E8A-4147-A177-3AD203B41FA5}">
                      <a16:colId xmlns:a16="http://schemas.microsoft.com/office/drawing/2014/main" val="20000"/>
                    </a:ext>
                  </a:extLst>
                </a:gridCol>
              </a:tblGrid>
              <a:tr h="254125">
                <a:tc>
                  <a:txBody>
                    <a:bodyPr/>
                    <a:lstStyle/>
                    <a:p>
                      <a:pPr marL="6350" marR="2540" lvl="0" indent="-6350" algn="l"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TFG no ha sido plagiado.</a:t>
                      </a:r>
                      <a:endParaRPr sz="1200" u="none" strike="noStrike" cap="none">
                        <a:solidFill>
                          <a:srgbClr val="000000"/>
                        </a:solidFill>
                        <a:latin typeface="Catamaran"/>
                        <a:ea typeface="Catamaran"/>
                        <a:cs typeface="Catamaran"/>
                        <a:sym typeface="Catamar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08275">
                <a:tc>
                  <a:txBody>
                    <a:bodyPr/>
                    <a:lstStyle/>
                    <a:p>
                      <a:pPr marL="6350" marR="2540" lvl="0" indent="-6350" algn="l"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estudiante asiste a las tutorías acordadas y cumple con las entregas establecidas (a considerar por el director que las haya requerido).  </a:t>
                      </a:r>
                      <a:endParaRPr sz="1200" u="none" strike="noStrike" cap="none">
                        <a:solidFill>
                          <a:srgbClr val="000000"/>
                        </a:solidFill>
                        <a:latin typeface="Catamaran"/>
                        <a:ea typeface="Catamaran"/>
                        <a:cs typeface="Catamaran"/>
                        <a:sym typeface="Catamar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54125">
                <a:tc>
                  <a:txBody>
                    <a:bodyPr/>
                    <a:lstStyle/>
                    <a:p>
                      <a:pPr marL="6350" marR="2540" lvl="0" indent="-6350" algn="l"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TFG presenta una estructura coherente y está bien organizado según su tipología.</a:t>
                      </a:r>
                      <a:endParaRPr sz="1200" u="none" strike="noStrike" cap="none">
                        <a:solidFill>
                          <a:srgbClr val="000000"/>
                        </a:solidFill>
                        <a:latin typeface="Catamaran"/>
                        <a:ea typeface="Catamaran"/>
                        <a:cs typeface="Catamaran"/>
                        <a:sym typeface="Catamar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62400">
                <a:tc>
                  <a:txBody>
                    <a:bodyPr/>
                    <a:lstStyle/>
                    <a:p>
                      <a:pPr marL="6350" marR="2540" lvl="0" indent="-6350" algn="l"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estudiante redacta de forma clara en la lengua utilizada, construyendo frases sintácticamente correctas, sin cometer faltas de ortografía y utilizando adecuadamente los signos de puntuación.</a:t>
                      </a:r>
                      <a:endParaRPr sz="1200" u="none" strike="noStrike" cap="none">
                        <a:solidFill>
                          <a:srgbClr val="000000"/>
                        </a:solidFill>
                        <a:latin typeface="Catamaran"/>
                        <a:ea typeface="Catamaran"/>
                        <a:cs typeface="Catamaran"/>
                        <a:sym typeface="Catamar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54125">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La selección y utilización de fuentes bibliográficas ha sido apropiada.</a:t>
                      </a:r>
                      <a:endParaRPr sz="1200" u="none" strike="noStrike" cap="none">
                        <a:solidFill>
                          <a:srgbClr val="000000"/>
                        </a:solidFill>
                        <a:latin typeface="Catamaran"/>
                        <a:ea typeface="Catamaran"/>
                        <a:cs typeface="Catamaran"/>
                        <a:sym typeface="Catamar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62400">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estudiante muestra rigor tanto en lo relativo a las citas textuales como a la relación bibliográfica final y mantiene las normas bibliográficas que se han consensuado con el director durante todo el TFG. </a:t>
                      </a:r>
                      <a:endParaRPr sz="1200" u="none" strike="noStrike" cap="none">
                        <a:solidFill>
                          <a:srgbClr val="000000"/>
                        </a:solidFill>
                        <a:latin typeface="Catamaran"/>
                        <a:ea typeface="Catamaran"/>
                        <a:cs typeface="Catamaran"/>
                        <a:sym typeface="Catamar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29" name="Google Shape;229;p18"/>
          <p:cNvSpPr/>
          <p:nvPr/>
        </p:nvSpPr>
        <p:spPr>
          <a:xfrm>
            <a:off x="1836738" y="2884488"/>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tamaran"/>
              <a:ea typeface="Catamaran"/>
              <a:cs typeface="Catamaran"/>
              <a:sym typeface="Catamar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9. Calificación (I)</a:t>
            </a:r>
            <a:endParaRPr/>
          </a:p>
        </p:txBody>
      </p:sp>
      <p:graphicFrame>
        <p:nvGraphicFramePr>
          <p:cNvPr id="235" name="Google Shape;235;p19"/>
          <p:cNvGraphicFramePr/>
          <p:nvPr/>
        </p:nvGraphicFramePr>
        <p:xfrm>
          <a:off x="1320891" y="2562811"/>
          <a:ext cx="5471800" cy="3555169"/>
        </p:xfrm>
        <a:graphic>
          <a:graphicData uri="http://schemas.openxmlformats.org/drawingml/2006/table">
            <a:tbl>
              <a:tblPr>
                <a:noFill/>
                <a:tableStyleId>{F98629CC-6C34-49A7-8F82-1DE95884274B}</a:tableStyleId>
              </a:tblPr>
              <a:tblGrid>
                <a:gridCol w="5471800">
                  <a:extLst>
                    <a:ext uri="{9D8B030D-6E8A-4147-A177-3AD203B41FA5}">
                      <a16:colId xmlns:a16="http://schemas.microsoft.com/office/drawing/2014/main" val="20000"/>
                    </a:ext>
                  </a:extLst>
                </a:gridCol>
              </a:tblGrid>
              <a:tr h="242250">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TFG se adecúa al formato requerido para la elaboración del TFG.</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2250">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En general, el TFG está correctamente editado.</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2250">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estudiante desarrolla correctamente los apartados presentados en el Índice. </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4475">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TFG presenta una hipótesis de partida y/o una/s pregunta/s a resolver y una/s conclusión/es o respuesta/s a la/s misma/s.</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4475">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estudiante aporta argumentos, citas y demostraciones para sostener lo que quiere decir.</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9525">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estudiante ha leído un número suficiente de textos publicados sobre el tema elegido.</a:t>
                      </a:r>
                      <a:endParaRPr sz="1200" u="none" strike="noStrike" cap="none">
                        <a:solidFill>
                          <a:srgbClr val="000000"/>
                        </a:solidFill>
                        <a:latin typeface="Catamaran"/>
                        <a:ea typeface="Catamaran"/>
                        <a:cs typeface="Catamaran"/>
                        <a:sym typeface="Catamar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84475">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TFG está actualizado en relación con las últimas aportaciones científicas del tema que se está investigando.</a:t>
                      </a:r>
                      <a:endParaRPr sz="1200" u="none" strike="noStrike" cap="none">
                        <a:solidFill>
                          <a:srgbClr val="000000"/>
                        </a:solidFill>
                        <a:latin typeface="Catamaran"/>
                        <a:ea typeface="Catamaran"/>
                        <a:cs typeface="Catamaran"/>
                        <a:sym typeface="Catamar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42250">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Se valorará el uso de fuentes primarias en el TFG.</a:t>
                      </a:r>
                      <a:endParaRPr sz="1200" u="none" strike="noStrike" cap="none">
                        <a:solidFill>
                          <a:srgbClr val="000000"/>
                        </a:solidFill>
                        <a:latin typeface="Catamaran"/>
                        <a:ea typeface="Catamaran"/>
                        <a:cs typeface="Catamaran"/>
                        <a:sym typeface="Catamar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42250">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Se valorará el uso correcto de la lengua en la que esté redactado el TFG.</a:t>
                      </a:r>
                      <a:endParaRPr sz="1200" u="none" strike="noStrike" cap="none">
                        <a:solidFill>
                          <a:srgbClr val="000000"/>
                        </a:solidFill>
                        <a:latin typeface="Catamaran"/>
                        <a:ea typeface="Catamaran"/>
                        <a:cs typeface="Catamaran"/>
                        <a:sym typeface="Catamar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84475">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Se valorará el uso correcto de la lengua inglesa en la redacción de un TFG en el Grado en Estudios Ingleses.</a:t>
                      </a:r>
                      <a:endParaRPr sz="1200" u="none" strike="noStrike" cap="none">
                        <a:solidFill>
                          <a:srgbClr val="000000"/>
                        </a:solidFill>
                        <a:latin typeface="Catamaran"/>
                        <a:ea typeface="Catamaran"/>
                        <a:cs typeface="Catamaran"/>
                        <a:sym typeface="Catamar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36" name="Google Shape;236;p19"/>
          <p:cNvSpPr/>
          <p:nvPr/>
        </p:nvSpPr>
        <p:spPr>
          <a:xfrm>
            <a:off x="822960" y="1854926"/>
            <a:ext cx="629629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Catamaran"/>
                <a:ea typeface="Catamaran"/>
                <a:cs typeface="Catamaran"/>
                <a:sym typeface="Catamaran"/>
              </a:rPr>
              <a:t>Valoración de la Comisión Evaluadora: Criterios formales y calidad del contenido del TFG (</a:t>
            </a:r>
            <a:r>
              <a:rPr lang="es-ES" sz="2000">
                <a:solidFill>
                  <a:schemeClr val="dk1"/>
                </a:solidFill>
                <a:latin typeface="Catamaran"/>
                <a:ea typeface="Catamaran"/>
                <a:cs typeface="Catamaran"/>
                <a:sym typeface="Catamaran"/>
              </a:rPr>
              <a:t>2</a:t>
            </a:r>
            <a:r>
              <a:rPr lang="es-ES" sz="2000" b="0" i="0" u="none" strike="noStrike" cap="none">
                <a:solidFill>
                  <a:schemeClr val="dk1"/>
                </a:solidFill>
                <a:latin typeface="Catamaran"/>
                <a:ea typeface="Catamaran"/>
                <a:cs typeface="Catamaran"/>
                <a:sym typeface="Catamaran"/>
              </a:rPr>
              <a:t>0%)</a:t>
            </a:r>
            <a:endParaRPr sz="2000" b="0" i="0" u="none" strike="noStrike" cap="none">
              <a:solidFill>
                <a:schemeClr val="dk1"/>
              </a:solidFill>
              <a:latin typeface="Catamaran"/>
              <a:ea typeface="Catamaran"/>
              <a:cs typeface="Catamaran"/>
              <a:sym typeface="Catamar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Índice</a:t>
            </a:r>
            <a:endParaRPr>
              <a:solidFill>
                <a:srgbClr val="007FBC"/>
              </a:solidFill>
            </a:endParaRPr>
          </a:p>
        </p:txBody>
      </p:sp>
      <p:sp>
        <p:nvSpPr>
          <p:cNvPr id="104" name="Google Shape;104;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92500" lnSpcReduction="20000"/>
          </a:bodyPr>
          <a:lstStyle/>
          <a:p>
            <a:pPr marL="514350" lvl="0" indent="-514381" algn="l" rtl="0">
              <a:lnSpc>
                <a:spcPct val="120000"/>
              </a:lnSpc>
              <a:spcBef>
                <a:spcPts val="0"/>
              </a:spcBef>
              <a:spcAft>
                <a:spcPts val="0"/>
              </a:spcAft>
              <a:buClr>
                <a:schemeClr val="dk1"/>
              </a:buClr>
              <a:buSzPct val="100000"/>
              <a:buFont typeface="Catamaran"/>
              <a:buAutoNum type="arabicPeriod"/>
            </a:pPr>
            <a:r>
              <a:rPr lang="es-ES" sz="2100"/>
              <a:t>¿Qué es un TFG?</a:t>
            </a:r>
            <a:endParaRPr sz="2100"/>
          </a:p>
          <a:p>
            <a:pPr marL="514350" lvl="0" indent="-514381" algn="l" rtl="0">
              <a:lnSpc>
                <a:spcPct val="120000"/>
              </a:lnSpc>
              <a:spcBef>
                <a:spcPts val="1000"/>
              </a:spcBef>
              <a:spcAft>
                <a:spcPts val="0"/>
              </a:spcAft>
              <a:buClr>
                <a:schemeClr val="dk1"/>
              </a:buClr>
              <a:buSzPct val="100000"/>
              <a:buFont typeface="Catamaran"/>
              <a:buAutoNum type="arabicPeriod"/>
            </a:pPr>
            <a:r>
              <a:rPr lang="es-ES" sz="2100"/>
              <a:t>¿Cómo acceder a la página de tu TFG ?</a:t>
            </a:r>
            <a:endParaRPr sz="2100"/>
          </a:p>
          <a:p>
            <a:pPr marL="514350" lvl="0" indent="-514381" algn="l" rtl="0">
              <a:lnSpc>
                <a:spcPct val="120000"/>
              </a:lnSpc>
              <a:spcBef>
                <a:spcPts val="1000"/>
              </a:spcBef>
              <a:spcAft>
                <a:spcPts val="0"/>
              </a:spcAft>
              <a:buClr>
                <a:schemeClr val="dk1"/>
              </a:buClr>
              <a:buSzPct val="100000"/>
              <a:buFont typeface="Catamaran"/>
              <a:buAutoNum type="arabicPeriod"/>
            </a:pPr>
            <a:r>
              <a:rPr lang="es-ES" sz="2100"/>
              <a:t>Normativas</a:t>
            </a:r>
            <a:endParaRPr/>
          </a:p>
          <a:p>
            <a:pPr marL="514350" lvl="0" indent="-514381" algn="l" rtl="0">
              <a:lnSpc>
                <a:spcPct val="120000"/>
              </a:lnSpc>
              <a:spcBef>
                <a:spcPts val="1000"/>
              </a:spcBef>
              <a:spcAft>
                <a:spcPts val="0"/>
              </a:spcAft>
              <a:buClr>
                <a:schemeClr val="dk1"/>
              </a:buClr>
              <a:buSzPct val="100000"/>
              <a:buFont typeface="Catamaran"/>
              <a:buAutoNum type="arabicPeriod"/>
            </a:pPr>
            <a:r>
              <a:rPr lang="es-ES" sz="2100"/>
              <a:t>Calendario</a:t>
            </a:r>
            <a:endParaRPr/>
          </a:p>
          <a:p>
            <a:pPr marL="514350" lvl="0" indent="-514381" algn="l" rtl="0">
              <a:lnSpc>
                <a:spcPct val="120000"/>
              </a:lnSpc>
              <a:spcBef>
                <a:spcPts val="1000"/>
              </a:spcBef>
              <a:spcAft>
                <a:spcPts val="0"/>
              </a:spcAft>
              <a:buClr>
                <a:schemeClr val="dk1"/>
              </a:buClr>
              <a:buSzPct val="100000"/>
              <a:buFont typeface="Catamaran"/>
              <a:buAutoNum type="arabicPeriod"/>
            </a:pPr>
            <a:r>
              <a:rPr lang="es-ES" sz="2100"/>
              <a:t>Temas y directores de trabajo</a:t>
            </a:r>
            <a:endParaRPr/>
          </a:p>
          <a:p>
            <a:pPr marL="514350" lvl="0" indent="-514381" algn="l" rtl="0">
              <a:lnSpc>
                <a:spcPct val="120000"/>
              </a:lnSpc>
              <a:spcBef>
                <a:spcPts val="1000"/>
              </a:spcBef>
              <a:spcAft>
                <a:spcPts val="0"/>
              </a:spcAft>
              <a:buClr>
                <a:schemeClr val="dk1"/>
              </a:buClr>
              <a:buSzPct val="100000"/>
              <a:buFont typeface="Catamaran"/>
              <a:buAutoNum type="arabicPeriod"/>
            </a:pPr>
            <a:r>
              <a:rPr lang="es-ES" sz="2100"/>
              <a:t>Solicitud de temas y director y adjudicación</a:t>
            </a:r>
            <a:endParaRPr sz="2100"/>
          </a:p>
          <a:p>
            <a:pPr marL="514350" lvl="0" indent="-514381" algn="l" rtl="0">
              <a:lnSpc>
                <a:spcPct val="120000"/>
              </a:lnSpc>
              <a:spcBef>
                <a:spcPts val="1000"/>
              </a:spcBef>
              <a:spcAft>
                <a:spcPts val="0"/>
              </a:spcAft>
              <a:buClr>
                <a:schemeClr val="dk1"/>
              </a:buClr>
              <a:buSzPct val="100000"/>
              <a:buFont typeface="Catamaran"/>
              <a:buAutoNum type="arabicPeriod"/>
            </a:pPr>
            <a:r>
              <a:rPr lang="es-ES" sz="2100"/>
              <a:t>Entrega del trabajo</a:t>
            </a:r>
            <a:endParaRPr sz="2100"/>
          </a:p>
          <a:p>
            <a:pPr marL="514350" lvl="0" indent="-514381" algn="l" rtl="0">
              <a:lnSpc>
                <a:spcPct val="120000"/>
              </a:lnSpc>
              <a:spcBef>
                <a:spcPts val="1000"/>
              </a:spcBef>
              <a:spcAft>
                <a:spcPts val="0"/>
              </a:spcAft>
              <a:buClr>
                <a:schemeClr val="dk1"/>
              </a:buClr>
              <a:buSzPct val="100000"/>
              <a:buFont typeface="Catamaran"/>
              <a:buAutoNum type="arabicPeriod"/>
            </a:pPr>
            <a:r>
              <a:rPr lang="es-ES" sz="2100"/>
              <a:t>Tribunales de evaluación y defensa</a:t>
            </a:r>
            <a:endParaRPr sz="2100"/>
          </a:p>
          <a:p>
            <a:pPr marL="514350" lvl="0" indent="-514381" algn="l" rtl="0">
              <a:lnSpc>
                <a:spcPct val="120000"/>
              </a:lnSpc>
              <a:spcBef>
                <a:spcPts val="1000"/>
              </a:spcBef>
              <a:spcAft>
                <a:spcPts val="0"/>
              </a:spcAft>
              <a:buClr>
                <a:schemeClr val="dk1"/>
              </a:buClr>
              <a:buSzPct val="100000"/>
              <a:buFont typeface="Catamaran"/>
              <a:buAutoNum type="arabicPeriod"/>
            </a:pPr>
            <a:r>
              <a:rPr lang="es-ES" sz="2100"/>
              <a:t>Calificación</a:t>
            </a:r>
            <a:endParaRPr/>
          </a:p>
          <a:p>
            <a:pPr marL="514350" lvl="0" indent="-514381" algn="l" rtl="0">
              <a:lnSpc>
                <a:spcPct val="120000"/>
              </a:lnSpc>
              <a:spcBef>
                <a:spcPts val="1000"/>
              </a:spcBef>
              <a:spcAft>
                <a:spcPts val="0"/>
              </a:spcAft>
              <a:buClr>
                <a:schemeClr val="dk1"/>
              </a:buClr>
              <a:buSzPct val="100000"/>
              <a:buFont typeface="Catamaran"/>
              <a:buAutoNum type="arabicPeriod"/>
            </a:pPr>
            <a:r>
              <a:rPr lang="es-ES" sz="2100"/>
              <a:t>Recomendaciones </a:t>
            </a:r>
            <a:endParaRPr/>
          </a:p>
          <a:p>
            <a:pPr marL="0" lvl="0" indent="0" algn="l" rtl="0">
              <a:lnSpc>
                <a:spcPct val="90000"/>
              </a:lnSpc>
              <a:spcBef>
                <a:spcPts val="1000"/>
              </a:spcBef>
              <a:spcAft>
                <a:spcPts val="0"/>
              </a:spcAft>
              <a:buClr>
                <a:schemeClr val="dk1"/>
              </a:buClr>
              <a:buSzPct val="100000"/>
              <a:buNone/>
            </a:pPr>
            <a:endParaRPr/>
          </a:p>
        </p:txBody>
      </p:sp>
      <p:pic>
        <p:nvPicPr>
          <p:cNvPr id="105" name="Google Shape;105;p2"/>
          <p:cNvPicPr preferRelativeResize="0"/>
          <p:nvPr/>
        </p:nvPicPr>
        <p:blipFill rotWithShape="1">
          <a:blip r:embed="rId3">
            <a:alphaModFix/>
          </a:blip>
          <a:srcRect/>
          <a:stretch/>
        </p:blipFill>
        <p:spPr>
          <a:xfrm>
            <a:off x="0" y="6108568"/>
            <a:ext cx="9156986" cy="7494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9. Calificación (I)</a:t>
            </a:r>
            <a:endParaRPr/>
          </a:p>
        </p:txBody>
      </p:sp>
      <p:graphicFrame>
        <p:nvGraphicFramePr>
          <p:cNvPr id="242" name="Google Shape;242;p20"/>
          <p:cNvGraphicFramePr/>
          <p:nvPr/>
        </p:nvGraphicFramePr>
        <p:xfrm>
          <a:off x="953589" y="2795451"/>
          <a:ext cx="6366050" cy="2573400"/>
        </p:xfrm>
        <a:graphic>
          <a:graphicData uri="http://schemas.openxmlformats.org/drawingml/2006/table">
            <a:tbl>
              <a:tblPr>
                <a:noFill/>
                <a:tableStyleId>{F98629CC-6C34-49A7-8F82-1DE95884274B}</a:tableStyleId>
              </a:tblPr>
              <a:tblGrid>
                <a:gridCol w="6366050">
                  <a:extLst>
                    <a:ext uri="{9D8B030D-6E8A-4147-A177-3AD203B41FA5}">
                      <a16:colId xmlns:a16="http://schemas.microsoft.com/office/drawing/2014/main" val="20000"/>
                    </a:ext>
                  </a:extLst>
                </a:gridCol>
              </a:tblGrid>
              <a:tr h="527475">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estudiante ha presentado una exposición completa y ordenada de los</a:t>
                      </a:r>
                      <a:endParaRPr sz="1400" u="none" strike="noStrike" cap="none"/>
                    </a:p>
                    <a:p>
                      <a:pPr marL="6350" marR="2540" lvl="0" indent="-6350" algn="just" rtl="0">
                        <a:lnSpc>
                          <a:spcPct val="111000"/>
                        </a:lnSpc>
                        <a:spcBef>
                          <a:spcPts val="5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objetivos, metodología, contenido y conclusiones del TFG.</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67225">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estudiante muestra claridad y fluidez en la lengua utilizada. Ha usado un registro lingüístico correcto y adecuado al carácter académico del acto. Utiliza la terminología apropiada con relación al tema.</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11475">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estudiante consigue mantener la atención de la Comisión Evaluadora utilizando técnicas de comunicación oral y otros recursos comunicativos tales como herramientas TIC.</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11475">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tribunal valorará de forma muy positiva la adecuación al tiempo estipulado para la exposición pública del trabajo.</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55750">
                <a:tc>
                  <a:txBody>
                    <a:bodyPr/>
                    <a:lstStyle/>
                    <a:p>
                      <a:pPr marL="6350" marR="2540" lvl="0" indent="-6350" algn="just" rtl="0">
                        <a:lnSpc>
                          <a:spcPct val="111000"/>
                        </a:lnSpc>
                        <a:spcBef>
                          <a:spcPts val="0"/>
                        </a:spcBef>
                        <a:spcAft>
                          <a:spcPts val="0"/>
                        </a:spcAft>
                        <a:buClr>
                          <a:srgbClr val="000000"/>
                        </a:buClr>
                        <a:buSzPts val="1200"/>
                        <a:buFont typeface="Arial"/>
                        <a:buNone/>
                      </a:pPr>
                      <a:r>
                        <a:rPr lang="es-ES" sz="1200" u="none" strike="noStrike" cap="none">
                          <a:solidFill>
                            <a:srgbClr val="000000"/>
                          </a:solidFill>
                          <a:latin typeface="Catamaran"/>
                          <a:ea typeface="Catamaran"/>
                          <a:cs typeface="Catamaran"/>
                          <a:sym typeface="Catamaran"/>
                        </a:rPr>
                        <a:t>El estudiante ha respondido adecuadamente a las preguntas de la Comisión Evaluadora.</a:t>
                      </a:r>
                      <a:endParaRPr sz="1200" u="none" strike="noStrike" cap="none">
                        <a:solidFill>
                          <a:srgbClr val="000000"/>
                        </a:solidFill>
                        <a:latin typeface="Catamaran"/>
                        <a:ea typeface="Catamaran"/>
                        <a:cs typeface="Catamaran"/>
                        <a:sym typeface="Catamar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43" name="Google Shape;243;p20"/>
          <p:cNvSpPr/>
          <p:nvPr/>
        </p:nvSpPr>
        <p:spPr>
          <a:xfrm>
            <a:off x="770709" y="1933304"/>
            <a:ext cx="6548936" cy="775597"/>
          </a:xfrm>
          <a:prstGeom prst="rect">
            <a:avLst/>
          </a:prstGeom>
          <a:noFill/>
          <a:ln>
            <a:noFill/>
          </a:ln>
        </p:spPr>
        <p:txBody>
          <a:bodyPr spcFirstLastPara="1" wrap="square" lIns="91425" tIns="45700" rIns="91425" bIns="45700" anchor="t" anchorCtr="0">
            <a:spAutoFit/>
          </a:bodyPr>
          <a:lstStyle/>
          <a:p>
            <a:pPr marL="6350" marR="2540" lvl="0" indent="-6350" algn="just" rtl="0">
              <a:lnSpc>
                <a:spcPct val="111000"/>
              </a:lnSpc>
              <a:spcBef>
                <a:spcPts val="0"/>
              </a:spcBef>
              <a:spcAft>
                <a:spcPts val="0"/>
              </a:spcAft>
              <a:buClr>
                <a:srgbClr val="000000"/>
              </a:buClr>
              <a:buSzPts val="2000"/>
              <a:buFont typeface="Arial"/>
              <a:buNone/>
            </a:pPr>
            <a:r>
              <a:rPr lang="es-ES" sz="2000" b="0" i="0" u="none" strike="noStrike" cap="none">
                <a:solidFill>
                  <a:srgbClr val="000000"/>
                </a:solidFill>
                <a:latin typeface="Catamaran"/>
                <a:ea typeface="Catamaran"/>
                <a:cs typeface="Catamaran"/>
                <a:sym typeface="Catamaran"/>
              </a:rPr>
              <a:t>Valoración de la Comisión Evaluadora: Calidad de la exposición y defensa pública (</a:t>
            </a:r>
            <a:r>
              <a:rPr lang="es-ES" sz="2000">
                <a:latin typeface="Catamaran"/>
                <a:ea typeface="Catamaran"/>
                <a:cs typeface="Catamaran"/>
                <a:sym typeface="Catamaran"/>
              </a:rPr>
              <a:t>3</a:t>
            </a:r>
            <a:r>
              <a:rPr lang="es-ES" sz="2000" b="0" i="0" u="none" strike="noStrike" cap="none">
                <a:solidFill>
                  <a:srgbClr val="000000"/>
                </a:solidFill>
                <a:latin typeface="Catamaran"/>
                <a:ea typeface="Catamaran"/>
                <a:cs typeface="Catamaran"/>
                <a:sym typeface="Catamaran"/>
              </a:rPr>
              <a:t>0%)</a:t>
            </a:r>
            <a:endParaRPr sz="2000" b="0" i="0" u="none" strike="noStrike" cap="none">
              <a:solidFill>
                <a:srgbClr val="000000"/>
              </a:solidFill>
              <a:latin typeface="Catamaran"/>
              <a:ea typeface="Catamaran"/>
              <a:cs typeface="Catamaran"/>
              <a:sym typeface="Catamar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9. Calificación (II)</a:t>
            </a:r>
            <a:endParaRPr/>
          </a:p>
        </p:txBody>
      </p:sp>
      <p:sp>
        <p:nvSpPr>
          <p:cNvPr id="249" name="Google Shape;249;p2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101600" algn="just" rtl="0">
              <a:lnSpc>
                <a:spcPct val="90000"/>
              </a:lnSpc>
              <a:spcBef>
                <a:spcPts val="0"/>
              </a:spcBef>
              <a:spcAft>
                <a:spcPts val="0"/>
              </a:spcAft>
              <a:buClr>
                <a:schemeClr val="dk1"/>
              </a:buClr>
              <a:buSzPts val="2000"/>
              <a:buNone/>
            </a:pPr>
            <a:endParaRPr sz="2000"/>
          </a:p>
          <a:p>
            <a:pPr marL="228600" lvl="0" indent="-228600" algn="just" rtl="0">
              <a:lnSpc>
                <a:spcPct val="90000"/>
              </a:lnSpc>
              <a:spcBef>
                <a:spcPts val="1000"/>
              </a:spcBef>
              <a:spcAft>
                <a:spcPts val="0"/>
              </a:spcAft>
              <a:buClr>
                <a:schemeClr val="dk1"/>
              </a:buClr>
              <a:buSzPts val="2000"/>
              <a:buChar char="•"/>
            </a:pPr>
            <a:r>
              <a:rPr lang="es-ES" sz="2000"/>
              <a:t>La Comisión Evaluadora podrá calificar con Suspenso aquellos trabajos que no reúnan los criterios mínimos de calidad, coherencia y presentación.</a:t>
            </a:r>
            <a:endParaRPr/>
          </a:p>
          <a:p>
            <a:pPr marL="228600" lvl="0" indent="-101600" algn="just"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9. Calificación (II)</a:t>
            </a:r>
            <a:endParaRPr/>
          </a:p>
        </p:txBody>
      </p:sp>
      <p:sp>
        <p:nvSpPr>
          <p:cNvPr id="255" name="Google Shape;255;p2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000000"/>
              </a:buClr>
              <a:buSzPts val="2000"/>
              <a:buChar char="•"/>
            </a:pPr>
            <a:r>
              <a:rPr lang="es-ES" sz="2000">
                <a:solidFill>
                  <a:srgbClr val="000000"/>
                </a:solidFill>
              </a:rPr>
              <a:t>En caso de que el estudiante sea calificado con un Suspenso, la Comisión Evaluadora emitirá un informe que hará llegar al estudiante y al director con las causas que considere oportunas. No obstante, el estudiante podrá presentar una reclamación en el plazo máximo de 48 horas por registro (presencial o electrónico) si no está de acuerdo con la calificación de Suspenso al Tribunal de Reclamaciones.</a:t>
            </a:r>
            <a:r>
              <a:rPr lang="es-ES" sz="900">
                <a:solidFill>
                  <a:srgbClr val="000000"/>
                </a:solidFill>
              </a:rPr>
              <a:t>. </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10. Recomendaciones</a:t>
            </a:r>
            <a:endParaRPr/>
          </a:p>
        </p:txBody>
      </p:sp>
      <p:sp>
        <p:nvSpPr>
          <p:cNvPr id="261" name="Google Shape;261;p23"/>
          <p:cNvSpPr txBox="1">
            <a:spLocks noGrp="1"/>
          </p:cNvSpPr>
          <p:nvPr>
            <p:ph type="body" idx="1"/>
          </p:nvPr>
        </p:nvSpPr>
        <p:spPr>
          <a:xfrm>
            <a:off x="628650" y="1825624"/>
            <a:ext cx="7886700" cy="408879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s-ES" sz="2000"/>
              <a:t>El tema sobre el que versará el TFG se acordará entre el director y el estudiante.</a:t>
            </a:r>
            <a:endParaRPr/>
          </a:p>
          <a:p>
            <a:pPr marL="228600" lvl="0" indent="-228600" algn="l" rtl="0">
              <a:lnSpc>
                <a:spcPct val="90000"/>
              </a:lnSpc>
              <a:spcBef>
                <a:spcPts val="1000"/>
              </a:spcBef>
              <a:spcAft>
                <a:spcPts val="0"/>
              </a:spcAft>
              <a:buClr>
                <a:schemeClr val="dk1"/>
              </a:buClr>
              <a:buSzPts val="2000"/>
              <a:buChar char="•"/>
            </a:pPr>
            <a:r>
              <a:rPr lang="es-ES" sz="2000"/>
              <a:t>Para el seguimiento de tu trabajo debes de pedir tutorías a tu director.</a:t>
            </a:r>
            <a:endParaRPr sz="2000"/>
          </a:p>
          <a:p>
            <a:pPr marL="228600" lvl="0" indent="-228600" algn="l" rtl="0">
              <a:lnSpc>
                <a:spcPct val="90000"/>
              </a:lnSpc>
              <a:spcBef>
                <a:spcPts val="1000"/>
              </a:spcBef>
              <a:spcAft>
                <a:spcPts val="0"/>
              </a:spcAft>
              <a:buClr>
                <a:schemeClr val="dk1"/>
              </a:buClr>
              <a:buSzPts val="2000"/>
              <a:buChar char="•"/>
            </a:pPr>
            <a:r>
              <a:rPr lang="es-ES" sz="2000"/>
              <a:t>Comprueba bien las citas y la bibliografía.</a:t>
            </a:r>
            <a:endParaRPr/>
          </a:p>
          <a:p>
            <a:pPr marL="228600" lvl="0" indent="-228600" algn="l" rtl="0">
              <a:lnSpc>
                <a:spcPct val="90000"/>
              </a:lnSpc>
              <a:spcBef>
                <a:spcPts val="1000"/>
              </a:spcBef>
              <a:spcAft>
                <a:spcPts val="0"/>
              </a:spcAft>
              <a:buClr>
                <a:schemeClr val="dk1"/>
              </a:buClr>
              <a:buSzPts val="2000"/>
              <a:buChar char="•"/>
            </a:pPr>
            <a:r>
              <a:rPr lang="es-ES" sz="2000"/>
              <a:t>Debes cumplir todos los plazos establecidos para poder participar en las convocatorias.</a:t>
            </a:r>
            <a:endParaRPr/>
          </a:p>
          <a:p>
            <a:pPr marL="228600" lvl="0" indent="-228600" algn="just" rtl="0">
              <a:lnSpc>
                <a:spcPct val="90000"/>
              </a:lnSpc>
              <a:spcBef>
                <a:spcPts val="1000"/>
              </a:spcBef>
              <a:spcAft>
                <a:spcPts val="0"/>
              </a:spcAft>
              <a:buClr>
                <a:schemeClr val="dk1"/>
              </a:buClr>
              <a:buSzPts val="2000"/>
              <a:buChar char="•"/>
            </a:pPr>
            <a:r>
              <a:rPr lang="es-ES" sz="2000"/>
              <a:t>En el acto de defensa el estudiante tiene entre 8 y 10 minutos para exponer un resumen de su TFG. Se recomienda que en dicha exposición el estudiante se apoye en un power point.</a:t>
            </a:r>
            <a:endParaRPr sz="2000"/>
          </a:p>
          <a:p>
            <a:pPr marL="228600" lvl="0" indent="-101600" algn="l" rtl="0">
              <a:lnSpc>
                <a:spcPct val="90000"/>
              </a:lnSpc>
              <a:spcBef>
                <a:spcPts val="1000"/>
              </a:spcBef>
              <a:spcAft>
                <a:spcPts val="0"/>
              </a:spcAft>
              <a:buClr>
                <a:schemeClr val="dk1"/>
              </a:buClr>
              <a:buSzPts val="2000"/>
              <a:buNone/>
            </a:pPr>
            <a:endParaRPr sz="2000"/>
          </a:p>
        </p:txBody>
      </p:sp>
      <p:pic>
        <p:nvPicPr>
          <p:cNvPr id="262" name="Google Shape;262;p23"/>
          <p:cNvPicPr preferRelativeResize="0"/>
          <p:nvPr/>
        </p:nvPicPr>
        <p:blipFill rotWithShape="1">
          <a:blip r:embed="rId3">
            <a:alphaModFix/>
          </a:blip>
          <a:srcRect/>
          <a:stretch/>
        </p:blipFill>
        <p:spPr>
          <a:xfrm>
            <a:off x="0" y="6108568"/>
            <a:ext cx="9156986" cy="7494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4"/>
          <p:cNvPicPr preferRelativeResize="0"/>
          <p:nvPr/>
        </p:nvPicPr>
        <p:blipFill rotWithShape="1">
          <a:blip r:embed="rId3">
            <a:alphaModFix/>
          </a:blip>
          <a:srcRect/>
          <a:stretch/>
        </p:blipFill>
        <p:spPr>
          <a:xfrm>
            <a:off x="1963523" y="430112"/>
            <a:ext cx="5210051" cy="3683274"/>
          </a:xfrm>
          <a:prstGeom prst="rect">
            <a:avLst/>
          </a:prstGeom>
          <a:noFill/>
          <a:ln>
            <a:noFill/>
          </a:ln>
        </p:spPr>
      </p:pic>
      <p:sp>
        <p:nvSpPr>
          <p:cNvPr id="268" name="Google Shape;268;p24"/>
          <p:cNvSpPr/>
          <p:nvPr/>
        </p:nvSpPr>
        <p:spPr>
          <a:xfrm>
            <a:off x="0" y="4242063"/>
            <a:ext cx="9144000" cy="2615938"/>
          </a:xfrm>
          <a:prstGeom prst="rect">
            <a:avLst/>
          </a:prstGeom>
          <a:solidFill>
            <a:srgbClr val="007FB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tamaran"/>
              <a:ea typeface="Catamaran"/>
              <a:cs typeface="Catamaran"/>
              <a:sym typeface="Catamaran"/>
            </a:endParaRPr>
          </a:p>
        </p:txBody>
      </p:sp>
      <p:sp>
        <p:nvSpPr>
          <p:cNvPr id="269" name="Google Shape;269;p24"/>
          <p:cNvSpPr txBox="1"/>
          <p:nvPr/>
        </p:nvSpPr>
        <p:spPr>
          <a:xfrm>
            <a:off x="2102177" y="4986780"/>
            <a:ext cx="592003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s-ES" sz="4400" b="0" i="0" u="none" strike="noStrike" cap="none">
                <a:solidFill>
                  <a:schemeClr val="lt1"/>
                </a:solidFill>
                <a:latin typeface="Catamaran"/>
                <a:ea typeface="Catamaran"/>
                <a:cs typeface="Catamaran"/>
                <a:sym typeface="Catamaran"/>
              </a:rPr>
              <a:t>Cómo realizar tu TFE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1. ¿Qué es un TFG?</a:t>
            </a:r>
            <a:endParaRPr>
              <a:solidFill>
                <a:srgbClr val="007FBC"/>
              </a:solidFill>
            </a:endParaRPr>
          </a:p>
        </p:txBody>
      </p:sp>
      <p:sp>
        <p:nvSpPr>
          <p:cNvPr id="111" name="Google Shape;111;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s-ES" sz="2400"/>
              <a:t>El Trabajo Fin de Grado (TFG) supone la realización por parte del estudiante de un proyecto, memoria o estudio, en el que aplique y desarrolle los conocimientos adquiridos durante el grado. Será realizado de forma individual, bajo la supervisión del director asignado. No se permitirán trabajos conjuntos.</a:t>
            </a:r>
            <a:endParaRPr/>
          </a:p>
          <a:p>
            <a:pPr marL="0" lvl="0" indent="0" algn="l" rtl="0">
              <a:lnSpc>
                <a:spcPct val="90000"/>
              </a:lnSpc>
              <a:spcBef>
                <a:spcPts val="1000"/>
              </a:spcBef>
              <a:spcAft>
                <a:spcPts val="0"/>
              </a:spcAft>
              <a:buClr>
                <a:schemeClr val="dk1"/>
              </a:buClr>
              <a:buSzPts val="2400"/>
              <a:buNone/>
            </a:pPr>
            <a:r>
              <a:rPr lang="es-ES" sz="2400"/>
              <a:t>Los TFG deberán realizarse en la fase final del plan de estudios y estar orientados a la evaluación de competencias asociadas al grado.  El trabajo concluirá con la defensa del mismo.</a:t>
            </a:r>
            <a:endParaRPr/>
          </a:p>
          <a:p>
            <a:pPr marL="0" lvl="0" indent="0" algn="l" rtl="0">
              <a:lnSpc>
                <a:spcPct val="90000"/>
              </a:lnSpc>
              <a:spcBef>
                <a:spcPts val="1000"/>
              </a:spcBef>
              <a:spcAft>
                <a:spcPts val="0"/>
              </a:spcAft>
              <a:buClr>
                <a:schemeClr val="dk1"/>
              </a:buClr>
              <a:buSzPts val="2100"/>
              <a:buNone/>
            </a:pPr>
            <a:endParaRPr sz="2100"/>
          </a:p>
        </p:txBody>
      </p:sp>
      <p:pic>
        <p:nvPicPr>
          <p:cNvPr id="112" name="Google Shape;112;p3"/>
          <p:cNvPicPr preferRelativeResize="0"/>
          <p:nvPr/>
        </p:nvPicPr>
        <p:blipFill rotWithShape="1">
          <a:blip r:embed="rId3">
            <a:alphaModFix/>
          </a:blip>
          <a:srcRect/>
          <a:stretch/>
        </p:blipFill>
        <p:spPr>
          <a:xfrm>
            <a:off x="0" y="6108568"/>
            <a:ext cx="9156986" cy="7494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2. ¿Cómo acceder a la página de tu TFG? (I)</a:t>
            </a:r>
            <a:endParaRPr>
              <a:solidFill>
                <a:srgbClr val="007FBC"/>
              </a:solidFill>
            </a:endParaRPr>
          </a:p>
        </p:txBody>
      </p:sp>
      <p:sp>
        <p:nvSpPr>
          <p:cNvPr id="118" name="Google Shape;118;p4"/>
          <p:cNvSpPr txBox="1">
            <a:spLocks noGrp="1"/>
          </p:cNvSpPr>
          <p:nvPr>
            <p:ph type="body" idx="1"/>
          </p:nvPr>
        </p:nvSpPr>
        <p:spPr>
          <a:xfrm>
            <a:off x="628650" y="1960732"/>
            <a:ext cx="7429436" cy="12925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a:t>1.º Accedemos a la página de la UAL</a:t>
            </a:r>
            <a:endParaRPr/>
          </a:p>
          <a:p>
            <a:pPr marL="0" lvl="0" indent="0" algn="l" rtl="0">
              <a:lnSpc>
                <a:spcPct val="90000"/>
              </a:lnSpc>
              <a:spcBef>
                <a:spcPts val="1000"/>
              </a:spcBef>
              <a:spcAft>
                <a:spcPts val="0"/>
              </a:spcAft>
              <a:buClr>
                <a:schemeClr val="dk1"/>
              </a:buClr>
              <a:buSzPts val="2100"/>
              <a:buNone/>
            </a:pPr>
            <a:endParaRPr sz="2100"/>
          </a:p>
        </p:txBody>
      </p:sp>
      <p:pic>
        <p:nvPicPr>
          <p:cNvPr id="119" name="Google Shape;119;p4"/>
          <p:cNvPicPr preferRelativeResize="0"/>
          <p:nvPr/>
        </p:nvPicPr>
        <p:blipFill rotWithShape="1">
          <a:blip r:embed="rId3">
            <a:alphaModFix/>
          </a:blip>
          <a:srcRect/>
          <a:stretch/>
        </p:blipFill>
        <p:spPr>
          <a:xfrm>
            <a:off x="0" y="6108568"/>
            <a:ext cx="9156986" cy="749431"/>
          </a:xfrm>
          <a:prstGeom prst="rect">
            <a:avLst/>
          </a:prstGeom>
          <a:noFill/>
          <a:ln>
            <a:noFill/>
          </a:ln>
        </p:spPr>
      </p:pic>
      <p:pic>
        <p:nvPicPr>
          <p:cNvPr id="120" name="Google Shape;120;p4" descr="https://lh5.googleusercontent.com/VICCa1od27CTPEzU8_AJR2_Vf9Lq2erHjcuOHzPuhjg5qNsZRT28gtW0gCaMs_GG3SKeO4CGaABuDcckd_hcCuRt2m8TGDhV_E4fb--4YTuVszG_yX5iAWOWlacv87_7PCNfaRIkvXs=s0"/>
          <p:cNvPicPr preferRelativeResize="0"/>
          <p:nvPr/>
        </p:nvPicPr>
        <p:blipFill rotWithShape="1">
          <a:blip r:embed="rId4">
            <a:alphaModFix/>
          </a:blip>
          <a:srcRect/>
          <a:stretch/>
        </p:blipFill>
        <p:spPr>
          <a:xfrm>
            <a:off x="1409592" y="2607031"/>
            <a:ext cx="6324816" cy="2920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2. ¿Cómo acceder a la página de tu TFG? (II)</a:t>
            </a:r>
            <a:endParaRPr>
              <a:solidFill>
                <a:srgbClr val="007FBC"/>
              </a:solidFill>
            </a:endParaRPr>
          </a:p>
        </p:txBody>
      </p:sp>
      <p:pic>
        <p:nvPicPr>
          <p:cNvPr id="126" name="Google Shape;126;p5"/>
          <p:cNvPicPr preferRelativeResize="0"/>
          <p:nvPr/>
        </p:nvPicPr>
        <p:blipFill rotWithShape="1">
          <a:blip r:embed="rId3">
            <a:alphaModFix/>
          </a:blip>
          <a:srcRect/>
          <a:stretch/>
        </p:blipFill>
        <p:spPr>
          <a:xfrm>
            <a:off x="0" y="6108568"/>
            <a:ext cx="9156986" cy="749431"/>
          </a:xfrm>
          <a:prstGeom prst="rect">
            <a:avLst/>
          </a:prstGeom>
          <a:noFill/>
          <a:ln>
            <a:noFill/>
          </a:ln>
        </p:spPr>
      </p:pic>
      <p:pic>
        <p:nvPicPr>
          <p:cNvPr id="127" name="Google Shape;127;p5" descr="https://lh4.googleusercontent.com/pVl3ZUD3LpEQCHpXbNo__uYWieGTJiZtlbUK0nMzR377pmO27b9Mp09OFiDhZ_1ql05_K1y0EEcF6DHoBOydU8amjDtij7OmUgwoa-NpMwK78d4Y4iul3a_pzpATxUOX8aCfEBCgI-4=s0"/>
          <p:cNvPicPr preferRelativeResize="0"/>
          <p:nvPr/>
        </p:nvPicPr>
        <p:blipFill rotWithShape="1">
          <a:blip r:embed="rId4">
            <a:alphaModFix/>
          </a:blip>
          <a:srcRect/>
          <a:stretch/>
        </p:blipFill>
        <p:spPr>
          <a:xfrm>
            <a:off x="913820" y="2138958"/>
            <a:ext cx="7329346" cy="35213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2. ¿Cómo acceder a la página de tu TFG? (III)</a:t>
            </a:r>
            <a:endParaRPr>
              <a:solidFill>
                <a:srgbClr val="007FBC"/>
              </a:solidFill>
            </a:endParaRPr>
          </a:p>
        </p:txBody>
      </p:sp>
      <p:sp>
        <p:nvSpPr>
          <p:cNvPr id="133" name="Google Shape;133;p6"/>
          <p:cNvSpPr txBox="1">
            <a:spLocks noGrp="1"/>
          </p:cNvSpPr>
          <p:nvPr>
            <p:ph type="body" idx="1"/>
          </p:nvPr>
        </p:nvSpPr>
        <p:spPr>
          <a:xfrm>
            <a:off x="628650" y="1960732"/>
            <a:ext cx="7429436" cy="12925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a:t>2.º Accedes a tu grado (ejemplo: Grado en Filología Hispánica)</a:t>
            </a:r>
            <a:endParaRPr sz="2000"/>
          </a:p>
        </p:txBody>
      </p:sp>
      <p:pic>
        <p:nvPicPr>
          <p:cNvPr id="134" name="Google Shape;134;p6"/>
          <p:cNvPicPr preferRelativeResize="0"/>
          <p:nvPr/>
        </p:nvPicPr>
        <p:blipFill rotWithShape="1">
          <a:blip r:embed="rId3">
            <a:alphaModFix/>
          </a:blip>
          <a:srcRect/>
          <a:stretch/>
        </p:blipFill>
        <p:spPr>
          <a:xfrm>
            <a:off x="0" y="6108568"/>
            <a:ext cx="9156986" cy="749431"/>
          </a:xfrm>
          <a:prstGeom prst="rect">
            <a:avLst/>
          </a:prstGeom>
          <a:noFill/>
          <a:ln>
            <a:noFill/>
          </a:ln>
        </p:spPr>
      </p:pic>
      <p:pic>
        <p:nvPicPr>
          <p:cNvPr id="135" name="Google Shape;135;p6"/>
          <p:cNvPicPr preferRelativeResize="0"/>
          <p:nvPr/>
        </p:nvPicPr>
        <p:blipFill rotWithShape="1">
          <a:blip r:embed="rId4">
            <a:alphaModFix/>
          </a:blip>
          <a:srcRect r="28445" b="32508"/>
          <a:stretch/>
        </p:blipFill>
        <p:spPr>
          <a:xfrm>
            <a:off x="2471448" y="2607030"/>
            <a:ext cx="4201103" cy="31700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2. ¿Cómo acceder a la página de tu TFG? (IV)</a:t>
            </a:r>
            <a:endParaRPr>
              <a:solidFill>
                <a:srgbClr val="007FBC"/>
              </a:solidFill>
            </a:endParaRPr>
          </a:p>
        </p:txBody>
      </p:sp>
      <p:pic>
        <p:nvPicPr>
          <p:cNvPr id="141" name="Google Shape;141;p7"/>
          <p:cNvPicPr preferRelativeResize="0"/>
          <p:nvPr/>
        </p:nvPicPr>
        <p:blipFill rotWithShape="1">
          <a:blip r:embed="rId3">
            <a:alphaModFix/>
          </a:blip>
          <a:srcRect/>
          <a:stretch/>
        </p:blipFill>
        <p:spPr>
          <a:xfrm>
            <a:off x="0" y="6108568"/>
            <a:ext cx="9156986" cy="749431"/>
          </a:xfrm>
          <a:prstGeom prst="rect">
            <a:avLst/>
          </a:prstGeom>
          <a:noFill/>
          <a:ln>
            <a:noFill/>
          </a:ln>
        </p:spPr>
      </p:pic>
      <p:pic>
        <p:nvPicPr>
          <p:cNvPr id="142" name="Google Shape;142;p7"/>
          <p:cNvPicPr preferRelativeResize="0"/>
          <p:nvPr/>
        </p:nvPicPr>
        <p:blipFill rotWithShape="1">
          <a:blip r:embed="rId4">
            <a:alphaModFix/>
          </a:blip>
          <a:srcRect/>
          <a:stretch/>
        </p:blipFill>
        <p:spPr>
          <a:xfrm>
            <a:off x="2625663" y="2083324"/>
            <a:ext cx="3892674" cy="34456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2. ¿Cómo acceder a la página de tu TFG? (V)</a:t>
            </a:r>
            <a:endParaRPr>
              <a:solidFill>
                <a:srgbClr val="007FBC"/>
              </a:solidFill>
            </a:endParaRPr>
          </a:p>
        </p:txBody>
      </p:sp>
      <p:pic>
        <p:nvPicPr>
          <p:cNvPr id="148" name="Google Shape;148;p8"/>
          <p:cNvPicPr preferRelativeResize="0"/>
          <p:nvPr/>
        </p:nvPicPr>
        <p:blipFill rotWithShape="1">
          <a:blip r:embed="rId3">
            <a:alphaModFix/>
          </a:blip>
          <a:srcRect/>
          <a:stretch/>
        </p:blipFill>
        <p:spPr>
          <a:xfrm>
            <a:off x="0" y="6108568"/>
            <a:ext cx="9156986" cy="749431"/>
          </a:xfrm>
          <a:prstGeom prst="rect">
            <a:avLst/>
          </a:prstGeom>
          <a:noFill/>
          <a:ln>
            <a:noFill/>
          </a:ln>
        </p:spPr>
      </p:pic>
      <p:pic>
        <p:nvPicPr>
          <p:cNvPr id="149" name="Google Shape;149;p8" descr="https://lh6.googleusercontent.com/wgZvZc07DxXDuoUGPTkiU0GC2GB6-L1M3Mg48MAmlEAuVjQCUR7jrYX1MK7OsNEpTFZCo5rVdsv3e2k_x-jQg6S-53IByfIM-tcSYAuV2RbErXALMv79s3Jl4Hu8RAPFoNYcZpedMZM=s0"/>
          <p:cNvPicPr preferRelativeResize="0"/>
          <p:nvPr/>
        </p:nvPicPr>
        <p:blipFill rotWithShape="1">
          <a:blip r:embed="rId4">
            <a:alphaModFix/>
          </a:blip>
          <a:srcRect/>
          <a:stretch/>
        </p:blipFill>
        <p:spPr>
          <a:xfrm>
            <a:off x="774123" y="2132258"/>
            <a:ext cx="7586932" cy="29844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FBC"/>
              </a:buClr>
              <a:buSzPts val="3000"/>
              <a:buFont typeface="Catamaran"/>
              <a:buNone/>
            </a:pPr>
            <a:r>
              <a:rPr lang="es-ES">
                <a:solidFill>
                  <a:srgbClr val="007FBC"/>
                </a:solidFill>
              </a:rPr>
              <a:t>3. Normativas</a:t>
            </a:r>
            <a:endParaRPr/>
          </a:p>
        </p:txBody>
      </p:sp>
      <p:sp>
        <p:nvSpPr>
          <p:cNvPr id="155" name="Google Shape;155;p9"/>
          <p:cNvSpPr txBox="1">
            <a:spLocks noGrp="1"/>
          </p:cNvSpPr>
          <p:nvPr>
            <p:ph type="body" idx="1"/>
          </p:nvPr>
        </p:nvSpPr>
        <p:spPr>
          <a:xfrm>
            <a:off x="628650" y="1825625"/>
            <a:ext cx="7886700" cy="8202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s-ES" sz="2000"/>
              <a:t>3.º En la página de nuestro TFG y TFM, aparecen dos normativas para la realización de nuestro trabajo.</a:t>
            </a:r>
            <a:endParaRPr/>
          </a:p>
          <a:p>
            <a:pPr marL="0" lvl="0" indent="0" algn="l" rtl="0">
              <a:lnSpc>
                <a:spcPct val="90000"/>
              </a:lnSpc>
              <a:spcBef>
                <a:spcPts val="1000"/>
              </a:spcBef>
              <a:spcAft>
                <a:spcPts val="0"/>
              </a:spcAft>
              <a:buClr>
                <a:schemeClr val="dk1"/>
              </a:buClr>
              <a:buSzPts val="2100"/>
              <a:buNone/>
            </a:pPr>
            <a:endParaRPr sz="2100"/>
          </a:p>
        </p:txBody>
      </p:sp>
      <p:pic>
        <p:nvPicPr>
          <p:cNvPr id="156" name="Google Shape;156;p9"/>
          <p:cNvPicPr preferRelativeResize="0"/>
          <p:nvPr/>
        </p:nvPicPr>
        <p:blipFill rotWithShape="1">
          <a:blip r:embed="rId3">
            <a:alphaModFix/>
          </a:blip>
          <a:srcRect/>
          <a:stretch/>
        </p:blipFill>
        <p:spPr>
          <a:xfrm>
            <a:off x="0" y="6108568"/>
            <a:ext cx="9156986" cy="749431"/>
          </a:xfrm>
          <a:prstGeom prst="rect">
            <a:avLst/>
          </a:prstGeom>
          <a:noFill/>
          <a:ln>
            <a:noFill/>
          </a:ln>
        </p:spPr>
      </p:pic>
      <p:sp>
        <p:nvSpPr>
          <p:cNvPr id="157" name="Google Shape;157;p9"/>
          <p:cNvSpPr/>
          <p:nvPr/>
        </p:nvSpPr>
        <p:spPr>
          <a:xfrm>
            <a:off x="628650" y="4329207"/>
            <a:ext cx="788670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Catamaran"/>
                <a:ea typeface="Catamaran"/>
                <a:cs typeface="Catamaran"/>
                <a:sym typeface="Catamaran"/>
              </a:rPr>
              <a:t>Tenemos que </a:t>
            </a:r>
            <a:r>
              <a:rPr lang="es-ES" sz="2000" b="0" i="0" u="none" strike="noStrike" cap="none">
                <a:solidFill>
                  <a:schemeClr val="dk1"/>
                </a:solidFill>
                <a:latin typeface="Catamaran"/>
                <a:ea typeface="Catamaran"/>
                <a:cs typeface="Catamaran"/>
                <a:sym typeface="Catamaran"/>
              </a:rPr>
              <a:t>leerlas</a:t>
            </a:r>
            <a:r>
              <a:rPr lang="es-ES" sz="1800" b="0" i="0" u="none" strike="noStrike" cap="none">
                <a:solidFill>
                  <a:schemeClr val="dk1"/>
                </a:solidFill>
                <a:latin typeface="Catamaran"/>
                <a:ea typeface="Catamaran"/>
                <a:cs typeface="Catamaran"/>
                <a:sym typeface="Catamaran"/>
              </a:rPr>
              <a:t> y prestar mayor atención en la Normativa Específica de la Facultad de Humanidades. </a:t>
            </a:r>
            <a:endParaRPr sz="1800" b="0" i="0" u="none" strike="noStrike" cap="none">
              <a:solidFill>
                <a:schemeClr val="dk1"/>
              </a:solidFill>
              <a:latin typeface="Catamaran"/>
              <a:ea typeface="Catamaran"/>
              <a:cs typeface="Catamaran"/>
              <a:sym typeface="Catamaran"/>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Catamaran"/>
                <a:ea typeface="Catamaran"/>
                <a:cs typeface="Catamaran"/>
                <a:sym typeface="Catamaran"/>
              </a:rPr>
              <a:t>https://www.ual.es/application/files/3116/7352/0729/Normativa-TFG-de_la_Facultad_de_Humanidades._2022.pdf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tamaran"/>
              <a:ea typeface="Catamaran"/>
              <a:cs typeface="Catamaran"/>
              <a:sym typeface="Catamaran"/>
            </a:endParaRPr>
          </a:p>
        </p:txBody>
      </p:sp>
      <p:pic>
        <p:nvPicPr>
          <p:cNvPr id="158" name="Google Shape;158;p9"/>
          <p:cNvPicPr preferRelativeResize="0"/>
          <p:nvPr/>
        </p:nvPicPr>
        <p:blipFill rotWithShape="1">
          <a:blip r:embed="rId4">
            <a:alphaModFix/>
          </a:blip>
          <a:srcRect l="58913" t="30484" r="9755" b="51714"/>
          <a:stretch/>
        </p:blipFill>
        <p:spPr>
          <a:xfrm>
            <a:off x="628650" y="2859741"/>
            <a:ext cx="7600950" cy="1272644"/>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1573</Words>
  <Application>Microsoft Office PowerPoint</Application>
  <PresentationFormat>Presentación en pantalla (4:3)</PresentationFormat>
  <Paragraphs>98</Paragraphs>
  <Slides>24</Slides>
  <Notes>24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Catamaran</vt:lpstr>
      <vt:lpstr>Arial</vt:lpstr>
      <vt:lpstr>Calibri</vt:lpstr>
      <vt:lpstr>Noto Sans Symbols</vt:lpstr>
      <vt:lpstr>Tema de Office</vt:lpstr>
      <vt:lpstr>Presentación de PowerPoint</vt:lpstr>
      <vt:lpstr>Índice</vt:lpstr>
      <vt:lpstr>1. ¿Qué es un TFG?</vt:lpstr>
      <vt:lpstr>2. ¿Cómo acceder a la página de tu TFG? (I)</vt:lpstr>
      <vt:lpstr>2. ¿Cómo acceder a la página de tu TFG? (II)</vt:lpstr>
      <vt:lpstr>2. ¿Cómo acceder a la página de tu TFG? (III)</vt:lpstr>
      <vt:lpstr>2. ¿Cómo acceder a la página de tu TFG? (IV)</vt:lpstr>
      <vt:lpstr>2. ¿Cómo acceder a la página de tu TFG? (V)</vt:lpstr>
      <vt:lpstr>3. Normativas</vt:lpstr>
      <vt:lpstr>4. Calendario</vt:lpstr>
      <vt:lpstr>5. Temas y directores de trabajo</vt:lpstr>
      <vt:lpstr>6. Solicitud de temas y director y adjudicación (I)</vt:lpstr>
      <vt:lpstr>6. Solicitud de temas y director y adjudicación (II)</vt:lpstr>
      <vt:lpstr>7. Entrega del trabajo (I)</vt:lpstr>
      <vt:lpstr>7. Entrega del trabajo (II)</vt:lpstr>
      <vt:lpstr>8. Tribunales de evaluación y defensa</vt:lpstr>
      <vt:lpstr>9. Calificación (I)</vt:lpstr>
      <vt:lpstr>9. Calificación (I)</vt:lpstr>
      <vt:lpstr>9. Calificación (I)</vt:lpstr>
      <vt:lpstr>9. Calificación (I)</vt:lpstr>
      <vt:lpstr>9. Calificación (II)</vt:lpstr>
      <vt:lpstr>9. Calificación (II)</vt:lpstr>
      <vt:lpstr>10. 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Kuka</dc:creator>
  <cp:lastModifiedBy>borrar</cp:lastModifiedBy>
  <cp:revision>1</cp:revision>
  <dcterms:created xsi:type="dcterms:W3CDTF">2018-03-07T11:18:53Z</dcterms:created>
  <dcterms:modified xsi:type="dcterms:W3CDTF">2024-05-07T08:21:27Z</dcterms:modified>
</cp:coreProperties>
</file>