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797675" cy="9926638"/>
  <p:embeddedFontLst>
    <p:embeddedFont>
      <p:font typeface="Catamaran" panose="00000500000000000000" pitchFamily="2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FVpJ1P9xy9Jc3CVP/qj1yD10q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CAF8BA5-6E72-41D6-B7FD-5930F7418118}">
  <a:tblStyle styleId="{0CAF8BA5-6E72-41D6-B7FD-5930F741811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230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9fcc41bf1d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g39fcc41bf1d_0_9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" name="Google Shape;113;g39fcc41bf1d_0_99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2839f308b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32839f308b8_0_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" name="Google Shape;121;g32839f308b8_0_9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2839f308b8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g32839f308b8_0_2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g32839f308b8_0_21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839f308b8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32839f308b8_0_3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g32839f308b8_0_31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87ce399e4e_0_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8" name="Google Shape;138;g387ce399e4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" name="Google Shape;1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1" name="Google Shape;15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2" name="Google Shape;17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1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80" name="Google Shape;180;p17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87ce399e4e_0_1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g387ce399e4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1" name="Google Shape;19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4" name="Google Shape;2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0" name="Google Shape;22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9" name="Google Shape;23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6" name="Google Shape;24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87ce399e4e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3" name="Google Shape;253;g387ce399e4e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9" name="Google Shape;25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5" name="Google Shape;26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2839f308b8_0_4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1" name="Google Shape;271;g32839f308b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87ce399e4e_0_21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g387ce399e4e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8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3" name="Google Shape;28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9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29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87ce399e4e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g387ce399e4e_0_30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" name="Google Shape;298;g387ce399e4e_0_304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2839f308b8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g32839f308b8_0_14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00" cy="3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6" name="Google Shape;306;g32839f308b8_0_147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3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4" name="Google Shape;314;p37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partado y títulos">
  <p:cSld name="Apartado y título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8" y="0"/>
            <a:ext cx="914298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40"/>
          <p:cNvSpPr txBox="1">
            <a:spLocks noGrp="1"/>
          </p:cNvSpPr>
          <p:nvPr>
            <p:ph type="subTitle" idx="1"/>
          </p:nvPr>
        </p:nvSpPr>
        <p:spPr>
          <a:xfrm>
            <a:off x="4778718" y="3146231"/>
            <a:ext cx="4114800" cy="83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4" name="Google Shape;24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6916" y="5989670"/>
            <a:ext cx="1623603" cy="67331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0"/>
          <p:cNvSpPr txBox="1">
            <a:spLocks noGrp="1"/>
          </p:cNvSpPr>
          <p:nvPr>
            <p:ph type="title"/>
          </p:nvPr>
        </p:nvSpPr>
        <p:spPr>
          <a:xfrm>
            <a:off x="3476175" y="2047874"/>
            <a:ext cx="1623604" cy="282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7000"/>
              <a:buFont typeface="Catamaran"/>
              <a:buNone/>
              <a:defRPr sz="17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SUE UAL">
  <p:cSld name="1_DISEÑO SUE UAL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3200"/>
              <a:buFont typeface="Catamara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5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1" name="Google Shape;31;p5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34" name="Google Shape;34;p50"/>
          <p:cNvSpPr/>
          <p:nvPr/>
        </p:nvSpPr>
        <p:spPr>
          <a:xfrm>
            <a:off x="720276" y="2026943"/>
            <a:ext cx="280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2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6000"/>
              <a:buFont typeface="Catamara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2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8" name="Google Shape;38;p4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tada">
  <p:cSld name="Portada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pic>
        <p:nvPicPr>
          <p:cNvPr id="45" name="Google Shape;45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93383" y="6064000"/>
            <a:ext cx="1217702" cy="673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43"/>
          <p:cNvPicPr preferRelativeResize="0"/>
          <p:nvPr/>
        </p:nvPicPr>
        <p:blipFill rotWithShape="1">
          <a:blip r:embed="rId3">
            <a:alphaModFix/>
          </a:blip>
          <a:srcRect l="36795" t="7768" r="36872" b="41941"/>
          <a:stretch/>
        </p:blipFill>
        <p:spPr>
          <a:xfrm>
            <a:off x="2986308" y="533400"/>
            <a:ext cx="3209926" cy="344805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43"/>
          <p:cNvSpPr/>
          <p:nvPr/>
        </p:nvSpPr>
        <p:spPr>
          <a:xfrm>
            <a:off x="1185" y="4391026"/>
            <a:ext cx="9143111" cy="2466974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48" name="Google Shape;48;p43"/>
          <p:cNvSpPr txBox="1">
            <a:spLocks noGrp="1"/>
          </p:cNvSpPr>
          <p:nvPr>
            <p:ph type="title"/>
          </p:nvPr>
        </p:nvSpPr>
        <p:spPr>
          <a:xfrm>
            <a:off x="0" y="4273800"/>
            <a:ext cx="9144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tamaran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3"/>
          <p:cNvSpPr txBox="1">
            <a:spLocks noGrp="1"/>
          </p:cNvSpPr>
          <p:nvPr>
            <p:ph type="subTitle" idx="1"/>
          </p:nvPr>
        </p:nvSpPr>
        <p:spPr>
          <a:xfrm>
            <a:off x="0" y="5665517"/>
            <a:ext cx="9144000" cy="83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50" name="Google Shape;50;p43"/>
          <p:cNvCxnSpPr/>
          <p:nvPr/>
        </p:nvCxnSpPr>
        <p:spPr>
          <a:xfrm>
            <a:off x="3924000" y="5603547"/>
            <a:ext cx="1327741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4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57" name="Google Shape;57;p44"/>
          <p:cNvSpPr/>
          <p:nvPr/>
        </p:nvSpPr>
        <p:spPr>
          <a:xfrm>
            <a:off x="718005" y="1761602"/>
            <a:ext cx="784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6000"/>
              <a:buFont typeface="Catamaran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4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64" name="Google Shape;64;p45"/>
          <p:cNvSpPr/>
          <p:nvPr/>
        </p:nvSpPr>
        <p:spPr>
          <a:xfrm>
            <a:off x="718004" y="4551068"/>
            <a:ext cx="784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4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72" name="Google Shape;72;p46"/>
          <p:cNvSpPr/>
          <p:nvPr/>
        </p:nvSpPr>
        <p:spPr>
          <a:xfrm>
            <a:off x="718005" y="1761602"/>
            <a:ext cx="784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8" name="Google Shape;78;p4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4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82" name="Google Shape;82;p47"/>
          <p:cNvSpPr/>
          <p:nvPr/>
        </p:nvSpPr>
        <p:spPr>
          <a:xfrm>
            <a:off x="718005" y="1689032"/>
            <a:ext cx="784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4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88" name="Google Shape;88;p48"/>
          <p:cNvSpPr/>
          <p:nvPr/>
        </p:nvSpPr>
        <p:spPr>
          <a:xfrm>
            <a:off x="718005" y="1761602"/>
            <a:ext cx="784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3200"/>
              <a:buFont typeface="Catamaran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4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2" name="Google Shape;92;p4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3" name="Google Shape;93;p4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4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96" name="Google Shape;96;p49"/>
          <p:cNvSpPr/>
          <p:nvPr/>
        </p:nvSpPr>
        <p:spPr>
          <a:xfrm>
            <a:off x="720276" y="2026943"/>
            <a:ext cx="2800800" cy="10800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3000"/>
              <a:buFont typeface="Catamaran"/>
              <a:buNone/>
              <a:defRPr sz="3000" b="0" i="0" u="none" strike="noStrike" cap="none">
                <a:solidFill>
                  <a:srgbClr val="326195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12" name="Google Shape;12;p3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13" name="Google Shape;13;p3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14" name="Google Shape;14;p3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15" name="Google Shape;15;p38"/>
          <p:cNvSpPr/>
          <p:nvPr/>
        </p:nvSpPr>
        <p:spPr>
          <a:xfrm>
            <a:off x="1185" y="6116128"/>
            <a:ext cx="9142815" cy="741871"/>
          </a:xfrm>
          <a:prstGeom prst="rect">
            <a:avLst/>
          </a:prstGeom>
          <a:solidFill>
            <a:srgbClr val="32619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16" name="Google Shape;16;p3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760198" y="6130642"/>
            <a:ext cx="1623603" cy="67331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e.es/eli/es/rd/2014/07/11/592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ual.es/application/files/5017/1584/0727/PROTOCOLO_DE_ACTUACION_EN_CASO_DE_AT_Y_EP_DE_PFNR.pdf" TargetMode="External"/><Relationship Id="rId5" Type="http://schemas.openxmlformats.org/officeDocument/2006/relationships/hyperlink" Target="https://www.boe.es/buscar/act.php?id=BOE-A-2023-6967" TargetMode="External"/><Relationship Id="rId4" Type="http://schemas.openxmlformats.org/officeDocument/2006/relationships/hyperlink" Target="https://www.ual.es/application/files/8916/5641/2539/NORMATIVA_DE_PRACTICAS_ACADEMICAS_EXTERNAS_10_06_2022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al.portalicaro.e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seg-social.gob.es/wps/portal/importass/importass/inicio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plopez@fundacionual.e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sede.mjusticia.gob.es/es/tramites/certificado-registro-central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al.es/administracionelectronica/procedimiento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cms.ual.es/idc/groups/public/@serv/@empleo/documents/documento/ayudacurriculares2020.pdf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hyperlink" Target="https://www.ual.es/application/files/7916/5416/7041/ALUMNOSayudacurriculares2020.pdf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ual.es/contacta" TargetMode="External"/><Relationship Id="rId5" Type="http://schemas.openxmlformats.org/officeDocument/2006/relationships/hyperlink" Target="mailto:practicas@fundacionual.es" TargetMode="External"/><Relationship Id="rId4" Type="http://schemas.openxmlformats.org/officeDocument/2006/relationships/hyperlink" Target="mailto:dulcemar@fundacionual.es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al.es/empleo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hyperlink" Target="https://www.facebook.com/sueual" TargetMode="External"/><Relationship Id="rId4" Type="http://schemas.openxmlformats.org/officeDocument/2006/relationships/hyperlink" Target="https://fundacionual.es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0849" y="126749"/>
            <a:ext cx="8682301" cy="5264125"/>
          </a:xfrm>
          <a:prstGeom prst="rect">
            <a:avLst/>
          </a:prstGeom>
          <a:noFill/>
          <a:ln>
            <a:noFill/>
          </a:ln>
          <a:effectLst>
            <a:outerShdw blurRad="266700" dist="76200" dir="6600000" algn="ctr" rotWithShape="0">
              <a:srgbClr val="000000">
                <a:alpha val="40000"/>
              </a:srgbClr>
            </a:outerShdw>
          </a:effectLst>
        </p:spPr>
      </p:pic>
      <p:sp>
        <p:nvSpPr>
          <p:cNvPr id="102" name="Google Shape;102;p1"/>
          <p:cNvSpPr txBox="1">
            <a:spLocks noGrp="1"/>
          </p:cNvSpPr>
          <p:nvPr>
            <p:ph type="subTitle" idx="4294967295"/>
          </p:nvPr>
        </p:nvSpPr>
        <p:spPr>
          <a:xfrm>
            <a:off x="141075" y="1047624"/>
            <a:ext cx="8682300" cy="25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108196"/>
              <a:buFont typeface="Arial"/>
              <a:buNone/>
            </a:pPr>
            <a:endParaRPr sz="6100" b="1" i="0" u="none" strike="noStrike" cap="none">
              <a:solidFill>
                <a:srgbClr val="1F386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108196"/>
              <a:buFont typeface="Arial"/>
              <a:buNone/>
            </a:pPr>
            <a:endParaRPr sz="6100" b="1" i="0" u="none" strike="noStrike" cap="none">
              <a:solidFill>
                <a:srgbClr val="1F386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108196"/>
              <a:buFont typeface="Arial"/>
              <a:buNone/>
            </a:pPr>
            <a:r>
              <a:rPr lang="es-ES" sz="6100" b="1" i="0" u="none" strike="noStrike" cap="none">
                <a:solidFill>
                  <a:srgbClr val="1F3864"/>
                </a:solidFill>
                <a:latin typeface="Catamaran"/>
                <a:ea typeface="Catamaran"/>
                <a:cs typeface="Catamaran"/>
                <a:sym typeface="Catamaran"/>
              </a:rPr>
              <a:t>UNIVERSIDAD DE ALMERÍA</a:t>
            </a:r>
            <a:endParaRPr sz="23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44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4400" b="1" i="0" u="none" strike="noStrike" cap="none">
              <a:solidFill>
                <a:srgbClr val="1F3864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230798" y="3041993"/>
            <a:ext cx="8682300" cy="2940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SERVICIO DE EMPLEABILIDAD, POLÍTICAS SOCIALES Y SOSTENIBILIDAD Y FUNDACIÓN DE LA UNIVERSIDAD DE ALMERÍA</a:t>
            </a:r>
            <a:endParaRPr sz="1800" b="1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VICERRECTORADO DE POSTGRADO Y RELACIONES INSTITUCIONALES</a:t>
            </a:r>
            <a:endParaRPr sz="1800" b="1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DULCE MARÍA LÓPEZ</a:t>
            </a:r>
            <a:endParaRPr sz="1800" b="1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>
            <a:spLocks noGrp="1"/>
          </p:cNvSpPr>
          <p:nvPr>
            <p:ph type="title"/>
          </p:nvPr>
        </p:nvSpPr>
        <p:spPr>
          <a:xfrm>
            <a:off x="3458325" y="1851399"/>
            <a:ext cx="1623600" cy="28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7000"/>
              <a:buFont typeface="Catamaran"/>
              <a:buNone/>
            </a:pPr>
            <a:r>
              <a:rPr lang="es-ES"/>
              <a:t>1</a:t>
            </a:r>
            <a:endParaRPr/>
          </a:p>
        </p:txBody>
      </p:sp>
      <p:sp>
        <p:nvSpPr>
          <p:cNvPr id="109" name="Google Shape;109;p3"/>
          <p:cNvSpPr txBox="1">
            <a:spLocks noGrp="1"/>
          </p:cNvSpPr>
          <p:nvPr>
            <p:ph type="subTitle" idx="1"/>
          </p:nvPr>
        </p:nvSpPr>
        <p:spPr>
          <a:xfrm>
            <a:off x="4778718" y="3146231"/>
            <a:ext cx="4114800" cy="83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s-ES" sz="2000" b="1"/>
              <a:t>SERVICIO UNIVERSITARIO DE EMPLEO Y FUNDACIÓN DE LA UNIVERSIDAD DE ALMERÍA. PROGRAMAS</a:t>
            </a:r>
            <a:endParaRPr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7A8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g39fcc41bf1d_0_99"/>
          <p:cNvPicPr preferRelativeResize="0"/>
          <p:nvPr/>
        </p:nvPicPr>
        <p:blipFill rotWithShape="1">
          <a:blip r:embed="rId3">
            <a:alphaModFix/>
          </a:blip>
          <a:srcRect l="1109" r="51660"/>
          <a:stretch/>
        </p:blipFill>
        <p:spPr>
          <a:xfrm>
            <a:off x="-75" y="0"/>
            <a:ext cx="4309150" cy="612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9fcc41bf1d_0_99"/>
          <p:cNvSpPr txBox="1"/>
          <p:nvPr/>
        </p:nvSpPr>
        <p:spPr>
          <a:xfrm>
            <a:off x="5015875" y="405950"/>
            <a:ext cx="3967200" cy="54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PIDE CITA!!</a:t>
            </a:r>
            <a:endParaRPr sz="28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117" name="Google Shape;117;g39fcc41bf1d_0_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0087" y="2149375"/>
            <a:ext cx="2678774" cy="267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g32839f308b8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098348" cy="6120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32839f308b8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1" cy="613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g32839f308b8_0_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129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87ce399e4e_0_7"/>
          <p:cNvSpPr txBox="1">
            <a:spLocks noGrp="1"/>
          </p:cNvSpPr>
          <p:nvPr>
            <p:ph type="title"/>
          </p:nvPr>
        </p:nvSpPr>
        <p:spPr>
          <a:xfrm>
            <a:off x="3458325" y="1851399"/>
            <a:ext cx="1623600" cy="28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7000"/>
              <a:buFont typeface="Catamaran"/>
              <a:buNone/>
            </a:pPr>
            <a:r>
              <a:rPr lang="es-ES"/>
              <a:t>2</a:t>
            </a:r>
            <a:endParaRPr/>
          </a:p>
        </p:txBody>
      </p:sp>
      <p:sp>
        <p:nvSpPr>
          <p:cNvPr id="141" name="Google Shape;141;g387ce399e4e_0_7"/>
          <p:cNvSpPr txBox="1">
            <a:spLocks noGrp="1"/>
          </p:cNvSpPr>
          <p:nvPr>
            <p:ph type="subTitle" idx="1"/>
          </p:nvPr>
        </p:nvSpPr>
        <p:spPr>
          <a:xfrm>
            <a:off x="4778718" y="3146231"/>
            <a:ext cx="4114800" cy="8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ES" sz="1700" b="1"/>
              <a:t>¿CÓMO SE SOLICITAN LAS PRÁCTICAS CURRICULARES?</a:t>
            </a:r>
            <a:endParaRPr sz="17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"/>
          <p:cNvSpPr txBox="1">
            <a:spLocks noGrp="1"/>
          </p:cNvSpPr>
          <p:nvPr>
            <p:ph type="body" idx="4294967295"/>
          </p:nvPr>
        </p:nvSpPr>
        <p:spPr>
          <a:xfrm>
            <a:off x="480051" y="2209227"/>
            <a:ext cx="8319917" cy="3394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Grado en Derecho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	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Grado en  Relaciones Laborales y Recursos Humanos </a:t>
            </a:r>
            <a:endParaRPr/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Grado en Gestión y Administración Pública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Dobles Grados con asignatura matriculada en dicha Facultad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47" name="Google Shape;147;p2"/>
          <p:cNvSpPr txBox="1"/>
          <p:nvPr/>
        </p:nvSpPr>
        <p:spPr>
          <a:xfrm>
            <a:off x="647260" y="660535"/>
            <a:ext cx="8035013" cy="594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4826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tamaran"/>
              <a:buNone/>
            </a:pPr>
            <a:r>
              <a:rPr lang="es-ES" sz="36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FACULTAD DE DERECHO</a:t>
            </a:r>
            <a:endParaRPr sz="3000" b="0" i="0" u="none" strike="noStrike" cap="none">
              <a:solidFill>
                <a:srgbClr val="326195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48" name="Google Shape;148;p2"/>
          <p:cNvSpPr/>
          <p:nvPr/>
        </p:nvSpPr>
        <p:spPr>
          <a:xfrm>
            <a:off x="3268980" y="1501100"/>
            <a:ext cx="2606040" cy="18288"/>
          </a:xfrm>
          <a:custGeom>
            <a:avLst/>
            <a:gdLst/>
            <a:ahLst/>
            <a:cxnLst/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"/>
          <p:cNvSpPr/>
          <p:nvPr/>
        </p:nvSpPr>
        <p:spPr>
          <a:xfrm>
            <a:off x="471045" y="229309"/>
            <a:ext cx="7358100" cy="6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5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NORMATIVA QUE  REGULA LAS PRÁCTICAS ACADÉMICAS EXTERNAS DE LOS ESTUDIANTES UNIVERSITARIOS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5"/>
          <p:cNvSpPr txBox="1"/>
          <p:nvPr/>
        </p:nvSpPr>
        <p:spPr>
          <a:xfrm>
            <a:off x="537625" y="1017576"/>
            <a:ext cx="7976100" cy="48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Normativa de prácticas</a:t>
            </a:r>
            <a:endParaRPr sz="2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Real Decreto 592/2014 de 11 de julio, por el que se regulan las prácticas académicas externas de los estudiantes universitarios.</a:t>
            </a:r>
            <a: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Normativa de Prácticas Académicas Externas de la Universidad de Almería, aprobada en Consejo de Gobierno del día 22 de junio de 2016 y modificada el 22 de junio de 2017 y el 10 de junio de 2022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Real Decreto Ley 2/2023, de 16 de marzo. disposición adicional quincuagésima segunda, en virtud de la cual se incluye en el Sistema de Seguridad Social a los alumnos y alumnas que realicen prácticas formativas o académicas externas incluidas en programas de formación.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Pasos a seguir en caso de accidente</a:t>
            </a:r>
            <a:b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Protocolo de actuación en caso de accidentes de trabajo y enfermedad profesional prácticas externas curriculares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"/>
          <p:cNvSpPr txBox="1">
            <a:spLocks noGrp="1"/>
          </p:cNvSpPr>
          <p:nvPr>
            <p:ph type="body" idx="4294967295"/>
          </p:nvPr>
        </p:nvSpPr>
        <p:spPr>
          <a:xfrm>
            <a:off x="214375" y="157125"/>
            <a:ext cx="8418900" cy="305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 sz="2400" b="1">
                <a:latin typeface="Arial"/>
                <a:ea typeface="Arial"/>
                <a:cs typeface="Arial"/>
                <a:sym typeface="Arial"/>
              </a:rPr>
              <a:t>PROCEDIMIENTO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 sz="2400">
                <a:latin typeface="Arial"/>
                <a:ea typeface="Arial"/>
                <a:cs typeface="Arial"/>
                <a:sym typeface="Arial"/>
              </a:rPr>
              <a:t>Inscribirse en portal de empleo y prácticas ICARO-Universidad de Almería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ES" sz="2400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https://ual.portalicaro.es/</a:t>
            </a:r>
            <a:r>
              <a:rPr lang="es-ES" sz="2400" b="1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60" name="Google Shape;160;p8"/>
          <p:cNvPicPr preferRelativeResize="0"/>
          <p:nvPr/>
        </p:nvPicPr>
        <p:blipFill rotWithShape="1">
          <a:blip r:embed="rId4">
            <a:alphaModFix/>
          </a:blip>
          <a:srcRect l="25965" t="10408" r="25758" b="36611"/>
          <a:stretch/>
        </p:blipFill>
        <p:spPr>
          <a:xfrm>
            <a:off x="2398712" y="2979778"/>
            <a:ext cx="4050226" cy="250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571500" y="1928813"/>
            <a:ext cx="735806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900113" y="3555177"/>
            <a:ext cx="695801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14395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407659" y="150288"/>
            <a:ext cx="817696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lang="es-ES" sz="24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SOLICITUD DE LAS PRÁCTICAS CURRICULARES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lang="es-ES" sz="24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INSCRIPCIÓN DESDE CAMPUS VIRTUAL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975" y="1178925"/>
            <a:ext cx="8738050" cy="4752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9" name="Google Shape;169;p19"/>
          <p:cNvCxnSpPr/>
          <p:nvPr/>
        </p:nvCxnSpPr>
        <p:spPr>
          <a:xfrm flipH="1">
            <a:off x="4788024" y="2383676"/>
            <a:ext cx="657225" cy="28575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250" y="1360350"/>
            <a:ext cx="8773499" cy="44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0"/>
          <p:cNvSpPr txBox="1"/>
          <p:nvPr/>
        </p:nvSpPr>
        <p:spPr>
          <a:xfrm>
            <a:off x="1115616" y="188640"/>
            <a:ext cx="676875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lang="es-ES" sz="24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SOLICITUD DE PRÁCTICAS CURRICULARES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lang="es-ES" sz="24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INSCRIPCIÓN DESDE ICARO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6" name="Google Shape;176;p20"/>
          <p:cNvCxnSpPr/>
          <p:nvPr/>
        </p:nvCxnSpPr>
        <p:spPr>
          <a:xfrm flipH="1">
            <a:off x="1418800" y="2749075"/>
            <a:ext cx="1310700" cy="264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"/>
          <p:cNvSpPr txBox="1"/>
          <p:nvPr/>
        </p:nvSpPr>
        <p:spPr>
          <a:xfrm>
            <a:off x="407200" y="257700"/>
            <a:ext cx="8563800" cy="53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400" b="1" i="0" u="none" strike="noStrike" cap="none">
              <a:solidFill>
                <a:srgbClr val="1D4F8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24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OBLIGATORIO INTRODUCIR DATOS SEGURIDAD SOCIAL EN ICARO</a:t>
            </a:r>
            <a:endParaRPr sz="2800" b="0" i="0" u="none" strike="noStrike" cap="none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 </a:t>
            </a: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dispones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dicho número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puedes obtenerlo a través de los siguientes procedimientos: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96900" marR="0" lvl="0" indent="-3365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 c</a:t>
            </a: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ertificado digital, clave permanente, sms o clave pin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 través del Portal de la TGSS </a:t>
            </a: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“IMPORTASS”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s-ES" sz="1700" b="0" i="0" u="sng" strike="noStrike" cap="non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https://portal.seg-social.gob.es/wps/portal/importass/importass/inicio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96900" marR="0" lvl="0" indent="-336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Arial"/>
              <a:buChar char="●"/>
            </a:pP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bien, a través del servicio </a:t>
            </a: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“enviar una solicitud” 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existente en el Portal de la TGSS </a:t>
            </a: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“IMPORTASS”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Cuando lo obtengas, rellénalo dentro de </a:t>
            </a:r>
            <a:r>
              <a:rPr lang="es-ES" sz="1700"/>
              <a:t>t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 </a:t>
            </a: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“Datos Personales”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s-ES" sz="1700"/>
              <a:t>el 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perfil de </a:t>
            </a: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ICARO.</a:t>
            </a:r>
            <a:endParaRPr sz="1700" b="1" i="0" u="none" strike="noStrike" cap="none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87ce399e4e_0_16"/>
          <p:cNvSpPr txBox="1"/>
          <p:nvPr/>
        </p:nvSpPr>
        <p:spPr>
          <a:xfrm>
            <a:off x="1361440" y="485150"/>
            <a:ext cx="6116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24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SEGURIDAD SOCIAL</a:t>
            </a:r>
            <a:endParaRPr sz="2400" b="1" i="0" u="none" strike="noStrike" cap="none">
              <a:solidFill>
                <a:srgbClr val="1D4F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387ce399e4e_0_16"/>
          <p:cNvSpPr txBox="1"/>
          <p:nvPr/>
        </p:nvSpPr>
        <p:spPr>
          <a:xfrm>
            <a:off x="751840" y="1231271"/>
            <a:ext cx="7930500" cy="51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655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Todo el alumnado estará dado de alta en la Seguridad Social </a:t>
            </a:r>
            <a:r>
              <a:rPr lang="es-ES" sz="1700" b="1"/>
              <a:t>en el epígrafe</a:t>
            </a: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700" b="1"/>
              <a:t>“</a:t>
            </a: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prácticas no laborales</a:t>
            </a:r>
            <a:r>
              <a:rPr lang="es-ES" sz="1700" b="1"/>
              <a:t>”</a:t>
            </a: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700" b="1"/>
              <a:t>y en el</a:t>
            </a: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periodo establecido en </a:t>
            </a:r>
            <a:r>
              <a:rPr lang="es-ES" sz="1700" b="1"/>
              <a:t>su</a:t>
            </a: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selección. 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 muy importante no </a:t>
            </a:r>
            <a:r>
              <a:rPr lang="es-ES" sz="1700"/>
              <a:t>rebasar ese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periodo.</a:t>
            </a:r>
            <a:endParaRPr/>
          </a:p>
          <a:p>
            <a:pPr marL="0" marR="0" lvl="0" indent="0" algn="just" rtl="0">
              <a:lnSpc>
                <a:spcPct val="16556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655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qué consiste: 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 trata de un alta especial que sirve para computar </a:t>
            </a:r>
            <a:r>
              <a:rPr lang="es-ES" sz="1700"/>
              <a:t>el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tiempo trabajado solo a efectos de jubilación.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655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655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lang="es-ES" sz="1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Universidad de Almería es la responsable del alta y del coste de la misma: </a:t>
            </a:r>
            <a:r>
              <a:rPr lang="es-ES" sz="1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 ello debes informar a la gestora de prácticas de cualquier eventualidad, como faltas no justificadas, accidentes, bajas médicas, etc.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655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7800" algn="just" rtl="0">
              <a:lnSpc>
                <a:spcPct val="1655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/>
          <p:nvPr/>
        </p:nvSpPr>
        <p:spPr>
          <a:xfrm>
            <a:off x="571500" y="1928813"/>
            <a:ext cx="735806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1"/>
          <p:cNvSpPr/>
          <p:nvPr/>
        </p:nvSpPr>
        <p:spPr>
          <a:xfrm>
            <a:off x="900113" y="3555177"/>
            <a:ext cx="695801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rgbClr val="14395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1"/>
          <p:cNvSpPr txBox="1"/>
          <p:nvPr/>
        </p:nvSpPr>
        <p:spPr>
          <a:xfrm>
            <a:off x="571500" y="188640"/>
            <a:ext cx="817696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1" i="0" u="none" strike="noStrike" cap="none">
                <a:solidFill>
                  <a:srgbClr val="1D4F83"/>
                </a:solidFill>
                <a:latin typeface="Catamaran"/>
                <a:ea typeface="Catamaran"/>
                <a:cs typeface="Catamaran"/>
                <a:sym typeface="Catamaran"/>
              </a:rPr>
              <a:t>PRÁCTICAS CURRICULARES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lang="es-ES" sz="24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INSCRIPCIÓN DESDE ÍCARO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1043608" y="2060848"/>
            <a:ext cx="792088" cy="72008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8575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1"/>
          <p:cNvSpPr/>
          <p:nvPr/>
        </p:nvSpPr>
        <p:spPr>
          <a:xfrm>
            <a:off x="5724128" y="3519173"/>
            <a:ext cx="792088" cy="72008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28575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300" y="1340600"/>
            <a:ext cx="8702550" cy="4227825"/>
          </a:xfrm>
          <a:prstGeom prst="rect">
            <a:avLst/>
          </a:prstGeom>
          <a:solidFill>
            <a:srgbClr val="FFC000"/>
          </a:solidFill>
          <a:ln>
            <a:noFill/>
          </a:ln>
        </p:spPr>
      </p:pic>
      <p:cxnSp>
        <p:nvCxnSpPr>
          <p:cNvPr id="199" name="Google Shape;199;p21"/>
          <p:cNvCxnSpPr/>
          <p:nvPr/>
        </p:nvCxnSpPr>
        <p:spPr>
          <a:xfrm>
            <a:off x="5724128" y="3519173"/>
            <a:ext cx="2205435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2"/>
          <p:cNvSpPr txBox="1">
            <a:spLocks noGrp="1"/>
          </p:cNvSpPr>
          <p:nvPr>
            <p:ph type="title"/>
          </p:nvPr>
        </p:nvSpPr>
        <p:spPr>
          <a:xfrm>
            <a:off x="3494050" y="1708549"/>
            <a:ext cx="1623600" cy="28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7000"/>
              <a:buFont typeface="Catamaran"/>
              <a:buNone/>
            </a:pPr>
            <a:r>
              <a:rPr lang="es-ES"/>
              <a:t>3</a:t>
            </a:r>
            <a:endParaRPr/>
          </a:p>
        </p:txBody>
      </p:sp>
      <p:sp>
        <p:nvSpPr>
          <p:cNvPr id="205" name="Google Shape;205;p22"/>
          <p:cNvSpPr txBox="1">
            <a:spLocks noGrp="1"/>
          </p:cNvSpPr>
          <p:nvPr>
            <p:ph type="subTitle" idx="1"/>
          </p:nvPr>
        </p:nvSpPr>
        <p:spPr>
          <a:xfrm>
            <a:off x="4778718" y="3146231"/>
            <a:ext cx="4114800" cy="83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ES" sz="2000" b="1"/>
              <a:t>SOLICITUD DE OFERTAS Y ADJUDICACIÓN DE PUESTOS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/>
          <p:nvPr/>
        </p:nvSpPr>
        <p:spPr>
          <a:xfrm>
            <a:off x="84475" y="581347"/>
            <a:ext cx="88680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CALENDARIO GESTIÓN PRÁCTICAS CURRICULARES</a:t>
            </a:r>
            <a:endParaRPr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GRADO EN DERECHO (240 HORAS)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CURSO ACADÉMICO 2026 – 2027</a:t>
            </a:r>
            <a:endParaRPr sz="1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1" name="Google Shape;211;p27"/>
          <p:cNvGraphicFramePr/>
          <p:nvPr>
            <p:extLst>
              <p:ext uri="{D42A27DB-BD31-4B8C-83A1-F6EECF244321}">
                <p14:modId xmlns:p14="http://schemas.microsoft.com/office/powerpoint/2010/main" val="3541770210"/>
              </p:ext>
            </p:extLst>
          </p:nvPr>
        </p:nvGraphicFramePr>
        <p:xfrm>
          <a:off x="548640" y="2084832"/>
          <a:ext cx="8065008" cy="2734052"/>
        </p:xfrm>
        <a:graphic>
          <a:graphicData uri="http://schemas.openxmlformats.org/drawingml/2006/table">
            <a:tbl>
              <a:tblPr>
                <a:noFill/>
                <a:tableStyleId>{0CAF8BA5-6E72-41D6-B7FD-5930F7418118}</a:tableStyleId>
              </a:tblPr>
              <a:tblGrid>
                <a:gridCol w="3006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58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78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dirty="0"/>
                        <a:t>22 febrero a 02 de marzo 2027</a:t>
                      </a:r>
                      <a:endParaRPr sz="1400" u="none" strike="noStrike" cap="none" dirty="0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Solicitud de los alumnos (</a:t>
                      </a:r>
                      <a:r>
                        <a:rPr lang="es-ES" sz="14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r>
                        <a:rPr lang="es-ES" sz="14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referencias)</a:t>
                      </a:r>
                      <a:endParaRPr sz="1400" u="none" strike="noStrike" cap="none" dirty="0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78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marzo 2027</a:t>
                      </a:r>
                      <a:endParaRPr sz="1400" u="none" strike="noStrike" cap="none" dirty="0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Relación Provisional</a:t>
                      </a:r>
                      <a:endParaRPr sz="1400" u="none" strike="noStrike" cap="none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78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 a 08 de marzo 2027</a:t>
                      </a:r>
                      <a:endParaRPr sz="1400" u="none" strike="noStrike" cap="none" dirty="0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Alegaciones</a:t>
                      </a:r>
                      <a:endParaRPr sz="1400" u="none" strike="noStrike" cap="none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78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 de marzo 2027</a:t>
                      </a:r>
                      <a:endParaRPr sz="1400" u="none" strike="noStrike" cap="none" dirty="0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Respuesta de alegaciones</a:t>
                      </a:r>
                      <a:endParaRPr sz="1400" u="none" strike="noStrike" cap="none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78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 de marzo 2027</a:t>
                      </a:r>
                      <a:endParaRPr sz="1400" u="none" strike="noStrike" cap="none" dirty="0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Relación Definitiva</a:t>
                      </a:r>
                      <a:endParaRPr sz="1400" u="none" strike="noStrike" cap="none" dirty="0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78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 de marzo</a:t>
                      </a:r>
                      <a:r>
                        <a:rPr lang="es-ES" sz="14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2027</a:t>
                      </a:r>
                      <a:endParaRPr sz="1400" u="none" strike="noStrike" cap="none" dirty="0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INCORPORACIÓ</a:t>
                      </a:r>
                      <a:r>
                        <a:rPr lang="es-ES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 a las entidades, empresas….</a:t>
                      </a:r>
                      <a:endParaRPr sz="1400" u="none" strike="noStrike" cap="none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34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1" i="0" u="none" strike="noStrike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 </a:t>
                      </a:r>
                      <a:r>
                        <a:rPr lang="es-ES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r>
                        <a:rPr lang="es-ES" sz="1400" b="1" i="0" u="none" strike="noStrike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s-ES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</a:t>
                      </a:r>
                      <a:r>
                        <a:rPr lang="es-ES" sz="1400" b="1" i="0" u="none" strike="noStrike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s-ES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marzo a 31 de mayo</a:t>
                      </a:r>
                      <a:r>
                        <a:rPr lang="es-ES" sz="1400" b="1" u="none" strike="noStrike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2026</a:t>
                      </a:r>
                      <a:endParaRPr sz="1400" u="none" strike="noStrike" cap="none" dirty="0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1" i="0" u="none" strike="noStrike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REALIZACIÓN DE LAS PRÁCTICAS</a:t>
                      </a:r>
                      <a:endParaRPr sz="1400" u="none" strike="noStrike" cap="none" dirty="0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41C66344-2C23-9E4B-C7A9-2C3A31AD65C9}"/>
              </a:ext>
            </a:extLst>
          </p:cNvPr>
          <p:cNvSpPr txBox="1"/>
          <p:nvPr/>
        </p:nvSpPr>
        <p:spPr>
          <a:xfrm>
            <a:off x="1389888" y="5248656"/>
            <a:ext cx="526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Plazo máximo para proponer ofertas perfiladas: 18/02/2027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"/>
          <p:cNvSpPr/>
          <p:nvPr/>
        </p:nvSpPr>
        <p:spPr>
          <a:xfrm>
            <a:off x="84475" y="640475"/>
            <a:ext cx="8868000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CALENDARIO GESTIÓN PRÁCTICAS CURRICULARES</a:t>
            </a:r>
            <a:endParaRPr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Grado en Relaciones Laborales y Recursos Humanos (120 Horas) 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CURSO ACADÉMICO 2026 – 2027</a:t>
            </a:r>
            <a:endParaRPr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7" name="Google Shape;217;p4"/>
          <p:cNvGraphicFramePr/>
          <p:nvPr>
            <p:extLst>
              <p:ext uri="{D42A27DB-BD31-4B8C-83A1-F6EECF244321}">
                <p14:modId xmlns:p14="http://schemas.microsoft.com/office/powerpoint/2010/main" val="1938219128"/>
              </p:ext>
            </p:extLst>
          </p:nvPr>
        </p:nvGraphicFramePr>
        <p:xfrm>
          <a:off x="751412" y="1933096"/>
          <a:ext cx="7534125" cy="3200470"/>
        </p:xfrm>
        <a:graphic>
          <a:graphicData uri="http://schemas.openxmlformats.org/drawingml/2006/table">
            <a:tbl>
              <a:tblPr>
                <a:noFill/>
                <a:tableStyleId>{0CAF8BA5-6E72-41D6-B7FD-5930F7418118}</a:tableStyleId>
              </a:tblPr>
              <a:tblGrid>
                <a:gridCol w="2824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endParaRPr lang="es-ES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lang="es-ES" dirty="0"/>
                        <a:t>22 febrero a 02 de marzo 2027</a:t>
                      </a:r>
                      <a:endParaRPr lang="es-ES" sz="1400" u="none" strike="noStrike" cap="none"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Solicitud de los alumnos (</a:t>
                      </a:r>
                      <a:r>
                        <a:rPr lang="es-ES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referencias)</a:t>
                      </a:r>
                      <a:endParaRPr sz="1400" u="none" strike="noStrike" cap="none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s-ES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 marzo 2027</a:t>
                      </a:r>
                      <a:endParaRPr dirty="0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Relación Provisional</a:t>
                      </a:r>
                      <a:endParaRPr sz="1400" u="none" strike="noStrike" cap="none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 a 08 de marzo 2027</a:t>
                      </a:r>
                      <a:endParaRPr sz="1400" u="none" strike="noStrike" cap="none" dirty="0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Alegaciones</a:t>
                      </a:r>
                      <a:endParaRPr sz="1400" u="none" strike="noStrike" cap="none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 de marzo 2027</a:t>
                      </a:r>
                      <a:endParaRPr sz="1400" u="none" strike="noStrike" cap="none" dirty="0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Respuesta de alegaciones</a:t>
                      </a:r>
                      <a:endParaRPr sz="1400" u="none" strike="noStrike" cap="none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 de marzo 2027</a:t>
                      </a:r>
                      <a:endParaRPr sz="1400" u="none" strike="noStrike" cap="none" dirty="0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Relación Definitiva</a:t>
                      </a:r>
                      <a:endParaRPr sz="1400" u="none" strike="noStrike" cap="none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 de </a:t>
                      </a:r>
                      <a:r>
                        <a:rPr lang="es-ES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marzo</a:t>
                      </a:r>
                      <a:r>
                        <a:rPr lang="es-ES" sz="14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2027</a:t>
                      </a:r>
                      <a:endParaRPr sz="1400" u="none" strike="noStrike" cap="none" dirty="0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INCORPORACIÓN DE ALUMNOS A LOS CENTROS</a:t>
                      </a:r>
                      <a:endParaRPr sz="1400" u="none" strike="noStrike" cap="none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225">
                <a:tc>
                  <a:txBody>
                    <a:bodyPr/>
                    <a:lstStyle/>
                    <a:p>
                      <a:pPr marL="635" lvl="0" indent="-1905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635" lvl="0" indent="-1905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29/03/2027-31/05/2027</a:t>
                      </a:r>
                      <a:endParaRPr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635" lvl="0" indent="-1905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(20 o 24 días)</a:t>
                      </a:r>
                      <a:endParaRPr b="1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1" i="0" u="none" strike="noStrike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REALIZACIÓN DE LAS PRÁCTICAS</a:t>
                      </a:r>
                      <a:endParaRPr sz="1400" u="none" strike="noStrike" cap="none" dirty="0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DEFE1BD9-B033-EA37-C213-52B71AA0AA9A}"/>
              </a:ext>
            </a:extLst>
          </p:cNvPr>
          <p:cNvSpPr txBox="1"/>
          <p:nvPr/>
        </p:nvSpPr>
        <p:spPr>
          <a:xfrm>
            <a:off x="1389888" y="5248656"/>
            <a:ext cx="526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Plazo máximo para proponer ofertas perfiladas: 18/02/2027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5"/>
          <p:cNvSpPr/>
          <p:nvPr/>
        </p:nvSpPr>
        <p:spPr>
          <a:xfrm>
            <a:off x="276000" y="509597"/>
            <a:ext cx="8868000" cy="10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CALENDARIO GESTIÓN PRÁCTICAS CURRICULARES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Grado en Gestión y Administración Pública (300 Horas) </a:t>
            </a:r>
            <a:endParaRPr sz="1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CURSO ACADÉMICO 2025 – 2026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23" name="Google Shape;223;p5"/>
          <p:cNvGraphicFramePr/>
          <p:nvPr>
            <p:extLst>
              <p:ext uri="{D42A27DB-BD31-4B8C-83A1-F6EECF244321}">
                <p14:modId xmlns:p14="http://schemas.microsoft.com/office/powerpoint/2010/main" val="363443591"/>
              </p:ext>
            </p:extLst>
          </p:nvPr>
        </p:nvGraphicFramePr>
        <p:xfrm>
          <a:off x="751410" y="1999338"/>
          <a:ext cx="7741050" cy="2616950"/>
        </p:xfrm>
        <a:graphic>
          <a:graphicData uri="http://schemas.openxmlformats.org/drawingml/2006/table">
            <a:tbl>
              <a:tblPr>
                <a:noFill/>
                <a:tableStyleId>{0CAF8BA5-6E72-41D6-B7FD-5930F7418118}</a:tableStyleId>
              </a:tblPr>
              <a:tblGrid>
                <a:gridCol w="2902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325">
                <a:tc>
                  <a:txBody>
                    <a:bodyPr/>
                    <a:lstStyle/>
                    <a:p>
                      <a:pPr marL="635" lvl="0" indent="-1905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25/01/2027-28/01/2027</a:t>
                      </a:r>
                      <a:endParaRPr sz="1400" u="none" strike="noStrike" cap="none" dirty="0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Solicitud de los alumnos (</a:t>
                      </a:r>
                      <a:r>
                        <a:rPr lang="es-ES" sz="14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referencias)</a:t>
                      </a:r>
                      <a:endParaRPr sz="1400" u="none" strike="noStrike" cap="none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500">
                <a:tc>
                  <a:txBody>
                    <a:bodyPr/>
                    <a:lstStyle/>
                    <a:p>
                      <a:pPr marL="635" lvl="0" indent="-1905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29/01/2027</a:t>
                      </a:r>
                      <a:endParaRPr sz="1400" b="1" u="none" strike="noStrike" cap="none" dirty="0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Relación Provisional</a:t>
                      </a:r>
                      <a:endParaRPr sz="1400" u="none" strike="noStrike" cap="none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500">
                <a:tc>
                  <a:txBody>
                    <a:bodyPr/>
                    <a:lstStyle/>
                    <a:p>
                      <a:pPr marL="635" lvl="0" indent="-1905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01/02/2027 - 03/02/2027</a:t>
                      </a:r>
                      <a:endParaRPr sz="1400" b="1" u="none" strike="noStrike" cap="none" dirty="0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Alegaciones</a:t>
                      </a:r>
                      <a:endParaRPr sz="1400" u="none" strike="noStrike" cap="none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500">
                <a:tc>
                  <a:txBody>
                    <a:bodyPr/>
                    <a:lstStyle/>
                    <a:p>
                      <a:pPr marL="635" lvl="0" indent="-1905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05/02/2027</a:t>
                      </a:r>
                      <a:endParaRPr sz="1400" u="none" strike="noStrike" cap="none" dirty="0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Respuesta de alegaciones</a:t>
                      </a:r>
                      <a:endParaRPr sz="1400" u="none" strike="noStrike" cap="none"/>
                    </a:p>
                  </a:txBody>
                  <a:tcPr marL="68575" marR="68575" marT="45725" marB="457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500">
                <a:tc>
                  <a:txBody>
                    <a:bodyPr/>
                    <a:lstStyle/>
                    <a:p>
                      <a:pPr marL="635" lvl="0" indent="-1905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b="1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08/02/2027</a:t>
                      </a:r>
                      <a:endParaRPr sz="1400" u="none" strike="noStrike" cap="none" dirty="0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Relación Definitiva</a:t>
                      </a:r>
                      <a:endParaRPr sz="1400" u="none" strike="noStrike" cap="none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500">
                <a:tc>
                  <a:txBody>
                    <a:bodyPr/>
                    <a:lstStyle/>
                    <a:p>
                      <a:pPr marL="635" marR="0" lvl="0" indent="-1905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sz="1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15/02/2026</a:t>
                      </a:r>
                      <a:endParaRPr sz="1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INCORPORACIÓN DE ALUMNOS A LOS CENTROS</a:t>
                      </a:r>
                      <a:endParaRPr sz="1400" u="none" strike="noStrike" cap="none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125">
                <a:tc>
                  <a:txBody>
                    <a:bodyPr/>
                    <a:lstStyle/>
                    <a:p>
                      <a:pPr marL="635" lvl="0" indent="-1905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16/02/2026-15/05/2026</a:t>
                      </a:r>
                      <a:endParaRPr sz="1400" u="none" strike="noStrike" cap="none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1400" b="1" i="0" u="none" strike="noStrike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REALIZACIÓN DE LAS PRÁCTICAS</a:t>
                      </a:r>
                      <a:endParaRPr sz="1400" u="none" strike="noStrike" cap="none" dirty="0"/>
                    </a:p>
                  </a:txBody>
                  <a:tcPr marL="68575" marR="68575" marT="45725" marB="457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EFF2138-7F81-4FE6-1F74-4080B2623D94}"/>
              </a:ext>
            </a:extLst>
          </p:cNvPr>
          <p:cNvSpPr txBox="1"/>
          <p:nvPr/>
        </p:nvSpPr>
        <p:spPr>
          <a:xfrm>
            <a:off x="1380744" y="5038929"/>
            <a:ext cx="526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Plazo máximo para proponer ofertas perfiladas: 21/01/2027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"/>
          <p:cNvSpPr txBox="1"/>
          <p:nvPr/>
        </p:nvSpPr>
        <p:spPr>
          <a:xfrm>
            <a:off x="2286000" y="4680663"/>
            <a:ext cx="45720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pic>
        <p:nvPicPr>
          <p:cNvPr id="229" name="Google Shape;229;p6" descr="Programas de becas Repsol para estudiantes y graduados | Repso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125" y="3841125"/>
            <a:ext cx="8641476" cy="241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6"/>
          <p:cNvSpPr txBox="1"/>
          <p:nvPr/>
        </p:nvSpPr>
        <p:spPr>
          <a:xfrm>
            <a:off x="165399" y="1278478"/>
            <a:ext cx="8641476" cy="3398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2400" b="1" i="0" u="none" strike="noStrike" cap="none" dirty="0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ESTUDIANTES CON DISCAPACIDAD</a:t>
            </a:r>
            <a:endParaRPr sz="2400" b="0" i="0" u="none" strike="noStrike" cap="none" dirty="0">
              <a:solidFill>
                <a:srgbClr val="FF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 dirty="0">
                <a:solidFill>
                  <a:srgbClr val="000000"/>
                </a:solidFill>
                <a:latin typeface="Catamaran"/>
                <a:ea typeface="Catamaran"/>
                <a:cs typeface="Catamaran"/>
                <a:sym typeface="Catamaran"/>
              </a:rPr>
              <a:t>     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800" b="0" i="0" u="none" strike="noStrike" cap="none" dirty="0">
                <a:solidFill>
                  <a:srgbClr val="000000"/>
                </a:solidFill>
                <a:latin typeface="Catamaran"/>
                <a:ea typeface="Catamaran"/>
                <a:cs typeface="Catamaran"/>
                <a:sym typeface="Catamaran"/>
              </a:rPr>
              <a:t>Deben comunicarlo y aportar el Certificado de Discapacidad a la</a:t>
            </a:r>
            <a:r>
              <a:rPr lang="es-ES" sz="1800" dirty="0">
                <a:latin typeface="Catamaran"/>
                <a:ea typeface="Catamaran"/>
                <a:cs typeface="Catamaran"/>
                <a:sym typeface="Catamaran"/>
              </a:rPr>
              <a:t>:</a:t>
            </a:r>
            <a:endParaRPr sz="1800" b="0" i="0" u="none" strike="noStrike" cap="none" dirty="0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800" b="1" i="0" u="none" strike="noStrike" cap="none" dirty="0">
                <a:solidFill>
                  <a:srgbClr val="000000"/>
                </a:solidFill>
                <a:latin typeface="Catamaran"/>
                <a:ea typeface="Catamaran"/>
                <a:cs typeface="Catamaran"/>
                <a:sym typeface="Catamaran"/>
              </a:rPr>
              <a:t>Unidad de Atención a la Diversidad Funcional</a:t>
            </a:r>
            <a:endParaRPr sz="1800" b="1" i="0" u="none" strike="noStrike" cap="none" dirty="0">
              <a:solidFill>
                <a:srgbClr val="00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00" dirty="0"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800" dirty="0">
                <a:latin typeface="Catamaran"/>
                <a:ea typeface="Catamaran"/>
                <a:cs typeface="Catamaran"/>
                <a:sym typeface="Catamaran"/>
              </a:rPr>
              <a:t>Con un plazo de antelación de</a:t>
            </a:r>
            <a:r>
              <a:rPr lang="es-ES" sz="1800" b="0" i="0" u="none" strike="noStrike" cap="none" dirty="0">
                <a:solidFill>
                  <a:srgbClr val="000000"/>
                </a:solidFill>
                <a:latin typeface="Catamaran"/>
                <a:ea typeface="Catamaran"/>
                <a:cs typeface="Catamaran"/>
                <a:sym typeface="Catamaran"/>
              </a:rPr>
              <a:t> tres semanas antes de que se inicie el proceso de adjudicación para la adaptación al puesto.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s-E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6"/>
          <p:cNvSpPr txBox="1"/>
          <p:nvPr/>
        </p:nvSpPr>
        <p:spPr>
          <a:xfrm>
            <a:off x="2136618" y="385678"/>
            <a:ext cx="45810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2400" b="1" i="0" u="none" strike="noStrike" cap="none">
                <a:solidFill>
                  <a:srgbClr val="1D4F83"/>
                </a:solidFill>
                <a:latin typeface="Catamaran"/>
                <a:ea typeface="Catamaran"/>
                <a:cs typeface="Catamaran"/>
                <a:sym typeface="Catamaran"/>
              </a:rPr>
              <a:t>ADJUDICACIÓN DE PUESTOS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"/>
          <p:cNvSpPr txBox="1"/>
          <p:nvPr/>
        </p:nvSpPr>
        <p:spPr>
          <a:xfrm>
            <a:off x="157650" y="177350"/>
            <a:ext cx="8651400" cy="56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2400" b="1" i="0" u="none" strike="noStrike" cap="none" dirty="0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ESTUDIANTES CON EMPRESA CONTACTADA</a:t>
            </a:r>
            <a:r>
              <a:rPr lang="es-ES" sz="1400" b="1" i="0" u="none" strike="noStrike" cap="none" dirty="0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 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2400" b="1" i="0" u="none" strike="noStrike" cap="none" dirty="0">
                <a:solidFill>
                  <a:srgbClr val="4472C4"/>
                </a:solidFill>
                <a:latin typeface="Catamaran"/>
                <a:ea typeface="Catamaran"/>
                <a:cs typeface="Catamaran"/>
                <a:sym typeface="Catamaran"/>
              </a:rPr>
              <a:t>PRÁCTICAS PERFILADAS</a:t>
            </a:r>
            <a:endParaRPr sz="2400" dirty="0"/>
          </a:p>
          <a:p>
            <a:pPr marL="0" marR="0" lvl="0" indent="0" algn="ctr" rtl="0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 dirty="0">
              <a:solidFill>
                <a:srgbClr val="4472C4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just" rtl="0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s-ES" sz="1800" b="0" i="0" u="none" strike="noStrike" cap="none" dirty="0">
                <a:solidFill>
                  <a:srgbClr val="000000"/>
                </a:solidFill>
                <a:latin typeface="Catamaran"/>
                <a:ea typeface="Catamaran"/>
                <a:cs typeface="Catamaran"/>
                <a:sym typeface="Catamaran"/>
              </a:rPr>
              <a:t>Esta modalidad es excepcional, por lo que debe ser autorizada por el/la coordinador/a de las prácticas.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s-E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just" rtl="0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s-ES" sz="1800" b="0" i="0" u="none" strike="noStrike" cap="none" dirty="0">
                <a:solidFill>
                  <a:srgbClr val="000000"/>
                </a:solidFill>
                <a:latin typeface="Catamaran"/>
                <a:ea typeface="Catamaran"/>
                <a:cs typeface="Catamaran"/>
                <a:sym typeface="Catamaran"/>
              </a:rPr>
              <a:t>Empresa debe enviar</a:t>
            </a:r>
            <a:r>
              <a:rPr lang="es-ES" sz="1800" dirty="0">
                <a:latin typeface="Catamaran"/>
                <a:ea typeface="Catamaran"/>
                <a:cs typeface="Catamaran"/>
                <a:sym typeface="Catamaran"/>
              </a:rPr>
              <a:t> un</a:t>
            </a:r>
            <a:r>
              <a:rPr lang="es-ES" sz="1800" b="0" i="0" u="none" strike="noStrike" cap="none" dirty="0">
                <a:solidFill>
                  <a:srgbClr val="000000"/>
                </a:solidFill>
                <a:latin typeface="Catamaran"/>
                <a:ea typeface="Catamaran"/>
                <a:cs typeface="Catamaran"/>
                <a:sym typeface="Catamaran"/>
              </a:rPr>
              <a:t> correo electrónico a </a:t>
            </a:r>
            <a:r>
              <a:rPr lang="es-ES" sz="1800" b="0" i="0" u="sng" strike="noStrike" cap="none" dirty="0">
                <a:solidFill>
                  <a:srgbClr val="000000"/>
                </a:solidFill>
                <a:latin typeface="Catamaran"/>
                <a:ea typeface="Catamaran"/>
                <a:cs typeface="Catamaran"/>
                <a:sym typeface="Catamar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dulcemar@fundacionual.es</a:t>
            </a:r>
            <a:r>
              <a:rPr lang="es-ES" sz="1800" b="0" i="0" u="none" strike="noStrike" cap="none" dirty="0">
                <a:solidFill>
                  <a:srgbClr val="000000"/>
                </a:solidFill>
                <a:latin typeface="Catamaran"/>
                <a:ea typeface="Catamaran"/>
                <a:cs typeface="Catamaran"/>
                <a:sym typeface="Catamaran"/>
              </a:rPr>
              <a:t> solicitando la oferta con el nombre del alumno.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s-E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just" rtl="0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s-ES" sz="1800" b="1" i="0" u="none" strike="noStrike" cap="none" dirty="0">
                <a:solidFill>
                  <a:srgbClr val="000000"/>
                </a:solidFill>
                <a:latin typeface="Catamaran"/>
                <a:ea typeface="Catamaran"/>
                <a:cs typeface="Catamaran"/>
                <a:sym typeface="Catamaran"/>
              </a:rPr>
              <a:t>El alumno no participa en el proceso de adjudicación </a:t>
            </a:r>
            <a:r>
              <a:rPr lang="es-ES" sz="1800" b="0" i="0" u="none" strike="noStrike" cap="none" dirty="0">
                <a:solidFill>
                  <a:srgbClr val="000000"/>
                </a:solidFill>
                <a:latin typeface="Catamaran"/>
                <a:ea typeface="Catamaran"/>
                <a:cs typeface="Catamaran"/>
                <a:sym typeface="Catamaran"/>
              </a:rPr>
              <a:t>si su oferta perfilada ha sido autorizada (le aparecerá en su perfil de Icaro su selección días previos a la apertura de la convocatoria oficial)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s-E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24" descr="Programas de becas Repsol para estudiantes y graduados | Repso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0650" y="4141175"/>
            <a:ext cx="6694849" cy="18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4"/>
          <p:cNvSpPr txBox="1"/>
          <p:nvPr/>
        </p:nvSpPr>
        <p:spPr>
          <a:xfrm>
            <a:off x="372117" y="419323"/>
            <a:ext cx="82296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ADJUDICACIÓN DE PUESTOS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4"/>
          <p:cNvSpPr txBox="1"/>
          <p:nvPr/>
        </p:nvSpPr>
        <p:spPr>
          <a:xfrm>
            <a:off x="296088" y="995323"/>
            <a:ext cx="8381654" cy="3145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342900" marR="0" lvl="1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s-ES" sz="3200" b="0" i="0" u="none" strike="noStrike" cap="none" dirty="0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	</a:t>
            </a:r>
            <a:endParaRPr sz="3200" b="0" i="0" u="none" strike="noStrike" cap="none" dirty="0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342900" marR="0" lvl="0" indent="-330517" algn="just" rtl="0">
              <a:lnSpc>
                <a:spcPct val="110000"/>
              </a:lnSpc>
              <a:spcBef>
                <a:spcPts val="36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s-ES"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primer lugar, se abrirá un Plazo de Inscripción a las ofertas de prácticas disponibles en el que cada estudiante indicará desde la aplicación ICARO, por orden de preferencia, todas las empresas en las que desea realizar las prácticas.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0000"/>
              </a:lnSpc>
              <a:spcBef>
                <a:spcPts val="364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30517" algn="just" rtl="0">
              <a:lnSpc>
                <a:spcPct val="110000"/>
              </a:lnSpc>
              <a:spcBef>
                <a:spcPts val="36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s-ES"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cada oferta se informa del nombre de la  empresa, localidad de realización de las prácticas, fecha de inicio, duración, actividades a desempeñar y competencias a desarrollar durante las prácticas.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0000"/>
              </a:lnSpc>
              <a:spcBef>
                <a:spcPts val="364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30517" algn="just" rtl="0">
              <a:lnSpc>
                <a:spcPct val="110000"/>
              </a:lnSpc>
              <a:spcBef>
                <a:spcPts val="36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s-ES"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periodo exacto de inscripción se comunicará por correo electrónico.</a:t>
            </a:r>
            <a:endParaRPr sz="2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0000"/>
              </a:lnSpc>
              <a:spcBef>
                <a:spcPts val="364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25" descr="Prácticas profesionales pagas: Sector público abrió las puertas a  universitarios, consulte cómo vincularse"/>
          <p:cNvPicPr preferRelativeResize="0"/>
          <p:nvPr/>
        </p:nvPicPr>
        <p:blipFill rotWithShape="1">
          <a:blip r:embed="rId3">
            <a:alphaModFix/>
          </a:blip>
          <a:srcRect t="26596" b="15640"/>
          <a:stretch/>
        </p:blipFill>
        <p:spPr>
          <a:xfrm>
            <a:off x="4412196" y="4685699"/>
            <a:ext cx="3861126" cy="1254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 txBox="1"/>
          <p:nvPr/>
        </p:nvSpPr>
        <p:spPr>
          <a:xfrm>
            <a:off x="649572" y="1191925"/>
            <a:ext cx="8229600" cy="3595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marR="0" lvl="0" indent="-298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adjudicación de ofertas se hará atendiendo a la </a:t>
            </a:r>
            <a:r>
              <a:rPr lang="es-ES" sz="1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nota media del expediente académico </a:t>
            </a:r>
            <a: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 curso anterior.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98450" algn="just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Finalizado el periodo de inscripción, se enviará a través de correo electrónico un </a:t>
            </a:r>
            <a:r>
              <a:rPr lang="es-ES" sz="1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Listado Provisional de Adjudicación</a:t>
            </a:r>
            <a:r>
              <a:rPr lang="es-ES" sz="1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 se abrirá un periodo de alegaciones.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98450" algn="just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Finalizado dicho periodo de alegaciones se enviará vía correo electrónico el </a:t>
            </a:r>
            <a:r>
              <a:rPr lang="es-ES" sz="1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Listado Definitivo de Adjudicación</a:t>
            </a:r>
            <a:r>
              <a:rPr lang="es-ES" sz="1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ofertas y se comunicará a cada persona la fecha en la que tiene que confirmar la aceptación a través de la aplicación Ícaro.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98448" algn="just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 personas con oferta adjudicada tienen la obligación de aceptarla.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250" name="Google Shape;250;p25"/>
          <p:cNvSpPr txBox="1"/>
          <p:nvPr/>
        </p:nvSpPr>
        <p:spPr>
          <a:xfrm>
            <a:off x="264828" y="4892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"/>
              <a:buNone/>
            </a:pPr>
            <a:endParaRPr sz="24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ADJUDICACIÓN DE PUESTOS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87ce399e4e_0_113"/>
          <p:cNvSpPr txBox="1"/>
          <p:nvPr/>
        </p:nvSpPr>
        <p:spPr>
          <a:xfrm>
            <a:off x="2900772" y="732714"/>
            <a:ext cx="3766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7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Figuras implicadas</a:t>
            </a:r>
            <a:endParaRPr sz="3200" b="1" i="0" u="none" strike="noStrike" cap="none">
              <a:solidFill>
                <a:srgbClr val="1D4F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g387ce399e4e_0_1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720" y="1615440"/>
            <a:ext cx="8768078" cy="3384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>
            <a:spLocks noGrp="1"/>
          </p:cNvSpPr>
          <p:nvPr>
            <p:ph type="title"/>
          </p:nvPr>
        </p:nvSpPr>
        <p:spPr>
          <a:xfrm>
            <a:off x="3460150" y="1683924"/>
            <a:ext cx="1623600" cy="28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7000"/>
              <a:buFont typeface="Catamaran"/>
              <a:buNone/>
            </a:pPr>
            <a:r>
              <a:rPr lang="es-ES"/>
              <a:t>4</a:t>
            </a:r>
            <a:endParaRPr/>
          </a:p>
        </p:txBody>
      </p:sp>
      <p:sp>
        <p:nvSpPr>
          <p:cNvPr id="262" name="Google Shape;262;p32"/>
          <p:cNvSpPr txBox="1">
            <a:spLocks noGrp="1"/>
          </p:cNvSpPr>
          <p:nvPr>
            <p:ph type="subTitle" idx="1"/>
          </p:nvPr>
        </p:nvSpPr>
        <p:spPr>
          <a:xfrm>
            <a:off x="4778717" y="3146231"/>
            <a:ext cx="4227717" cy="83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ES" sz="2000" b="1"/>
              <a:t>CUESTIONES A TENER EN CUENTA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1"/>
          <p:cNvSpPr txBox="1"/>
          <p:nvPr/>
        </p:nvSpPr>
        <p:spPr>
          <a:xfrm>
            <a:off x="665250" y="988000"/>
            <a:ext cx="73962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lang="es-ES" sz="24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CERTIFICADO DE DELITOS SEXUALES (CONTACTO CON MENORES)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1"/>
          <p:cNvSpPr txBox="1"/>
          <p:nvPr/>
        </p:nvSpPr>
        <p:spPr>
          <a:xfrm>
            <a:off x="665250" y="1770451"/>
            <a:ext cx="7560900" cy="3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Aquellas personas que durante las prácticas vayan a tener contacto con menores, deben solicitar el certificado de no haber cometido delitos sexuales al  Ministerio de Justicia. Si tienes firma digital,  lo puedes solicitar en la siguiente dirección: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sng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https://sede.mjusticia.gob.es/es/tramites/certificado-registro-central</a:t>
            </a: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br>
              <a:rPr lang="es-E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2839f308b8_0_40"/>
          <p:cNvSpPr txBox="1"/>
          <p:nvPr/>
        </p:nvSpPr>
        <p:spPr>
          <a:xfrm>
            <a:off x="1699491" y="404664"/>
            <a:ext cx="5652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lang="es-ES" sz="24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RECONOCIMIENTO DE CRÉDITOS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32839f308b8_0_40"/>
          <p:cNvSpPr txBox="1"/>
          <p:nvPr/>
        </p:nvSpPr>
        <p:spPr>
          <a:xfrm>
            <a:off x="641838" y="981601"/>
            <a:ext cx="8176800" cy="53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El reconocimiento de créditos se gestiona a través de </a:t>
            </a:r>
            <a:r>
              <a:rPr lang="es-ES" sz="2000" b="1" i="0" u="none" strike="noStrike" cap="none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Mi Secretaría. </a:t>
            </a:r>
            <a:r>
              <a:rPr lang="es-ES" sz="20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El procedimiento está publicado en el siguiente enlace:</a:t>
            </a:r>
            <a:r>
              <a:rPr lang="es-ES" sz="2000" b="1" i="0" u="none" strike="noStrike" cap="none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r>
              <a:rPr lang="es-ES" sz="2000" b="1" i="0" u="sng" strike="noStrike" cap="none">
                <a:solidFill>
                  <a:schemeClr val="hlink"/>
                </a:solidFill>
                <a:latin typeface="Catamaran"/>
                <a:ea typeface="Catamaran"/>
                <a:cs typeface="Catamaran"/>
                <a:sym typeface="Catamaran"/>
                <a:hlinkClick r:id="rId3"/>
              </a:rPr>
              <a:t>https://www.ual.es/administracionelectronica/procedimientos</a:t>
            </a:r>
            <a:endParaRPr sz="2000" b="1" i="0" u="none" strike="noStrike" cap="none">
              <a:solidFill>
                <a:srgbClr val="FF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FF0000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Las personas que realizan las Prácticas Extracurriculares y solicitan el reconocimiento de créditos, tras el reconocimiento de las asignaturas de Prácticas en su expediente académico, hay que revocar la </a:t>
            </a:r>
            <a:r>
              <a:rPr lang="es-ES" sz="2000" b="1" i="0" u="none" strike="noStrike" cap="none">
                <a:solidFill>
                  <a:srgbClr val="FF0000"/>
                </a:solidFill>
                <a:latin typeface="Catamaran"/>
                <a:ea typeface="Catamaran"/>
                <a:cs typeface="Catamaran"/>
                <a:sym typeface="Catamaran"/>
              </a:rPr>
              <a:t>beca general del Ministerio de Educación y Formación Profesional</a:t>
            </a:r>
            <a:r>
              <a:rPr lang="es-ES"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,</a:t>
            </a:r>
            <a:r>
              <a:rPr lang="es-ES" sz="20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por haber quedado matriculada de menos créditos de los exigidos en la convocatoria. </a:t>
            </a:r>
            <a:br>
              <a:rPr lang="es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tamar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g32839f308b8_0_40" descr="Información General del trámite de reconocimiento y transferencia de  créditos - Universidad de Almerí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52091" y="5014895"/>
            <a:ext cx="1226500" cy="11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87ce399e4e_0_212"/>
          <p:cNvSpPr txBox="1"/>
          <p:nvPr/>
        </p:nvSpPr>
        <p:spPr>
          <a:xfrm>
            <a:off x="505800" y="444130"/>
            <a:ext cx="8132400" cy="57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1" i="0" u="sng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IMPORTANTE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41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None/>
            </a:pP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Debéis tener el </a:t>
            </a:r>
            <a:r>
              <a:rPr lang="es-ES" sz="16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cv en Ícaro</a:t>
            </a: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totalmente cumplimentado y actualizado.</a:t>
            </a: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No es aconsejable visualizar las ofertas en </a:t>
            </a:r>
            <a:r>
              <a:rPr lang="es-ES" sz="16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móvil.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Prestad atención a la localidad de realización de las prácticas.</a:t>
            </a: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Tenéis la obligación de realizar la práctica que se os </a:t>
            </a:r>
            <a:r>
              <a:rPr lang="es-ES" sz="16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adjudica</a:t>
            </a: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en función de vuestra elección.</a:t>
            </a: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Debéis completar las horas de prácticas en el periodo que aparece en vuestro documento de aceptación:  </a:t>
            </a:r>
            <a:r>
              <a:rPr lang="es-ES" sz="16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nadie podrá excederse de ese periodo. 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Debéis </a:t>
            </a:r>
            <a:r>
              <a:rPr lang="es-ES" sz="16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comunicar a la empresa</a:t>
            </a: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con antelación vuestras faltas y recuperar esas horas dentro del período de prácticas establecido.</a:t>
            </a: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Se debe realizar </a:t>
            </a:r>
            <a:r>
              <a:rPr lang="es-ES" sz="16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todas las tareas</a:t>
            </a: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con responsabilidad, con independencia de que sean básicas o de cierta importancia.</a:t>
            </a: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tamaran"/>
              <a:buChar char="●"/>
            </a:pP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En general, hay que mantener las </a:t>
            </a:r>
            <a:r>
              <a:rPr lang="es-ES" sz="16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normas básicas de comportamiento, educación y profesionalidad.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8"/>
          <p:cNvSpPr txBox="1">
            <a:spLocks noGrp="1"/>
          </p:cNvSpPr>
          <p:nvPr>
            <p:ph type="title"/>
          </p:nvPr>
        </p:nvSpPr>
        <p:spPr>
          <a:xfrm>
            <a:off x="3494050" y="1779999"/>
            <a:ext cx="1623600" cy="28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6195"/>
              </a:buClr>
              <a:buSzPts val="17000"/>
              <a:buFont typeface="Catamaran"/>
              <a:buNone/>
            </a:pPr>
            <a:r>
              <a:rPr lang="es-ES"/>
              <a:t>5</a:t>
            </a:r>
            <a:endParaRPr/>
          </a:p>
        </p:txBody>
      </p:sp>
      <p:sp>
        <p:nvSpPr>
          <p:cNvPr id="286" name="Google Shape;286;p28"/>
          <p:cNvSpPr txBox="1">
            <a:spLocks noGrp="1"/>
          </p:cNvSpPr>
          <p:nvPr>
            <p:ph type="subTitle" idx="1"/>
          </p:nvPr>
        </p:nvSpPr>
        <p:spPr>
          <a:xfrm>
            <a:off x="4778718" y="3146231"/>
            <a:ext cx="4114800" cy="83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ES" sz="2000" b="1"/>
              <a:t>MANUAL DE ACCESO A ÍCARO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9"/>
          <p:cNvSpPr/>
          <p:nvPr/>
        </p:nvSpPr>
        <p:spPr>
          <a:xfrm>
            <a:off x="70338" y="1496743"/>
            <a:ext cx="89154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b="1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MANUAL DE PRÁCTICAS CURRICULARES PARA EL ALUMNADO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9"/>
          <p:cNvSpPr txBox="1"/>
          <p:nvPr/>
        </p:nvSpPr>
        <p:spPr>
          <a:xfrm>
            <a:off x="656333" y="617023"/>
            <a:ext cx="7344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4F83"/>
              </a:buClr>
              <a:buSzPts val="2400"/>
              <a:buFont typeface="Arial"/>
              <a:buNone/>
            </a:pPr>
            <a:r>
              <a:rPr lang="es-ES" sz="24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MANUAL</a:t>
            </a:r>
            <a:r>
              <a:rPr lang="es-E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24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DE PRÁCTICAS CURRICULARES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29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l="42018" t="12393" r="27212" b="10342"/>
          <a:stretch/>
        </p:blipFill>
        <p:spPr>
          <a:xfrm>
            <a:off x="3603790" y="2855314"/>
            <a:ext cx="2224452" cy="3142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87ce399e4e_0_304"/>
          <p:cNvSpPr txBox="1"/>
          <p:nvPr/>
        </p:nvSpPr>
        <p:spPr>
          <a:xfrm>
            <a:off x="538784" y="287397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CONTACTOS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326195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pic>
        <p:nvPicPr>
          <p:cNvPr id="301" name="Google Shape;301;g387ce399e4e_0_3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56700" y="907500"/>
            <a:ext cx="4512876" cy="46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g387ce399e4e_0_304"/>
          <p:cNvSpPr txBox="1"/>
          <p:nvPr/>
        </p:nvSpPr>
        <p:spPr>
          <a:xfrm>
            <a:off x="68975" y="1722400"/>
            <a:ext cx="4374900" cy="41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Dulce Mª López (ICARO):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TELÉFONO:  950 01 58 70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E-MAIL: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sng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dulcemar@fundacionual.es</a:t>
            </a: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sng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practicas@fundacionual.es</a:t>
            </a: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CAU: </a:t>
            </a:r>
            <a:r>
              <a:rPr lang="es-ES" sz="1600" b="0" i="0" u="sng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https://www.ual.es/contacta</a:t>
            </a: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Mª José Gimeno (Seguridad Social):</a:t>
            </a:r>
            <a:endParaRPr sz="1600" b="1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TELÉFONO: 950214038</a:t>
            </a: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  <a:p>
            <a: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E-MAIL: </a:t>
            </a:r>
            <a:r>
              <a:rPr lang="es-ES" sz="1600" b="0" i="0" u="sng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mgimeno@ual.es</a:t>
            </a:r>
            <a:endParaRPr sz="1600" b="0" i="0" u="none" strike="noStrike" cap="none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2839f308b8_0_147"/>
          <p:cNvSpPr txBox="1"/>
          <p:nvPr/>
        </p:nvSpPr>
        <p:spPr>
          <a:xfrm>
            <a:off x="1094100" y="656150"/>
            <a:ext cx="6955800" cy="41097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MÁS INFORMACIÓN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http://www.ual.es/empleo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https://fundacionual.es/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SÍGUENOS EN 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ICAROUAL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0" marR="0" lvl="0" indent="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1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https://www.facebook.com/sueual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g32839f308b8_0_147" descr="Archivo:Instagram logo 2022.svg - Wikipedia, la enciclopedia libr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43525" y="3137900"/>
            <a:ext cx="352200" cy="35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32839f308b8_0_147" descr="Archivo:Facebook logo (square).png - Wikipedia, la enciclopedia libr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43525" y="3998150"/>
            <a:ext cx="352200" cy="35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37" descr="La UAL se afianza en el prestigioso ranking THE: entre las 200 primeras de  toda Europa - UALNEW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6331" y="0"/>
            <a:ext cx="7743571" cy="6093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7"/>
          <p:cNvSpPr/>
          <p:nvPr/>
        </p:nvSpPr>
        <p:spPr>
          <a:xfrm>
            <a:off x="536325" y="2868425"/>
            <a:ext cx="7743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s-ES" sz="4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4800" b="1" i="0" u="none" strike="noStrike" cap="none">
                <a:solidFill>
                  <a:srgbClr val="1D4F83"/>
                </a:solidFill>
                <a:latin typeface="Arial"/>
                <a:ea typeface="Arial"/>
                <a:cs typeface="Arial"/>
                <a:sym typeface="Arial"/>
              </a:rPr>
              <a:t>MUCHAS GRACIAS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1462</Words>
  <Application>Microsoft Office PowerPoint</Application>
  <PresentationFormat>Presentación en pantalla (4:3)</PresentationFormat>
  <Paragraphs>234</Paragraphs>
  <Slides>33</Slides>
  <Notes>33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7" baseType="lpstr">
      <vt:lpstr>Catamaran</vt:lpstr>
      <vt:lpstr>Calibri</vt:lpstr>
      <vt:lpstr>Arial</vt:lpstr>
      <vt:lpstr>Tema de Office</vt:lpstr>
      <vt:lpstr>Presentación de PowerPoint</vt:lpstr>
      <vt:lpstr>1</vt:lpstr>
      <vt:lpstr>Presentación de PowerPoint</vt:lpstr>
      <vt:lpstr>Presentación de PowerPoint</vt:lpstr>
      <vt:lpstr>Presentación de PowerPoint</vt:lpstr>
      <vt:lpstr>Presentación de PowerPoint</vt:lpstr>
      <vt:lpstr>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4</vt:lpstr>
      <vt:lpstr>Presentación de PowerPoint</vt:lpstr>
      <vt:lpstr>Presentación de PowerPoint</vt:lpstr>
      <vt:lpstr>Presentación de PowerPoint</vt:lpstr>
      <vt:lpstr>5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Kuka</dc:creator>
  <cp:lastModifiedBy>Maria Soledad Aguilar Rodriguez</cp:lastModifiedBy>
  <cp:revision>2</cp:revision>
  <dcterms:created xsi:type="dcterms:W3CDTF">2018-03-07T11:18:53Z</dcterms:created>
  <dcterms:modified xsi:type="dcterms:W3CDTF">2026-10-02T06:45:37Z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0x01010011EFCF7E409075418D93116C2B5F6284</vt:lpwstr>
  </property>
</Properties>
</file>