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60" r:id="rId4"/>
  </p:sldMasterIdLst>
  <p:notesMasterIdLst>
    <p:notesMasterId r:id="rId44"/>
  </p:notesMasterIdLst>
  <p:sldIdLst>
    <p:sldId id="299" r:id="rId5"/>
    <p:sldId id="258" r:id="rId6"/>
    <p:sldId id="257" r:id="rId7"/>
    <p:sldId id="259" r:id="rId8"/>
    <p:sldId id="285" r:id="rId9"/>
    <p:sldId id="286" r:id="rId10"/>
    <p:sldId id="287" r:id="rId11"/>
    <p:sldId id="288" r:id="rId12"/>
    <p:sldId id="300" r:id="rId13"/>
    <p:sldId id="297" r:id="rId14"/>
    <p:sldId id="291" r:id="rId15"/>
    <p:sldId id="292" r:id="rId16"/>
    <p:sldId id="293" r:id="rId17"/>
    <p:sldId id="263" r:id="rId18"/>
    <p:sldId id="262" r:id="rId19"/>
    <p:sldId id="313" r:id="rId20"/>
    <p:sldId id="314" r:id="rId21"/>
    <p:sldId id="266" r:id="rId22"/>
    <p:sldId id="265" r:id="rId23"/>
    <p:sldId id="264" r:id="rId24"/>
    <p:sldId id="267" r:id="rId25"/>
    <p:sldId id="270" r:id="rId26"/>
    <p:sldId id="268" r:id="rId27"/>
    <p:sldId id="301" r:id="rId28"/>
    <p:sldId id="269" r:id="rId29"/>
    <p:sldId id="271" r:id="rId30"/>
    <p:sldId id="283" r:id="rId31"/>
    <p:sldId id="308" r:id="rId32"/>
    <p:sldId id="275" r:id="rId33"/>
    <p:sldId id="274" r:id="rId34"/>
    <p:sldId id="277" r:id="rId35"/>
    <p:sldId id="276" r:id="rId36"/>
    <p:sldId id="304" r:id="rId37"/>
    <p:sldId id="306" r:id="rId38"/>
    <p:sldId id="309" r:id="rId39"/>
    <p:sldId id="296" r:id="rId40"/>
    <p:sldId id="295" r:id="rId41"/>
    <p:sldId id="278" r:id="rId42"/>
    <p:sldId id="279" r:id="rId43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tamaran" panose="020B0604020202020204" charset="0"/>
      <p:regular r:id="rId49"/>
      <p:bold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Wingdings 3" panose="05040102010807070707" pitchFamily="18" charset="2"/>
      <p:regular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 snapToGrid="0">
      <p:cViewPr varScale="1">
        <p:scale>
          <a:sx n="84" d="100"/>
          <a:sy n="84" d="100"/>
        </p:scale>
        <p:origin x="125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al.es/empleabilidad/empleabilidad/programa-talent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al.es/empleabilidad/empleabilidad/programa-talent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1349E-DCA3-4491-8FFC-FF152F02A28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3F5D0C-CD35-44CB-B0B6-BC73A450AB3B}">
      <dgm:prSet phldrT="[Texto]" custT="1"/>
      <dgm:spPr/>
      <dgm:t>
        <a:bodyPr/>
        <a:lstStyle/>
        <a:p>
          <a:r>
            <a:rPr lang="es-ES" sz="1200" b="1" dirty="0"/>
            <a:t>UNIVERSIDAD DE ALMERÍA</a:t>
          </a:r>
        </a:p>
      </dgm:t>
    </dgm:pt>
    <dgm:pt modelId="{EE7B7E43-8076-46ED-99AE-9CF054C2B42D}" type="parTrans" cxnId="{74D7AA41-C9CB-411D-807B-2C14DEEBD26D}">
      <dgm:prSet/>
      <dgm:spPr/>
      <dgm:t>
        <a:bodyPr/>
        <a:lstStyle/>
        <a:p>
          <a:endParaRPr lang="es-ES"/>
        </a:p>
      </dgm:t>
    </dgm:pt>
    <dgm:pt modelId="{6404A752-33BA-4186-897D-A7E02CB1C033}" type="sibTrans" cxnId="{74D7AA41-C9CB-411D-807B-2C14DEEBD26D}">
      <dgm:prSet/>
      <dgm:spPr/>
      <dgm:t>
        <a:bodyPr/>
        <a:lstStyle/>
        <a:p>
          <a:endParaRPr lang="es-ES"/>
        </a:p>
      </dgm:t>
    </dgm:pt>
    <dgm:pt modelId="{0ED277B8-C1C6-41F3-B2C3-913D45B60E1C}" type="asst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000" b="1" dirty="0"/>
            <a:t>VICERRECTORADO DE POSTGRADO, EMPLEABILIDAD Y RELACIONES CON EMPRESAS E INSTITUCIONES</a:t>
          </a:r>
        </a:p>
      </dgm:t>
    </dgm:pt>
    <dgm:pt modelId="{D2A8BE8B-9AE2-46C0-AED2-B8B49D555707}" type="parTrans" cxnId="{AECDE01E-9A95-471C-8316-70B21FBC7FEF}">
      <dgm:prSet/>
      <dgm:spPr/>
      <dgm:t>
        <a:bodyPr/>
        <a:lstStyle/>
        <a:p>
          <a:endParaRPr lang="es-ES"/>
        </a:p>
      </dgm:t>
    </dgm:pt>
    <dgm:pt modelId="{54474913-3D05-4006-AAF5-8AB955CE594B}" type="sibTrans" cxnId="{AECDE01E-9A95-471C-8316-70B21FBC7FEF}">
      <dgm:prSet/>
      <dgm:spPr/>
      <dgm:t>
        <a:bodyPr/>
        <a:lstStyle/>
        <a:p>
          <a:endParaRPr lang="es-ES"/>
        </a:p>
      </dgm:t>
    </dgm:pt>
    <dgm:pt modelId="{E590D9AA-379E-430C-B892-FE62DBCC94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100" b="1" dirty="0"/>
            <a:t>AGENCIA DE COLOCACIÓN</a:t>
          </a:r>
        </a:p>
      </dgm:t>
    </dgm:pt>
    <dgm:pt modelId="{D89B0575-6BC7-48FA-9EB6-961349754C7E}" type="parTrans" cxnId="{AAAB415F-F5CC-487B-B925-7F25C6F2D824}">
      <dgm:prSet/>
      <dgm:spPr/>
      <dgm:t>
        <a:bodyPr/>
        <a:lstStyle/>
        <a:p>
          <a:endParaRPr lang="es-ES"/>
        </a:p>
      </dgm:t>
    </dgm:pt>
    <dgm:pt modelId="{B2F11B8C-206C-4D0B-85B8-3220A7D92FC1}" type="sibTrans" cxnId="{AAAB415F-F5CC-487B-B925-7F25C6F2D824}">
      <dgm:prSet/>
      <dgm:spPr/>
      <dgm:t>
        <a:bodyPr/>
        <a:lstStyle/>
        <a:p>
          <a:endParaRPr lang="es-ES"/>
        </a:p>
      </dgm:t>
    </dgm:pt>
    <dgm:pt modelId="{A10CAD9C-12B1-41E1-9158-6F4225885C9A}" type="asst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200" b="1" dirty="0"/>
            <a:t>SERVICIO UNIVERSITARIO  </a:t>
          </a:r>
        </a:p>
        <a:p>
          <a:r>
            <a:rPr lang="es-ES" sz="1200" b="1" dirty="0"/>
            <a:t>   DE EMPLEO </a:t>
          </a:r>
        </a:p>
        <a:p>
          <a:r>
            <a:rPr lang="es-ES" sz="1200" b="1" dirty="0"/>
            <a:t>(SUE)</a:t>
          </a:r>
        </a:p>
      </dgm:t>
    </dgm:pt>
    <dgm:pt modelId="{D084E343-9FC9-42B2-A84F-7A3A49C65829}" type="parTrans" cxnId="{56656AD9-7FED-4CFE-8D69-D576A39943D5}">
      <dgm:prSet/>
      <dgm:spPr/>
      <dgm:t>
        <a:bodyPr/>
        <a:lstStyle/>
        <a:p>
          <a:endParaRPr lang="es-ES"/>
        </a:p>
      </dgm:t>
    </dgm:pt>
    <dgm:pt modelId="{E0A9DAE4-3C2E-48E5-A85D-244B6FC4E43D}" type="sibTrans" cxnId="{56656AD9-7FED-4CFE-8D69-D576A39943D5}">
      <dgm:prSet/>
      <dgm:spPr/>
      <dgm:t>
        <a:bodyPr/>
        <a:lstStyle/>
        <a:p>
          <a:endParaRPr lang="es-ES"/>
        </a:p>
      </dgm:t>
    </dgm:pt>
    <dgm:pt modelId="{B24CAD26-FDC3-4716-B727-FB6E98DE3951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/>
            <a:t>ORIENTACIÓN PROFESIONAL</a:t>
          </a:r>
        </a:p>
      </dgm:t>
    </dgm:pt>
    <dgm:pt modelId="{541579B9-A2F7-46F9-BC53-B466980C88C4}" type="parTrans" cxnId="{E18CEF9C-9F58-4AB0-9219-9CB5B275FBC3}">
      <dgm:prSet/>
      <dgm:spPr/>
      <dgm:t>
        <a:bodyPr/>
        <a:lstStyle/>
        <a:p>
          <a:endParaRPr lang="es-ES"/>
        </a:p>
      </dgm:t>
    </dgm:pt>
    <dgm:pt modelId="{14C94AF6-33CB-4A41-B304-087D8377819A}" type="sibTrans" cxnId="{E18CEF9C-9F58-4AB0-9219-9CB5B275FBC3}">
      <dgm:prSet/>
      <dgm:spPr/>
      <dgm:t>
        <a:bodyPr/>
        <a:lstStyle/>
        <a:p>
          <a:endParaRPr lang="es-ES"/>
        </a:p>
      </dgm:t>
    </dgm:pt>
    <dgm:pt modelId="{C1BEC6AB-6706-48BA-9517-D277826F1F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/>
            <a:t>PRÁCTICAS EN EMPRESA</a:t>
          </a:r>
        </a:p>
      </dgm:t>
    </dgm:pt>
    <dgm:pt modelId="{DD94E808-1E68-4E46-8347-F471ED93F759}" type="parTrans" cxnId="{675EBDC8-4269-407E-8A4D-DEDA452F2EDC}">
      <dgm:prSet/>
      <dgm:spPr/>
      <dgm:t>
        <a:bodyPr/>
        <a:lstStyle/>
        <a:p>
          <a:endParaRPr lang="es-ES"/>
        </a:p>
      </dgm:t>
    </dgm:pt>
    <dgm:pt modelId="{CABD1060-1ABF-4F37-9963-80F6A81481C9}" type="sibTrans" cxnId="{675EBDC8-4269-407E-8A4D-DEDA452F2EDC}">
      <dgm:prSet/>
      <dgm:spPr/>
      <dgm:t>
        <a:bodyPr/>
        <a:lstStyle/>
        <a:p>
          <a:endParaRPr lang="es-ES"/>
        </a:p>
      </dgm:t>
    </dgm:pt>
    <dgm:pt modelId="{70E01B3F-B2F9-499A-AB46-49141EDF15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/>
            <a:t>EMPRENDIMIENTO</a:t>
          </a:r>
        </a:p>
      </dgm:t>
    </dgm:pt>
    <dgm:pt modelId="{1AFCDC62-A8AD-4CC4-8EF3-3D140C664CEB}" type="parTrans" cxnId="{FC1E154D-30A4-4D0C-BA3D-AD02A838EC52}">
      <dgm:prSet/>
      <dgm:spPr/>
      <dgm:t>
        <a:bodyPr/>
        <a:lstStyle/>
        <a:p>
          <a:endParaRPr lang="es-ES"/>
        </a:p>
      </dgm:t>
    </dgm:pt>
    <dgm:pt modelId="{758918A3-0E4F-4827-8111-E0C49D40A6CD}" type="sibTrans" cxnId="{FC1E154D-30A4-4D0C-BA3D-AD02A838EC52}">
      <dgm:prSet/>
      <dgm:spPr/>
      <dgm:t>
        <a:bodyPr/>
        <a:lstStyle/>
        <a:p>
          <a:endParaRPr lang="es-ES"/>
        </a:p>
      </dgm:t>
    </dgm:pt>
    <dgm:pt modelId="{9D62AEE7-8D8A-4BEA-99C2-9D56EC061978}" type="pres">
      <dgm:prSet presAssocID="{CB31349E-DCA3-4491-8FFC-FF152F02A2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BEAF08-521E-48A1-A278-4CA4C7DB7E8E}" type="pres">
      <dgm:prSet presAssocID="{CB31349E-DCA3-4491-8FFC-FF152F02A286}" presName="hierFlow" presStyleCnt="0"/>
      <dgm:spPr/>
    </dgm:pt>
    <dgm:pt modelId="{4AA51BC6-E966-4B51-A9C5-C10F55D47CAB}" type="pres">
      <dgm:prSet presAssocID="{CB31349E-DCA3-4491-8FFC-FF152F02A2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E513E16-310D-4B69-A024-88DAE046E84C}" type="pres">
      <dgm:prSet presAssocID="{9A3F5D0C-CD35-44CB-B0B6-BC73A450AB3B}" presName="Name14" presStyleCnt="0"/>
      <dgm:spPr/>
    </dgm:pt>
    <dgm:pt modelId="{FE3BF4AE-9AC3-4BEE-A2F3-91E999DE862C}" type="pres">
      <dgm:prSet presAssocID="{9A3F5D0C-CD35-44CB-B0B6-BC73A450AB3B}" presName="level1Shape" presStyleLbl="node0" presStyleIdx="0" presStyleCnt="1" custScaleX="1481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90F705-D119-4026-B498-F719829C71F0}" type="pres">
      <dgm:prSet presAssocID="{9A3F5D0C-CD35-44CB-B0B6-BC73A450AB3B}" presName="hierChild2" presStyleCnt="0"/>
      <dgm:spPr/>
    </dgm:pt>
    <dgm:pt modelId="{CD5500E2-7143-4B89-BD56-4C13B1CCE6BE}" type="pres">
      <dgm:prSet presAssocID="{D2A8BE8B-9AE2-46C0-AED2-B8B49D555707}" presName="Name19" presStyleLbl="parChTrans1D2" presStyleIdx="0" presStyleCnt="1"/>
      <dgm:spPr/>
      <dgm:t>
        <a:bodyPr/>
        <a:lstStyle/>
        <a:p>
          <a:endParaRPr lang="es-ES"/>
        </a:p>
      </dgm:t>
    </dgm:pt>
    <dgm:pt modelId="{E605FA7F-8E90-4D91-BE80-585A66801A77}" type="pres">
      <dgm:prSet presAssocID="{0ED277B8-C1C6-41F3-B2C3-913D45B60E1C}" presName="Name21" presStyleCnt="0"/>
      <dgm:spPr/>
    </dgm:pt>
    <dgm:pt modelId="{4B25C4D2-51C5-46EF-B8A2-3F2A7FB10469}" type="pres">
      <dgm:prSet presAssocID="{0ED277B8-C1C6-41F3-B2C3-913D45B60E1C}" presName="level2Shape" presStyleLbl="asst1" presStyleIdx="0" presStyleCnt="2" custScaleX="191783" custScaleY="140589"/>
      <dgm:spPr/>
      <dgm:t>
        <a:bodyPr/>
        <a:lstStyle/>
        <a:p>
          <a:endParaRPr lang="es-ES"/>
        </a:p>
      </dgm:t>
    </dgm:pt>
    <dgm:pt modelId="{9473D339-BC88-489A-A8B1-EB61C2EB3257}" type="pres">
      <dgm:prSet presAssocID="{0ED277B8-C1C6-41F3-B2C3-913D45B60E1C}" presName="hierChild3" presStyleCnt="0"/>
      <dgm:spPr/>
    </dgm:pt>
    <dgm:pt modelId="{32CEC1C9-59EE-46F8-B54B-6640EB6A07F7}" type="pres">
      <dgm:prSet presAssocID="{D084E343-9FC9-42B2-A84F-7A3A49C65829}" presName="Name19" presStyleLbl="parChTrans1D3" presStyleIdx="0" presStyleCnt="1"/>
      <dgm:spPr/>
      <dgm:t>
        <a:bodyPr/>
        <a:lstStyle/>
        <a:p>
          <a:endParaRPr lang="es-ES"/>
        </a:p>
      </dgm:t>
    </dgm:pt>
    <dgm:pt modelId="{A56E7C67-3ABF-4419-B781-93B0EA992182}" type="pres">
      <dgm:prSet presAssocID="{A10CAD9C-12B1-41E1-9158-6F4225885C9A}" presName="Name21" presStyleCnt="0"/>
      <dgm:spPr/>
    </dgm:pt>
    <dgm:pt modelId="{49869D0E-35B2-49D0-AD7F-92AA1DA5BBCE}" type="pres">
      <dgm:prSet presAssocID="{A10CAD9C-12B1-41E1-9158-6F4225885C9A}" presName="level2Shape" presStyleLbl="asst1" presStyleIdx="1" presStyleCnt="2" custScaleX="235457" custScaleY="148957"/>
      <dgm:spPr/>
      <dgm:t>
        <a:bodyPr/>
        <a:lstStyle/>
        <a:p>
          <a:endParaRPr lang="es-ES"/>
        </a:p>
      </dgm:t>
    </dgm:pt>
    <dgm:pt modelId="{63BA5562-E238-4B6F-8771-EB8773CD88AE}" type="pres">
      <dgm:prSet presAssocID="{A10CAD9C-12B1-41E1-9158-6F4225885C9A}" presName="hierChild3" presStyleCnt="0"/>
      <dgm:spPr/>
    </dgm:pt>
    <dgm:pt modelId="{BBCC5F79-76E2-462F-A80E-98B56BD24FD8}" type="pres">
      <dgm:prSet presAssocID="{D89B0575-6BC7-48FA-9EB6-961349754C7E}" presName="Name19" presStyleLbl="parChTrans1D4" presStyleIdx="0" presStyleCnt="4"/>
      <dgm:spPr/>
      <dgm:t>
        <a:bodyPr/>
        <a:lstStyle/>
        <a:p>
          <a:endParaRPr lang="es-ES"/>
        </a:p>
      </dgm:t>
    </dgm:pt>
    <dgm:pt modelId="{90F0773B-8837-4DC7-AB49-E101EDC5AF52}" type="pres">
      <dgm:prSet presAssocID="{E590D9AA-379E-430C-B892-FE62DBCC9420}" presName="Name21" presStyleCnt="0"/>
      <dgm:spPr/>
    </dgm:pt>
    <dgm:pt modelId="{8FD48A25-B482-4ABE-ADD5-2597DCED927D}" type="pres">
      <dgm:prSet presAssocID="{E590D9AA-379E-430C-B892-FE62DBCC9420}" presName="level2Shape" presStyleLbl="node4" presStyleIdx="0" presStyleCnt="4" custScaleX="121095"/>
      <dgm:spPr/>
      <dgm:t>
        <a:bodyPr/>
        <a:lstStyle/>
        <a:p>
          <a:endParaRPr lang="es-ES"/>
        </a:p>
      </dgm:t>
    </dgm:pt>
    <dgm:pt modelId="{614A3B64-EBF4-496E-B336-EB8C5CED3EC5}" type="pres">
      <dgm:prSet presAssocID="{E590D9AA-379E-430C-B892-FE62DBCC9420}" presName="hierChild3" presStyleCnt="0"/>
      <dgm:spPr/>
    </dgm:pt>
    <dgm:pt modelId="{7B7FFB34-52EE-4078-9817-5C8ECB3793CB}" type="pres">
      <dgm:prSet presAssocID="{541579B9-A2F7-46F9-BC53-B466980C88C4}" presName="Name19" presStyleLbl="parChTrans1D4" presStyleIdx="1" presStyleCnt="4"/>
      <dgm:spPr/>
      <dgm:t>
        <a:bodyPr/>
        <a:lstStyle/>
        <a:p>
          <a:endParaRPr lang="es-ES"/>
        </a:p>
      </dgm:t>
    </dgm:pt>
    <dgm:pt modelId="{D82AC255-7521-4B0B-B5DF-87E2EA7E7AF6}" type="pres">
      <dgm:prSet presAssocID="{B24CAD26-FDC3-4716-B727-FB6E98DE3951}" presName="Name21" presStyleCnt="0"/>
      <dgm:spPr/>
    </dgm:pt>
    <dgm:pt modelId="{17456BC1-3B68-4723-8938-5A55C05CB69D}" type="pres">
      <dgm:prSet presAssocID="{B24CAD26-FDC3-4716-B727-FB6E98DE3951}" presName="level2Shape" presStyleLbl="node4" presStyleIdx="1" presStyleCnt="4" custScaleX="123972" custScaleY="114021"/>
      <dgm:spPr/>
      <dgm:t>
        <a:bodyPr/>
        <a:lstStyle/>
        <a:p>
          <a:endParaRPr lang="es-ES"/>
        </a:p>
      </dgm:t>
    </dgm:pt>
    <dgm:pt modelId="{65E4828F-111E-4A65-AB4B-2AE16CEA223A}" type="pres">
      <dgm:prSet presAssocID="{B24CAD26-FDC3-4716-B727-FB6E98DE3951}" presName="hierChild3" presStyleCnt="0"/>
      <dgm:spPr/>
    </dgm:pt>
    <dgm:pt modelId="{43274BFC-6C56-445C-9439-F4A76591D38F}" type="pres">
      <dgm:prSet presAssocID="{DD94E808-1E68-4E46-8347-F471ED93F759}" presName="Name19" presStyleLbl="parChTrans1D4" presStyleIdx="2" presStyleCnt="4"/>
      <dgm:spPr/>
      <dgm:t>
        <a:bodyPr/>
        <a:lstStyle/>
        <a:p>
          <a:endParaRPr lang="es-ES"/>
        </a:p>
      </dgm:t>
    </dgm:pt>
    <dgm:pt modelId="{94136E82-7E48-44D1-8CB7-F1DC34DD1618}" type="pres">
      <dgm:prSet presAssocID="{C1BEC6AB-6706-48BA-9517-D277826F1F56}" presName="Name21" presStyleCnt="0"/>
      <dgm:spPr/>
    </dgm:pt>
    <dgm:pt modelId="{E4EA95B0-8BD0-4808-A430-71396CB4C1E0}" type="pres">
      <dgm:prSet presAssocID="{C1BEC6AB-6706-48BA-9517-D277826F1F56}" presName="level2Shape" presStyleLbl="node4" presStyleIdx="2" presStyleCnt="4"/>
      <dgm:spPr/>
      <dgm:t>
        <a:bodyPr/>
        <a:lstStyle/>
        <a:p>
          <a:endParaRPr lang="es-ES"/>
        </a:p>
      </dgm:t>
    </dgm:pt>
    <dgm:pt modelId="{BFA0CBD7-C15B-4CE4-88AF-20858C810911}" type="pres">
      <dgm:prSet presAssocID="{C1BEC6AB-6706-48BA-9517-D277826F1F56}" presName="hierChild3" presStyleCnt="0"/>
      <dgm:spPr/>
    </dgm:pt>
    <dgm:pt modelId="{CB66A8EF-FD0C-404D-B38A-810C80FBDF48}" type="pres">
      <dgm:prSet presAssocID="{1AFCDC62-A8AD-4CC4-8EF3-3D140C664CEB}" presName="Name19" presStyleLbl="parChTrans1D4" presStyleIdx="3" presStyleCnt="4"/>
      <dgm:spPr/>
      <dgm:t>
        <a:bodyPr/>
        <a:lstStyle/>
        <a:p>
          <a:endParaRPr lang="es-ES"/>
        </a:p>
      </dgm:t>
    </dgm:pt>
    <dgm:pt modelId="{064113A0-5F54-4703-A380-823C8A468859}" type="pres">
      <dgm:prSet presAssocID="{70E01B3F-B2F9-499A-AB46-49141EDF1556}" presName="Name21" presStyleCnt="0"/>
      <dgm:spPr/>
    </dgm:pt>
    <dgm:pt modelId="{FD7AEC9C-9AC6-428C-B3CF-3038D12E77E1}" type="pres">
      <dgm:prSet presAssocID="{70E01B3F-B2F9-499A-AB46-49141EDF1556}" presName="level2Shape" presStyleLbl="node4" presStyleIdx="3" presStyleCnt="4" custScaleX="142249"/>
      <dgm:spPr/>
      <dgm:t>
        <a:bodyPr/>
        <a:lstStyle/>
        <a:p>
          <a:endParaRPr lang="es-ES"/>
        </a:p>
      </dgm:t>
    </dgm:pt>
    <dgm:pt modelId="{E9177029-63C4-4DD6-A341-250D80D1C173}" type="pres">
      <dgm:prSet presAssocID="{70E01B3F-B2F9-499A-AB46-49141EDF1556}" presName="hierChild3" presStyleCnt="0"/>
      <dgm:spPr/>
    </dgm:pt>
    <dgm:pt modelId="{F3AAE38A-602F-4456-8046-0BF49E775817}" type="pres">
      <dgm:prSet presAssocID="{CB31349E-DCA3-4491-8FFC-FF152F02A286}" presName="bgShapesFlow" presStyleCnt="0"/>
      <dgm:spPr/>
    </dgm:pt>
  </dgm:ptLst>
  <dgm:cxnLst>
    <dgm:cxn modelId="{7F4A0863-61AC-4517-9C32-D89418DE5746}" type="presOf" srcId="{DD94E808-1E68-4E46-8347-F471ED93F759}" destId="{43274BFC-6C56-445C-9439-F4A76591D38F}" srcOrd="0" destOrd="0" presId="urn:microsoft.com/office/officeart/2005/8/layout/hierarchy6"/>
    <dgm:cxn modelId="{0A4C6D7A-A597-487A-A150-67A2BA83E4C1}" type="presOf" srcId="{A10CAD9C-12B1-41E1-9158-6F4225885C9A}" destId="{49869D0E-35B2-49D0-AD7F-92AA1DA5BBCE}" srcOrd="0" destOrd="0" presId="urn:microsoft.com/office/officeart/2005/8/layout/hierarchy6"/>
    <dgm:cxn modelId="{53006174-C434-49EF-A561-C4EF98C0324F}" type="presOf" srcId="{CB31349E-DCA3-4491-8FFC-FF152F02A286}" destId="{9D62AEE7-8D8A-4BEA-99C2-9D56EC061978}" srcOrd="0" destOrd="0" presId="urn:microsoft.com/office/officeart/2005/8/layout/hierarchy6"/>
    <dgm:cxn modelId="{DB68F52E-3268-45AA-8B06-3C7041FBEBDD}" type="presOf" srcId="{E590D9AA-379E-430C-B892-FE62DBCC9420}" destId="{8FD48A25-B482-4ABE-ADD5-2597DCED927D}" srcOrd="0" destOrd="0" presId="urn:microsoft.com/office/officeart/2005/8/layout/hierarchy6"/>
    <dgm:cxn modelId="{8E2E12FB-F97C-428E-A749-4833331EB8C4}" type="presOf" srcId="{B24CAD26-FDC3-4716-B727-FB6E98DE3951}" destId="{17456BC1-3B68-4723-8938-5A55C05CB69D}" srcOrd="0" destOrd="0" presId="urn:microsoft.com/office/officeart/2005/8/layout/hierarchy6"/>
    <dgm:cxn modelId="{675EBDC8-4269-407E-8A4D-DEDA452F2EDC}" srcId="{A10CAD9C-12B1-41E1-9158-6F4225885C9A}" destId="{C1BEC6AB-6706-48BA-9517-D277826F1F56}" srcOrd="2" destOrd="0" parTransId="{DD94E808-1E68-4E46-8347-F471ED93F759}" sibTransId="{CABD1060-1ABF-4F37-9963-80F6A81481C9}"/>
    <dgm:cxn modelId="{43B14491-84C0-4A16-B381-A24F91B870EB}" type="presOf" srcId="{C1BEC6AB-6706-48BA-9517-D277826F1F56}" destId="{E4EA95B0-8BD0-4808-A430-71396CB4C1E0}" srcOrd="0" destOrd="0" presId="urn:microsoft.com/office/officeart/2005/8/layout/hierarchy6"/>
    <dgm:cxn modelId="{AA46BC35-FD82-469A-9866-3746B88438CF}" type="presOf" srcId="{1AFCDC62-A8AD-4CC4-8EF3-3D140C664CEB}" destId="{CB66A8EF-FD0C-404D-B38A-810C80FBDF48}" srcOrd="0" destOrd="0" presId="urn:microsoft.com/office/officeart/2005/8/layout/hierarchy6"/>
    <dgm:cxn modelId="{390C2048-5E57-4FFD-9B47-7B0174CF8239}" type="presOf" srcId="{D2A8BE8B-9AE2-46C0-AED2-B8B49D555707}" destId="{CD5500E2-7143-4B89-BD56-4C13B1CCE6BE}" srcOrd="0" destOrd="0" presId="urn:microsoft.com/office/officeart/2005/8/layout/hierarchy6"/>
    <dgm:cxn modelId="{067B8D49-20D1-4F18-828F-74B669E04EB7}" type="presOf" srcId="{D084E343-9FC9-42B2-A84F-7A3A49C65829}" destId="{32CEC1C9-59EE-46F8-B54B-6640EB6A07F7}" srcOrd="0" destOrd="0" presId="urn:microsoft.com/office/officeart/2005/8/layout/hierarchy6"/>
    <dgm:cxn modelId="{C6B55769-F705-4012-8936-2C0CDA8F71DE}" type="presOf" srcId="{D89B0575-6BC7-48FA-9EB6-961349754C7E}" destId="{BBCC5F79-76E2-462F-A80E-98B56BD24FD8}" srcOrd="0" destOrd="0" presId="urn:microsoft.com/office/officeart/2005/8/layout/hierarchy6"/>
    <dgm:cxn modelId="{2162702D-C994-4976-9AC9-53104F2DC9C0}" type="presOf" srcId="{70E01B3F-B2F9-499A-AB46-49141EDF1556}" destId="{FD7AEC9C-9AC6-428C-B3CF-3038D12E77E1}" srcOrd="0" destOrd="0" presId="urn:microsoft.com/office/officeart/2005/8/layout/hierarchy6"/>
    <dgm:cxn modelId="{24452EAC-92BE-4931-B19B-56B1454358D2}" type="presOf" srcId="{9A3F5D0C-CD35-44CB-B0B6-BC73A450AB3B}" destId="{FE3BF4AE-9AC3-4BEE-A2F3-91E999DE862C}" srcOrd="0" destOrd="0" presId="urn:microsoft.com/office/officeart/2005/8/layout/hierarchy6"/>
    <dgm:cxn modelId="{E18CEF9C-9F58-4AB0-9219-9CB5B275FBC3}" srcId="{A10CAD9C-12B1-41E1-9158-6F4225885C9A}" destId="{B24CAD26-FDC3-4716-B727-FB6E98DE3951}" srcOrd="1" destOrd="0" parTransId="{541579B9-A2F7-46F9-BC53-B466980C88C4}" sibTransId="{14C94AF6-33CB-4A41-B304-087D8377819A}"/>
    <dgm:cxn modelId="{74D7AA41-C9CB-411D-807B-2C14DEEBD26D}" srcId="{CB31349E-DCA3-4491-8FFC-FF152F02A286}" destId="{9A3F5D0C-CD35-44CB-B0B6-BC73A450AB3B}" srcOrd="0" destOrd="0" parTransId="{EE7B7E43-8076-46ED-99AE-9CF054C2B42D}" sibTransId="{6404A752-33BA-4186-897D-A7E02CB1C033}"/>
    <dgm:cxn modelId="{17CD0F10-1B4A-4A61-9097-0BF3C5B2DDCA}" type="presOf" srcId="{541579B9-A2F7-46F9-BC53-B466980C88C4}" destId="{7B7FFB34-52EE-4078-9817-5C8ECB3793CB}" srcOrd="0" destOrd="0" presId="urn:microsoft.com/office/officeart/2005/8/layout/hierarchy6"/>
    <dgm:cxn modelId="{56656AD9-7FED-4CFE-8D69-D576A39943D5}" srcId="{0ED277B8-C1C6-41F3-B2C3-913D45B60E1C}" destId="{A10CAD9C-12B1-41E1-9158-6F4225885C9A}" srcOrd="0" destOrd="0" parTransId="{D084E343-9FC9-42B2-A84F-7A3A49C65829}" sibTransId="{E0A9DAE4-3C2E-48E5-A85D-244B6FC4E43D}"/>
    <dgm:cxn modelId="{5563A12F-01FD-4711-9CF4-89A59B3ADF39}" type="presOf" srcId="{0ED277B8-C1C6-41F3-B2C3-913D45B60E1C}" destId="{4B25C4D2-51C5-46EF-B8A2-3F2A7FB10469}" srcOrd="0" destOrd="0" presId="urn:microsoft.com/office/officeart/2005/8/layout/hierarchy6"/>
    <dgm:cxn modelId="{AAAB415F-F5CC-487B-B925-7F25C6F2D824}" srcId="{A10CAD9C-12B1-41E1-9158-6F4225885C9A}" destId="{E590D9AA-379E-430C-B892-FE62DBCC9420}" srcOrd="0" destOrd="0" parTransId="{D89B0575-6BC7-48FA-9EB6-961349754C7E}" sibTransId="{B2F11B8C-206C-4D0B-85B8-3220A7D92FC1}"/>
    <dgm:cxn modelId="{AECDE01E-9A95-471C-8316-70B21FBC7FEF}" srcId="{9A3F5D0C-CD35-44CB-B0B6-BC73A450AB3B}" destId="{0ED277B8-C1C6-41F3-B2C3-913D45B60E1C}" srcOrd="0" destOrd="0" parTransId="{D2A8BE8B-9AE2-46C0-AED2-B8B49D555707}" sibTransId="{54474913-3D05-4006-AAF5-8AB955CE594B}"/>
    <dgm:cxn modelId="{FC1E154D-30A4-4D0C-BA3D-AD02A838EC52}" srcId="{A10CAD9C-12B1-41E1-9158-6F4225885C9A}" destId="{70E01B3F-B2F9-499A-AB46-49141EDF1556}" srcOrd="3" destOrd="0" parTransId="{1AFCDC62-A8AD-4CC4-8EF3-3D140C664CEB}" sibTransId="{758918A3-0E4F-4827-8111-E0C49D40A6CD}"/>
    <dgm:cxn modelId="{671496A7-EFF6-4F26-B497-CBE2C1705761}" type="presParOf" srcId="{9D62AEE7-8D8A-4BEA-99C2-9D56EC061978}" destId="{FDBEAF08-521E-48A1-A278-4CA4C7DB7E8E}" srcOrd="0" destOrd="0" presId="urn:microsoft.com/office/officeart/2005/8/layout/hierarchy6"/>
    <dgm:cxn modelId="{C2F2CBEE-7783-45EC-B9B1-ED4BA309F4E0}" type="presParOf" srcId="{FDBEAF08-521E-48A1-A278-4CA4C7DB7E8E}" destId="{4AA51BC6-E966-4B51-A9C5-C10F55D47CAB}" srcOrd="0" destOrd="0" presId="urn:microsoft.com/office/officeart/2005/8/layout/hierarchy6"/>
    <dgm:cxn modelId="{02DC5193-EC37-4FFF-AA2F-013E89C0E668}" type="presParOf" srcId="{4AA51BC6-E966-4B51-A9C5-C10F55D47CAB}" destId="{9E513E16-310D-4B69-A024-88DAE046E84C}" srcOrd="0" destOrd="0" presId="urn:microsoft.com/office/officeart/2005/8/layout/hierarchy6"/>
    <dgm:cxn modelId="{9B5C6BAC-3075-4D8E-B77D-2FC381FA5F51}" type="presParOf" srcId="{9E513E16-310D-4B69-A024-88DAE046E84C}" destId="{FE3BF4AE-9AC3-4BEE-A2F3-91E999DE862C}" srcOrd="0" destOrd="0" presId="urn:microsoft.com/office/officeart/2005/8/layout/hierarchy6"/>
    <dgm:cxn modelId="{6F13D79A-1B2A-4F0E-868B-21B83F763450}" type="presParOf" srcId="{9E513E16-310D-4B69-A024-88DAE046E84C}" destId="{8590F705-D119-4026-B498-F719829C71F0}" srcOrd="1" destOrd="0" presId="urn:microsoft.com/office/officeart/2005/8/layout/hierarchy6"/>
    <dgm:cxn modelId="{3378C1B0-E6C4-4C30-951F-FF072C972E9E}" type="presParOf" srcId="{8590F705-D119-4026-B498-F719829C71F0}" destId="{CD5500E2-7143-4B89-BD56-4C13B1CCE6BE}" srcOrd="0" destOrd="0" presId="urn:microsoft.com/office/officeart/2005/8/layout/hierarchy6"/>
    <dgm:cxn modelId="{9F755942-60C4-4C98-BE73-BAA76B440C55}" type="presParOf" srcId="{8590F705-D119-4026-B498-F719829C71F0}" destId="{E605FA7F-8E90-4D91-BE80-585A66801A77}" srcOrd="1" destOrd="0" presId="urn:microsoft.com/office/officeart/2005/8/layout/hierarchy6"/>
    <dgm:cxn modelId="{E6F00C28-A067-41A2-83D6-BF519905BAED}" type="presParOf" srcId="{E605FA7F-8E90-4D91-BE80-585A66801A77}" destId="{4B25C4D2-51C5-46EF-B8A2-3F2A7FB10469}" srcOrd="0" destOrd="0" presId="urn:microsoft.com/office/officeart/2005/8/layout/hierarchy6"/>
    <dgm:cxn modelId="{9FA27055-67F9-4D9E-94CA-FC5F39B465B8}" type="presParOf" srcId="{E605FA7F-8E90-4D91-BE80-585A66801A77}" destId="{9473D339-BC88-489A-A8B1-EB61C2EB3257}" srcOrd="1" destOrd="0" presId="urn:microsoft.com/office/officeart/2005/8/layout/hierarchy6"/>
    <dgm:cxn modelId="{AD10601E-6902-42A6-B254-D3136722234C}" type="presParOf" srcId="{9473D339-BC88-489A-A8B1-EB61C2EB3257}" destId="{32CEC1C9-59EE-46F8-B54B-6640EB6A07F7}" srcOrd="0" destOrd="0" presId="urn:microsoft.com/office/officeart/2005/8/layout/hierarchy6"/>
    <dgm:cxn modelId="{2E2E120F-F644-4F71-8B01-1E5F9E0C784D}" type="presParOf" srcId="{9473D339-BC88-489A-A8B1-EB61C2EB3257}" destId="{A56E7C67-3ABF-4419-B781-93B0EA992182}" srcOrd="1" destOrd="0" presId="urn:microsoft.com/office/officeart/2005/8/layout/hierarchy6"/>
    <dgm:cxn modelId="{531162C4-886E-4011-A2AF-1F045C74D378}" type="presParOf" srcId="{A56E7C67-3ABF-4419-B781-93B0EA992182}" destId="{49869D0E-35B2-49D0-AD7F-92AA1DA5BBCE}" srcOrd="0" destOrd="0" presId="urn:microsoft.com/office/officeart/2005/8/layout/hierarchy6"/>
    <dgm:cxn modelId="{29AC65CA-E42C-430D-8A4C-18D8FB561CFC}" type="presParOf" srcId="{A56E7C67-3ABF-4419-B781-93B0EA992182}" destId="{63BA5562-E238-4B6F-8771-EB8773CD88AE}" srcOrd="1" destOrd="0" presId="urn:microsoft.com/office/officeart/2005/8/layout/hierarchy6"/>
    <dgm:cxn modelId="{B423C7CE-6300-409D-BB4B-CCA061D7634F}" type="presParOf" srcId="{63BA5562-E238-4B6F-8771-EB8773CD88AE}" destId="{BBCC5F79-76E2-462F-A80E-98B56BD24FD8}" srcOrd="0" destOrd="0" presId="urn:microsoft.com/office/officeart/2005/8/layout/hierarchy6"/>
    <dgm:cxn modelId="{636ADA08-E370-4B8A-B70D-EB07F1F80588}" type="presParOf" srcId="{63BA5562-E238-4B6F-8771-EB8773CD88AE}" destId="{90F0773B-8837-4DC7-AB49-E101EDC5AF52}" srcOrd="1" destOrd="0" presId="urn:microsoft.com/office/officeart/2005/8/layout/hierarchy6"/>
    <dgm:cxn modelId="{5525B202-E71E-4919-90BC-8E67AF924A7B}" type="presParOf" srcId="{90F0773B-8837-4DC7-AB49-E101EDC5AF52}" destId="{8FD48A25-B482-4ABE-ADD5-2597DCED927D}" srcOrd="0" destOrd="0" presId="urn:microsoft.com/office/officeart/2005/8/layout/hierarchy6"/>
    <dgm:cxn modelId="{92C9DA83-1A91-48D0-BAAE-856678AF66C3}" type="presParOf" srcId="{90F0773B-8837-4DC7-AB49-E101EDC5AF52}" destId="{614A3B64-EBF4-496E-B336-EB8C5CED3EC5}" srcOrd="1" destOrd="0" presId="urn:microsoft.com/office/officeart/2005/8/layout/hierarchy6"/>
    <dgm:cxn modelId="{0EC0DC6E-C4D0-49A6-A48A-774E59F8C6D1}" type="presParOf" srcId="{63BA5562-E238-4B6F-8771-EB8773CD88AE}" destId="{7B7FFB34-52EE-4078-9817-5C8ECB3793CB}" srcOrd="2" destOrd="0" presId="urn:microsoft.com/office/officeart/2005/8/layout/hierarchy6"/>
    <dgm:cxn modelId="{5A1FC15D-BF57-4941-AD52-AC74DEA79067}" type="presParOf" srcId="{63BA5562-E238-4B6F-8771-EB8773CD88AE}" destId="{D82AC255-7521-4B0B-B5DF-87E2EA7E7AF6}" srcOrd="3" destOrd="0" presId="urn:microsoft.com/office/officeart/2005/8/layout/hierarchy6"/>
    <dgm:cxn modelId="{A8F14C16-4F91-4149-AF5D-0610BC449059}" type="presParOf" srcId="{D82AC255-7521-4B0B-B5DF-87E2EA7E7AF6}" destId="{17456BC1-3B68-4723-8938-5A55C05CB69D}" srcOrd="0" destOrd="0" presId="urn:microsoft.com/office/officeart/2005/8/layout/hierarchy6"/>
    <dgm:cxn modelId="{2BFB2552-E6BE-4799-A69B-9142125C6480}" type="presParOf" srcId="{D82AC255-7521-4B0B-B5DF-87E2EA7E7AF6}" destId="{65E4828F-111E-4A65-AB4B-2AE16CEA223A}" srcOrd="1" destOrd="0" presId="urn:microsoft.com/office/officeart/2005/8/layout/hierarchy6"/>
    <dgm:cxn modelId="{06CCF16F-0857-4255-9B9A-2FCD28A99AC0}" type="presParOf" srcId="{63BA5562-E238-4B6F-8771-EB8773CD88AE}" destId="{43274BFC-6C56-445C-9439-F4A76591D38F}" srcOrd="4" destOrd="0" presId="urn:microsoft.com/office/officeart/2005/8/layout/hierarchy6"/>
    <dgm:cxn modelId="{E2EB550B-AE3A-43C6-886B-D3B59EE1E070}" type="presParOf" srcId="{63BA5562-E238-4B6F-8771-EB8773CD88AE}" destId="{94136E82-7E48-44D1-8CB7-F1DC34DD1618}" srcOrd="5" destOrd="0" presId="urn:microsoft.com/office/officeart/2005/8/layout/hierarchy6"/>
    <dgm:cxn modelId="{600FF6EC-67D4-4EB4-A5E4-5CEA71530563}" type="presParOf" srcId="{94136E82-7E48-44D1-8CB7-F1DC34DD1618}" destId="{E4EA95B0-8BD0-4808-A430-71396CB4C1E0}" srcOrd="0" destOrd="0" presId="urn:microsoft.com/office/officeart/2005/8/layout/hierarchy6"/>
    <dgm:cxn modelId="{2FE289DD-9D92-4CC7-817E-9CBA564F2A1C}" type="presParOf" srcId="{94136E82-7E48-44D1-8CB7-F1DC34DD1618}" destId="{BFA0CBD7-C15B-4CE4-88AF-20858C810911}" srcOrd="1" destOrd="0" presId="urn:microsoft.com/office/officeart/2005/8/layout/hierarchy6"/>
    <dgm:cxn modelId="{38CFA97B-9C72-4858-851A-85E112583176}" type="presParOf" srcId="{63BA5562-E238-4B6F-8771-EB8773CD88AE}" destId="{CB66A8EF-FD0C-404D-B38A-810C80FBDF48}" srcOrd="6" destOrd="0" presId="urn:microsoft.com/office/officeart/2005/8/layout/hierarchy6"/>
    <dgm:cxn modelId="{92446E6C-28EF-46E2-B1FC-16F7D92483EC}" type="presParOf" srcId="{63BA5562-E238-4B6F-8771-EB8773CD88AE}" destId="{064113A0-5F54-4703-A380-823C8A468859}" srcOrd="7" destOrd="0" presId="urn:microsoft.com/office/officeart/2005/8/layout/hierarchy6"/>
    <dgm:cxn modelId="{5FA61851-9645-40C4-827C-B0B6D427EA67}" type="presParOf" srcId="{064113A0-5F54-4703-A380-823C8A468859}" destId="{FD7AEC9C-9AC6-428C-B3CF-3038D12E77E1}" srcOrd="0" destOrd="0" presId="urn:microsoft.com/office/officeart/2005/8/layout/hierarchy6"/>
    <dgm:cxn modelId="{B5FF6D3B-A52A-4554-BFBF-4BB7FE852517}" type="presParOf" srcId="{064113A0-5F54-4703-A380-823C8A468859}" destId="{E9177029-63C4-4DD6-A341-250D80D1C173}" srcOrd="1" destOrd="0" presId="urn:microsoft.com/office/officeart/2005/8/layout/hierarchy6"/>
    <dgm:cxn modelId="{801CDA8E-90EF-4DC8-83B8-972323838AB0}" type="presParOf" srcId="{9D62AEE7-8D8A-4BEA-99C2-9D56EC061978}" destId="{F3AAE38A-602F-4456-8046-0BF49E7758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9B544-E7EB-4F4B-8AE5-DDF4AC554C69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0C21910-F57D-429C-B725-A085D307B577}">
      <dgm:prSet phldrT="[Texto]"/>
      <dgm:spPr>
        <a:xfrm>
          <a:off x="3099" y="169239"/>
          <a:ext cx="3022307" cy="601073"/>
        </a:xfrm>
        <a:prstGeom prst="rect">
          <a:avLst/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CURRICULARES</a:t>
          </a:r>
        </a:p>
      </dgm:t>
    </dgm:pt>
    <dgm:pt modelId="{5364D4C3-4B6A-4C90-8926-748533461F7D}" type="parTrans" cxnId="{A210EDDC-6709-49F1-B3B1-3A009DAC4896}">
      <dgm:prSet/>
      <dgm:spPr/>
      <dgm:t>
        <a:bodyPr/>
        <a:lstStyle/>
        <a:p>
          <a:endParaRPr lang="es-ES"/>
        </a:p>
      </dgm:t>
    </dgm:pt>
    <dgm:pt modelId="{6FB42DDD-D9F7-4823-8681-83B980183967}" type="sibTrans" cxnId="{A210EDDC-6709-49F1-B3B1-3A009DAC4896}">
      <dgm:prSet/>
      <dgm:spPr/>
      <dgm:t>
        <a:bodyPr/>
        <a:lstStyle/>
        <a:p>
          <a:endParaRPr lang="es-ES"/>
        </a:p>
      </dgm:t>
    </dgm:pt>
    <dgm:pt modelId="{87736918-ABDE-4DCA-8D8A-F37B64EB7F70}">
      <dgm:prSet phldrT="[Texto]"/>
      <dgm:spPr>
        <a:xfrm>
          <a:off x="3099" y="770313"/>
          <a:ext cx="3022307" cy="465552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Naturaleza formativa.</a:t>
          </a:r>
        </a:p>
      </dgm:t>
    </dgm:pt>
    <dgm:pt modelId="{39F91D8B-92BF-4A98-A724-695CAAFDDFF8}" type="parTrans" cxnId="{E727DEE6-3963-4BB6-9E6F-78AF71F3F9D0}">
      <dgm:prSet/>
      <dgm:spPr/>
      <dgm:t>
        <a:bodyPr/>
        <a:lstStyle/>
        <a:p>
          <a:endParaRPr lang="es-ES"/>
        </a:p>
      </dgm:t>
    </dgm:pt>
    <dgm:pt modelId="{DCD0FCDA-D872-451C-BB04-B81E30ACED75}" type="sibTrans" cxnId="{E727DEE6-3963-4BB6-9E6F-78AF71F3F9D0}">
      <dgm:prSet/>
      <dgm:spPr/>
      <dgm:t>
        <a:bodyPr/>
        <a:lstStyle/>
        <a:p>
          <a:endParaRPr lang="es-ES"/>
        </a:p>
      </dgm:t>
    </dgm:pt>
    <dgm:pt modelId="{A5E2169C-5946-4938-95C4-0DE89D5262DD}">
      <dgm:prSet phldrT="[Texto]"/>
      <dgm:spPr>
        <a:xfrm>
          <a:off x="3099" y="770313"/>
          <a:ext cx="3022307" cy="465552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Realizada por los estudiantes universitarios y supervisada por las universidades.</a:t>
          </a:r>
        </a:p>
      </dgm:t>
    </dgm:pt>
    <dgm:pt modelId="{597CD4B4-F21C-41FC-B8B1-2DCC97E7B364}" type="parTrans" cxnId="{8A5EFCB4-C481-4FB8-A7CE-CFDB6C614ACE}">
      <dgm:prSet/>
      <dgm:spPr/>
      <dgm:t>
        <a:bodyPr/>
        <a:lstStyle/>
        <a:p>
          <a:endParaRPr lang="es-ES"/>
        </a:p>
      </dgm:t>
    </dgm:pt>
    <dgm:pt modelId="{43D4200D-7066-4F96-8BCA-7FD0E8324269}" type="sibTrans" cxnId="{8A5EFCB4-C481-4FB8-A7CE-CFDB6C614ACE}">
      <dgm:prSet/>
      <dgm:spPr/>
      <dgm:t>
        <a:bodyPr/>
        <a:lstStyle/>
        <a:p>
          <a:endParaRPr lang="es-ES"/>
        </a:p>
      </dgm:t>
    </dgm:pt>
    <dgm:pt modelId="{E91A69E6-FF69-4872-8302-F5323DF55AB8}">
      <dgm:prSet phldrT="[Texto]"/>
      <dgm:spPr>
        <a:xfrm>
          <a:off x="3448530" y="169239"/>
          <a:ext cx="3022307" cy="601073"/>
        </a:xfrm>
        <a:prstGeom prst="rect">
          <a:avLst/>
        </a:prstGeo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</a:t>
          </a:r>
        </a:p>
      </dgm:t>
    </dgm:pt>
    <dgm:pt modelId="{65DABEFF-6AE4-44BF-AA07-9C84DDF24AA0}" type="parTrans" cxnId="{2B0F48F8-4BEB-4035-ADCA-81813C6048C4}">
      <dgm:prSet/>
      <dgm:spPr/>
      <dgm:t>
        <a:bodyPr/>
        <a:lstStyle/>
        <a:p>
          <a:endParaRPr lang="es-ES"/>
        </a:p>
      </dgm:t>
    </dgm:pt>
    <dgm:pt modelId="{4D13ED3F-6918-4942-AAF6-3977DFCEE6A7}" type="sibTrans" cxnId="{2B0F48F8-4BEB-4035-ADCA-81813C6048C4}">
      <dgm:prSet/>
      <dgm:spPr/>
      <dgm:t>
        <a:bodyPr/>
        <a:lstStyle/>
        <a:p>
          <a:endParaRPr lang="es-ES"/>
        </a:p>
      </dgm:t>
    </dgm:pt>
    <dgm:pt modelId="{4F0041D8-F444-4F58-99B7-F707B6271176}">
      <dgm:prSet phldrT="[Texto]"/>
      <dgm:spPr>
        <a:xfrm>
          <a:off x="3496645" y="722174"/>
          <a:ext cx="3022307" cy="4655520"/>
        </a:xfrm>
        <a:prstGeom prst="rect">
          <a:avLst/>
        </a:prstGeom>
        <a:solidFill>
          <a:srgbClr val="14967C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Posibilitar a estudiantes que tienen más del 50% de la carga lectiva superada un primer contacto con el mundo laboral.</a:t>
          </a:r>
        </a:p>
      </dgm:t>
    </dgm:pt>
    <dgm:pt modelId="{D6014E5C-C73D-40EC-9FEB-935D2622B1F4}" type="parTrans" cxnId="{32BEFAEF-95D8-4877-9132-C0A9E2E16433}">
      <dgm:prSet/>
      <dgm:spPr/>
      <dgm:t>
        <a:bodyPr/>
        <a:lstStyle/>
        <a:p>
          <a:endParaRPr lang="es-ES"/>
        </a:p>
      </dgm:t>
    </dgm:pt>
    <dgm:pt modelId="{C73143D7-2CBE-486F-9E27-7519AE3A4CC1}" type="sibTrans" cxnId="{32BEFAEF-95D8-4877-9132-C0A9E2E16433}">
      <dgm:prSet/>
      <dgm:spPr/>
      <dgm:t>
        <a:bodyPr/>
        <a:lstStyle/>
        <a:p>
          <a:endParaRPr lang="es-ES"/>
        </a:p>
      </dgm:t>
    </dgm:pt>
    <dgm:pt modelId="{4DD3C5A3-1CB9-4AA1-B2D2-52C0C6E6A335}">
      <dgm:prSet phldrT="[Texto]"/>
      <dgm:spPr>
        <a:xfrm>
          <a:off x="6893961" y="169239"/>
          <a:ext cx="3022307" cy="601073"/>
        </a:xfrm>
        <a:prstGeom prst="rect">
          <a:avLst/>
        </a:prstGeo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 EN LA UNIVERSIDAD</a:t>
          </a:r>
        </a:p>
      </dgm:t>
    </dgm:pt>
    <dgm:pt modelId="{FE1E5392-3AC4-48B0-8045-549A2E0F621A}" type="parTrans" cxnId="{34AA3A3D-2392-46AF-9F30-7F9CB0F8F9BE}">
      <dgm:prSet/>
      <dgm:spPr/>
      <dgm:t>
        <a:bodyPr/>
        <a:lstStyle/>
        <a:p>
          <a:endParaRPr lang="es-ES"/>
        </a:p>
      </dgm:t>
    </dgm:pt>
    <dgm:pt modelId="{E8FD3363-64A0-4A6D-A49D-BBF409994FFD}" type="sibTrans" cxnId="{34AA3A3D-2392-46AF-9F30-7F9CB0F8F9BE}">
      <dgm:prSet/>
      <dgm:spPr/>
      <dgm:t>
        <a:bodyPr/>
        <a:lstStyle/>
        <a:p>
          <a:endParaRPr lang="es-ES"/>
        </a:p>
      </dgm:t>
    </dgm:pt>
    <dgm:pt modelId="{6BCA4B97-6AB7-47D7-B31D-DAD9FAF91830}">
      <dgm:prSet phldrT="[Texto]"/>
      <dgm:spPr>
        <a:xfrm>
          <a:off x="6893961" y="770313"/>
          <a:ext cx="3022307" cy="4655520"/>
        </a:xfrm>
        <a:prstGeom prst="rect">
          <a:avLst/>
        </a:prstGeom>
        <a:solidFill>
          <a:srgbClr val="6A9E1F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 a las personas beneficiarias que consigan una experiencia que les habilite para su posterior incorporación al ejercicio profesional de manera más rápida y eficaz.</a:t>
          </a:r>
        </a:p>
      </dgm:t>
    </dgm:pt>
    <dgm:pt modelId="{15528F5F-450B-4C7E-BE2E-922BA2A8356D}" type="parTrans" cxnId="{05EE4CF1-45F4-441F-B593-AA95A1D70FF0}">
      <dgm:prSet/>
      <dgm:spPr/>
      <dgm:t>
        <a:bodyPr/>
        <a:lstStyle/>
        <a:p>
          <a:endParaRPr lang="es-ES"/>
        </a:p>
      </dgm:t>
    </dgm:pt>
    <dgm:pt modelId="{5FC76163-68F2-4D52-9711-A486037718AF}" type="sibTrans" cxnId="{05EE4CF1-45F4-441F-B593-AA95A1D70FF0}">
      <dgm:prSet/>
      <dgm:spPr/>
      <dgm:t>
        <a:bodyPr/>
        <a:lstStyle/>
        <a:p>
          <a:endParaRPr lang="es-ES"/>
        </a:p>
      </dgm:t>
    </dgm:pt>
    <dgm:pt modelId="{EFCEC96A-B73E-4529-AB6B-23F7697264F0}">
      <dgm:prSet phldrT="[Texto]"/>
      <dgm:spPr>
        <a:xfrm>
          <a:off x="3099" y="770313"/>
          <a:ext cx="3022307" cy="465552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Objetivos: Aplicar y complementar los conocimientos adquiridos en su formación académica, consiguiendo de esa forma cierta adquisición de competencias, para el ejercicio de actividades profesionales.</a:t>
          </a:r>
        </a:p>
      </dgm:t>
    </dgm:pt>
    <dgm:pt modelId="{23573E8B-462C-4699-BF55-477A50E9C358}" type="parTrans" cxnId="{4C592458-FE36-480E-9676-5B38B4237552}">
      <dgm:prSet/>
      <dgm:spPr/>
      <dgm:t>
        <a:bodyPr/>
        <a:lstStyle/>
        <a:p>
          <a:endParaRPr lang="es-ES"/>
        </a:p>
      </dgm:t>
    </dgm:pt>
    <dgm:pt modelId="{C3C68672-A0EC-451C-B8B5-33CCB1D77069}" type="sibTrans" cxnId="{4C592458-FE36-480E-9676-5B38B4237552}">
      <dgm:prSet/>
      <dgm:spPr/>
      <dgm:t>
        <a:bodyPr/>
        <a:lstStyle/>
        <a:p>
          <a:endParaRPr lang="es-ES"/>
        </a:p>
      </dgm:t>
    </dgm:pt>
    <dgm:pt modelId="{150A347E-9746-4E0B-BA36-8A431DE3B9CA}">
      <dgm:prSet phldrT="[Texto]"/>
      <dgm:spPr>
        <a:xfrm>
          <a:off x="3496645" y="722174"/>
          <a:ext cx="3022307" cy="4655520"/>
        </a:xfrm>
        <a:prstGeom prst="rect">
          <a:avLst/>
        </a:prstGeom>
        <a:solidFill>
          <a:srgbClr val="14967C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través de un periodo de prácticas no superior a 6 meses.</a:t>
          </a:r>
        </a:p>
      </dgm:t>
    </dgm:pt>
    <dgm:pt modelId="{50B8AD96-521A-408E-B32A-6C16FB234DC0}" type="parTrans" cxnId="{9FF0A5D6-20F4-430B-A738-36675B233698}">
      <dgm:prSet/>
      <dgm:spPr/>
      <dgm:t>
        <a:bodyPr/>
        <a:lstStyle/>
        <a:p>
          <a:endParaRPr lang="es-ES"/>
        </a:p>
      </dgm:t>
    </dgm:pt>
    <dgm:pt modelId="{BAA6B3C6-1E60-4971-BD4E-5AA1A8B86905}" type="sibTrans" cxnId="{9FF0A5D6-20F4-430B-A738-36675B233698}">
      <dgm:prSet/>
      <dgm:spPr/>
      <dgm:t>
        <a:bodyPr/>
        <a:lstStyle/>
        <a:p>
          <a:endParaRPr lang="es-ES"/>
        </a:p>
      </dgm:t>
    </dgm:pt>
    <dgm:pt modelId="{6B715A7D-29DE-4C30-8411-CD597C1CF122}">
      <dgm:prSet phldrT="[Texto]"/>
      <dgm:spPr>
        <a:xfrm>
          <a:off x="6893961" y="770313"/>
          <a:ext cx="3022307" cy="4655520"/>
        </a:xfrm>
        <a:prstGeom prst="rect">
          <a:avLst/>
        </a:prstGeom>
        <a:solidFill>
          <a:srgbClr val="6A9E1F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Estancia de 6 meses en la Universidad de Almería, ya sea en un grupo de Investigación, Departamento, Unidad Administrativa, Servicio, Secretariado o Vicerrectorado.</a:t>
          </a:r>
        </a:p>
      </dgm:t>
    </dgm:pt>
    <dgm:pt modelId="{0ABC5CEE-5048-4DF5-91C3-B79A701BFA4B}" type="parTrans" cxnId="{B612DFAF-D853-46E0-B188-81B38D1FC3F7}">
      <dgm:prSet/>
      <dgm:spPr/>
      <dgm:t>
        <a:bodyPr/>
        <a:lstStyle/>
        <a:p>
          <a:endParaRPr lang="es-ES"/>
        </a:p>
      </dgm:t>
    </dgm:pt>
    <dgm:pt modelId="{41B667AF-2B1E-4DEB-B10D-8E8EB8FC550A}" type="sibTrans" cxnId="{B612DFAF-D853-46E0-B188-81B38D1FC3F7}">
      <dgm:prSet/>
      <dgm:spPr/>
      <dgm:t>
        <a:bodyPr/>
        <a:lstStyle/>
        <a:p>
          <a:endParaRPr lang="es-ES"/>
        </a:p>
      </dgm:t>
    </dgm:pt>
    <dgm:pt modelId="{25D897E5-2F76-4E51-B9DA-BAA2B59F025B}" type="pres">
      <dgm:prSet presAssocID="{97A9B544-E7EB-4F4B-8AE5-DDF4AC554C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FB5820-409E-4BD3-A8DE-C0414310D351}" type="pres">
      <dgm:prSet presAssocID="{A0C21910-F57D-429C-B725-A085D307B577}" presName="composite" presStyleCnt="0"/>
      <dgm:spPr/>
    </dgm:pt>
    <dgm:pt modelId="{4C500144-EB3F-4A63-B0D6-1C929CCE6412}" type="pres">
      <dgm:prSet presAssocID="{A0C21910-F57D-429C-B725-A085D307B5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CF5691-E9B9-4C07-9FA9-0D07FCEEF996}" type="pres">
      <dgm:prSet presAssocID="{A0C21910-F57D-429C-B725-A085D307B57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9F4BDB-1096-416C-AEC2-E5E55BBEE86D}" type="pres">
      <dgm:prSet presAssocID="{6FB42DDD-D9F7-4823-8681-83B980183967}" presName="space" presStyleCnt="0"/>
      <dgm:spPr/>
    </dgm:pt>
    <dgm:pt modelId="{EF000DFE-95F0-4CEF-8247-F75799EF7482}" type="pres">
      <dgm:prSet presAssocID="{E91A69E6-FF69-4872-8302-F5323DF55AB8}" presName="composite" presStyleCnt="0"/>
      <dgm:spPr/>
    </dgm:pt>
    <dgm:pt modelId="{CBB17D55-CFB6-4CAD-AC98-D10A84EA1623}" type="pres">
      <dgm:prSet presAssocID="{E91A69E6-FF69-4872-8302-F5323DF55AB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21FE35-6063-4953-A652-CCB0BFA35172}" type="pres">
      <dgm:prSet presAssocID="{E91A69E6-FF69-4872-8302-F5323DF55AB8}" presName="desTx" presStyleLbl="alignAccFollowNode1" presStyleIdx="1" presStyleCnt="3" custScaleX="99221" custLinFactNeighborX="-373" custLinFactNeighborY="2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7C9499-AE04-4EC7-A13F-FDC99E5BBEA0}" type="pres">
      <dgm:prSet presAssocID="{4D13ED3F-6918-4942-AAF6-3977DFCEE6A7}" presName="space" presStyleCnt="0"/>
      <dgm:spPr/>
    </dgm:pt>
    <dgm:pt modelId="{9E727847-F879-420A-95F1-53E349743CD6}" type="pres">
      <dgm:prSet presAssocID="{4DD3C5A3-1CB9-4AA1-B2D2-52C0C6E6A335}" presName="composite" presStyleCnt="0"/>
      <dgm:spPr/>
    </dgm:pt>
    <dgm:pt modelId="{CCD024B5-4BBD-444F-A97D-E35949D29DA4}" type="pres">
      <dgm:prSet presAssocID="{4DD3C5A3-1CB9-4AA1-B2D2-52C0C6E6A3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D17431-BCCB-4B5E-9CA6-5A4BDF4C313D}" type="pres">
      <dgm:prSet presAssocID="{4DD3C5A3-1CB9-4AA1-B2D2-52C0C6E6A33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F0A5D6-20F4-430B-A738-36675B233698}" srcId="{E91A69E6-FF69-4872-8302-F5323DF55AB8}" destId="{150A347E-9746-4E0B-BA36-8A431DE3B9CA}" srcOrd="1" destOrd="0" parTransId="{50B8AD96-521A-408E-B32A-6C16FB234DC0}" sibTransId="{BAA6B3C6-1E60-4971-BD4E-5AA1A8B86905}"/>
    <dgm:cxn modelId="{3461D16F-CA60-42DA-AF96-9E5C5EFACD68}" type="presOf" srcId="{87736918-ABDE-4DCA-8D8A-F37B64EB7F70}" destId="{CFCF5691-E9B9-4C07-9FA9-0D07FCEEF996}" srcOrd="0" destOrd="0" presId="urn:microsoft.com/office/officeart/2005/8/layout/hList1"/>
    <dgm:cxn modelId="{1CBF7938-2537-4EFA-8416-FED3E794E3E8}" type="presOf" srcId="{EFCEC96A-B73E-4529-AB6B-23F7697264F0}" destId="{CFCF5691-E9B9-4C07-9FA9-0D07FCEEF996}" srcOrd="0" destOrd="2" presId="urn:microsoft.com/office/officeart/2005/8/layout/hList1"/>
    <dgm:cxn modelId="{C45F7A99-F266-42DB-9721-4722957FECCE}" type="presOf" srcId="{150A347E-9746-4E0B-BA36-8A431DE3B9CA}" destId="{AD21FE35-6063-4953-A652-CCB0BFA35172}" srcOrd="0" destOrd="1" presId="urn:microsoft.com/office/officeart/2005/8/layout/hList1"/>
    <dgm:cxn modelId="{05EE4CF1-45F4-441F-B593-AA95A1D70FF0}" srcId="{4DD3C5A3-1CB9-4AA1-B2D2-52C0C6E6A335}" destId="{6BCA4B97-6AB7-47D7-B31D-DAD9FAF91830}" srcOrd="0" destOrd="0" parTransId="{15528F5F-450B-4C7E-BE2E-922BA2A8356D}" sibTransId="{5FC76163-68F2-4D52-9711-A486037718AF}"/>
    <dgm:cxn modelId="{32BEFAEF-95D8-4877-9132-C0A9E2E16433}" srcId="{E91A69E6-FF69-4872-8302-F5323DF55AB8}" destId="{4F0041D8-F444-4F58-99B7-F707B6271176}" srcOrd="0" destOrd="0" parTransId="{D6014E5C-C73D-40EC-9FEB-935D2622B1F4}" sibTransId="{C73143D7-2CBE-486F-9E27-7519AE3A4CC1}"/>
    <dgm:cxn modelId="{8B34E9B7-5F26-4C6C-9190-8A431122CA38}" type="presOf" srcId="{A0C21910-F57D-429C-B725-A085D307B577}" destId="{4C500144-EB3F-4A63-B0D6-1C929CCE6412}" srcOrd="0" destOrd="0" presId="urn:microsoft.com/office/officeart/2005/8/layout/hList1"/>
    <dgm:cxn modelId="{E153A2DB-5BE3-4DF7-8A1F-C0DF4B2875BE}" type="presOf" srcId="{E91A69E6-FF69-4872-8302-F5323DF55AB8}" destId="{CBB17D55-CFB6-4CAD-AC98-D10A84EA1623}" srcOrd="0" destOrd="0" presId="urn:microsoft.com/office/officeart/2005/8/layout/hList1"/>
    <dgm:cxn modelId="{A210EDDC-6709-49F1-B3B1-3A009DAC4896}" srcId="{97A9B544-E7EB-4F4B-8AE5-DDF4AC554C69}" destId="{A0C21910-F57D-429C-B725-A085D307B577}" srcOrd="0" destOrd="0" parTransId="{5364D4C3-4B6A-4C90-8926-748533461F7D}" sibTransId="{6FB42DDD-D9F7-4823-8681-83B980183967}"/>
    <dgm:cxn modelId="{1A61F8A5-4817-42D6-9C6D-12EB30E8971C}" type="presOf" srcId="{A5E2169C-5946-4938-95C4-0DE89D5262DD}" destId="{CFCF5691-E9B9-4C07-9FA9-0D07FCEEF996}" srcOrd="0" destOrd="1" presId="urn:microsoft.com/office/officeart/2005/8/layout/hList1"/>
    <dgm:cxn modelId="{B612DFAF-D853-46E0-B188-81B38D1FC3F7}" srcId="{4DD3C5A3-1CB9-4AA1-B2D2-52C0C6E6A335}" destId="{6B715A7D-29DE-4C30-8411-CD597C1CF122}" srcOrd="1" destOrd="0" parTransId="{0ABC5CEE-5048-4DF5-91C3-B79A701BFA4B}" sibTransId="{41B667AF-2B1E-4DEB-B10D-8E8EB8FC550A}"/>
    <dgm:cxn modelId="{4C592458-FE36-480E-9676-5B38B4237552}" srcId="{A0C21910-F57D-429C-B725-A085D307B577}" destId="{EFCEC96A-B73E-4529-AB6B-23F7697264F0}" srcOrd="2" destOrd="0" parTransId="{23573E8B-462C-4699-BF55-477A50E9C358}" sibTransId="{C3C68672-A0EC-451C-B8B5-33CCB1D77069}"/>
    <dgm:cxn modelId="{DB6A675E-117B-4E31-A25D-41446D81890F}" type="presOf" srcId="{6BCA4B97-6AB7-47D7-B31D-DAD9FAF91830}" destId="{F3D17431-BCCB-4B5E-9CA6-5A4BDF4C313D}" srcOrd="0" destOrd="0" presId="urn:microsoft.com/office/officeart/2005/8/layout/hList1"/>
    <dgm:cxn modelId="{8A5EFCB4-C481-4FB8-A7CE-CFDB6C614ACE}" srcId="{A0C21910-F57D-429C-B725-A085D307B577}" destId="{A5E2169C-5946-4938-95C4-0DE89D5262DD}" srcOrd="1" destOrd="0" parTransId="{597CD4B4-F21C-41FC-B8B1-2DCC97E7B364}" sibTransId="{43D4200D-7066-4F96-8BCA-7FD0E8324269}"/>
    <dgm:cxn modelId="{3300A8FE-68A4-4F76-A3EA-742BDD3553BE}" type="presOf" srcId="{4DD3C5A3-1CB9-4AA1-B2D2-52C0C6E6A335}" destId="{CCD024B5-4BBD-444F-A97D-E35949D29DA4}" srcOrd="0" destOrd="0" presId="urn:microsoft.com/office/officeart/2005/8/layout/hList1"/>
    <dgm:cxn modelId="{E727DEE6-3963-4BB6-9E6F-78AF71F3F9D0}" srcId="{A0C21910-F57D-429C-B725-A085D307B577}" destId="{87736918-ABDE-4DCA-8D8A-F37B64EB7F70}" srcOrd="0" destOrd="0" parTransId="{39F91D8B-92BF-4A98-A724-695CAAFDDFF8}" sibTransId="{DCD0FCDA-D872-451C-BB04-B81E30ACED75}"/>
    <dgm:cxn modelId="{638D5BBA-65C2-436B-A484-693BED12D39B}" type="presOf" srcId="{4F0041D8-F444-4F58-99B7-F707B6271176}" destId="{AD21FE35-6063-4953-A652-CCB0BFA35172}" srcOrd="0" destOrd="0" presId="urn:microsoft.com/office/officeart/2005/8/layout/hList1"/>
    <dgm:cxn modelId="{E8CB7165-C7B3-4E8F-91C0-B02E3BBC5D6B}" type="presOf" srcId="{97A9B544-E7EB-4F4B-8AE5-DDF4AC554C69}" destId="{25D897E5-2F76-4E51-B9DA-BAA2B59F025B}" srcOrd="0" destOrd="0" presId="urn:microsoft.com/office/officeart/2005/8/layout/hList1"/>
    <dgm:cxn modelId="{2B0F48F8-4BEB-4035-ADCA-81813C6048C4}" srcId="{97A9B544-E7EB-4F4B-8AE5-DDF4AC554C69}" destId="{E91A69E6-FF69-4872-8302-F5323DF55AB8}" srcOrd="1" destOrd="0" parTransId="{65DABEFF-6AE4-44BF-AA07-9C84DDF24AA0}" sibTransId="{4D13ED3F-6918-4942-AAF6-3977DFCEE6A7}"/>
    <dgm:cxn modelId="{34AA3A3D-2392-46AF-9F30-7F9CB0F8F9BE}" srcId="{97A9B544-E7EB-4F4B-8AE5-DDF4AC554C69}" destId="{4DD3C5A3-1CB9-4AA1-B2D2-52C0C6E6A335}" srcOrd="2" destOrd="0" parTransId="{FE1E5392-3AC4-48B0-8045-549A2E0F621A}" sibTransId="{E8FD3363-64A0-4A6D-A49D-BBF409994FFD}"/>
    <dgm:cxn modelId="{825C32A9-41A9-4606-8109-2D9EAD960FE9}" type="presOf" srcId="{6B715A7D-29DE-4C30-8411-CD597C1CF122}" destId="{F3D17431-BCCB-4B5E-9CA6-5A4BDF4C313D}" srcOrd="0" destOrd="1" presId="urn:microsoft.com/office/officeart/2005/8/layout/hList1"/>
    <dgm:cxn modelId="{6B91E9D1-4949-4BB0-AC74-414ED35FCED8}" type="presParOf" srcId="{25D897E5-2F76-4E51-B9DA-BAA2B59F025B}" destId="{FCFB5820-409E-4BD3-A8DE-C0414310D351}" srcOrd="0" destOrd="0" presId="urn:microsoft.com/office/officeart/2005/8/layout/hList1"/>
    <dgm:cxn modelId="{CC0C9F0E-A734-4D3D-A44D-CC25A440A8EE}" type="presParOf" srcId="{FCFB5820-409E-4BD3-A8DE-C0414310D351}" destId="{4C500144-EB3F-4A63-B0D6-1C929CCE6412}" srcOrd="0" destOrd="0" presId="urn:microsoft.com/office/officeart/2005/8/layout/hList1"/>
    <dgm:cxn modelId="{C2FE3ADD-9510-47EB-BC97-D1987E296085}" type="presParOf" srcId="{FCFB5820-409E-4BD3-A8DE-C0414310D351}" destId="{CFCF5691-E9B9-4C07-9FA9-0D07FCEEF996}" srcOrd="1" destOrd="0" presId="urn:microsoft.com/office/officeart/2005/8/layout/hList1"/>
    <dgm:cxn modelId="{A889FD7F-3501-436B-8539-3CD37B3768A3}" type="presParOf" srcId="{25D897E5-2F76-4E51-B9DA-BAA2B59F025B}" destId="{449F4BDB-1096-416C-AEC2-E5E55BBEE86D}" srcOrd="1" destOrd="0" presId="urn:microsoft.com/office/officeart/2005/8/layout/hList1"/>
    <dgm:cxn modelId="{45184A44-59F6-4FA1-BD74-653FB97E1C11}" type="presParOf" srcId="{25D897E5-2F76-4E51-B9DA-BAA2B59F025B}" destId="{EF000DFE-95F0-4CEF-8247-F75799EF7482}" srcOrd="2" destOrd="0" presId="urn:microsoft.com/office/officeart/2005/8/layout/hList1"/>
    <dgm:cxn modelId="{4BDD07A7-85AA-4ADE-BB0E-A31549B0DAF5}" type="presParOf" srcId="{EF000DFE-95F0-4CEF-8247-F75799EF7482}" destId="{CBB17D55-CFB6-4CAD-AC98-D10A84EA1623}" srcOrd="0" destOrd="0" presId="urn:microsoft.com/office/officeart/2005/8/layout/hList1"/>
    <dgm:cxn modelId="{36A7918F-C6BB-45EA-83C1-C4BCDA047FFC}" type="presParOf" srcId="{EF000DFE-95F0-4CEF-8247-F75799EF7482}" destId="{AD21FE35-6063-4953-A652-CCB0BFA35172}" srcOrd="1" destOrd="0" presId="urn:microsoft.com/office/officeart/2005/8/layout/hList1"/>
    <dgm:cxn modelId="{31325BE3-375A-40A8-A95F-672247B045EC}" type="presParOf" srcId="{25D897E5-2F76-4E51-B9DA-BAA2B59F025B}" destId="{507C9499-AE04-4EC7-A13F-FDC99E5BBEA0}" srcOrd="3" destOrd="0" presId="urn:microsoft.com/office/officeart/2005/8/layout/hList1"/>
    <dgm:cxn modelId="{6B5C73E7-61DC-48F1-9441-F1FB5DA0DF52}" type="presParOf" srcId="{25D897E5-2F76-4E51-B9DA-BAA2B59F025B}" destId="{9E727847-F879-420A-95F1-53E349743CD6}" srcOrd="4" destOrd="0" presId="urn:microsoft.com/office/officeart/2005/8/layout/hList1"/>
    <dgm:cxn modelId="{3FF38D70-8966-4D08-A5C3-E9DEBB99A022}" type="presParOf" srcId="{9E727847-F879-420A-95F1-53E349743CD6}" destId="{CCD024B5-4BBD-444F-A97D-E35949D29DA4}" srcOrd="0" destOrd="0" presId="urn:microsoft.com/office/officeart/2005/8/layout/hList1"/>
    <dgm:cxn modelId="{9C451629-BFE7-4506-8FE4-D1D124E6761E}" type="presParOf" srcId="{9E727847-F879-420A-95F1-53E349743CD6}" destId="{F3D17431-BCCB-4B5E-9CA6-5A4BDF4C31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2ED66-1C3E-42CF-BD39-BB823B1017BD}" type="doc">
      <dgm:prSet loTypeId="urn:microsoft.com/office/officeart/2005/8/layout/hierarchy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9B62FB-8626-42B9-B001-2AED45127B19}">
      <dgm:prSet phldrT="[Texto]"/>
      <dgm:spPr>
        <a:solidFill>
          <a:srgbClr val="0070C0"/>
        </a:solidFill>
      </dgm:spPr>
      <dgm:t>
        <a:bodyPr/>
        <a:lstStyle/>
        <a:p>
          <a:pPr algn="just"/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: Tiene por objeto la cualificación profesional de  estudiantes universitarios a través de un régimen de alternancia de actividad laboral retribuida en una empresa con actividad formativa recibida en el marco de su formación universitaria.</a:t>
          </a:r>
        </a:p>
      </dgm:t>
    </dgm:pt>
    <dgm:pt modelId="{569D6349-83AC-456B-8AE3-8BBB5490B1BE}" type="parTrans" cxnId="{FAD4EF06-4694-4709-A607-D191CA3BEEF0}">
      <dgm:prSet/>
      <dgm:spPr/>
      <dgm:t>
        <a:bodyPr/>
        <a:lstStyle/>
        <a:p>
          <a:endParaRPr lang="es-ES"/>
        </a:p>
      </dgm:t>
    </dgm:pt>
    <dgm:pt modelId="{0761CDFE-CF10-42E1-97D6-DE3724A754F9}" type="sibTrans" cxnId="{FAD4EF06-4694-4709-A607-D191CA3BEEF0}">
      <dgm:prSet/>
      <dgm:spPr/>
      <dgm:t>
        <a:bodyPr/>
        <a:lstStyle/>
        <a:p>
          <a:endParaRPr lang="es-ES"/>
        </a:p>
      </dgm:t>
    </dgm:pt>
    <dgm:pt modelId="{72AC0A8E-D831-4EE4-822F-55CA68CC0EBF}">
      <dgm:prSet phldrT="[Texto]"/>
      <dgm:spPr>
        <a:solidFill>
          <a:srgbClr val="00B050"/>
        </a:solidFill>
      </dgm:spPr>
      <dgm:t>
        <a:bodyPr/>
        <a:lstStyle/>
        <a:p>
          <a:pPr algn="l"/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Este programa se hace en 4º curso de Grado. </a:t>
          </a:r>
        </a:p>
        <a:p>
          <a:pPr algn="l"/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La estancia se divide en dos periodos de 6 meses cada uno:                                           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El primero: 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abarca la enseñanza oficial, que se reconocen en términos de las asignaturas oficiales, en las prácticas curriculares y en la posibilidad de realización del Trabajo Fin de Estudios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.                                                                   El segundo periodo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: Prácticas Extracurriculares</a:t>
          </a:r>
        </a:p>
      </dgm:t>
    </dgm:pt>
    <dgm:pt modelId="{7F39A3D6-8F9D-4796-96A5-6B6DF1F723FD}" type="parTrans" cxnId="{0B414789-630A-458B-A05E-143833A4D11A}">
      <dgm:prSet/>
      <dgm:spPr/>
      <dgm:t>
        <a:bodyPr/>
        <a:lstStyle/>
        <a:p>
          <a:endParaRPr lang="es-ES"/>
        </a:p>
      </dgm:t>
    </dgm:pt>
    <dgm:pt modelId="{AFC13263-EF34-48B4-A944-2D54BB790708}" type="sibTrans" cxnId="{0B414789-630A-458B-A05E-143833A4D11A}">
      <dgm:prSet/>
      <dgm:spPr/>
      <dgm:t>
        <a:bodyPr/>
        <a:lstStyle/>
        <a:p>
          <a:endParaRPr lang="es-ES"/>
        </a:p>
      </dgm:t>
    </dgm:pt>
    <dgm:pt modelId="{D57A655A-533B-4852-A366-64F5B24D88D1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Las prácticas están tutorizadas por un tutor académico.</a:t>
          </a:r>
          <a:r>
            <a:rPr lang="es-ES" sz="1800" b="1" u="sng" dirty="0">
              <a:effectLst/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 </a:t>
          </a:r>
          <a:endParaRPr lang="es-ES" sz="1800" b="1" u="sng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3DFE0-C32C-43DE-B667-F066D98FA522}" type="sibTrans" cxnId="{D585A524-E792-47A3-8A8C-302A80CC54EB}">
      <dgm:prSet/>
      <dgm:spPr/>
      <dgm:t>
        <a:bodyPr/>
        <a:lstStyle/>
        <a:p>
          <a:endParaRPr lang="es-ES"/>
        </a:p>
      </dgm:t>
    </dgm:pt>
    <dgm:pt modelId="{E683A003-9E30-4FD1-A9C3-4BAE8B85B40C}" type="parTrans" cxnId="{D585A524-E792-47A3-8A8C-302A80CC54EB}">
      <dgm:prSet/>
      <dgm:spPr/>
      <dgm:t>
        <a:bodyPr/>
        <a:lstStyle/>
        <a:p>
          <a:endParaRPr lang="es-ES"/>
        </a:p>
      </dgm:t>
    </dgm:pt>
    <dgm:pt modelId="{68A7DC72-A09E-4688-81DA-0C3B1EB79DCB}" type="pres">
      <dgm:prSet presAssocID="{7892ED66-1C3E-42CF-BD39-BB823B1017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AF9A147-D96C-480C-81C3-CF85A90112DC}" type="pres">
      <dgm:prSet presAssocID="{5B9B62FB-8626-42B9-B001-2AED45127B19}" presName="vertOne" presStyleCnt="0"/>
      <dgm:spPr/>
    </dgm:pt>
    <dgm:pt modelId="{ACFA50BD-4EDA-42B1-9445-9F395F63D7AF}" type="pres">
      <dgm:prSet presAssocID="{5B9B62FB-8626-42B9-B001-2AED45127B19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5CBF11-43CB-470C-BB2B-52DA99CAEA13}" type="pres">
      <dgm:prSet presAssocID="{5B9B62FB-8626-42B9-B001-2AED45127B19}" presName="parTransOne" presStyleCnt="0"/>
      <dgm:spPr/>
    </dgm:pt>
    <dgm:pt modelId="{97BC9081-9F87-4935-A4C5-5894E3E63224}" type="pres">
      <dgm:prSet presAssocID="{5B9B62FB-8626-42B9-B001-2AED45127B19}" presName="horzOne" presStyleCnt="0"/>
      <dgm:spPr/>
    </dgm:pt>
    <dgm:pt modelId="{DF2D944D-1257-4CEA-8F54-2B513170B123}" type="pres">
      <dgm:prSet presAssocID="{72AC0A8E-D831-4EE4-822F-55CA68CC0EBF}" presName="vertTwo" presStyleCnt="0"/>
      <dgm:spPr/>
    </dgm:pt>
    <dgm:pt modelId="{92143604-B54C-420C-B698-94C1241E97AB}" type="pres">
      <dgm:prSet presAssocID="{72AC0A8E-D831-4EE4-822F-55CA68CC0EBF}" presName="txTwo" presStyleLbl="node2" presStyleIdx="0" presStyleCnt="1" custScaleX="122639" custScaleY="16257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1F4C3F-654A-46CB-A292-54DD8F2FC5CE}" type="pres">
      <dgm:prSet presAssocID="{72AC0A8E-D831-4EE4-822F-55CA68CC0EBF}" presName="horzTwo" presStyleCnt="0"/>
      <dgm:spPr/>
    </dgm:pt>
    <dgm:pt modelId="{02E7AABF-E0EC-46EF-8E59-242602B556C3}" type="pres">
      <dgm:prSet presAssocID="{0761CDFE-CF10-42E1-97D6-DE3724A754F9}" presName="sibSpaceOne" presStyleCnt="0"/>
      <dgm:spPr/>
    </dgm:pt>
    <dgm:pt modelId="{142452CD-DFDF-4F2A-85E5-D8D042C9EED1}" type="pres">
      <dgm:prSet presAssocID="{D57A655A-533B-4852-A366-64F5B24D88D1}" presName="vertOne" presStyleCnt="0"/>
      <dgm:spPr/>
    </dgm:pt>
    <dgm:pt modelId="{A6937140-D4E0-4019-91E3-43FE59A0F64D}" type="pres">
      <dgm:prSet presAssocID="{D57A655A-533B-4852-A366-64F5B24D88D1}" presName="txOne" presStyleLbl="node0" presStyleIdx="1" presStyleCnt="2" custScaleX="82547" custScaleY="79141" custLinFactY="81983" custLinFactNeighborX="-3415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C28C8A-C1F3-4336-AB5E-2DA3180537BF}" type="pres">
      <dgm:prSet presAssocID="{D57A655A-533B-4852-A366-64F5B24D88D1}" presName="horzOne" presStyleCnt="0"/>
      <dgm:spPr/>
    </dgm:pt>
  </dgm:ptLst>
  <dgm:cxnLst>
    <dgm:cxn modelId="{F61B1842-02A5-470C-AF58-7FC67199CFD2}" type="presOf" srcId="{7892ED66-1C3E-42CF-BD39-BB823B1017BD}" destId="{68A7DC72-A09E-4688-81DA-0C3B1EB79DCB}" srcOrd="0" destOrd="0" presId="urn:microsoft.com/office/officeart/2005/8/layout/hierarchy4"/>
    <dgm:cxn modelId="{32D3888A-4736-4CB8-BF03-26C888299FB7}" type="presOf" srcId="{5B9B62FB-8626-42B9-B001-2AED45127B19}" destId="{ACFA50BD-4EDA-42B1-9445-9F395F63D7AF}" srcOrd="0" destOrd="0" presId="urn:microsoft.com/office/officeart/2005/8/layout/hierarchy4"/>
    <dgm:cxn modelId="{FAD4EF06-4694-4709-A607-D191CA3BEEF0}" srcId="{7892ED66-1C3E-42CF-BD39-BB823B1017BD}" destId="{5B9B62FB-8626-42B9-B001-2AED45127B19}" srcOrd="0" destOrd="0" parTransId="{569D6349-83AC-456B-8AE3-8BBB5490B1BE}" sibTransId="{0761CDFE-CF10-42E1-97D6-DE3724A754F9}"/>
    <dgm:cxn modelId="{609652DA-FB2C-4DC1-A91A-09CFED0ED441}" type="presOf" srcId="{D57A655A-533B-4852-A366-64F5B24D88D1}" destId="{A6937140-D4E0-4019-91E3-43FE59A0F64D}" srcOrd="0" destOrd="0" presId="urn:microsoft.com/office/officeart/2005/8/layout/hierarchy4"/>
    <dgm:cxn modelId="{1A8F54DD-9956-4ECE-9EA2-B856CA950120}" type="presOf" srcId="{72AC0A8E-D831-4EE4-822F-55CA68CC0EBF}" destId="{92143604-B54C-420C-B698-94C1241E97AB}" srcOrd="0" destOrd="0" presId="urn:microsoft.com/office/officeart/2005/8/layout/hierarchy4"/>
    <dgm:cxn modelId="{0B414789-630A-458B-A05E-143833A4D11A}" srcId="{5B9B62FB-8626-42B9-B001-2AED45127B19}" destId="{72AC0A8E-D831-4EE4-822F-55CA68CC0EBF}" srcOrd="0" destOrd="0" parTransId="{7F39A3D6-8F9D-4796-96A5-6B6DF1F723FD}" sibTransId="{AFC13263-EF34-48B4-A944-2D54BB790708}"/>
    <dgm:cxn modelId="{D585A524-E792-47A3-8A8C-302A80CC54EB}" srcId="{7892ED66-1C3E-42CF-BD39-BB823B1017BD}" destId="{D57A655A-533B-4852-A366-64F5B24D88D1}" srcOrd="1" destOrd="0" parTransId="{E683A003-9E30-4FD1-A9C3-4BAE8B85B40C}" sibTransId="{1C63DFE0-C32C-43DE-B667-F066D98FA522}"/>
    <dgm:cxn modelId="{C9B53C50-FBE9-4988-B5AB-6774F1C6C48B}" type="presParOf" srcId="{68A7DC72-A09E-4688-81DA-0C3B1EB79DCB}" destId="{6AF9A147-D96C-480C-81C3-CF85A90112DC}" srcOrd="0" destOrd="0" presId="urn:microsoft.com/office/officeart/2005/8/layout/hierarchy4"/>
    <dgm:cxn modelId="{592ECBDB-9ADF-4E5B-AFA0-7401AD116175}" type="presParOf" srcId="{6AF9A147-D96C-480C-81C3-CF85A90112DC}" destId="{ACFA50BD-4EDA-42B1-9445-9F395F63D7AF}" srcOrd="0" destOrd="0" presId="urn:microsoft.com/office/officeart/2005/8/layout/hierarchy4"/>
    <dgm:cxn modelId="{9DB210A9-3D86-45A8-8618-8BB35478721A}" type="presParOf" srcId="{6AF9A147-D96C-480C-81C3-CF85A90112DC}" destId="{825CBF11-43CB-470C-BB2B-52DA99CAEA13}" srcOrd="1" destOrd="0" presId="urn:microsoft.com/office/officeart/2005/8/layout/hierarchy4"/>
    <dgm:cxn modelId="{BD02F5F9-B6AD-4542-AC89-472A1E084F70}" type="presParOf" srcId="{6AF9A147-D96C-480C-81C3-CF85A90112DC}" destId="{97BC9081-9F87-4935-A4C5-5894E3E63224}" srcOrd="2" destOrd="0" presId="urn:microsoft.com/office/officeart/2005/8/layout/hierarchy4"/>
    <dgm:cxn modelId="{BBAB1632-18A4-4748-A205-98323D0CDD04}" type="presParOf" srcId="{97BC9081-9F87-4935-A4C5-5894E3E63224}" destId="{DF2D944D-1257-4CEA-8F54-2B513170B123}" srcOrd="0" destOrd="0" presId="urn:microsoft.com/office/officeart/2005/8/layout/hierarchy4"/>
    <dgm:cxn modelId="{01B080D4-EC95-49FD-81D1-568333E3FB8F}" type="presParOf" srcId="{DF2D944D-1257-4CEA-8F54-2B513170B123}" destId="{92143604-B54C-420C-B698-94C1241E97AB}" srcOrd="0" destOrd="0" presId="urn:microsoft.com/office/officeart/2005/8/layout/hierarchy4"/>
    <dgm:cxn modelId="{5843C1DA-5B45-4AFE-8710-845805A1F269}" type="presParOf" srcId="{DF2D944D-1257-4CEA-8F54-2B513170B123}" destId="{911F4C3F-654A-46CB-A292-54DD8F2FC5CE}" srcOrd="1" destOrd="0" presId="urn:microsoft.com/office/officeart/2005/8/layout/hierarchy4"/>
    <dgm:cxn modelId="{B60F6AA8-E2A1-44AE-9ECE-8411C4A3AE43}" type="presParOf" srcId="{68A7DC72-A09E-4688-81DA-0C3B1EB79DCB}" destId="{02E7AABF-E0EC-46EF-8E59-242602B556C3}" srcOrd="1" destOrd="0" presId="urn:microsoft.com/office/officeart/2005/8/layout/hierarchy4"/>
    <dgm:cxn modelId="{7A46937C-EAC5-4A16-86F3-88504270A0FE}" type="presParOf" srcId="{68A7DC72-A09E-4688-81DA-0C3B1EB79DCB}" destId="{142452CD-DFDF-4F2A-85E5-D8D042C9EED1}" srcOrd="2" destOrd="0" presId="urn:microsoft.com/office/officeart/2005/8/layout/hierarchy4"/>
    <dgm:cxn modelId="{C380F07B-BDBA-4872-84E6-487120C9E38E}" type="presParOf" srcId="{142452CD-DFDF-4F2A-85E5-D8D042C9EED1}" destId="{A6937140-D4E0-4019-91E3-43FE59A0F64D}" srcOrd="0" destOrd="0" presId="urn:microsoft.com/office/officeart/2005/8/layout/hierarchy4"/>
    <dgm:cxn modelId="{14BC3987-25E5-41D1-A616-246A73599FA9}" type="presParOf" srcId="{142452CD-DFDF-4F2A-85E5-D8D042C9EED1}" destId="{4AC28C8A-C1F3-4336-AB5E-2DA3180537B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BF4AE-9AC3-4BEE-A2F3-91E999DE862C}">
      <dsp:nvSpPr>
        <dsp:cNvPr id="0" name=""/>
        <dsp:cNvSpPr/>
      </dsp:nvSpPr>
      <dsp:spPr>
        <a:xfrm>
          <a:off x="2888505" y="965"/>
          <a:ext cx="1447452" cy="651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UNIVERSIDAD DE ALMERÍA</a:t>
          </a:r>
        </a:p>
      </dsp:txBody>
      <dsp:txXfrm>
        <a:off x="2907585" y="20045"/>
        <a:ext cx="1409292" cy="613264"/>
      </dsp:txXfrm>
    </dsp:sp>
    <dsp:sp modelId="{CD5500E2-7143-4B89-BD56-4C13B1CCE6BE}">
      <dsp:nvSpPr>
        <dsp:cNvPr id="0" name=""/>
        <dsp:cNvSpPr/>
      </dsp:nvSpPr>
      <dsp:spPr>
        <a:xfrm>
          <a:off x="3566512" y="652390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5C4D2-51C5-46EF-B8A2-3F2A7FB10469}">
      <dsp:nvSpPr>
        <dsp:cNvPr id="0" name=""/>
        <dsp:cNvSpPr/>
      </dsp:nvSpPr>
      <dsp:spPr>
        <a:xfrm>
          <a:off x="2675240" y="912959"/>
          <a:ext cx="1873982" cy="9158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/>
            <a:t>VICERRECTORADO DE POSTGRADO, EMPLEABILIDAD Y RELACIONES CON EMPRESAS E INSTITUCIONES</a:t>
          </a:r>
        </a:p>
      </dsp:txBody>
      <dsp:txXfrm>
        <a:off x="2702064" y="939783"/>
        <a:ext cx="1820334" cy="862183"/>
      </dsp:txXfrm>
    </dsp:sp>
    <dsp:sp modelId="{32CEC1C9-59EE-46F8-B54B-6640EB6A07F7}">
      <dsp:nvSpPr>
        <dsp:cNvPr id="0" name=""/>
        <dsp:cNvSpPr/>
      </dsp:nvSpPr>
      <dsp:spPr>
        <a:xfrm>
          <a:off x="3566512" y="1828791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9D0E-35B2-49D0-AD7F-92AA1DA5BBCE}">
      <dsp:nvSpPr>
        <dsp:cNvPr id="0" name=""/>
        <dsp:cNvSpPr/>
      </dsp:nvSpPr>
      <dsp:spPr>
        <a:xfrm>
          <a:off x="2461863" y="2089361"/>
          <a:ext cx="2300737" cy="97034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SERVICIO UNIVERSITARIO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   DE EMPLEO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(SUE)</a:t>
          </a:r>
        </a:p>
      </dsp:txBody>
      <dsp:txXfrm>
        <a:off x="2490283" y="2117781"/>
        <a:ext cx="2243897" cy="913502"/>
      </dsp:txXfrm>
    </dsp:sp>
    <dsp:sp modelId="{BBCC5F79-76E2-462F-A80E-98B56BD24FD8}">
      <dsp:nvSpPr>
        <dsp:cNvPr id="0" name=""/>
        <dsp:cNvSpPr/>
      </dsp:nvSpPr>
      <dsp:spPr>
        <a:xfrm>
          <a:off x="1383279" y="3059703"/>
          <a:ext cx="2228952" cy="260569"/>
        </a:xfrm>
        <a:custGeom>
          <a:avLst/>
          <a:gdLst/>
          <a:ahLst/>
          <a:cxnLst/>
          <a:rect l="0" t="0" r="0" b="0"/>
          <a:pathLst>
            <a:path>
              <a:moveTo>
                <a:pt x="2228952" y="0"/>
              </a:moveTo>
              <a:lnTo>
                <a:pt x="2228952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48A25-B482-4ABE-ADD5-2597DCED927D}">
      <dsp:nvSpPr>
        <dsp:cNvPr id="0" name=""/>
        <dsp:cNvSpPr/>
      </dsp:nvSpPr>
      <dsp:spPr>
        <a:xfrm>
          <a:off x="791647" y="3320273"/>
          <a:ext cx="1183264" cy="6514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AGENCIA DE COLOCACIÓN</a:t>
          </a:r>
        </a:p>
      </dsp:txBody>
      <dsp:txXfrm>
        <a:off x="810727" y="3339353"/>
        <a:ext cx="1145104" cy="613264"/>
      </dsp:txXfrm>
    </dsp:sp>
    <dsp:sp modelId="{7B7FFB34-52EE-4078-9817-5C8ECB3793CB}">
      <dsp:nvSpPr>
        <dsp:cNvPr id="0" name=""/>
        <dsp:cNvSpPr/>
      </dsp:nvSpPr>
      <dsp:spPr>
        <a:xfrm>
          <a:off x="2873741" y="3059703"/>
          <a:ext cx="738490" cy="260569"/>
        </a:xfrm>
        <a:custGeom>
          <a:avLst/>
          <a:gdLst/>
          <a:ahLst/>
          <a:cxnLst/>
          <a:rect l="0" t="0" r="0" b="0"/>
          <a:pathLst>
            <a:path>
              <a:moveTo>
                <a:pt x="738490" y="0"/>
              </a:moveTo>
              <a:lnTo>
                <a:pt x="738490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56BC1-3B68-4723-8938-5A55C05CB69D}">
      <dsp:nvSpPr>
        <dsp:cNvPr id="0" name=""/>
        <dsp:cNvSpPr/>
      </dsp:nvSpPr>
      <dsp:spPr>
        <a:xfrm>
          <a:off x="2268053" y="3320273"/>
          <a:ext cx="1211376" cy="742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ORIENTACIÓN PROFESIONAL</a:t>
          </a:r>
        </a:p>
      </dsp:txBody>
      <dsp:txXfrm>
        <a:off x="2289808" y="3342028"/>
        <a:ext cx="1167866" cy="699250"/>
      </dsp:txXfrm>
    </dsp:sp>
    <dsp:sp modelId="{43274BFC-6C56-445C-9439-F4A76591D38F}">
      <dsp:nvSpPr>
        <dsp:cNvPr id="0" name=""/>
        <dsp:cNvSpPr/>
      </dsp:nvSpPr>
      <dsp:spPr>
        <a:xfrm>
          <a:off x="3612232" y="3059703"/>
          <a:ext cx="648906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648906" y="130284"/>
              </a:lnTo>
              <a:lnTo>
                <a:pt x="648906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95B0-8BD0-4808-A430-71396CB4C1E0}">
      <dsp:nvSpPr>
        <dsp:cNvPr id="0" name=""/>
        <dsp:cNvSpPr/>
      </dsp:nvSpPr>
      <dsp:spPr>
        <a:xfrm>
          <a:off x="3772570" y="3320273"/>
          <a:ext cx="977136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PRÁCTICAS EN EMPRESA</a:t>
          </a:r>
        </a:p>
      </dsp:txBody>
      <dsp:txXfrm>
        <a:off x="3791650" y="3339353"/>
        <a:ext cx="938976" cy="613264"/>
      </dsp:txXfrm>
    </dsp:sp>
    <dsp:sp modelId="{CB66A8EF-FD0C-404D-B38A-810C80FBDF48}">
      <dsp:nvSpPr>
        <dsp:cNvPr id="0" name=""/>
        <dsp:cNvSpPr/>
      </dsp:nvSpPr>
      <dsp:spPr>
        <a:xfrm>
          <a:off x="3612232" y="3059703"/>
          <a:ext cx="2125600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2125600" y="130284"/>
              </a:lnTo>
              <a:lnTo>
                <a:pt x="212560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EC9C-9AC6-428C-B3CF-3038D12E77E1}">
      <dsp:nvSpPr>
        <dsp:cNvPr id="0" name=""/>
        <dsp:cNvSpPr/>
      </dsp:nvSpPr>
      <dsp:spPr>
        <a:xfrm>
          <a:off x="5042848" y="3320273"/>
          <a:ext cx="1389967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EMPRENDIMIENTO</a:t>
          </a:r>
        </a:p>
      </dsp:txBody>
      <dsp:txXfrm>
        <a:off x="5061928" y="3339353"/>
        <a:ext cx="1351807" cy="613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00144-EB3F-4A63-B0D6-1C929CCE6412}">
      <dsp:nvSpPr>
        <dsp:cNvPr id="0" name=""/>
        <dsp:cNvSpPr/>
      </dsp:nvSpPr>
      <dsp:spPr>
        <a:xfrm>
          <a:off x="2603" y="141412"/>
          <a:ext cx="2538548" cy="582122"/>
        </a:xfrm>
        <a:prstGeom prst="rect">
          <a:avLst/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CURRICULARES</a:t>
          </a:r>
        </a:p>
      </dsp:txBody>
      <dsp:txXfrm>
        <a:off x="2603" y="141412"/>
        <a:ext cx="2538548" cy="582122"/>
      </dsp:txXfrm>
    </dsp:sp>
    <dsp:sp modelId="{CFCF5691-E9B9-4C07-9FA9-0D07FCEEF996}">
      <dsp:nvSpPr>
        <dsp:cNvPr id="0" name=""/>
        <dsp:cNvSpPr/>
      </dsp:nvSpPr>
      <dsp:spPr>
        <a:xfrm>
          <a:off x="2603" y="723534"/>
          <a:ext cx="2538548" cy="386496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Naturaleza formativa.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Realizada por los estudiantes universitarios y supervisada por las universidades.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Objetivos: Aplicar y complementar los conocimientos adquiridos en su formación académica, consiguiendo de esa forma cierta adquisición de competencias, para el ejercicio de actividades profesionales.</a:t>
          </a:r>
        </a:p>
      </dsp:txBody>
      <dsp:txXfrm>
        <a:off x="2603" y="723534"/>
        <a:ext cx="2538548" cy="3864960"/>
      </dsp:txXfrm>
    </dsp:sp>
    <dsp:sp modelId="{CBB17D55-CFB6-4CAD-AC98-D10A84EA1623}">
      <dsp:nvSpPr>
        <dsp:cNvPr id="0" name=""/>
        <dsp:cNvSpPr/>
      </dsp:nvSpPr>
      <dsp:spPr>
        <a:xfrm>
          <a:off x="2896548" y="141412"/>
          <a:ext cx="2538548" cy="582122"/>
        </a:xfrm>
        <a:prstGeom prst="rect">
          <a:avLst/>
        </a:prstGeo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</a:t>
          </a:r>
        </a:p>
      </dsp:txBody>
      <dsp:txXfrm>
        <a:off x="2896548" y="141412"/>
        <a:ext cx="2538548" cy="582122"/>
      </dsp:txXfrm>
    </dsp:sp>
    <dsp:sp modelId="{AD21FE35-6063-4953-A652-CCB0BFA35172}">
      <dsp:nvSpPr>
        <dsp:cNvPr id="0" name=""/>
        <dsp:cNvSpPr/>
      </dsp:nvSpPr>
      <dsp:spPr>
        <a:xfrm>
          <a:off x="2896967" y="733120"/>
          <a:ext cx="2518773" cy="3864960"/>
        </a:xfrm>
        <a:prstGeom prst="rect">
          <a:avLst/>
        </a:prstGeom>
        <a:solidFill>
          <a:srgbClr val="14967C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Posibilitar a estudiantes que tienen más del 50% de la carga lectiva superada un primer contacto con el mundo laboral.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través de un periodo de prácticas no superior a 6 meses.</a:t>
          </a:r>
        </a:p>
      </dsp:txBody>
      <dsp:txXfrm>
        <a:off x="2896967" y="733120"/>
        <a:ext cx="2518773" cy="3864960"/>
      </dsp:txXfrm>
    </dsp:sp>
    <dsp:sp modelId="{CCD024B5-4BBD-444F-A97D-E35949D29DA4}">
      <dsp:nvSpPr>
        <dsp:cNvPr id="0" name=""/>
        <dsp:cNvSpPr/>
      </dsp:nvSpPr>
      <dsp:spPr>
        <a:xfrm>
          <a:off x="5790493" y="141412"/>
          <a:ext cx="2538548" cy="582122"/>
        </a:xfrm>
        <a:prstGeom prst="rect">
          <a:avLst/>
        </a:prstGeo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 EN LA UNIVERSIDAD</a:t>
          </a:r>
        </a:p>
      </dsp:txBody>
      <dsp:txXfrm>
        <a:off x="5790493" y="141412"/>
        <a:ext cx="2538548" cy="582122"/>
      </dsp:txXfrm>
    </dsp:sp>
    <dsp:sp modelId="{F3D17431-BCCB-4B5E-9CA6-5A4BDF4C313D}">
      <dsp:nvSpPr>
        <dsp:cNvPr id="0" name=""/>
        <dsp:cNvSpPr/>
      </dsp:nvSpPr>
      <dsp:spPr>
        <a:xfrm>
          <a:off x="5790493" y="723534"/>
          <a:ext cx="2538548" cy="3864960"/>
        </a:xfrm>
        <a:prstGeom prst="rect">
          <a:avLst/>
        </a:prstGeom>
        <a:solidFill>
          <a:srgbClr val="6A9E1F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 a las personas beneficiarias que consigan una experiencia que les habilite para su posterior incorporación al ejercicio profesional de manera más rápida y eficaz.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Estancia de 6 meses en la Universidad de Almería, ya sea en un grupo de Investigación, Departamento, Unidad Administrativa, Servicio, Secretariado o Vicerrectorado.</a:t>
          </a:r>
        </a:p>
      </dsp:txBody>
      <dsp:txXfrm>
        <a:off x="5790493" y="723534"/>
        <a:ext cx="2538548" cy="3864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A50BD-4EDA-42B1-9445-9F395F63D7AF}">
      <dsp:nvSpPr>
        <dsp:cNvPr id="0" name=""/>
        <dsp:cNvSpPr/>
      </dsp:nvSpPr>
      <dsp:spPr>
        <a:xfrm>
          <a:off x="2430" y="2436"/>
          <a:ext cx="4264227" cy="1676177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r>
            <a:rPr lang="es-ES" sz="1700" kern="1200" dirty="0">
              <a:latin typeface="Arial" panose="020B0604020202020204" pitchFamily="34" charset="0"/>
              <a:cs typeface="Arial" panose="020B0604020202020204" pitchFamily="34" charset="0"/>
            </a:rPr>
            <a:t>: Tiene por objeto la cualificación profesional de  estudiantes universitarios a través de un régimen de alternancia de actividad laboral retribuida en una empresa con actividad formativa recibida en el marco de su formación universitaria.</a:t>
          </a:r>
        </a:p>
      </dsp:txBody>
      <dsp:txXfrm>
        <a:off x="51524" y="51530"/>
        <a:ext cx="4166039" cy="1577989"/>
      </dsp:txXfrm>
    </dsp:sp>
    <dsp:sp modelId="{92143604-B54C-420C-B698-94C1241E97AB}">
      <dsp:nvSpPr>
        <dsp:cNvPr id="0" name=""/>
        <dsp:cNvSpPr/>
      </dsp:nvSpPr>
      <dsp:spPr>
        <a:xfrm>
          <a:off x="6592" y="1837427"/>
          <a:ext cx="4255902" cy="2725045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Este programa se hace en 4º curso de Grado.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La estancia se divide en dos periodos de 6 meses cada uno:                                            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El primero: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abarca la enseñanza oficial, que se reconocen en términos de las asignaturas oficiales, en las prácticas curriculares y en la posibilidad de realización del Trabajo Fin de Estudios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.                                                                   El segundo periodo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: Prácticas Extracurriculares</a:t>
          </a:r>
        </a:p>
      </dsp:txBody>
      <dsp:txXfrm>
        <a:off x="86406" y="1917241"/>
        <a:ext cx="4096274" cy="2565417"/>
      </dsp:txXfrm>
    </dsp:sp>
    <dsp:sp modelId="{A6937140-D4E0-4019-91E3-43FE59A0F64D}">
      <dsp:nvSpPr>
        <dsp:cNvPr id="0" name=""/>
        <dsp:cNvSpPr/>
      </dsp:nvSpPr>
      <dsp:spPr>
        <a:xfrm>
          <a:off x="4732062" y="3052794"/>
          <a:ext cx="2870205" cy="132654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Las prácticas están tutorizadas por un tutor académico.</a:t>
          </a:r>
          <a:r>
            <a:rPr lang="es-ES" sz="1800" b="1" u="sng" kern="1200" dirty="0">
              <a:effectLst/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 </a:t>
          </a:r>
          <a:endParaRPr lang="es-ES" sz="1800" b="1" u="sng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0915" y="3091647"/>
        <a:ext cx="2792499" cy="1248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36AA-76FF-4751-AB51-AA095FD51A2B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2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ea996784c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ea996784c2_2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ea996784c2_2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01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8231f819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8231f8190_0_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98231f8190_0_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73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fundacionual.es/internacionalizacion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ual.portalicaro.es/consultarofertas" TargetMode="External"/><Relationship Id="rId5" Type="http://schemas.openxmlformats.org/officeDocument/2006/relationships/hyperlink" Target="https://ual.portalicaro.es/" TargetMode="External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ual.es/emprendimient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jump-ual.es/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hyperlink" Target="https://cms.ual.es/idc/groups/public/@serv/@empleo/documents/documento/normativapracticas220617.pdf" TargetMode="External"/><Relationship Id="rId4" Type="http://schemas.openxmlformats.org/officeDocument/2006/relationships/hyperlink" Target="https://www.boe.es/eli/es/rd/2014/07/11/59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eg-social.gob.es/wps/portal/importass/importass/inici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ual.es/application/files/7916/5416/7041/ALUMNOSayudacurriculares2020.pdf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hyperlink" Target="https://sede.mjusticia.gob.es/es/tramites/certificado-registro-central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fundacionual.es/" TargetMode="External"/><Relationship Id="rId3" Type="http://schemas.openxmlformats.org/officeDocument/2006/relationships/hyperlink" Target="mailto:serviciodeempleo@ual.es" TargetMode="External"/><Relationship Id="rId7" Type="http://schemas.openxmlformats.org/officeDocument/2006/relationships/hyperlink" Target="http://www.ual.es/emple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racticas@fundacionual.es" TargetMode="External"/><Relationship Id="rId5" Type="http://schemas.openxmlformats.org/officeDocument/2006/relationships/hyperlink" Target="mailto:ferreiro@fundacionual.es" TargetMode="External"/><Relationship Id="rId10" Type="http://schemas.openxmlformats.org/officeDocument/2006/relationships/hyperlink" Target="https://www.facebook.com/sueual" TargetMode="External"/><Relationship Id="rId4" Type="http://schemas.openxmlformats.org/officeDocument/2006/relationships/hyperlink" Target="mailto:mgarcia@ual.es" TargetMode="External"/><Relationship Id="rId9" Type="http://schemas.openxmlformats.org/officeDocument/2006/relationships/hyperlink" Target="https://www.facebook.com/IcaroUAL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mailto:jlopezm@fm.ual.es" TargetMode="Externa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mailto:ecrespo@fm.ual.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l.es/empleabilidad/empleabilidad/programa-talento/talento-dual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2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5" y="0"/>
            <a:ext cx="8840614" cy="5264114"/>
          </a:xfrm>
          <a:prstGeom prst="rect">
            <a:avLst/>
          </a:prstGeom>
          <a:effectLst>
            <a:outerShdw blurRad="266700" dist="76200" dir="6600000" algn="ctr" rotWithShape="0">
              <a:srgbClr val="000000">
                <a:alpha val="43137"/>
              </a:srgbClr>
            </a:outerShdw>
            <a:softEdge rad="1270000"/>
          </a:effectLst>
        </p:spPr>
      </p:pic>
      <p:sp>
        <p:nvSpPr>
          <p:cNvPr id="2" name="Subtítulo 1"/>
          <p:cNvSpPr>
            <a:spLocks noGrp="1"/>
          </p:cNvSpPr>
          <p:nvPr>
            <p:ph type="subTitle" idx="4294967295"/>
          </p:nvPr>
        </p:nvSpPr>
        <p:spPr>
          <a:xfrm>
            <a:off x="461648" y="1372771"/>
            <a:ext cx="8682351" cy="29366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600" b="1" dirty="0">
                <a:solidFill>
                  <a:schemeClr val="accent1">
                    <a:lumMod val="50000"/>
                  </a:schemeClr>
                </a:solidFill>
              </a:rPr>
              <a:t>UNIVERSIDAD DE ALMERÍA</a:t>
            </a:r>
          </a:p>
          <a:p>
            <a:pPr marL="0" indent="0" algn="ctr">
              <a:buNone/>
            </a:pPr>
            <a:endParaRPr lang="es-ES" sz="4400" dirty="0"/>
          </a:p>
          <a:p>
            <a:pPr marL="0" indent="0" algn="ctr">
              <a:buNone/>
            </a:pPr>
            <a:endParaRPr lang="es-E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860" y="32702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CuadroTexto 6"/>
          <p:cNvSpPr txBox="1"/>
          <p:nvPr/>
        </p:nvSpPr>
        <p:spPr>
          <a:xfrm>
            <a:off x="1" y="4446566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Pepa Martín Ferreiro</a:t>
            </a:r>
          </a:p>
          <a:p>
            <a:pPr algn="ctr"/>
            <a:r>
              <a:rPr lang="es-ES" b="1" dirty="0" smtClean="0"/>
              <a:t>Matías </a:t>
            </a:r>
            <a:r>
              <a:rPr lang="es-ES" b="1" dirty="0"/>
              <a:t>García Fernández</a:t>
            </a:r>
          </a:p>
          <a:p>
            <a:pPr algn="ctr"/>
            <a:endParaRPr lang="es-ES" dirty="0"/>
          </a:p>
          <a:p>
            <a:pPr algn="ctr"/>
            <a:r>
              <a:rPr lang="es-ES" sz="1600" dirty="0"/>
              <a:t>SERVICIO UNIVERSITARIO DE EMPLEO Y FUNDACIÓN DE LA UNIVERSIDAD DE ALMERÍA</a:t>
            </a:r>
          </a:p>
          <a:p>
            <a:pPr algn="ctr"/>
            <a:r>
              <a:rPr lang="es-ES" sz="1600" b="1" dirty="0"/>
              <a:t>VICERRECTORADO DE POSTGRADO, EMPLEABILIDAD Y RELACIONES CON EMPRESAS E INSTITUCIONES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9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cas Erasmus para estudiar un máster en el extranjero -  Avanzaentucarrera.com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4" y="1208905"/>
            <a:ext cx="8922716" cy="4724411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2000"/>
              </a:schemeClr>
            </a:glo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9710" y="0"/>
            <a:ext cx="7772400" cy="1036320"/>
          </a:xfrm>
        </p:spPr>
        <p:txBody>
          <a:bodyPr>
            <a:noAutofit/>
          </a:bodyPr>
          <a:lstStyle/>
          <a:p>
            <a:r>
              <a:rPr lang="es-ES" sz="3200" b="1" dirty="0"/>
              <a:t>PRÁCTICAS EXTERNAS EN EL EXTRANJERO</a:t>
            </a: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747" y="489942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uadroTexto 2"/>
          <p:cNvSpPr txBox="1"/>
          <p:nvPr/>
        </p:nvSpPr>
        <p:spPr>
          <a:xfrm>
            <a:off x="624254" y="1628318"/>
            <a:ext cx="7570177" cy="22159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accent6"/>
                </a:solidFill>
              </a:rPr>
              <a:t>Erasmus+ Prácticas</a:t>
            </a:r>
          </a:p>
          <a:p>
            <a:pPr lvl="0" algn="ctr"/>
            <a:r>
              <a:rPr lang="es-ES" dirty="0">
                <a:latin typeface="Aial"/>
              </a:rPr>
              <a:t>Estudiantes de grado, máster y doctorado.</a:t>
            </a:r>
          </a:p>
          <a:p>
            <a:pPr lvl="0" algn="ctr"/>
            <a:r>
              <a:rPr lang="es-ES" dirty="0">
                <a:latin typeface="Aial"/>
              </a:rPr>
              <a:t>Estancia durante un periodo de tiempo en una empresa u organización de otro participante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124" name="Picture 4" descr="Fundación de la Universidad de Almería | LinkedI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" y="3960109"/>
            <a:ext cx="2145792" cy="214579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86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cerrectorado de Postgrado, Empleabilidad y Relaciones con Empresas e  Instituciones - Universidad de Almería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82" y="3455377"/>
            <a:ext cx="5287234" cy="264361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3662" y="289891"/>
            <a:ext cx="7772400" cy="789564"/>
          </a:xfrm>
        </p:spPr>
        <p:txBody>
          <a:bodyPr>
            <a:normAutofit/>
          </a:bodyPr>
          <a:lstStyle/>
          <a:p>
            <a:r>
              <a:rPr lang="es-ES" sz="3600" b="1" dirty="0"/>
              <a:t>AGENCIA DE COLOCACIÓN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5581" y="1454584"/>
            <a:ext cx="8320896" cy="2161206"/>
          </a:xfrm>
        </p:spPr>
        <p:txBody>
          <a:bodyPr>
            <a:normAutofit fontScale="85000" lnSpcReduction="20000"/>
          </a:bodyPr>
          <a:lstStyle/>
          <a:p>
            <a:pPr marL="285750" lvl="0" indent="-285750" algn="just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dirty="0">
                <a:solidFill>
                  <a:srgbClr val="052F6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Intermediamos en el mercado laboral, teniendo como finalidad proporcionar a las personas demandantes un empleo adecuado a sus características y facilitar a los empleadores las personas apropiadas a sus requerimientos y necesidades.</a:t>
            </a:r>
          </a:p>
          <a:p>
            <a:pPr marL="285750" lvl="0" indent="-285750" algn="just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dirty="0">
                <a:solidFill>
                  <a:srgbClr val="052F6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Inscribirse a través de Internet en la base de datos que para al efecto dispone el Servicio de Empleo de la Universidad de Almería en la dirección: 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b="1" dirty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https://ual.portalicaro.es/</a:t>
            </a:r>
            <a:r>
              <a:rPr lang="es-ES" sz="2000" b="1" dirty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OFERTAS DE EMPLEO</a:t>
            </a:r>
            <a:endParaRPr lang="es-E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001" y="5216131"/>
            <a:ext cx="1590056" cy="882864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9114" y="496453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Picture 2" descr="Url - Iconos gratis de we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23" y="2687533"/>
            <a:ext cx="404446" cy="4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9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56805" y="252270"/>
            <a:ext cx="6400800" cy="67044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EMPRENDIMIENTO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1130531"/>
            <a:ext cx="4652389" cy="47051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ACTUACIONES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Asesoramiento individualizado de los proyectos.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Información sobre las diferentes formas jurídicas y tipos de ayuda.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Seguimiento de los proyectos.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Espacio de coworking.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Proyecto de inversores y mentores.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Jornadas, Talleres, Seminarios y Networking.	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Feria de las Ideas.</a:t>
            </a:r>
            <a:endParaRPr lang="es-ES_tradn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319" t="32128" r="7557" b="39727"/>
          <a:stretch/>
        </p:blipFill>
        <p:spPr>
          <a:xfrm>
            <a:off x="2759026" y="4757129"/>
            <a:ext cx="3936196" cy="128633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5173" y="522675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170" name="Picture 2" descr="EmprendeUAL - Universidad de Almerí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59" y="1747852"/>
            <a:ext cx="4122334" cy="26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2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96539" y="79721"/>
            <a:ext cx="6400800" cy="743239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PROGRAMA JUMP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822961"/>
            <a:ext cx="9056077" cy="5023924"/>
          </a:xfrm>
        </p:spPr>
        <p:txBody>
          <a:bodyPr>
            <a:normAutofit/>
          </a:bodyPr>
          <a:lstStyle/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La Universidad de Almería organiza el Programa Jóvenes Universitarios Muy Profesionales (JUMP).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Objetivo: formar a las personas universitarias en competencias transversales profesionales que les capaciten para integrarse con más facilidad en el mercado laboral.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Los contenidos de este programa han sido diseñados en colaboración del departamento de recursos humanos de las empresas patrocinadoras. Competencias en el momento de incorporarse a dichas empresas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 inglés avanzado, habilidades en comunicación, competencias comerciales, capacidades de trabajo en equipo y liderazgo, inteligencia emocional en la empresa y habilidades emprendedoras.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1326" r="6180"/>
          <a:stretch/>
        </p:blipFill>
        <p:spPr>
          <a:xfrm>
            <a:off x="2873947" y="3824654"/>
            <a:ext cx="3445984" cy="21892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8428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/>
              <a:t>NORMATIVA QUE REGULA LAS PRÁCTICAS ACADÉMICAS EXTERNAS</a:t>
            </a:r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 y el 10 de junio de 2022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495" y="315787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a996784c2_2_0"/>
          <p:cNvSpPr txBox="1"/>
          <p:nvPr/>
        </p:nvSpPr>
        <p:spPr>
          <a:xfrm>
            <a:off x="337575" y="0"/>
            <a:ext cx="8273700" cy="563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NORMATIVA QUE  REGULA LAS PRÁCTICAS ACADÉMICAS EXTERNAS DE LOS ESTUDIANTES UNIVERSITARIOS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1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 indent="34290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El Real Decreto Ley 2/2023, de 16 de marzo, de medidas urgentes para la ampliación de derechos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de los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pensionistas, la reducción de la brecha de género y el establecimiento de un nuevo marco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de sostenibilidad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del sistema público de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pensiones añade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una disposición adicional quincuagésima segunda, en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virtud de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la cual se incluye en el Sistema de Seguridad Social a los alumnos y alumnas que realicen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prácticas formativas </a:t>
            </a:r>
            <a:r>
              <a:rPr lang="es-ES" sz="2000" kern="0" dirty="0">
                <a:solidFill>
                  <a:srgbClr val="000000"/>
                </a:solidFill>
                <a:cs typeface="Arial"/>
                <a:sym typeface="Arial"/>
              </a:rPr>
              <a:t>o académicas externas incluidas en programas de </a:t>
            </a: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formación. </a:t>
            </a:r>
          </a:p>
          <a:p>
            <a:pPr lvl="0" indent="34290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es-ES" sz="2000" kern="0" dirty="0" smtClean="0">
                <a:solidFill>
                  <a:srgbClr val="000000"/>
                </a:solidFill>
                <a:cs typeface="Arial"/>
                <a:sym typeface="Arial"/>
              </a:rPr>
              <a:t>La medida entra en vigor el día 1 de enero de 2024.</a:t>
            </a:r>
            <a:endParaRPr lang="es-ES"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98231f8190_0_7"/>
          <p:cNvSpPr txBox="1"/>
          <p:nvPr/>
        </p:nvSpPr>
        <p:spPr>
          <a:xfrm>
            <a:off x="407200" y="257700"/>
            <a:ext cx="8563800" cy="53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OBLIGATORIO INTRODUCIR DATOS SEGURIDAD SOCIAL EN ICARO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 dispone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dicho número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puede obtenerlo a través de los siguientes procedimientos: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96900" marR="0" lvl="0" indent="-3365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 c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ertificado digital, clave permanente, </a:t>
            </a:r>
            <a:r>
              <a:rPr kumimoji="0" lang="es-E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sms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 clave pin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través del Portal de la TGSS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“IMPORTASS”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s-ES" sz="1700" b="0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3"/>
              </a:rPr>
              <a:t>https://portal.seg-social.gob.es/wps/portal/importass/importass/inicio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96900" marR="0" lvl="0" indent="-3365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 bien, a través del servicio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“enviar una solicitud”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existente en el Portal de la TGSS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“IMPORTASS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596900" marR="0" lvl="0" indent="-3365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  <a:tabLst/>
              <a:defRPr/>
            </a:pPr>
            <a:r>
              <a:rPr lang="es-ES" sz="17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Las personas que han nacido entre el año 1997 y 2002 que no hayan trabajado tienen que vincular su DNI al nº de la Seguridad Social, accediendo al portal IMPORTASS y pinchando en “</a:t>
            </a:r>
            <a:r>
              <a:rPr lang="es-ES" sz="17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ENVIAR SOLICITUD</a:t>
            </a:r>
            <a:r>
              <a:rPr lang="es-ES" sz="17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Cuando lo obtenga, rellénalo dentro de sus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“Datos Personales”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 su perfil de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ICARO.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4589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¿CÓMO SE SOLICITAN LAS PRÁCTICAS CURRICULARES?</a:t>
            </a:r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CAMPUS VIRTUAL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8138" y="467130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108" y="790087"/>
            <a:ext cx="4352192" cy="1495425"/>
          </a:xfrm>
        </p:spPr>
        <p:txBody>
          <a:bodyPr>
            <a:normAutofit/>
          </a:bodyPr>
          <a:lstStyle/>
          <a:p>
            <a:pPr marL="48260" algn="ctr">
              <a:lnSpc>
                <a:spcPct val="115000"/>
              </a:lnSpc>
              <a:spcAft>
                <a:spcPts val="1000"/>
              </a:spcAft>
            </a:pPr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ESCUELA SUPERIOR DE INGENIERÍA</a:t>
            </a:r>
            <a:endParaRPr lang="es-ES" sz="32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4294967295"/>
          </p:nvPr>
        </p:nvSpPr>
        <p:spPr>
          <a:xfrm>
            <a:off x="220541" y="2681654"/>
            <a:ext cx="4228366" cy="1722437"/>
          </a:xfrm>
        </p:spPr>
        <p:txBody>
          <a:bodyPr>
            <a:normAutofit/>
          </a:bodyPr>
          <a:lstStyle/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97610"/>
            <a:ext cx="4018084" cy="2678068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905116"/>
              </p:ext>
            </p:extLst>
          </p:nvPr>
        </p:nvGraphicFramePr>
        <p:xfrm>
          <a:off x="269704" y="2772500"/>
          <a:ext cx="4130040" cy="2645478"/>
        </p:xfrm>
        <a:graphic>
          <a:graphicData uri="http://schemas.openxmlformats.org/drawingml/2006/table">
            <a:tbl>
              <a:tblPr/>
              <a:tblGrid>
                <a:gridCol w="4130040">
                  <a:extLst>
                    <a:ext uri="{9D8B030D-6E8A-4147-A177-3AD203B41FA5}">
                      <a16:colId xmlns:a16="http://schemas.microsoft.com/office/drawing/2014/main" val="4127929802"/>
                    </a:ext>
                  </a:extLst>
                </a:gridCol>
              </a:tblGrid>
              <a:tr h="344238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AGRÍCOLA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2059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ELECTRÓNICA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INDUSTRIAL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6086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INFORMÁTICA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10979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MECÁNICA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15875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QUÍMICA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INDUSTRIAL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677817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ELECTRICA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73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ICARO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ÍCARO  </a:t>
            </a: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ADJUDICACIÓN DE PUESTOS</a:t>
            </a:r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gramas de becas Repsol para estudiantes y graduados | Reps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" y="3789484"/>
            <a:ext cx="8780829" cy="24555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296088" y="836712"/>
            <a:ext cx="8381654" cy="3304465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ESTUDIANTES CON EMPRESA CONTACTADA (PRÁCTICAS PERFILADAS) 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Esta modalidad es excepcional, por lo que debe ser autorizada por el/la coordinador/a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de las prácticas.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Los estudiantes que estén interesados en realizar las prácticas en una empresa concreta con la que hayan contactado previamente y haya sido autorizada por el coordinador de las prácticas deben informar a la empresa. 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Registro de la empresa en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ICARO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Solicitud de nueva oferta de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Prácticas Curriculares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indicando, en el apartado OTROS DATOS-OBSERVACIONES, el nombre, apellidos y DNI del estudiante seleccionado.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Estos estudiantes no participarán en el proceso de inscripción de ofertas de prácticas disponibles.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070" y="74789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6162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gramas de becas Repsol para estudiantes y graduados | Reps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" y="3789484"/>
            <a:ext cx="8780829" cy="24555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296088" y="836712"/>
            <a:ext cx="8381654" cy="330446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primer lugar se abrirá un Plazo de Inscripción a las ofertas de prácticas disponibles en el que cada estudiante indicará desde la aplicación ICARO, por orden de preferencia, todas las empresas en las que desea realizar las prácticas. 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electrónico.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915" y="419325"/>
            <a:ext cx="612827" cy="61282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1298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ácticas profesionales pagas: Sector público abrió las puertas a  universitarios, consulte cómo vincular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6" b="15641"/>
          <a:stretch/>
        </p:blipFill>
        <p:spPr bwMode="auto">
          <a:xfrm>
            <a:off x="1314570" y="4141178"/>
            <a:ext cx="6440245" cy="2092569"/>
          </a:xfrm>
          <a:prstGeom prst="rect">
            <a:avLst/>
          </a:prstGeom>
          <a:noFill/>
          <a:effectLst>
            <a:glow rad="914400">
              <a:schemeClr val="bg1">
                <a:alpha val="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 Marcador de contenido"/>
          <p:cNvSpPr txBox="1">
            <a:spLocks/>
          </p:cNvSpPr>
          <p:nvPr/>
        </p:nvSpPr>
        <p:spPr>
          <a:xfrm>
            <a:off x="419892" y="829491"/>
            <a:ext cx="8229600" cy="41764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cada estudiante. Se tiene en cuenta la nota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que aparece en el expediente académico el 30 de septiembre.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cada persona la fecha en la que tiene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Las personas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765" y="3993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CALENDARIO</a:t>
            </a:r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663825" y="1814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273" y="0"/>
            <a:ext cx="73983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CALENDARIO PRÁCTICAS CURRICULARES GRADOS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ESCUELA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SUPERIOR DE INGENIERÍA (Ing. Agrícola, Electrónica Industrial, Mecánica, Informática, Eléctrica y Química Industrial)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CURSO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2023– 2024</a:t>
            </a:r>
            <a:endParaRPr lang="es-ES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77021"/>
              </p:ext>
            </p:extLst>
          </p:nvPr>
        </p:nvGraphicFramePr>
        <p:xfrm>
          <a:off x="435429" y="739258"/>
          <a:ext cx="8029303" cy="5428043"/>
        </p:xfrm>
        <a:graphic>
          <a:graphicData uri="http://schemas.openxmlformats.org/drawingml/2006/table">
            <a:tbl>
              <a:tblPr/>
              <a:tblGrid>
                <a:gridCol w="3159289">
                  <a:extLst>
                    <a:ext uri="{9D8B030D-6E8A-4147-A177-3AD203B41FA5}">
                      <a16:colId xmlns:a16="http://schemas.microsoft.com/office/drawing/2014/main" val="758460425"/>
                    </a:ext>
                  </a:extLst>
                </a:gridCol>
                <a:gridCol w="4870014">
                  <a:extLst>
                    <a:ext uri="{9D8B030D-6E8A-4147-A177-3AD203B41FA5}">
                      <a16:colId xmlns:a16="http://schemas.microsoft.com/office/drawing/2014/main" val="4056335696"/>
                    </a:ext>
                  </a:extLst>
                </a:gridCol>
              </a:tblGrid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Fecha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Acción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393407"/>
                  </a:ext>
                </a:extLst>
              </a:tr>
              <a:tr h="514930">
                <a:tc>
                  <a:txBody>
                    <a:bodyPr/>
                    <a:lstStyle/>
                    <a:p>
                      <a:pPr marL="151765" marR="1473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Primera reunión: 09/10/2023 (13:00)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151765" marR="1473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Segunda reunión:  febrero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Reuniones presenciales con estudiantes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824596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lunes 16/10/2023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Enviar ofertas al coordinador para su AUTORIZACIÓN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91943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miércoles 18/10/2023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PUBLICACIÓN de ofertas en la Web del Grado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787178"/>
                  </a:ext>
                </a:extLst>
              </a:tr>
              <a:tr h="419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19/10/2023 – domingo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s-E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SOLICITUD de los alumnos (Preferencias)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887563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lunes 23/10/2023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Resolución PROVISIONAL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58876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martes 24/10/2023 – miércoles 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ALEGACIONES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519803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26/10/2023-viernes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27/10/2023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RESPUESTA Alegaciones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213326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martes 31/10/2023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Resolución DEFINITIVA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334846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marL="271780" marR="22542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02/11/2023 – viernes 03/11/2023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 FIRMAS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76200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 Asignación de tutores académicos a los alumnos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534177"/>
                  </a:ext>
                </a:extLst>
              </a:tr>
              <a:tr h="462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viernes 03/11/2023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124460" indent="-381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a tutores de empresa y académico comunicando la  INCORPORACIÓN de su alumno en uno de los 3 períodos  posibles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25997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martes 07/11/2023 – jueves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25/01/2024 (incluye Navidad)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572770" indent="1270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 prácticas para los alumnos del primer período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056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83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663825" y="1814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273" y="0"/>
            <a:ext cx="73983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CALENDARIO PRÁCTICAS CURRICULARES GRADOS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ESCUELA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SUPERIOR DE INGENIERÍA (Ing. Agrícola, Electrónica Industrial, Mecánica, Informática, Eléctrica y Química Industrial)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CURSO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2023– 2024</a:t>
            </a:r>
            <a:endParaRPr lang="es-ES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404296"/>
              </p:ext>
            </p:extLst>
          </p:nvPr>
        </p:nvGraphicFramePr>
        <p:xfrm>
          <a:off x="831273" y="800219"/>
          <a:ext cx="7511538" cy="4676592"/>
        </p:xfrm>
        <a:graphic>
          <a:graphicData uri="http://schemas.openxmlformats.org/drawingml/2006/table">
            <a:tbl>
              <a:tblPr/>
              <a:tblGrid>
                <a:gridCol w="2955565">
                  <a:extLst>
                    <a:ext uri="{9D8B030D-6E8A-4147-A177-3AD203B41FA5}">
                      <a16:colId xmlns:a16="http://schemas.microsoft.com/office/drawing/2014/main" val="3113112428"/>
                    </a:ext>
                  </a:extLst>
                </a:gridCol>
                <a:gridCol w="4555973">
                  <a:extLst>
                    <a:ext uri="{9D8B030D-6E8A-4147-A177-3AD203B41FA5}">
                      <a16:colId xmlns:a16="http://schemas.microsoft.com/office/drawing/2014/main" val="3660786881"/>
                    </a:ext>
                  </a:extLst>
                </a:gridCol>
              </a:tblGrid>
              <a:tr h="437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18/01/2024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252730" indent="-3810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Activar los INFORMES de Valoración y ENCUESTAS </a:t>
                      </a:r>
                      <a:r>
                        <a:rPr lang="es-ES" sz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(deben  estar activados hasta el 10 de julio)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207362"/>
                  </a:ext>
                </a:extLst>
              </a:tr>
              <a:tr h="603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26/01/2024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34620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de recordatorio a tutores de empresa y académico  comunicando la INCORPORACIÓN de su alumno en el  periodo 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005510"/>
                  </a:ext>
                </a:extLst>
              </a:tr>
              <a:tr h="598178">
                <a:tc>
                  <a:txBody>
                    <a:bodyPr/>
                    <a:lstStyle/>
                    <a:p>
                      <a:pPr marL="155575" marR="15049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01/02/2024 – viernes 19/04/2024 (incluye Semana Santa)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572770" indent="127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 prácticas para los alumnos del segundo periodo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823206"/>
                  </a:ext>
                </a:extLst>
              </a:tr>
              <a:tr h="45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13/04/2024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3589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de recordatorio a tutores de empresa y académico comunicando la INCORPORACIÓN de su alumno en el  periodo 3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037205"/>
                  </a:ext>
                </a:extLst>
              </a:tr>
              <a:tr h="1033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lunes 15/04/2024 – viernes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28/06/2024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 califica en la convocatoria 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292100" marR="250190" algn="ctr">
                        <a:lnSpc>
                          <a:spcPct val="100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extraordinaria de julio (antiguo septiembre)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572770" indent="127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 prácticas para los alumnos del tercer periodo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915597"/>
                  </a:ext>
                </a:extLst>
              </a:tr>
              <a:tr h="434673">
                <a:tc>
                  <a:txBody>
                    <a:bodyPr/>
                    <a:lstStyle/>
                    <a:p>
                      <a:pPr marL="117475" marR="10985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Calificaciones convocatorias ordinaria (mayo)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467360" indent="-317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VALORACIÓN del TUTOR para los alumnos de primer y  segundo periodos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48524"/>
                  </a:ext>
                </a:extLst>
              </a:tr>
              <a:tr h="461580">
                <a:tc>
                  <a:txBody>
                    <a:bodyPr/>
                    <a:lstStyle/>
                    <a:p>
                      <a:pPr marL="129540" marR="8318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22/06/2024 (fecha límite de cierre de actas de la convocatoria)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03505" indent="571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 de ACTAS por parte del tutor o responsable para los  alumnos de la convocatoria de mayo (primer y segundo  periodos)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074369"/>
                  </a:ext>
                </a:extLst>
              </a:tr>
              <a:tr h="493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Calificaciones convocatorias 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extraordinaria (julio)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VALORACIÓN del TUTOR para los alumnos de tercer periodo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98033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958285"/>
              </p:ext>
            </p:extLst>
          </p:nvPr>
        </p:nvGraphicFramePr>
        <p:xfrm>
          <a:off x="831273" y="5476811"/>
          <a:ext cx="7511538" cy="496443"/>
        </p:xfrm>
        <a:graphic>
          <a:graphicData uri="http://schemas.openxmlformats.org/drawingml/2006/table">
            <a:tbl>
              <a:tblPr/>
              <a:tblGrid>
                <a:gridCol w="2955564">
                  <a:extLst>
                    <a:ext uri="{9D8B030D-6E8A-4147-A177-3AD203B41FA5}">
                      <a16:colId xmlns:a16="http://schemas.microsoft.com/office/drawing/2014/main" val="121135038"/>
                    </a:ext>
                  </a:extLst>
                </a:gridCol>
                <a:gridCol w="4555974">
                  <a:extLst>
                    <a:ext uri="{9D8B030D-6E8A-4147-A177-3AD203B41FA5}">
                      <a16:colId xmlns:a16="http://schemas.microsoft.com/office/drawing/2014/main" val="2420048332"/>
                    </a:ext>
                  </a:extLst>
                </a:gridCol>
              </a:tblGrid>
              <a:tr h="378460">
                <a:tc>
                  <a:txBody>
                    <a:bodyPr/>
                    <a:lstStyle/>
                    <a:p>
                      <a:pPr marL="129540" marR="8318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08/07/2024 (fecha límite de cierre de actas de la convocatoria)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03505" indent="571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 de ACTAS por parte del tutor o responsable para los  alumnos de la convocatoria de julio (tercer periodo)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382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86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MANUAL DE ACCESO A ÍCARO</a:t>
            </a:r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/>
              <a:t>SERVICIO UNIVERSITARIO DE EMPLEO Y FUNDACIÓN DE LA UNIVERSIDAD DE ALMERÍA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4868" y="433789"/>
            <a:ext cx="827069" cy="827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6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70338" y="1496743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145" y="617022"/>
            <a:ext cx="774558" cy="7745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Imagen 1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12393" r="27212" b="10342"/>
          <a:stretch/>
        </p:blipFill>
        <p:spPr>
          <a:xfrm>
            <a:off x="3603790" y="2855314"/>
            <a:ext cx="2224452" cy="314203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7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CERTIFICADO DELITOS SEXUALES</a:t>
            </a:r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 algn="just" defTabSz="914400"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Aquellas personas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 defTabSz="914400">
              <a:defRPr/>
            </a:pPr>
            <a:r>
              <a:rPr lang="es-ES" sz="1600" dirty="0">
                <a:hlinkClick r:id="rId4"/>
              </a:rPr>
              <a:t>https://sede.mjusticia.gob.es/es/tramites/certificado-registro-central</a:t>
            </a:r>
            <a:endParaRPr lang="es-ES" sz="1600" dirty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4075" y="530443"/>
            <a:ext cx="507785" cy="50778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2" descr="Url - Iconos gratis de w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" y="1697555"/>
            <a:ext cx="404446" cy="4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78717" y="3146231"/>
            <a:ext cx="4227717" cy="835219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CUESTIONES A TENER EN CUENTA</a:t>
            </a:r>
          </a:p>
        </p:txBody>
      </p:sp>
    </p:spTree>
    <p:extLst>
      <p:ext uri="{BB962C8B-B14F-4D97-AF65-F5344CB8AC3E}">
        <p14:creationId xmlns:p14="http://schemas.microsoft.com/office/powerpoint/2010/main" val="20369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4075" y="230255"/>
            <a:ext cx="81324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IMPORTANTE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Debéis tener el cv en Ícaro totalmente cumplimentado y actualizado.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Se participa con la nota media del curso académico anterior.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No es aconsejable visualizar las ofertas en móvil.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Prestad atención a la localidad de realización de las prácticas.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Prestad atención al tipo de ofertas (existe la opción de prácticas telemáticas, semipresenciales y presenciales).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Debéis cumplimentar las 235 horas en el periodo que aparece en vuestro documento de aceptación;: nadie podrá excederse de ese periodo. 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No se puede faltar a la empresa sin avisarles.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Se debe realizar todas las </a:t>
            </a:r>
            <a:r>
              <a:rPr lang="es-ES" sz="1600" dirty="0"/>
              <a:t>tareas con </a:t>
            </a:r>
            <a:r>
              <a:rPr lang="es-ES" sz="1600" dirty="0" smtClean="0"/>
              <a:t>responsabilidad, con independencia de que sean básicas </a:t>
            </a:r>
            <a:r>
              <a:rPr lang="es-ES" sz="1600" dirty="0"/>
              <a:t>o de </a:t>
            </a:r>
            <a:r>
              <a:rPr lang="es-ES" sz="1600" dirty="0" smtClean="0"/>
              <a:t>cierta importancia.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En general, hay que mantener las normas básicas</a:t>
            </a:r>
            <a:r>
              <a:rPr lang="es-ES" sz="1600" dirty="0"/>
              <a:t> de comportamiento, educación y </a:t>
            </a:r>
            <a:r>
              <a:rPr lang="es-ES" sz="1600" dirty="0" smtClean="0"/>
              <a:t>profesionalidad.</a:t>
            </a:r>
          </a:p>
          <a:p>
            <a:pPr marL="342900" indent="-342900">
              <a:buFont typeface="+mj-lt"/>
              <a:buAutoNum type="arabicParenR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41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9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RECONOCIMIENTO DE CRÉDITOS</a:t>
            </a:r>
          </a:p>
        </p:txBody>
      </p:sp>
    </p:spTree>
    <p:extLst>
      <p:ext uri="{BB962C8B-B14F-4D97-AF65-F5344CB8AC3E}">
        <p14:creationId xmlns:p14="http://schemas.microsoft.com/office/powerpoint/2010/main" val="2890458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9491" y="404664"/>
            <a:ext cx="565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RECONOCIMIENTO DE CRÉDITOS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41838" y="1266626"/>
            <a:ext cx="817684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es-ES" sz="2000" dirty="0"/>
              <a:t>Las personas que realizan las Prácticas Extracurriculares y solicitan el reconocimiento de créditos, tras el reconocimiento de las asignaturas de Prácticas en su expediente académico, hay que revocar la beca general del Ministerio de Educación y Formación </a:t>
            </a:r>
            <a:r>
              <a:rPr lang="es-ES" sz="2000" dirty="0" smtClean="0"/>
              <a:t>Profesional, </a:t>
            </a:r>
            <a:r>
              <a:rPr lang="es-ES" sz="2000" dirty="0"/>
              <a:t>por haber quedado matriculada de menos créditos de los exigidos en la </a:t>
            </a:r>
            <a:r>
              <a:rPr lang="es-ES" sz="2000" dirty="0" smtClean="0"/>
              <a:t>convocatoria.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/>
            </a:r>
            <a:br>
              <a:rPr kumimoji="0" lang="es-E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</a:br>
            <a:endParaRPr kumimoji="0" lang="es-E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42" name="Picture 2" descr="Información General del trámite de reconocimiento y transferencia de  créditos - Universidad de Almer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81" y="3605818"/>
            <a:ext cx="2580359" cy="23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2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794" y="1542776"/>
            <a:ext cx="1999528" cy="2828925"/>
          </a:xfrm>
        </p:spPr>
        <p:txBody>
          <a:bodyPr>
            <a:normAutofit/>
          </a:bodyPr>
          <a:lstStyle/>
          <a:p>
            <a:r>
              <a:rPr lang="es-ES" sz="12000" dirty="0" smtClean="0"/>
              <a:t>10</a:t>
            </a:r>
            <a:endParaRPr lang="es-ES" sz="1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COTIZACIÓN A LA SEGURIDAD SOCIAL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476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8748" y="1275716"/>
            <a:ext cx="8018583" cy="4939814"/>
          </a:xfrm>
          <a:prstGeom prst="rect">
            <a:avLst/>
          </a:prstGeom>
          <a:noFill/>
          <a:ln>
            <a:solidFill>
              <a:srgbClr val="1D4F83"/>
            </a:solidFill>
          </a:ln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latin typeface="Arial" charset="0"/>
                <a:cs typeface="Arial" charset="0"/>
              </a:rPr>
              <a:t>CAU: https://www.ual.es/contacta </a:t>
            </a: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 950 01 </a:t>
            </a:r>
            <a:r>
              <a:rPr lang="es-ES" b="1" dirty="0" smtClean="0">
                <a:latin typeface="Arial" charset="0"/>
                <a:cs typeface="Arial" charset="0"/>
              </a:rPr>
              <a:t>53 4</a:t>
            </a: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4</a:t>
            </a:r>
            <a:r>
              <a:rPr kumimoji="0" lang="es-E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s-ES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;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950 01 50 06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serviciodeempleo@ual.es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latin typeface="Arial" charset="0"/>
                <a:cs typeface="Arial" charset="0"/>
                <a:hlinkClick r:id="rId4"/>
              </a:rPr>
              <a:t>mgarcia@ual.es</a:t>
            </a:r>
            <a:endParaRPr lang="es-ES" b="1" dirty="0"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u="sng" dirty="0" smtClean="0">
                <a:latin typeface="Arial" charset="0"/>
                <a:cs typeface="Arial" charset="0"/>
                <a:hlinkClick r:id="rId5"/>
              </a:rPr>
              <a:t>ferreiro@fundacionual.es</a:t>
            </a:r>
            <a:endParaRPr lang="es-ES" b="1" u="sng" dirty="0"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6"/>
              </a:rPr>
              <a:t>practicas@fundacionual.es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7"/>
              </a:rPr>
              <a:t>http://www.ual.es/empleo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8"/>
              </a:rPr>
              <a:t>https://fundacionual.es/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latin typeface="Arial"/>
              </a:rPr>
              <a:t> </a:t>
            </a:r>
            <a:r>
              <a:rPr lang="es-ES" b="1" dirty="0">
                <a:latin typeface="Arial"/>
                <a:hlinkClick r:id="rId9"/>
              </a:rPr>
              <a:t>https://www.facebook.com/IcaroUAL</a:t>
            </a:r>
            <a:r>
              <a:rPr lang="es-ES" u="sng" dirty="0">
                <a:latin typeface="Times New Roman" panose="02020603050405020304" pitchFamily="18" charset="0"/>
                <a:ea typeface="Calibri" panose="020F0502020204030204" pitchFamily="34" charset="0"/>
                <a:hlinkClick r:id="rId9"/>
              </a:rPr>
              <a:t>/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10"/>
              </a:rPr>
              <a:t>https://www.facebook.com/sueual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879404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CONTACTO</a:t>
            </a:r>
          </a:p>
          <a:p>
            <a:pPr algn="ctr">
              <a:defRPr/>
            </a:pPr>
            <a:r>
              <a:rPr lang="es-ES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 UAL se afianza en el prestigioso ranking THE: entre las 200 primeras de  toda Europa - UALNEWS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" y="0"/>
            <a:ext cx="7743571" cy="609306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175848" y="2868428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7821" y="17010"/>
            <a:ext cx="742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+mj-lt"/>
              </a:rPr>
              <a:t>SERVICIO UNIVERSITARIO DE EMPLEO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70944114"/>
              </p:ext>
            </p:extLst>
          </p:nvPr>
        </p:nvGraphicFramePr>
        <p:xfrm>
          <a:off x="1100799" y="723254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FUNDACIÓN UNIVERSIDAD DE ALMERÍA (FUAL)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8615" y="601785"/>
            <a:ext cx="697502" cy="69750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362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47226"/>
          </a:xfrm>
        </p:spPr>
        <p:txBody>
          <a:bodyPr/>
          <a:lstStyle/>
          <a:p>
            <a:pPr algn="ctr"/>
            <a:r>
              <a:rPr lang="es-ES" b="1" dirty="0"/>
              <a:t>Orientación profesional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6108192" y="1565031"/>
            <a:ext cx="2882939" cy="4364611"/>
          </a:xfrm>
        </p:spPr>
        <p:txBody>
          <a:bodyPr>
            <a:noAutofit/>
          </a:bodyPr>
          <a:lstStyle/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Este programa se encarga de realizar una atención individualizada con el objetivo de ayudar a sus estudiantes en su proceso de búsqueda de empleo. </a:t>
            </a: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través de un análisis de sus objetivos, intereses, expectativas y situación del mercado de trabajo.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715" y="415110"/>
            <a:ext cx="672211" cy="67221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1" y="1808871"/>
            <a:ext cx="4686300" cy="31242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7549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44"/>
            <a:ext cx="9144000" cy="678980"/>
          </a:xfrm>
        </p:spPr>
        <p:txBody>
          <a:bodyPr>
            <a:normAutofit/>
          </a:bodyPr>
          <a:lstStyle/>
          <a:p>
            <a:r>
              <a:rPr lang="es-ES" sz="2800" b="1" dirty="0"/>
              <a:t>Datos de contacto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" y="992776"/>
            <a:ext cx="4461718" cy="4859383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1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 previa Unidad de Orientación (Presencial u online)</a:t>
            </a:r>
            <a:endParaRPr lang="es-ES" sz="3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950 015 871</a:t>
            </a: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950 015 604</a:t>
            </a: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endParaRPr lang="es-E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 PITA. Despacho 23</a:t>
            </a: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de Almería</a:t>
            </a:r>
          </a:p>
          <a:p>
            <a:pPr marL="192087" lvl="1" algn="just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endParaRPr lang="es-E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3500" dirty="0"/>
              <a:t> </a:t>
            </a:r>
          </a:p>
          <a:p>
            <a:pPr algn="l"/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454434" y="992777"/>
            <a:ext cx="45328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914400">
              <a:defRPr/>
            </a:pPr>
            <a:r>
              <a:rPr lang="es-ES" sz="1900" b="1" dirty="0">
                <a:solidFill>
                  <a:schemeClr val="accent2"/>
                </a:solidFill>
                <a:latin typeface="Arial"/>
              </a:rPr>
              <a:t>Técnicos Programa de Orientación de la Fundación de la UAL</a:t>
            </a:r>
          </a:p>
          <a:p>
            <a:pPr lvl="1" defTabSz="914400">
              <a:defRPr/>
            </a:pPr>
            <a:endParaRPr lang="es-ES" sz="1900" dirty="0">
              <a:solidFill>
                <a:srgbClr val="00B050"/>
              </a:solidFill>
              <a:latin typeface="Arial"/>
            </a:endParaRP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b="1" dirty="0">
                <a:solidFill>
                  <a:srgbClr val="005828"/>
                </a:solidFill>
                <a:latin typeface="Arial"/>
              </a:rPr>
              <a:t>Juan Manuel López López </a:t>
            </a:r>
            <a:r>
              <a:rPr lang="es-ES" sz="1900" dirty="0">
                <a:latin typeface="Arial"/>
              </a:rPr>
              <a:t>(</a:t>
            </a:r>
            <a:r>
              <a:rPr lang="es-ES" sz="1900" b="1" dirty="0">
                <a:solidFill>
                  <a:srgbClr val="000000"/>
                </a:solidFill>
                <a:latin typeface="Arial"/>
              </a:rPr>
              <a:t>@</a:t>
            </a:r>
            <a:r>
              <a:rPr lang="es-ES" sz="1900" u="sng" dirty="0">
                <a:solidFill>
                  <a:srgbClr val="000000"/>
                </a:solidFill>
                <a:latin typeface="Arial"/>
              </a:rPr>
              <a:t>Juanmalopez11</a:t>
            </a:r>
            <a:r>
              <a:rPr lang="es-ES" sz="1900" b="1" dirty="0">
                <a:latin typeface="Arial"/>
              </a:rPr>
              <a:t> </a:t>
            </a:r>
            <a:r>
              <a:rPr lang="es-ES" sz="1900" dirty="0">
                <a:latin typeface="Arial"/>
              </a:rPr>
              <a:t>). 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 </a:t>
            </a:r>
            <a:r>
              <a:rPr lang="es-ES" sz="1900" dirty="0">
                <a:latin typeface="Arial"/>
                <a:hlinkClick r:id="rId3"/>
              </a:rPr>
              <a:t>jlopezm@fundacionual.es</a:t>
            </a:r>
            <a:r>
              <a:rPr lang="es-ES" sz="1900" dirty="0">
                <a:latin typeface="Arial"/>
              </a:rPr>
              <a:t> </a:t>
            </a: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950 015 604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b="1" dirty="0">
                <a:solidFill>
                  <a:srgbClr val="005828"/>
                </a:solidFill>
                <a:latin typeface="Arial"/>
              </a:rPr>
              <a:t>Elena Crespo Martínez </a:t>
            </a: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dirty="0">
                <a:latin typeface="Arial"/>
              </a:rPr>
              <a:t>(</a:t>
            </a:r>
            <a:r>
              <a:rPr lang="es-ES" sz="1900" u="sng" dirty="0">
                <a:solidFill>
                  <a:schemeClr val="bg1"/>
                </a:solidFill>
                <a:latin typeface="Arial"/>
              </a:rPr>
              <a:t>@</a:t>
            </a:r>
            <a:r>
              <a:rPr lang="es-ES" sz="1900" u="sng" dirty="0">
                <a:solidFill>
                  <a:srgbClr val="000000"/>
                </a:solidFill>
                <a:latin typeface="Arial"/>
              </a:rPr>
              <a:t>Elena_Crespo_ </a:t>
            </a:r>
            <a:r>
              <a:rPr lang="es-ES" sz="1900" dirty="0">
                <a:latin typeface="Arial"/>
              </a:rPr>
              <a:t>).  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r>
              <a:rPr lang="es-ES" sz="1900" dirty="0">
                <a:latin typeface="Arial"/>
                <a:hlinkClick r:id="rId4"/>
              </a:rPr>
              <a:t>ecrespo@fundacionual.es</a:t>
            </a:r>
            <a:r>
              <a:rPr lang="es-ES" sz="1900" dirty="0">
                <a:latin typeface="Arial"/>
              </a:rPr>
              <a:t> </a:t>
            </a: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950 015 871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85122" y="871738"/>
            <a:ext cx="4547062" cy="523891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871738"/>
            <a:ext cx="4585122" cy="523891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1" y="2554870"/>
            <a:ext cx="560714" cy="5607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2" y="2007070"/>
            <a:ext cx="560714" cy="560714"/>
          </a:xfrm>
          <a:prstGeom prst="rect">
            <a:avLst/>
          </a:prstGeom>
        </p:spPr>
      </p:pic>
      <p:sp>
        <p:nvSpPr>
          <p:cNvPr id="5" name="AutoShape 2" descr="Ubicación Icono Ilustraciones Svg, Vectoriales, Clip Art Vectorizado Libre  De Derechos. Image 6214428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Ubicación Icono Ilustraciones Svg, Vectoriales, Clip Art Vectorizado Libre  De Derechos. Image 62144284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Ubicación - Iconos gratis de seña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0" y="3721755"/>
            <a:ext cx="477045" cy="4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o De Correo Electrónico Ilustraciones Svg, Vectoriales, Clip Art  Vectorizado Libre De Derechos. Image 57158662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58" y="3043516"/>
            <a:ext cx="293121" cy="29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78" y="3340155"/>
            <a:ext cx="381600" cy="381600"/>
          </a:xfrm>
          <a:prstGeom prst="rect">
            <a:avLst/>
          </a:prstGeom>
        </p:spPr>
      </p:pic>
      <p:pic>
        <p:nvPicPr>
          <p:cNvPr id="17" name="Picture 10" descr="Icono De Correo Electrónico Ilustraciones Svg, Vectoriales, Clip Art  Vectorizado Libre De Derechos. Image 57158662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67" y="5094255"/>
            <a:ext cx="290977" cy="2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18" y="5385232"/>
            <a:ext cx="333960" cy="3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6799" y="294393"/>
            <a:ext cx="6315891" cy="471306"/>
          </a:xfrm>
        </p:spPr>
        <p:txBody>
          <a:bodyPr>
            <a:noAutofit/>
          </a:bodyPr>
          <a:lstStyle/>
          <a:p>
            <a:r>
              <a:rPr lang="es-ES" sz="2800" b="1" dirty="0"/>
              <a:t>Prácticas en Empresa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41163114"/>
              </p:ext>
            </p:extLst>
          </p:nvPr>
        </p:nvGraphicFramePr>
        <p:xfrm>
          <a:off x="502920" y="1102289"/>
          <a:ext cx="8331646" cy="4729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4026" y="532942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2894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63629" y="237995"/>
            <a:ext cx="6400800" cy="568389"/>
          </a:xfrm>
        </p:spPr>
        <p:txBody>
          <a:bodyPr/>
          <a:lstStyle/>
          <a:p>
            <a:pPr algn="ctr"/>
            <a:r>
              <a:rPr lang="es-ES" b="1" dirty="0"/>
              <a:t>Prácticas en Empresa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949569"/>
            <a:ext cx="8871438" cy="4133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PROCEDIMIENTO</a:t>
            </a:r>
          </a:p>
          <a:p>
            <a:pPr marL="0" indent="0" algn="just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Inscribirse través de Internet en la base de datos que para tal efecto dispone el Servicio de Empleo de la Universidad de Almería.</a:t>
            </a:r>
          </a:p>
          <a:p>
            <a:pPr marL="0" indent="0" algn="just">
              <a:buNone/>
            </a:pP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https://ual.portalicaro.es/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5965" t="10408" r="25761" b="36612"/>
          <a:stretch/>
        </p:blipFill>
        <p:spPr>
          <a:xfrm>
            <a:off x="2924896" y="3971699"/>
            <a:ext cx="3278265" cy="2025801"/>
          </a:xfrm>
          <a:prstGeom prst="rect">
            <a:avLst/>
          </a:prstGeom>
        </p:spPr>
      </p:pic>
      <p:pic>
        <p:nvPicPr>
          <p:cNvPr id="2050" name="Picture 2" descr="Url - Iconos gratis de 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22" y="3321067"/>
            <a:ext cx="650631" cy="6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0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>
          <a:xfrm>
            <a:off x="587972" y="285041"/>
            <a:ext cx="7827277" cy="652713"/>
          </a:xfrm>
        </p:spPr>
        <p:txBody>
          <a:bodyPr>
            <a:noAutofit/>
          </a:bodyPr>
          <a:lstStyle/>
          <a:p>
            <a:r>
              <a:rPr lang="es-ES" sz="4000" b="1" dirty="0"/>
              <a:t>BECAS TALENTO </a:t>
            </a:r>
            <a:r>
              <a:rPr lang="es-ES" sz="4000" b="1" dirty="0" smtClean="0"/>
              <a:t>D-UAL</a:t>
            </a:r>
            <a:endParaRPr lang="es-ES" sz="4000" b="1" dirty="0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517826701"/>
              </p:ext>
            </p:extLst>
          </p:nvPr>
        </p:nvGraphicFramePr>
        <p:xfrm>
          <a:off x="691810" y="1237374"/>
          <a:ext cx="7723440" cy="4564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La UAL concede 20 becas Talento D-UAL-Empresa - UALNEWS">
            <a:hlinkClick r:id="rId8"/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98" y="1237374"/>
            <a:ext cx="3112551" cy="2371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351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EFCF7E409075418D93116C2B5F6284" ma:contentTypeVersion="16" ma:contentTypeDescription="Crear nuevo documento." ma:contentTypeScope="" ma:versionID="92bfb0401c6c1ffd5215d933383fcc4c">
  <xsd:schema xmlns:xsd="http://www.w3.org/2001/XMLSchema" xmlns:xs="http://www.w3.org/2001/XMLSchema" xmlns:p="http://schemas.microsoft.com/office/2006/metadata/properties" xmlns:ns3="32b449e3-c5ca-4082-a87b-7de523da81f1" xmlns:ns4="372ac379-cdad-449d-95e2-422d0c8807d3" targetNamespace="http://schemas.microsoft.com/office/2006/metadata/properties" ma:root="true" ma:fieldsID="11f1322f1bb4b73a8478064ea42265de" ns3:_="" ns4:_="">
    <xsd:import namespace="32b449e3-c5ca-4082-a87b-7de523da81f1"/>
    <xsd:import namespace="372ac379-cdad-449d-95e2-422d0c8807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449e3-c5ca-4082-a87b-7de523da8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ac379-cdad-449d-95e2-422d0c8807d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b449e3-c5ca-4082-a87b-7de523da81f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CAA896-8B3A-4DDB-A341-A2D1C90E52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b449e3-c5ca-4082-a87b-7de523da81f1"/>
    <ds:schemaRef ds:uri="372ac379-cdad-449d-95e2-422d0c880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C4CC06-733D-480E-B90C-4B4F65A7A95B}">
  <ds:schemaRefs>
    <ds:schemaRef ds:uri="372ac379-cdad-449d-95e2-422d0c8807d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32b449e3-c5ca-4082-a87b-7de523da81f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DFD3FA-8A16-4C7F-8E58-25BAC70A5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8511</TotalTime>
  <Words>1957</Words>
  <Application>Microsoft Office PowerPoint</Application>
  <PresentationFormat>Presentación en pantalla (4:3)</PresentationFormat>
  <Paragraphs>284</Paragraphs>
  <Slides>39</Slides>
  <Notes>6</Notes>
  <HiddenSlides>2</HiddenSlides>
  <MMClips>17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9" baseType="lpstr">
      <vt:lpstr>Arial</vt:lpstr>
      <vt:lpstr>Aial</vt:lpstr>
      <vt:lpstr>Wingdings</vt:lpstr>
      <vt:lpstr>Calibri</vt:lpstr>
      <vt:lpstr>Times New Roman</vt:lpstr>
      <vt:lpstr>Catamaran</vt:lpstr>
      <vt:lpstr>Courier New</vt:lpstr>
      <vt:lpstr>Century Gothic</vt:lpstr>
      <vt:lpstr>Wingdings 3</vt:lpstr>
      <vt:lpstr>Tema de Office</vt:lpstr>
      <vt:lpstr>Presentación de PowerPoint</vt:lpstr>
      <vt:lpstr>ESCUELA SUPERIOR DE INGENIERÍA</vt:lpstr>
      <vt:lpstr>1</vt:lpstr>
      <vt:lpstr>Presentación de PowerPoint</vt:lpstr>
      <vt:lpstr>Orientación profesional</vt:lpstr>
      <vt:lpstr>Datos de contacto</vt:lpstr>
      <vt:lpstr>Prácticas en Empresa</vt:lpstr>
      <vt:lpstr>Prácticas en Empresa</vt:lpstr>
      <vt:lpstr>BECAS TALENTO D-UAL</vt:lpstr>
      <vt:lpstr>PRÁCTICAS EXTERNAS EN EL EXTRANJERO</vt:lpstr>
      <vt:lpstr>AGENCIA DE COLOCACIÓN</vt:lpstr>
      <vt:lpstr>EMPRENDIMIENTO</vt:lpstr>
      <vt:lpstr>PROGRAMA JUMP</vt:lpstr>
      <vt:lpstr>2</vt:lpstr>
      <vt:lpstr>Presentación de PowerPoint</vt:lpstr>
      <vt:lpstr>Presentación de PowerPoint</vt:lpstr>
      <vt:lpstr>Presentación de PowerPoint</vt:lpstr>
      <vt:lpstr>3</vt:lpstr>
      <vt:lpstr>Presentación de PowerPoint</vt:lpstr>
      <vt:lpstr>Presentación de PowerPoint</vt:lpstr>
      <vt:lpstr>Presentación de PowerPoint</vt:lpstr>
      <vt:lpstr>4</vt:lpstr>
      <vt:lpstr>Presentación de PowerPoint</vt:lpstr>
      <vt:lpstr>Presentación de PowerPoint</vt:lpstr>
      <vt:lpstr>Presentación de PowerPoint</vt:lpstr>
      <vt:lpstr>5</vt:lpstr>
      <vt:lpstr>Presentación de PowerPoint</vt:lpstr>
      <vt:lpstr>Presentación de PowerPoint</vt:lpstr>
      <vt:lpstr>6</vt:lpstr>
      <vt:lpstr>Presentación de PowerPoint</vt:lpstr>
      <vt:lpstr>7</vt:lpstr>
      <vt:lpstr>Presentación de PowerPoint</vt:lpstr>
      <vt:lpstr>8</vt:lpstr>
      <vt:lpstr>Presentación de PowerPoint</vt:lpstr>
      <vt:lpstr>9</vt:lpstr>
      <vt:lpstr>Presentación de PowerPoint</vt:lpstr>
      <vt:lpstr>10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Rafael Guirado Clavijo</cp:lastModifiedBy>
  <cp:revision>270</cp:revision>
  <cp:lastPrinted>2023-09-13T07:40:11Z</cp:lastPrinted>
  <dcterms:created xsi:type="dcterms:W3CDTF">2018-03-07T11:18:53Z</dcterms:created>
  <dcterms:modified xsi:type="dcterms:W3CDTF">2024-02-20T15:17:14Z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0x01010011EFCF7E409075418D93116C2B5F6284</vt:lpwstr>
  </property>
</Properties>
</file>