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1" r:id="rId15"/>
    <p:sldId id="270" r:id="rId16"/>
    <p:sldId id="267" r:id="rId17"/>
    <p:sldId id="272" r:id="rId18"/>
    <p:sldId id="273" r:id="rId19"/>
    <p:sldId id="274" r:id="rId20"/>
    <p:sldId id="275" r:id="rId21"/>
    <p:sldId id="276" r:id="rId22"/>
    <p:sldId id="277" r:id="rId23"/>
    <p:sldId id="278" r:id="rId24"/>
    <p:sldId id="279" r:id="rId25"/>
    <p:sldId id="280" r:id="rId26"/>
    <p:sldId id="281" r:id="rId27"/>
    <p:sldId id="291" r:id="rId28"/>
    <p:sldId id="284" r:id="rId29"/>
    <p:sldId id="290" r:id="rId30"/>
    <p:sldId id="285" r:id="rId31"/>
    <p:sldId id="286" r:id="rId32"/>
    <p:sldId id="287" r:id="rId33"/>
    <p:sldId id="289" r:id="rId34"/>
    <p:sldId id="288" r:id="rId35"/>
  </p:sldIdLst>
  <p:sldSz cx="9144000" cy="6858000" type="screen4x3"/>
  <p:notesSz cx="6797675" cy="9926638"/>
  <p:embeddedFontLst>
    <p:embeddedFont>
      <p:font typeface="Arial Narrow" panose="020B0606020202030204" pitchFamily="34" charset="0"/>
      <p:regular r:id="rId37"/>
      <p:bold r:id="rId38"/>
      <p:italic r:id="rId39"/>
      <p:boldItalic r:id="rId40"/>
    </p:embeddedFont>
    <p:embeddedFont>
      <p:font typeface="Catamaran"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Kk/VKdb/blI4p3RdA9oV52Qw1D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809581A-EF65-4E4A-B604-DEDCB4B3F9DD}">
  <a:tblStyle styleId="{7809581A-EF65-4E4A-B604-DEDCB4B3F9DD}" styleName="Table_0">
    <a:wholeTbl>
      <a:tcTxStyle b="off" i="off">
        <a:font>
          <a:latin typeface="Catamaran"/>
          <a:ea typeface="Catamaran"/>
          <a:cs typeface="Catamar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tamaran"/>
          <a:ea typeface="Catamaran"/>
          <a:cs typeface="Catamaran"/>
        </a:font>
        <a:schemeClr val="lt1"/>
      </a:tcTxStyle>
      <a:tcStyle>
        <a:tcBdr/>
        <a:fill>
          <a:solidFill>
            <a:schemeClr val="accent1"/>
          </a:solidFill>
        </a:fill>
      </a:tcStyle>
    </a:lastCol>
    <a:firstCol>
      <a:tcTxStyle b="on" i="off">
        <a:font>
          <a:latin typeface="Catamaran"/>
          <a:ea typeface="Catamaran"/>
          <a:cs typeface="Catamaran"/>
        </a:font>
        <a:schemeClr val="lt1"/>
      </a:tcTxStyle>
      <a:tcStyle>
        <a:tcBdr/>
        <a:fill>
          <a:solidFill>
            <a:schemeClr val="accent1"/>
          </a:solidFill>
        </a:fill>
      </a:tcStyle>
    </a:firstCol>
    <a:lastRow>
      <a:tcTxStyle b="on" i="off">
        <a:font>
          <a:latin typeface="Catamaran"/>
          <a:ea typeface="Catamaran"/>
          <a:cs typeface="Catamar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tamaran"/>
          <a:ea typeface="Catamaran"/>
          <a:cs typeface="Catamar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46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79" name="Google Shape;179;p11: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12: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5" name="Google Shape;185;p12: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1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1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20: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20: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2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365847f38d3_0_0: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365847f38d3_0_0:notes"/>
          <p:cNvSpPr txBox="1">
            <a:spLocks noGrp="1"/>
          </p:cNvSpPr>
          <p:nvPr>
            <p:ph type="body" idx="1"/>
          </p:nvPr>
        </p:nvSpPr>
        <p:spPr>
          <a:xfrm>
            <a:off x="679768" y="4777194"/>
            <a:ext cx="5438100" cy="3908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g365847f38d3_0_0:notes"/>
          <p:cNvSpPr txBox="1">
            <a:spLocks noGrp="1"/>
          </p:cNvSpPr>
          <p:nvPr>
            <p:ph type="sldNum" idx="12"/>
          </p:nvPr>
        </p:nvSpPr>
        <p:spPr>
          <a:xfrm>
            <a:off x="3850443" y="9428584"/>
            <a:ext cx="2945700" cy="4980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34: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3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31: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3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3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5949678e33_0_11:notes"/>
          <p:cNvSpPr>
            <a:spLocks noGrp="1" noRot="1" noChangeAspect="1"/>
          </p:cNvSpPr>
          <p:nvPr>
            <p:ph type="sldImg" idx="2"/>
          </p:nvPr>
        </p:nvSpPr>
        <p:spPr>
          <a:xfrm>
            <a:off x="1166813" y="1241425"/>
            <a:ext cx="4464000" cy="334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35949678e33_0_11: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g35949678e33_0_11:notes"/>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 name="Google Shape;117;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2: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3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33: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3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3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949678e33_0_29:notes"/>
          <p:cNvSpPr>
            <a:spLocks noGrp="1" noRot="1" noChangeAspect="1"/>
          </p:cNvSpPr>
          <p:nvPr>
            <p:ph type="sldImg" idx="2"/>
          </p:nvPr>
        </p:nvSpPr>
        <p:spPr>
          <a:xfrm>
            <a:off x="1166813" y="1241425"/>
            <a:ext cx="4464000" cy="3349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949678e33_0_29:notes"/>
          <p:cNvSpPr txBox="1">
            <a:spLocks noGrp="1"/>
          </p:cNvSpPr>
          <p:nvPr>
            <p:ph type="body" idx="1"/>
          </p:nvPr>
        </p:nvSpPr>
        <p:spPr>
          <a:xfrm>
            <a:off x="679768" y="4777194"/>
            <a:ext cx="5438100" cy="3908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g35949678e33_0_29:notes"/>
          <p:cNvSpPr txBox="1">
            <a:spLocks noGrp="1"/>
          </p:cNvSpPr>
          <p:nvPr>
            <p:ph type="sldNum" idx="12"/>
          </p:nvPr>
        </p:nvSpPr>
        <p:spPr>
          <a:xfrm>
            <a:off x="3850443" y="9428584"/>
            <a:ext cx="2945700" cy="4980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s-E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3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3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7: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8: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9:notes"/>
          <p:cNvSpPr>
            <a:spLocks noGrp="1" noRot="1" noChangeAspect="1"/>
          </p:cNvSpPr>
          <p:nvPr>
            <p:ph type="sldImg" idx="2"/>
          </p:nvPr>
        </p:nvSpPr>
        <p:spPr>
          <a:xfrm>
            <a:off x="1166813" y="1241425"/>
            <a:ext cx="4464050"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9: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9: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7"/>
        <p:cNvGrpSpPr/>
        <p:nvPr/>
      </p:nvGrpSpPr>
      <p:grpSpPr>
        <a:xfrm>
          <a:off x="0" y="0"/>
          <a:ext cx="0" cy="0"/>
          <a:chOff x="0" y="0"/>
          <a:chExt cx="0" cy="0"/>
        </a:xfrm>
      </p:grpSpPr>
      <p:sp>
        <p:nvSpPr>
          <p:cNvPr id="18" name="Google Shape;18;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73"/>
        <p:cNvGrpSpPr/>
        <p:nvPr/>
      </p:nvGrpSpPr>
      <p:grpSpPr>
        <a:xfrm>
          <a:off x="0" y="0"/>
          <a:ext cx="0" cy="0"/>
          <a:chOff x="0" y="0"/>
          <a:chExt cx="0" cy="0"/>
        </a:xfrm>
      </p:grpSpPr>
      <p:sp>
        <p:nvSpPr>
          <p:cNvPr id="74" name="Google Shape;74;p4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6" name="Google Shape;76;p4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8" name="Google Shape;78;p4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82" name="Google Shape;82;p46"/>
          <p:cNvSpPr/>
          <p:nvPr/>
        </p:nvSpPr>
        <p:spPr>
          <a:xfrm>
            <a:off x="718005" y="1689032"/>
            <a:ext cx="784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83"/>
        <p:cNvGrpSpPr/>
        <p:nvPr/>
      </p:nvGrpSpPr>
      <p:grpSpPr>
        <a:xfrm>
          <a:off x="0" y="0"/>
          <a:ext cx="0" cy="0"/>
          <a:chOff x="0" y="0"/>
          <a:chExt cx="0" cy="0"/>
        </a:xfrm>
      </p:grpSpPr>
      <p:sp>
        <p:nvSpPr>
          <p:cNvPr id="84" name="Google Shape;84;p4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88" name="Google Shape;88;p47"/>
          <p:cNvSpPr/>
          <p:nvPr/>
        </p:nvSpPr>
        <p:spPr>
          <a:xfrm>
            <a:off x="718005" y="1761602"/>
            <a:ext cx="784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9"/>
        <p:cNvGrpSpPr/>
        <p:nvPr/>
      </p:nvGrpSpPr>
      <p:grpSpPr>
        <a:xfrm>
          <a:off x="0" y="0"/>
          <a:ext cx="0" cy="0"/>
          <a:chOff x="0" y="0"/>
          <a:chExt cx="0" cy="0"/>
        </a:xfrm>
      </p:grpSpPr>
      <p:sp>
        <p:nvSpPr>
          <p:cNvPr id="90" name="Google Shape;90;p48"/>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3200"/>
              <a:buFont typeface="Catamar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48"/>
          <p:cNvSpPr>
            <a:spLocks noGrp="1"/>
          </p:cNvSpPr>
          <p:nvPr>
            <p:ph type="pic" idx="2"/>
          </p:nvPr>
        </p:nvSpPr>
        <p:spPr>
          <a:xfrm>
            <a:off x="3887391" y="987426"/>
            <a:ext cx="4629150" cy="4873625"/>
          </a:xfrm>
          <a:prstGeom prst="rect">
            <a:avLst/>
          </a:prstGeom>
          <a:noFill/>
          <a:ln>
            <a:noFill/>
          </a:ln>
        </p:spPr>
      </p:sp>
      <p:sp>
        <p:nvSpPr>
          <p:cNvPr id="92" name="Google Shape;92;p48"/>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3" name="Google Shape;93;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96" name="Google Shape;96;p48"/>
          <p:cNvSpPr/>
          <p:nvPr/>
        </p:nvSpPr>
        <p:spPr>
          <a:xfrm>
            <a:off x="720276" y="2026943"/>
            <a:ext cx="280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partado y títulos">
  <p:cSld name="Apartado y títulos">
    <p:spTree>
      <p:nvGrpSpPr>
        <p:cNvPr id="1" name="Shape 21"/>
        <p:cNvGrpSpPr/>
        <p:nvPr/>
      </p:nvGrpSpPr>
      <p:grpSpPr>
        <a:xfrm>
          <a:off x="0" y="0"/>
          <a:ext cx="0" cy="0"/>
          <a:chOff x="0" y="0"/>
          <a:chExt cx="0" cy="0"/>
        </a:xfrm>
      </p:grpSpPr>
      <p:pic>
        <p:nvPicPr>
          <p:cNvPr id="22" name="Google Shape;22;p38"/>
          <p:cNvPicPr preferRelativeResize="0"/>
          <p:nvPr/>
        </p:nvPicPr>
        <p:blipFill rotWithShape="1">
          <a:blip r:embed="rId2">
            <a:alphaModFix/>
          </a:blip>
          <a:srcRect/>
          <a:stretch/>
        </p:blipFill>
        <p:spPr>
          <a:xfrm>
            <a:off x="508" y="0"/>
            <a:ext cx="9142984" cy="6857999"/>
          </a:xfrm>
          <a:prstGeom prst="rect">
            <a:avLst/>
          </a:prstGeom>
          <a:noFill/>
          <a:ln>
            <a:noFill/>
          </a:ln>
        </p:spPr>
      </p:pic>
      <p:sp>
        <p:nvSpPr>
          <p:cNvPr id="23" name="Google Shape;23;p38"/>
          <p:cNvSpPr txBox="1">
            <a:spLocks noGrp="1"/>
          </p:cNvSpPr>
          <p:nvPr>
            <p:ph type="subTitle" idx="1"/>
          </p:nvPr>
        </p:nvSpPr>
        <p:spPr>
          <a:xfrm>
            <a:off x="4778718" y="3146231"/>
            <a:ext cx="4114800" cy="8352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4" name="Google Shape;24;p38"/>
          <p:cNvPicPr preferRelativeResize="0"/>
          <p:nvPr/>
        </p:nvPicPr>
        <p:blipFill rotWithShape="1">
          <a:blip r:embed="rId3">
            <a:alphaModFix/>
          </a:blip>
          <a:srcRect/>
          <a:stretch/>
        </p:blipFill>
        <p:spPr>
          <a:xfrm>
            <a:off x="3966916" y="5989670"/>
            <a:ext cx="1623603" cy="673310"/>
          </a:xfrm>
          <a:prstGeom prst="rect">
            <a:avLst/>
          </a:prstGeom>
          <a:noFill/>
          <a:ln>
            <a:noFill/>
          </a:ln>
        </p:spPr>
      </p:pic>
      <p:sp>
        <p:nvSpPr>
          <p:cNvPr id="25" name="Google Shape;25;p38"/>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26195"/>
              </a:buClr>
              <a:buSzPts val="17000"/>
              <a:buFont typeface="Catamaran"/>
              <a:buNone/>
              <a:defRPr sz="17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ISEÑO SUE UAL">
  <p:cSld name="1_DISEÑO SUE UAL">
    <p:spTree>
      <p:nvGrpSpPr>
        <p:cNvPr id="1"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7"/>
        <p:cNvGrpSpPr/>
        <p:nvPr/>
      </p:nvGrpSpPr>
      <p:grpSpPr>
        <a:xfrm>
          <a:off x="0" y="0"/>
          <a:ext cx="0" cy="0"/>
          <a:chOff x="0" y="0"/>
          <a:chExt cx="0" cy="0"/>
        </a:xfrm>
      </p:grpSpPr>
      <p:sp>
        <p:nvSpPr>
          <p:cNvPr id="28" name="Google Shape;28;p40"/>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326195"/>
              </a:buClr>
              <a:buSzPts val="6000"/>
              <a:buFont typeface="Catamar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0" name="Google Shape;30;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3200"/>
              <a:buFont typeface="Catamaran"/>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6" name="Google Shape;36;p4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7" name="Google Shape;37;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40" name="Google Shape;40;p41"/>
          <p:cNvSpPr/>
          <p:nvPr/>
        </p:nvSpPr>
        <p:spPr>
          <a:xfrm>
            <a:off x="720276" y="2026943"/>
            <a:ext cx="280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rtada">
  <p:cSld name="Portada">
    <p:spTree>
      <p:nvGrpSpPr>
        <p:cNvPr id="1" name="Shape 41"/>
        <p:cNvGrpSpPr/>
        <p:nvPr/>
      </p:nvGrpSpPr>
      <p:grpSpPr>
        <a:xfrm>
          <a:off x="0" y="0"/>
          <a:ext cx="0" cy="0"/>
          <a:chOff x="0" y="0"/>
          <a:chExt cx="0" cy="0"/>
        </a:xfrm>
      </p:grpSpPr>
      <p:sp>
        <p:nvSpPr>
          <p:cNvPr id="42" name="Google Shape;42;p42"/>
          <p:cNvSpPr txBox="1">
            <a:spLocks noGrp="1"/>
          </p:cNvSpPr>
          <p:nvPr>
            <p:ph type="dt" idx="10"/>
          </p:nvPr>
        </p:nvSpPr>
        <p:spPr>
          <a:xfrm>
            <a:off x="83820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2"/>
          <p:cNvSpPr txBox="1">
            <a:spLocks noGrp="1"/>
          </p:cNvSpPr>
          <p:nvPr>
            <p:ph type="ftr" idx="11"/>
          </p:nvPr>
        </p:nvSpPr>
        <p:spPr>
          <a:xfrm>
            <a:off x="403860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2"/>
          <p:cNvSpPr txBox="1">
            <a:spLocks noGrp="1"/>
          </p:cNvSpPr>
          <p:nvPr>
            <p:ph type="sldNum" idx="12"/>
          </p:nvPr>
        </p:nvSpPr>
        <p:spPr>
          <a:xfrm>
            <a:off x="861060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pic>
        <p:nvPicPr>
          <p:cNvPr id="45" name="Google Shape;45;p42"/>
          <p:cNvPicPr preferRelativeResize="0"/>
          <p:nvPr/>
        </p:nvPicPr>
        <p:blipFill rotWithShape="1">
          <a:blip r:embed="rId2">
            <a:alphaModFix/>
          </a:blip>
          <a:srcRect/>
          <a:stretch/>
        </p:blipFill>
        <p:spPr>
          <a:xfrm>
            <a:off x="5293383" y="6064000"/>
            <a:ext cx="1217702" cy="673310"/>
          </a:xfrm>
          <a:prstGeom prst="rect">
            <a:avLst/>
          </a:prstGeom>
          <a:noFill/>
          <a:ln>
            <a:noFill/>
          </a:ln>
        </p:spPr>
      </p:pic>
      <p:pic>
        <p:nvPicPr>
          <p:cNvPr id="46" name="Google Shape;46;p42"/>
          <p:cNvPicPr preferRelativeResize="0"/>
          <p:nvPr/>
        </p:nvPicPr>
        <p:blipFill rotWithShape="1">
          <a:blip r:embed="rId3">
            <a:alphaModFix/>
          </a:blip>
          <a:srcRect l="36797" t="7768" r="36874" b="41941"/>
          <a:stretch/>
        </p:blipFill>
        <p:spPr>
          <a:xfrm>
            <a:off x="2986308" y="533400"/>
            <a:ext cx="3209926" cy="3448050"/>
          </a:xfrm>
          <a:prstGeom prst="rect">
            <a:avLst/>
          </a:prstGeom>
          <a:noFill/>
          <a:ln>
            <a:noFill/>
          </a:ln>
        </p:spPr>
      </p:pic>
      <p:sp>
        <p:nvSpPr>
          <p:cNvPr id="47" name="Google Shape;47;p42"/>
          <p:cNvSpPr/>
          <p:nvPr/>
        </p:nvSpPr>
        <p:spPr>
          <a:xfrm>
            <a:off x="1185" y="4391026"/>
            <a:ext cx="9143111" cy="2466974"/>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
        <p:nvSpPr>
          <p:cNvPr id="48" name="Google Shape;48;p42"/>
          <p:cNvSpPr txBox="1">
            <a:spLocks noGrp="1"/>
          </p:cNvSpPr>
          <p:nvPr>
            <p:ph type="title"/>
          </p:nvPr>
        </p:nvSpPr>
        <p:spPr>
          <a:xfrm>
            <a:off x="0" y="4273800"/>
            <a:ext cx="9144000" cy="132556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400"/>
              <a:buFont typeface="Catamaran"/>
              <a:buNone/>
              <a:defRPr sz="2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2"/>
          <p:cNvSpPr txBox="1">
            <a:spLocks noGrp="1"/>
          </p:cNvSpPr>
          <p:nvPr>
            <p:ph type="subTitle" idx="1"/>
          </p:nvPr>
        </p:nvSpPr>
        <p:spPr>
          <a:xfrm>
            <a:off x="0" y="5665517"/>
            <a:ext cx="9144000" cy="83521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1600"/>
              <a:buNone/>
              <a:defRPr sz="16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50" name="Google Shape;50;p42"/>
          <p:cNvCxnSpPr/>
          <p:nvPr/>
        </p:nvCxnSpPr>
        <p:spPr>
          <a:xfrm>
            <a:off x="3924000" y="5603547"/>
            <a:ext cx="1327741" cy="0"/>
          </a:xfrm>
          <a:prstGeom prst="straightConnector1">
            <a:avLst/>
          </a:prstGeom>
          <a:noFill/>
          <a:ln w="19050" cap="flat" cmpd="sng">
            <a:solidFill>
              <a:schemeClr val="lt1"/>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51"/>
        <p:cNvGrpSpPr/>
        <p:nvPr/>
      </p:nvGrpSpPr>
      <p:grpSpPr>
        <a:xfrm>
          <a:off x="0" y="0"/>
          <a:ext cx="0" cy="0"/>
          <a:chOff x="0" y="0"/>
          <a:chExt cx="0" cy="0"/>
        </a:xfrm>
      </p:grpSpPr>
      <p:sp>
        <p:nvSpPr>
          <p:cNvPr id="52" name="Google Shape;52;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4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57" name="Google Shape;57;p43"/>
          <p:cNvSpPr/>
          <p:nvPr/>
        </p:nvSpPr>
        <p:spPr>
          <a:xfrm>
            <a:off x="718005" y="1761602"/>
            <a:ext cx="784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6000"/>
              <a:buFont typeface="Catamaran"/>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1" name="Google Shape;61;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64" name="Google Shape;64;p44"/>
          <p:cNvSpPr/>
          <p:nvPr/>
        </p:nvSpPr>
        <p:spPr>
          <a:xfrm>
            <a:off x="718004" y="4551068"/>
            <a:ext cx="784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2619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4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
        <p:nvSpPr>
          <p:cNvPr id="72" name="Google Shape;72;p45"/>
          <p:cNvSpPr/>
          <p:nvPr/>
        </p:nvSpPr>
        <p:spPr>
          <a:xfrm>
            <a:off x="718005" y="1761602"/>
            <a:ext cx="7840800" cy="10800"/>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tamaran"/>
              <a:ea typeface="Catamaran"/>
              <a:cs typeface="Catamaran"/>
              <a:sym typeface="Catamar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26195"/>
              </a:buClr>
              <a:buSzPts val="3000"/>
              <a:buFont typeface="Catamaran"/>
              <a:buNone/>
              <a:defRPr sz="3000" b="0" i="0" u="none" strike="noStrike" cap="none">
                <a:solidFill>
                  <a:srgbClr val="326195"/>
                </a:solidFill>
                <a:latin typeface="Catamaran"/>
                <a:ea typeface="Catamaran"/>
                <a:cs typeface="Catamaran"/>
                <a:sym typeface="Catamar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tamaran"/>
                <a:ea typeface="Catamaran"/>
                <a:cs typeface="Catamaran"/>
                <a:sym typeface="Catamar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tamaran"/>
                <a:ea typeface="Catamaran"/>
                <a:cs typeface="Catamaran"/>
                <a:sym typeface="Catamara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tamaran"/>
                <a:ea typeface="Catamaran"/>
                <a:cs typeface="Catamaran"/>
                <a:sym typeface="Catamara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tamaran"/>
                <a:ea typeface="Catamaran"/>
                <a:cs typeface="Catamaran"/>
                <a:sym typeface="Catamaran"/>
              </a:defRPr>
            </a:lvl9pPr>
          </a:lstStyle>
          <a:p>
            <a:endParaRPr/>
          </a:p>
        </p:txBody>
      </p:sp>
      <p:sp>
        <p:nvSpPr>
          <p:cNvPr id="12" name="Google Shape;12;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tamaran"/>
                <a:ea typeface="Catamaran"/>
                <a:cs typeface="Catamaran"/>
                <a:sym typeface="Catamaran"/>
              </a:defRPr>
            </a:lvl1pPr>
            <a:lvl2pPr marR="0" lvl="1"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2pPr>
            <a:lvl3pPr marR="0" lvl="2"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3pPr>
            <a:lvl4pPr marR="0" lvl="3"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4pPr>
            <a:lvl5pPr marR="0" lvl="4"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5pPr>
            <a:lvl6pPr marR="0" lvl="5"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6pPr>
            <a:lvl7pPr marR="0" lvl="6"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7pPr>
            <a:lvl8pPr marR="0" lvl="7"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8pPr>
            <a:lvl9pPr marR="0" lvl="8"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9pPr>
          </a:lstStyle>
          <a:p>
            <a:endParaRPr/>
          </a:p>
        </p:txBody>
      </p:sp>
      <p:sp>
        <p:nvSpPr>
          <p:cNvPr id="13" name="Google Shape;13;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tamaran"/>
                <a:ea typeface="Catamaran"/>
                <a:cs typeface="Catamaran"/>
                <a:sym typeface="Catamaran"/>
              </a:defRPr>
            </a:lvl1pPr>
            <a:lvl2pPr marR="0" lvl="1"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2pPr>
            <a:lvl3pPr marR="0" lvl="2"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3pPr>
            <a:lvl4pPr marR="0" lvl="3"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4pPr>
            <a:lvl5pPr marR="0" lvl="4"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5pPr>
            <a:lvl6pPr marR="0" lvl="5"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6pPr>
            <a:lvl7pPr marR="0" lvl="6"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7pPr>
            <a:lvl8pPr marR="0" lvl="7"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8pPr>
            <a:lvl9pPr marR="0" lvl="8" algn="l" rtl="0">
              <a:spcBef>
                <a:spcPts val="0"/>
              </a:spcBef>
              <a:spcAft>
                <a:spcPts val="0"/>
              </a:spcAft>
              <a:buSzPts val="1400"/>
              <a:buNone/>
              <a:defRPr sz="1800" b="0" i="0" u="none" strike="noStrike" cap="none">
                <a:solidFill>
                  <a:schemeClr val="dk1"/>
                </a:solidFill>
                <a:latin typeface="Catamaran"/>
                <a:ea typeface="Catamaran"/>
                <a:cs typeface="Catamaran"/>
                <a:sym typeface="Catamaran"/>
              </a:defRPr>
            </a:lvl9pPr>
          </a:lstStyle>
          <a:p>
            <a:endParaRPr/>
          </a:p>
        </p:txBody>
      </p:sp>
      <p:sp>
        <p:nvSpPr>
          <p:cNvPr id="14" name="Google Shape;14;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tamaran"/>
                <a:ea typeface="Catamaran"/>
                <a:cs typeface="Catamaran"/>
                <a:sym typeface="Catamaran"/>
              </a:defRPr>
            </a:lvl1pPr>
            <a:lvl2pPr marL="0" marR="0" lvl="1" indent="0" algn="r" rtl="0">
              <a:spcBef>
                <a:spcPts val="0"/>
              </a:spcBef>
              <a:buNone/>
              <a:defRPr sz="1200" b="0" i="0" u="none" strike="noStrike" cap="none">
                <a:solidFill>
                  <a:srgbClr val="888888"/>
                </a:solidFill>
                <a:latin typeface="Catamaran"/>
                <a:ea typeface="Catamaran"/>
                <a:cs typeface="Catamaran"/>
                <a:sym typeface="Catamaran"/>
              </a:defRPr>
            </a:lvl2pPr>
            <a:lvl3pPr marL="0" marR="0" lvl="2" indent="0" algn="r" rtl="0">
              <a:spcBef>
                <a:spcPts val="0"/>
              </a:spcBef>
              <a:buNone/>
              <a:defRPr sz="1200" b="0" i="0" u="none" strike="noStrike" cap="none">
                <a:solidFill>
                  <a:srgbClr val="888888"/>
                </a:solidFill>
                <a:latin typeface="Catamaran"/>
                <a:ea typeface="Catamaran"/>
                <a:cs typeface="Catamaran"/>
                <a:sym typeface="Catamaran"/>
              </a:defRPr>
            </a:lvl3pPr>
            <a:lvl4pPr marL="0" marR="0" lvl="3" indent="0" algn="r" rtl="0">
              <a:spcBef>
                <a:spcPts val="0"/>
              </a:spcBef>
              <a:buNone/>
              <a:defRPr sz="1200" b="0" i="0" u="none" strike="noStrike" cap="none">
                <a:solidFill>
                  <a:srgbClr val="888888"/>
                </a:solidFill>
                <a:latin typeface="Catamaran"/>
                <a:ea typeface="Catamaran"/>
                <a:cs typeface="Catamaran"/>
                <a:sym typeface="Catamaran"/>
              </a:defRPr>
            </a:lvl4pPr>
            <a:lvl5pPr marL="0" marR="0" lvl="4" indent="0" algn="r" rtl="0">
              <a:spcBef>
                <a:spcPts val="0"/>
              </a:spcBef>
              <a:buNone/>
              <a:defRPr sz="1200" b="0" i="0" u="none" strike="noStrike" cap="none">
                <a:solidFill>
                  <a:srgbClr val="888888"/>
                </a:solidFill>
                <a:latin typeface="Catamaran"/>
                <a:ea typeface="Catamaran"/>
                <a:cs typeface="Catamaran"/>
                <a:sym typeface="Catamaran"/>
              </a:defRPr>
            </a:lvl5pPr>
            <a:lvl6pPr marL="0" marR="0" lvl="5" indent="0" algn="r" rtl="0">
              <a:spcBef>
                <a:spcPts val="0"/>
              </a:spcBef>
              <a:buNone/>
              <a:defRPr sz="1200" b="0" i="0" u="none" strike="noStrike" cap="none">
                <a:solidFill>
                  <a:srgbClr val="888888"/>
                </a:solidFill>
                <a:latin typeface="Catamaran"/>
                <a:ea typeface="Catamaran"/>
                <a:cs typeface="Catamaran"/>
                <a:sym typeface="Catamaran"/>
              </a:defRPr>
            </a:lvl6pPr>
            <a:lvl7pPr marL="0" marR="0" lvl="6" indent="0" algn="r" rtl="0">
              <a:spcBef>
                <a:spcPts val="0"/>
              </a:spcBef>
              <a:buNone/>
              <a:defRPr sz="1200" b="0" i="0" u="none" strike="noStrike" cap="none">
                <a:solidFill>
                  <a:srgbClr val="888888"/>
                </a:solidFill>
                <a:latin typeface="Catamaran"/>
                <a:ea typeface="Catamaran"/>
                <a:cs typeface="Catamaran"/>
                <a:sym typeface="Catamaran"/>
              </a:defRPr>
            </a:lvl7pPr>
            <a:lvl8pPr marL="0" marR="0" lvl="7" indent="0" algn="r" rtl="0">
              <a:spcBef>
                <a:spcPts val="0"/>
              </a:spcBef>
              <a:buNone/>
              <a:defRPr sz="1200" b="0" i="0" u="none" strike="noStrike" cap="none">
                <a:solidFill>
                  <a:srgbClr val="888888"/>
                </a:solidFill>
                <a:latin typeface="Catamaran"/>
                <a:ea typeface="Catamaran"/>
                <a:cs typeface="Catamaran"/>
                <a:sym typeface="Catamaran"/>
              </a:defRPr>
            </a:lvl8pPr>
            <a:lvl9pPr marL="0" marR="0" lvl="8" indent="0" algn="r" rtl="0">
              <a:spcBef>
                <a:spcPts val="0"/>
              </a:spcBef>
              <a:buNone/>
              <a:defRPr sz="1200" b="0" i="0" u="none" strike="noStrike" cap="none">
                <a:solidFill>
                  <a:srgbClr val="888888"/>
                </a:solidFill>
                <a:latin typeface="Catamaran"/>
                <a:ea typeface="Catamaran"/>
                <a:cs typeface="Catamaran"/>
                <a:sym typeface="Catamaran"/>
              </a:defRPr>
            </a:lvl9pPr>
          </a:lstStyle>
          <a:p>
            <a:pPr marL="0" lvl="0" indent="0" algn="r" rtl="0">
              <a:spcBef>
                <a:spcPts val="0"/>
              </a:spcBef>
              <a:spcAft>
                <a:spcPts val="0"/>
              </a:spcAft>
              <a:buNone/>
            </a:pPr>
            <a:fld id="{00000000-1234-1234-1234-123412341234}" type="slidenum">
              <a:rPr lang="es-ES"/>
              <a:t>‹Nº›</a:t>
            </a:fld>
            <a:endParaRPr/>
          </a:p>
        </p:txBody>
      </p:sp>
      <p:sp>
        <p:nvSpPr>
          <p:cNvPr id="15" name="Google Shape;15;p36"/>
          <p:cNvSpPr/>
          <p:nvPr/>
        </p:nvSpPr>
        <p:spPr>
          <a:xfrm>
            <a:off x="1185" y="6116128"/>
            <a:ext cx="9142815" cy="741871"/>
          </a:xfrm>
          <a:prstGeom prst="rect">
            <a:avLst/>
          </a:prstGeom>
          <a:solidFill>
            <a:srgbClr val="32619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tamaran"/>
              <a:ea typeface="Catamaran"/>
              <a:cs typeface="Catamaran"/>
              <a:sym typeface="Catamaran"/>
            </a:endParaRPr>
          </a:p>
        </p:txBody>
      </p:sp>
      <p:pic>
        <p:nvPicPr>
          <p:cNvPr id="16" name="Google Shape;16;p36"/>
          <p:cNvPicPr preferRelativeResize="0"/>
          <p:nvPr/>
        </p:nvPicPr>
        <p:blipFill rotWithShape="1">
          <a:blip r:embed="rId14">
            <a:alphaModFix/>
          </a:blip>
          <a:srcRect/>
          <a:stretch/>
        </p:blipFill>
        <p:spPr>
          <a:xfrm>
            <a:off x="3760198" y="6130642"/>
            <a:ext cx="1623603" cy="67331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www.boe.es/eli/es/rd/2014/07/11/592"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www.boe.es/buscar/act.php?id=BOE-A-2023-6967" TargetMode="External"/><Relationship Id="rId4" Type="http://schemas.openxmlformats.org/officeDocument/2006/relationships/hyperlink" Target="https://www.ual.es/application/files/8916/5641/2539/NORMATIVA_DE_PRACTICAS_ACADEMICAS_EXTERNAS_10_06_2022.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s://portal.seg-social.gob.es/wps/portal/importass/importass/inicio"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ede.mjusticia.gob.es/es/tramites/certificado-registro-central"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hyperlink" Target="https://www.ual.es/administracionelectronica/procedimientos/procedimiento/normativa/ARA0100"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ual.es/application/files/5017/1584/0727/PROTOCOLO_DE_ACTUACION_EN_CASO_DE_AT_Y_EP_DE_PFNR.pdf"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ferreiro@fundacionual.es"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hyperlink" Target="mailto:serviciodeempleo@ual.es" TargetMode="External"/><Relationship Id="rId4" Type="http://schemas.openxmlformats.org/officeDocument/2006/relationships/hyperlink" Target="mailto:practicas@fundacionual.e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ferreiro@fundacionual.e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mailto:mgimeno@ual.e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elapaz@fundacionual.e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mailto:ipaterna@fundacionual.e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
          <p:cNvPicPr preferRelativeResize="0"/>
          <p:nvPr/>
        </p:nvPicPr>
        <p:blipFill rotWithShape="1">
          <a:blip r:embed="rId3">
            <a:alphaModFix/>
          </a:blip>
          <a:srcRect/>
          <a:stretch/>
        </p:blipFill>
        <p:spPr>
          <a:xfrm>
            <a:off x="224255" y="0"/>
            <a:ext cx="8840614" cy="5264114"/>
          </a:xfrm>
          <a:prstGeom prst="rect">
            <a:avLst/>
          </a:prstGeom>
          <a:noFill/>
          <a:ln>
            <a:noFill/>
          </a:ln>
          <a:effectLst>
            <a:outerShdw blurRad="266700" dist="76200" dir="6600000" algn="ctr" rotWithShape="0">
              <a:srgbClr val="000000">
                <a:alpha val="42745"/>
              </a:srgbClr>
            </a:outerShdw>
          </a:effectLst>
        </p:spPr>
      </p:pic>
      <p:sp>
        <p:nvSpPr>
          <p:cNvPr id="103" name="Google Shape;103;p1"/>
          <p:cNvSpPr txBox="1">
            <a:spLocks noGrp="1"/>
          </p:cNvSpPr>
          <p:nvPr>
            <p:ph type="subTitle" idx="4294967295"/>
          </p:nvPr>
        </p:nvSpPr>
        <p:spPr>
          <a:xfrm>
            <a:off x="461648" y="1593886"/>
            <a:ext cx="8682351" cy="271551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1F3864"/>
              </a:buClr>
              <a:buSzPts val="6600"/>
              <a:buFont typeface="Arial"/>
              <a:buNone/>
            </a:pPr>
            <a:r>
              <a:rPr lang="es-ES" sz="6600" b="1" i="0" u="none" strike="noStrike" cap="none">
                <a:solidFill>
                  <a:srgbClr val="1F3864"/>
                </a:solidFill>
                <a:latin typeface="Catamaran"/>
                <a:ea typeface="Catamaran"/>
                <a:cs typeface="Catamaran"/>
                <a:sym typeface="Catamaran"/>
              </a:rPr>
              <a:t>UNIVERSIDAD </a:t>
            </a:r>
            <a:endParaRPr/>
          </a:p>
          <a:p>
            <a:pPr marL="0" marR="0" lvl="0" indent="0" algn="ctr" rtl="0">
              <a:lnSpc>
                <a:spcPct val="90000"/>
              </a:lnSpc>
              <a:spcBef>
                <a:spcPts val="1000"/>
              </a:spcBef>
              <a:spcAft>
                <a:spcPts val="0"/>
              </a:spcAft>
              <a:buClr>
                <a:srgbClr val="1F3864"/>
              </a:buClr>
              <a:buSzPts val="6600"/>
              <a:buFont typeface="Arial"/>
              <a:buNone/>
            </a:pPr>
            <a:r>
              <a:rPr lang="es-ES" sz="6600" b="1" i="0" u="none" strike="noStrike" cap="none">
                <a:solidFill>
                  <a:srgbClr val="1F3864"/>
                </a:solidFill>
                <a:latin typeface="Catamaran"/>
                <a:ea typeface="Catamaran"/>
                <a:cs typeface="Catamaran"/>
                <a:sym typeface="Catamaran"/>
              </a:rPr>
              <a:t>DE ALMERÍA</a:t>
            </a:r>
            <a:endParaRPr/>
          </a:p>
          <a:p>
            <a:pPr marL="0" marR="0" lvl="0" indent="0" algn="ctr" rtl="0">
              <a:lnSpc>
                <a:spcPct val="90000"/>
              </a:lnSpc>
              <a:spcBef>
                <a:spcPts val="1000"/>
              </a:spcBef>
              <a:spcAft>
                <a:spcPts val="0"/>
              </a:spcAft>
              <a:buClr>
                <a:schemeClr val="dk1"/>
              </a:buClr>
              <a:buSzPts val="4400"/>
              <a:buFont typeface="Arial"/>
              <a:buNone/>
            </a:pPr>
            <a:endParaRPr sz="4400" b="0" i="0" u="none" strike="noStrike" cap="none">
              <a:solidFill>
                <a:schemeClr val="dk1"/>
              </a:solidFill>
              <a:latin typeface="Catamaran"/>
              <a:ea typeface="Catamaran"/>
              <a:cs typeface="Catamaran"/>
              <a:sym typeface="Catamaran"/>
            </a:endParaRPr>
          </a:p>
          <a:p>
            <a:pPr marL="0" marR="0" lvl="0" indent="0" algn="ctr" rtl="0">
              <a:lnSpc>
                <a:spcPct val="90000"/>
              </a:lnSpc>
              <a:spcBef>
                <a:spcPts val="1000"/>
              </a:spcBef>
              <a:spcAft>
                <a:spcPts val="0"/>
              </a:spcAft>
              <a:buClr>
                <a:schemeClr val="dk1"/>
              </a:buClr>
              <a:buSzPts val="4400"/>
              <a:buFont typeface="Arial"/>
              <a:buNone/>
            </a:pPr>
            <a:endParaRPr sz="4400" b="1" i="0" u="none" strike="noStrike" cap="none">
              <a:solidFill>
                <a:srgbClr val="1F3864"/>
              </a:solidFill>
              <a:latin typeface="Catamaran"/>
              <a:ea typeface="Catamaran"/>
              <a:cs typeface="Catamaran"/>
              <a:sym typeface="Catamaran"/>
            </a:endParaRPr>
          </a:p>
        </p:txBody>
      </p:sp>
      <p:pic>
        <p:nvPicPr>
          <p:cNvPr id="104" name="Google Shape;104;p1"/>
          <p:cNvPicPr preferRelativeResize="0"/>
          <p:nvPr/>
        </p:nvPicPr>
        <p:blipFill rotWithShape="1">
          <a:blip r:embed="rId4">
            <a:alphaModFix/>
          </a:blip>
          <a:srcRect/>
          <a:stretch/>
        </p:blipFill>
        <p:spPr>
          <a:xfrm>
            <a:off x="8288860" y="327026"/>
            <a:ext cx="487363" cy="487363"/>
          </a:xfrm>
          <a:prstGeom prst="rect">
            <a:avLst/>
          </a:prstGeom>
          <a:solidFill>
            <a:schemeClr val="accent1"/>
          </a:solidFill>
          <a:ln>
            <a:noFill/>
          </a:ln>
        </p:spPr>
      </p:pic>
      <p:sp>
        <p:nvSpPr>
          <p:cNvPr id="105" name="Google Shape;105;p1"/>
          <p:cNvSpPr txBox="1"/>
          <p:nvPr/>
        </p:nvSpPr>
        <p:spPr>
          <a:xfrm>
            <a:off x="1" y="4815815"/>
            <a:ext cx="9143999" cy="133882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0" i="0" u="none" strike="noStrike" cap="none">
                <a:solidFill>
                  <a:schemeClr val="dk1"/>
                </a:solidFill>
                <a:latin typeface="Catamaran"/>
                <a:ea typeface="Catamaran"/>
                <a:cs typeface="Catamaran"/>
                <a:sym typeface="Catamaran"/>
              </a:rPr>
              <a:t>PEPA MARTÍN FERREIRO</a:t>
            </a:r>
            <a:endParaRPr/>
          </a:p>
          <a:p>
            <a:pPr marL="0" marR="0" lvl="0" indent="0" algn="ctr" rtl="0">
              <a:spcBef>
                <a:spcPts val="0"/>
              </a:spcBef>
              <a:spcAft>
                <a:spcPts val="0"/>
              </a:spcAft>
              <a:buNone/>
            </a:pPr>
            <a:endParaRPr sz="1800" b="0" i="0" u="none" strike="noStrike" cap="none">
              <a:solidFill>
                <a:schemeClr val="dk1"/>
              </a:solidFill>
              <a:latin typeface="Catamaran"/>
              <a:ea typeface="Catamaran"/>
              <a:cs typeface="Catamaran"/>
              <a:sym typeface="Catamaran"/>
            </a:endParaRPr>
          </a:p>
          <a:p>
            <a:pPr marL="0" marR="0" lvl="0" indent="0" algn="ctr" rtl="0">
              <a:spcBef>
                <a:spcPts val="0"/>
              </a:spcBef>
              <a:spcAft>
                <a:spcPts val="0"/>
              </a:spcAft>
              <a:buNone/>
            </a:pPr>
            <a:r>
              <a:rPr lang="es-ES" sz="1300" b="0" i="0" u="none" strike="noStrike" cap="none">
                <a:solidFill>
                  <a:schemeClr val="dk1"/>
                </a:solidFill>
                <a:latin typeface="Catamaran"/>
                <a:ea typeface="Catamaran"/>
                <a:cs typeface="Catamaran"/>
                <a:sym typeface="Catamaran"/>
              </a:rPr>
              <a:t>SERVICIO DE EMPLEABILIDAD, POLÍTICAS SOCIALES Y SOSTENIBILIDAD Y FUNDACIÓN DE LA UNIVERSIDAD DE ALMERÍA</a:t>
            </a:r>
            <a:endParaRPr/>
          </a:p>
          <a:p>
            <a:pPr marL="0" marR="0" lvl="0" indent="0" algn="ctr" rtl="0">
              <a:spcBef>
                <a:spcPts val="0"/>
              </a:spcBef>
              <a:spcAft>
                <a:spcPts val="0"/>
              </a:spcAft>
              <a:buNone/>
            </a:pPr>
            <a:r>
              <a:rPr lang="es-ES" sz="1600" b="1" i="0" u="none" strike="noStrike" cap="none">
                <a:solidFill>
                  <a:schemeClr val="dk1"/>
                </a:solidFill>
                <a:latin typeface="Catamaran"/>
                <a:ea typeface="Catamaran"/>
                <a:cs typeface="Catamaran"/>
                <a:sym typeface="Catamaran"/>
              </a:rPr>
              <a:t>VICERRECTORADO DE POSTGRADO Y RELACIONES INSTITUCIONALES</a:t>
            </a:r>
            <a:endParaRPr/>
          </a:p>
          <a:p>
            <a:pPr marL="0" marR="0" lvl="0" indent="0" algn="l" rtl="0">
              <a:spcBef>
                <a:spcPts val="0"/>
              </a:spcBef>
              <a:spcAft>
                <a:spcPts val="0"/>
              </a:spcAft>
              <a:buNone/>
            </a:pPr>
            <a:endParaRPr sz="1800">
              <a:solidFill>
                <a:schemeClr val="dk1"/>
              </a:solidFill>
              <a:latin typeface="Catamaran"/>
              <a:ea typeface="Catamaran"/>
              <a:cs typeface="Catamaran"/>
              <a:sym typeface="Catamar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p:nvPr/>
        </p:nvSpPr>
        <p:spPr>
          <a:xfrm>
            <a:off x="615933" y="116632"/>
            <a:ext cx="7358063" cy="707886"/>
          </a:xfrm>
          <a:prstGeom prst="rect">
            <a:avLst/>
          </a:prstGeom>
          <a:noFill/>
          <a:ln>
            <a:noFill/>
          </a:ln>
        </p:spPr>
        <p:txBody>
          <a:bodyPr spcFirstLastPara="1" wrap="square" lIns="91425" tIns="45700" rIns="91425" bIns="45700" anchor="t" anchorCtr="0">
            <a:spAutoFit/>
          </a:bodyPr>
          <a:lstStyle/>
          <a:p>
            <a:pPr marL="0" marR="0" lvl="0" indent="342900" algn="ctr" rtl="0">
              <a:lnSpc>
                <a:spcPct val="100000"/>
              </a:lnSpc>
              <a:spcBef>
                <a:spcPts val="0"/>
              </a:spcBef>
              <a:spcAft>
                <a:spcPts val="0"/>
              </a:spcAft>
              <a:buClr>
                <a:srgbClr val="000000"/>
              </a:buClr>
              <a:buSzPts val="2000"/>
              <a:buFont typeface="Catamaran"/>
              <a:buNone/>
            </a:pPr>
            <a:r>
              <a:rPr lang="es-ES" sz="2000" b="0" i="0" u="none" strike="noStrike" cap="none">
                <a:solidFill>
                  <a:srgbClr val="000000"/>
                </a:solidFill>
                <a:latin typeface="Catamaran"/>
                <a:ea typeface="Catamaran"/>
                <a:cs typeface="Catamaran"/>
                <a:sym typeface="Catamaran"/>
              </a:rPr>
              <a:t> </a:t>
            </a:r>
            <a:r>
              <a:rPr lang="es-ES" sz="2000" b="1">
                <a:solidFill>
                  <a:srgbClr val="1D4F83"/>
                </a:solidFill>
                <a:latin typeface="Catamaran"/>
                <a:ea typeface="Catamaran"/>
                <a:cs typeface="Catamaran"/>
                <a:sym typeface="Catamaran"/>
              </a:rPr>
              <a:t>NORMATIVA QUE  REGULA LAS PRÁCTICAS ACADÉMICAS EXTERNAS DE LOS ESTUDIANTES UNIVERSITARIOS</a:t>
            </a:r>
            <a:endParaRPr/>
          </a:p>
        </p:txBody>
      </p:sp>
      <p:sp>
        <p:nvSpPr>
          <p:cNvPr id="173" name="Google Shape;173;p10"/>
          <p:cNvSpPr/>
          <p:nvPr/>
        </p:nvSpPr>
        <p:spPr>
          <a:xfrm>
            <a:off x="815958" y="1262945"/>
            <a:ext cx="6958012" cy="5324535"/>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chemeClr val="dk1"/>
              </a:buClr>
              <a:buSzPts val="2000"/>
              <a:buFont typeface="Catamaran"/>
              <a:buNone/>
            </a:pPr>
            <a:r>
              <a:rPr lang="es-ES" sz="2000" b="0" i="1" u="sng" strike="noStrike" cap="none">
                <a:solidFill>
                  <a:schemeClr val="dk1"/>
                </a:solid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Real Decreto 592/2014 de 11 de julio, por el que se regulan las prácticas académicas externas de los estudiantes universitarios.</a:t>
            </a:r>
            <a:r>
              <a:rPr lang="es-ES" sz="2000" b="0" i="1" u="none" strike="noStrike" cap="none">
                <a:solidFill>
                  <a:schemeClr val="dk1"/>
                </a:solidFill>
                <a:latin typeface="Catamaran"/>
                <a:ea typeface="Catamaran"/>
                <a:cs typeface="Catamaran"/>
                <a:sym typeface="Catamaran"/>
              </a:rPr>
              <a:t> </a:t>
            </a:r>
            <a:endParaRPr/>
          </a:p>
          <a:p>
            <a:pPr marL="0" marR="0" lvl="0" indent="0" algn="just" rtl="0">
              <a:lnSpc>
                <a:spcPct val="100000"/>
              </a:lnSpc>
              <a:spcBef>
                <a:spcPts val="0"/>
              </a:spcBef>
              <a:spcAft>
                <a:spcPts val="0"/>
              </a:spcAft>
              <a:buClr>
                <a:schemeClr val="dk1"/>
              </a:buClr>
              <a:buSzPts val="2000"/>
              <a:buFont typeface="Catamaran"/>
              <a:buNone/>
            </a:pPr>
            <a:endParaRPr sz="2000" b="0" i="1" u="none" strike="noStrike" cap="none">
              <a:solidFill>
                <a:schemeClr val="dk1"/>
              </a:solidFill>
              <a:latin typeface="Catamaran"/>
              <a:ea typeface="Catamaran"/>
              <a:cs typeface="Catamaran"/>
              <a:sym typeface="Catamaran"/>
            </a:endParaRPr>
          </a:p>
          <a:p>
            <a:pPr marL="0" marR="0" lvl="0" indent="0" algn="just" rtl="0">
              <a:lnSpc>
                <a:spcPct val="100000"/>
              </a:lnSpc>
              <a:spcBef>
                <a:spcPts val="0"/>
              </a:spcBef>
              <a:spcAft>
                <a:spcPts val="0"/>
              </a:spcAft>
              <a:buClr>
                <a:schemeClr val="dk1"/>
              </a:buClr>
              <a:buSzPts val="2000"/>
              <a:buFont typeface="Catamaran"/>
              <a:buNone/>
            </a:pPr>
            <a:r>
              <a:rPr lang="es-ES" sz="2000" i="1" u="sng">
                <a:solidFill>
                  <a:schemeClr val="dk1"/>
                </a:solid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N</a:t>
            </a:r>
            <a:r>
              <a:rPr lang="es-ES" sz="2000" b="0" i="1" u="sng" strike="noStrike" cap="none">
                <a:solidFill>
                  <a:schemeClr val="dk1"/>
                </a:solid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ormativa de Prácticas Académicas Externas de la Universidad de Almería, aprobada en Consejo de </a:t>
            </a:r>
            <a:r>
              <a:rPr lang="es-ES" sz="2000" i="1" u="sng">
                <a:solidFill>
                  <a:schemeClr val="dk1"/>
                </a:solid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G</a:t>
            </a:r>
            <a:r>
              <a:rPr lang="es-ES" sz="2000" b="0" i="1" u="sng" strike="noStrike" cap="none">
                <a:solidFill>
                  <a:schemeClr val="dk1"/>
                </a:solid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obierno del día 22 de junio de 2016 y modificada el 22 de junio de 2017 y el 10 de junio de 2022</a:t>
            </a:r>
            <a:endParaRPr sz="2000" b="0" i="1" u="none" strike="noStrike" cap="none">
              <a:solidFill>
                <a:schemeClr val="dk1"/>
              </a:solidFill>
              <a:latin typeface="Catamaran"/>
              <a:ea typeface="Catamaran"/>
              <a:cs typeface="Catamaran"/>
              <a:sym typeface="Catamaran"/>
            </a:endParaRPr>
          </a:p>
          <a:p>
            <a:pPr marL="0" marR="0" lvl="0" indent="0" algn="just" rtl="0">
              <a:lnSpc>
                <a:spcPct val="100000"/>
              </a:lnSpc>
              <a:spcBef>
                <a:spcPts val="0"/>
              </a:spcBef>
              <a:spcAft>
                <a:spcPts val="0"/>
              </a:spcAft>
              <a:buClr>
                <a:schemeClr val="dk1"/>
              </a:buClr>
              <a:buSzPts val="2000"/>
              <a:buFont typeface="Catamaran"/>
              <a:buNone/>
            </a:pPr>
            <a:endParaRPr sz="2000" i="1">
              <a:solidFill>
                <a:schemeClr val="dk1"/>
              </a:solidFill>
              <a:latin typeface="Catamaran"/>
              <a:ea typeface="Catamaran"/>
              <a:cs typeface="Catamaran"/>
              <a:sym typeface="Catamaran"/>
            </a:endParaRPr>
          </a:p>
          <a:p>
            <a:pPr marL="0" marR="0" lvl="0" indent="0" algn="just" rtl="0">
              <a:lnSpc>
                <a:spcPct val="100000"/>
              </a:lnSpc>
              <a:spcBef>
                <a:spcPts val="0"/>
              </a:spcBef>
              <a:spcAft>
                <a:spcPts val="0"/>
              </a:spcAft>
              <a:buClr>
                <a:schemeClr val="dk1"/>
              </a:buClr>
              <a:buSzPts val="2000"/>
              <a:buFont typeface="Catamaran"/>
              <a:buNone/>
            </a:pPr>
            <a:r>
              <a:rPr lang="es-ES" sz="2000" b="0" i="1" u="sng" strike="noStrike" cap="none">
                <a:solidFill>
                  <a:schemeClr val="dk1"/>
                </a:solid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Real Decreto Ley 2/2023, de 16 de marzo. </a:t>
            </a:r>
            <a:r>
              <a:rPr lang="es-ES" sz="2000" u="sng">
                <a:solidFill>
                  <a:srgbClr val="000000"/>
                </a:solid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disposición adicional quincuagésima segunda, en virtud de la cual se incluye en el Sistema de Seguridad Social al alumnado que realicen prácticas formativas o académicas externas incluidas en programas de formación. </a:t>
            </a:r>
            <a:endParaRPr sz="2000" b="0" i="1" u="none" strike="noStrike" cap="none">
              <a:solidFill>
                <a:schemeClr val="dk1"/>
              </a:solidFill>
              <a:latin typeface="Catamaran"/>
              <a:ea typeface="Catamaran"/>
              <a:cs typeface="Catamaran"/>
              <a:sym typeface="Catamaran"/>
            </a:endParaRPr>
          </a:p>
          <a:p>
            <a:pPr marL="0" marR="0" lvl="0" indent="0" algn="just" rtl="0">
              <a:lnSpc>
                <a:spcPct val="100000"/>
              </a:lnSpc>
              <a:spcBef>
                <a:spcPts val="0"/>
              </a:spcBef>
              <a:spcAft>
                <a:spcPts val="0"/>
              </a:spcAft>
              <a:buClr>
                <a:schemeClr val="dk1"/>
              </a:buClr>
              <a:buSzPts val="2000"/>
              <a:buFont typeface="Catamaran"/>
              <a:buNone/>
            </a:pPr>
            <a:endParaRPr sz="2000" b="0" i="1"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Catamaran"/>
              <a:buNone/>
            </a:pPr>
            <a:endParaRPr sz="2000" b="0" i="1"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Catamaran"/>
              <a:buNone/>
            </a:pPr>
            <a:endParaRPr sz="2000" b="0" i="1"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143957"/>
              </a:buClr>
              <a:buSzPts val="2000"/>
              <a:buFont typeface="Arial"/>
              <a:buNone/>
            </a:pPr>
            <a:r>
              <a:rPr lang="es-ES" sz="2000" b="0" i="0" u="none" strike="noStrike" cap="none">
                <a:solidFill>
                  <a:srgbClr val="143957"/>
                </a:solidFill>
                <a:latin typeface="Arial"/>
                <a:ea typeface="Arial"/>
                <a:cs typeface="Arial"/>
                <a:sym typeface="Arial"/>
              </a:rPr>
              <a:t>  </a:t>
            </a:r>
            <a:endParaRPr sz="2000" b="0" i="0" u="none" strike="noStrike" cap="none">
              <a:solidFill>
                <a:srgbClr val="143957"/>
              </a:solidFill>
              <a:latin typeface="Arial"/>
              <a:ea typeface="Arial"/>
              <a:cs typeface="Arial"/>
              <a:sym typeface="Arial"/>
            </a:endParaRPr>
          </a:p>
        </p:txBody>
      </p:sp>
      <p:sp>
        <p:nvSpPr>
          <p:cNvPr id="174" name="Google Shape;174;p10"/>
          <p:cNvSpPr/>
          <p:nvPr/>
        </p:nvSpPr>
        <p:spPr>
          <a:xfrm>
            <a:off x="1092154" y="3340220"/>
            <a:ext cx="6858000" cy="33855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1C4C74"/>
              </a:buClr>
              <a:buSzPts val="1600"/>
              <a:buFont typeface="Arial"/>
              <a:buNone/>
            </a:pPr>
            <a:r>
              <a:rPr lang="es-ES" sz="1600" b="0" i="0" u="none" strike="noStrike" cap="none">
                <a:solidFill>
                  <a:srgbClr val="1C4C74"/>
                </a:solidFill>
                <a:latin typeface="Arial"/>
                <a:ea typeface="Arial"/>
                <a:cs typeface="Arial"/>
                <a:sym typeface="Arial"/>
              </a:rPr>
              <a:t>.</a:t>
            </a:r>
            <a:endParaRPr/>
          </a:p>
        </p:txBody>
      </p:sp>
      <p:pic>
        <p:nvPicPr>
          <p:cNvPr id="175" name="Google Shape;175;p10"/>
          <p:cNvPicPr preferRelativeResize="0"/>
          <p:nvPr/>
        </p:nvPicPr>
        <p:blipFill rotWithShape="1">
          <a:blip r:embed="rId6">
            <a:alphaModFix/>
          </a:blip>
          <a:srcRect/>
          <a:stretch/>
        </p:blipFill>
        <p:spPr>
          <a:xfrm>
            <a:off x="8065495" y="315787"/>
            <a:ext cx="617352" cy="617352"/>
          </a:xfrm>
          <a:prstGeom prst="rect">
            <a:avLst/>
          </a:prstGeom>
          <a:solidFill>
            <a:schemeClr val="accen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1"/>
          <p:cNvSpPr txBox="1"/>
          <p:nvPr/>
        </p:nvSpPr>
        <p:spPr>
          <a:xfrm>
            <a:off x="337575" y="0"/>
            <a:ext cx="8273700" cy="5632281"/>
          </a:xfrm>
          <a:prstGeom prst="rect">
            <a:avLst/>
          </a:prstGeom>
          <a:noFill/>
          <a:ln>
            <a:noFill/>
          </a:ln>
        </p:spPr>
        <p:txBody>
          <a:bodyPr spcFirstLastPara="1" wrap="square" lIns="91425" tIns="91425" rIns="91425" bIns="91425" anchor="t" anchorCtr="0">
            <a:spAutoFit/>
          </a:bodyPr>
          <a:lstStyle/>
          <a:p>
            <a:pPr marL="0" marR="0" lvl="0" indent="342900" algn="ctr" rtl="0">
              <a:lnSpc>
                <a:spcPct val="100000"/>
              </a:lnSpc>
              <a:spcBef>
                <a:spcPts val="0"/>
              </a:spcBef>
              <a:spcAft>
                <a:spcPts val="0"/>
              </a:spcAft>
              <a:buClr>
                <a:srgbClr val="000000"/>
              </a:buClr>
              <a:buSzPts val="2000"/>
              <a:buFont typeface="Arial"/>
              <a:buNone/>
            </a:pPr>
            <a:endParaRPr sz="2000" b="1" i="0" u="none" strike="noStrike" cap="none">
              <a:solidFill>
                <a:srgbClr val="1D4F83"/>
              </a:solidFill>
              <a:latin typeface="Arial"/>
              <a:ea typeface="Arial"/>
              <a:cs typeface="Arial"/>
              <a:sym typeface="Arial"/>
            </a:endParaRPr>
          </a:p>
          <a:p>
            <a:pPr marL="0" marR="0" lvl="0" indent="342900" algn="ctr" rtl="0">
              <a:lnSpc>
                <a:spcPct val="100000"/>
              </a:lnSpc>
              <a:spcBef>
                <a:spcPts val="0"/>
              </a:spcBef>
              <a:spcAft>
                <a:spcPts val="0"/>
              </a:spcAft>
              <a:buClr>
                <a:srgbClr val="000000"/>
              </a:buClr>
              <a:buSzPts val="2000"/>
              <a:buFont typeface="Arial"/>
              <a:buNone/>
            </a:pPr>
            <a:endParaRPr sz="2000" b="1" i="0" u="none" strike="noStrike" cap="none">
              <a:solidFill>
                <a:srgbClr val="1D4F83"/>
              </a:solidFill>
              <a:latin typeface="Arial"/>
              <a:ea typeface="Arial"/>
              <a:cs typeface="Arial"/>
              <a:sym typeface="Arial"/>
            </a:endParaRPr>
          </a:p>
          <a:p>
            <a:pPr marL="0" marR="0" lvl="0" indent="342900" algn="ctr" rtl="0">
              <a:lnSpc>
                <a:spcPct val="100000"/>
              </a:lnSpc>
              <a:spcBef>
                <a:spcPts val="0"/>
              </a:spcBef>
              <a:spcAft>
                <a:spcPts val="0"/>
              </a:spcAft>
              <a:buClr>
                <a:srgbClr val="000000"/>
              </a:buClr>
              <a:buSzPts val="2000"/>
              <a:buFont typeface="Arial"/>
              <a:buNone/>
            </a:pPr>
            <a:r>
              <a:rPr lang="es-ES" sz="2000" b="1" i="0" u="none" strike="noStrike" cap="none">
                <a:solidFill>
                  <a:srgbClr val="1D4F83"/>
                </a:solidFill>
                <a:latin typeface="Catamaran"/>
                <a:ea typeface="Catamaran"/>
                <a:cs typeface="Catamaran"/>
                <a:sym typeface="Catamaran"/>
              </a:rPr>
              <a:t>NORMATIVA QUE  REGULA LAS PRÁCTICAS ACADÉMICAS EXTERNAS DE LOS ESTUDIANTES UNIVERSITARIOS</a:t>
            </a:r>
            <a:endParaRPr sz="2000" b="1" i="0" u="none" strike="noStrike" cap="none">
              <a:solidFill>
                <a:srgbClr val="1D4F83"/>
              </a:solidFill>
              <a:latin typeface="Catamaran"/>
              <a:ea typeface="Catamaran"/>
              <a:cs typeface="Catamaran"/>
              <a:sym typeface="Catamaran"/>
            </a:endParaRPr>
          </a:p>
          <a:p>
            <a:pPr marL="0" marR="0" lvl="0" indent="342900" algn="ctr" rtl="0">
              <a:lnSpc>
                <a:spcPct val="100000"/>
              </a:lnSpc>
              <a:spcBef>
                <a:spcPts val="0"/>
              </a:spcBef>
              <a:spcAft>
                <a:spcPts val="0"/>
              </a:spcAft>
              <a:buClr>
                <a:srgbClr val="000000"/>
              </a:buClr>
              <a:buSzPts val="1700"/>
              <a:buFont typeface="Arial"/>
              <a:buNone/>
            </a:pPr>
            <a:endParaRPr sz="1700" b="0" i="1" u="sng" strike="noStrike" cap="none">
              <a:solidFill>
                <a:srgbClr val="000000"/>
              </a:solidFill>
              <a:latin typeface="Arial"/>
              <a:ea typeface="Arial"/>
              <a:cs typeface="Arial"/>
              <a:sym typeface="Arial"/>
            </a:endParaRPr>
          </a:p>
          <a:p>
            <a:pPr marL="0" marR="0" lvl="0" indent="342900" algn="ctr" rtl="0">
              <a:lnSpc>
                <a:spcPct val="100000"/>
              </a:lnSpc>
              <a:spcBef>
                <a:spcPts val="0"/>
              </a:spcBef>
              <a:spcAft>
                <a:spcPts val="0"/>
              </a:spcAft>
              <a:buClr>
                <a:srgbClr val="000000"/>
              </a:buClr>
              <a:buSzPts val="1700"/>
              <a:buFont typeface="Arial"/>
              <a:buNone/>
            </a:pPr>
            <a:endParaRPr sz="1700" b="0" i="1" u="sng" strike="noStrike" cap="none">
              <a:solidFill>
                <a:srgbClr val="000000"/>
              </a:solidFill>
              <a:latin typeface="Arial"/>
              <a:ea typeface="Arial"/>
              <a:cs typeface="Arial"/>
              <a:sym typeface="Arial"/>
            </a:endParaRPr>
          </a:p>
          <a:p>
            <a:pPr marL="0" marR="0" lvl="0" indent="342900" algn="just" rtl="0">
              <a:lnSpc>
                <a:spcPct val="150000"/>
              </a:lnSpc>
              <a:spcBef>
                <a:spcPts val="0"/>
              </a:spcBef>
              <a:spcAft>
                <a:spcPts val="0"/>
              </a:spcAft>
              <a:buNone/>
            </a:pPr>
            <a:r>
              <a:rPr lang="es-ES" sz="1900">
                <a:solidFill>
                  <a:srgbClr val="000000"/>
                </a:solidFill>
                <a:latin typeface="Catamaran"/>
                <a:ea typeface="Catamaran"/>
                <a:cs typeface="Catamaran"/>
                <a:sym typeface="Catamaran"/>
              </a:rPr>
              <a:t>El Real Decreto Ley 2/2023, de 16 de marzo, de medidas urgentes para la ampliación de derechos de los pensionistas, la reducción de la brecha de género y el establecimiento de un nuevo marco de sostenibilidad del sistema público de pensiones añade una disposición adicional quincuagésima segunda, en virtud de la cual se incluye en el Sistema de Seguridad Social a los alumnos y alumnas que realicen prácticas formativas o académicas externas incluidas en programas de formación. </a:t>
            </a:r>
            <a:endParaRPr/>
          </a:p>
          <a:p>
            <a:pPr marL="0" marR="0" lvl="0" indent="342900" algn="just" rtl="0">
              <a:lnSpc>
                <a:spcPct val="150000"/>
              </a:lnSpc>
              <a:spcBef>
                <a:spcPts val="0"/>
              </a:spcBef>
              <a:spcAft>
                <a:spcPts val="0"/>
              </a:spcAft>
              <a:buNone/>
            </a:pPr>
            <a:r>
              <a:rPr lang="es-ES" sz="1900">
                <a:solidFill>
                  <a:srgbClr val="000000"/>
                </a:solidFill>
                <a:latin typeface="Catamaran"/>
                <a:ea typeface="Catamaran"/>
                <a:cs typeface="Catamaran"/>
                <a:sym typeface="Catamaran"/>
              </a:rPr>
              <a:t>La medida ha entrado en vigor el día 1 de enero de 2024.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3"/>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26195"/>
              </a:buClr>
              <a:buSzPts val="17000"/>
              <a:buFont typeface="Catamaran"/>
              <a:buNone/>
            </a:pPr>
            <a:r>
              <a:rPr lang="es-ES"/>
              <a:t>3</a:t>
            </a:r>
            <a:endParaRPr/>
          </a:p>
        </p:txBody>
      </p:sp>
      <p:sp>
        <p:nvSpPr>
          <p:cNvPr id="194" name="Google Shape;194;p13"/>
          <p:cNvSpPr txBox="1">
            <a:spLocks noGrp="1"/>
          </p:cNvSpPr>
          <p:nvPr>
            <p:ph type="subTitle" idx="1"/>
          </p:nvPr>
        </p:nvSpPr>
        <p:spPr>
          <a:xfrm>
            <a:off x="4778718" y="3429000"/>
            <a:ext cx="4114800" cy="552450"/>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ct val="100000"/>
              <a:buNone/>
            </a:pPr>
            <a:r>
              <a:rPr lang="es-ES" sz="2000"/>
              <a:t>¿CÓMO SE SOLICITAN LAS PRÁCTICAS CURRICULARES?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p:nvPr/>
        </p:nvSpPr>
        <p:spPr>
          <a:xfrm>
            <a:off x="571500" y="1928813"/>
            <a:ext cx="7358063" cy="400110"/>
          </a:xfrm>
          <a:prstGeom prst="rect">
            <a:avLst/>
          </a:prstGeom>
          <a:noFill/>
          <a:ln>
            <a:noFill/>
          </a:ln>
        </p:spPr>
        <p:txBody>
          <a:bodyPr spcFirstLastPara="1" wrap="square" lIns="91425" tIns="45700" rIns="91425" bIns="45700" anchor="t" anchorCtr="0">
            <a:spAutoFit/>
          </a:bodyPr>
          <a:lstStyle/>
          <a:p>
            <a:pPr marL="0" marR="0" lvl="0" indent="342900" algn="ctr"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sp>
        <p:nvSpPr>
          <p:cNvPr id="201" name="Google Shape;201;p14"/>
          <p:cNvSpPr/>
          <p:nvPr/>
        </p:nvSpPr>
        <p:spPr>
          <a:xfrm>
            <a:off x="900113" y="3555177"/>
            <a:ext cx="6958012" cy="400110"/>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 </a:t>
            </a:r>
            <a:endParaRPr sz="2000" b="0" i="0" u="none" strike="noStrike" cap="none">
              <a:solidFill>
                <a:srgbClr val="143957"/>
              </a:solidFill>
              <a:latin typeface="Arial"/>
              <a:ea typeface="Arial"/>
              <a:cs typeface="Arial"/>
              <a:sym typeface="Arial"/>
            </a:endParaRPr>
          </a:p>
        </p:txBody>
      </p:sp>
      <p:sp>
        <p:nvSpPr>
          <p:cNvPr id="202" name="Google Shape;202;p14"/>
          <p:cNvSpPr txBox="1"/>
          <p:nvPr/>
        </p:nvSpPr>
        <p:spPr>
          <a:xfrm>
            <a:off x="407659" y="150288"/>
            <a:ext cx="8176964"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4F83"/>
              </a:buClr>
              <a:buSzPts val="2400"/>
              <a:buFont typeface="Arial"/>
              <a:buNone/>
            </a:pPr>
            <a:r>
              <a:rPr lang="es-ES" sz="2400" b="1">
                <a:solidFill>
                  <a:srgbClr val="1D4F83"/>
                </a:solidFill>
                <a:latin typeface="Arial"/>
                <a:ea typeface="Arial"/>
                <a:cs typeface="Arial"/>
                <a:sym typeface="Arial"/>
              </a:rPr>
              <a:t>SOLICITUD DE LAS PRÁCTICAS CURRICULARES</a:t>
            </a:r>
            <a:endParaRPr/>
          </a:p>
          <a:p>
            <a:pPr marL="0" marR="0" lvl="0" indent="0" algn="ctr" rtl="0">
              <a:lnSpc>
                <a:spcPct val="100000"/>
              </a:lnSpc>
              <a:spcBef>
                <a:spcPts val="0"/>
              </a:spcBef>
              <a:spcAft>
                <a:spcPts val="0"/>
              </a:spcAft>
              <a:buClr>
                <a:srgbClr val="8DA9DB"/>
              </a:buClr>
              <a:buSzPts val="2000"/>
              <a:buFont typeface="Arial"/>
              <a:buNone/>
            </a:pPr>
            <a:r>
              <a:rPr lang="es-ES" sz="2000" b="1">
                <a:solidFill>
                  <a:srgbClr val="8DA9DB"/>
                </a:solidFill>
                <a:latin typeface="Arial"/>
                <a:ea typeface="Arial"/>
                <a:cs typeface="Arial"/>
                <a:sym typeface="Arial"/>
              </a:rPr>
              <a:t>INSCRIPCIÓN DESDE CAMPUS VIRTUAL</a:t>
            </a:r>
            <a:endParaRPr/>
          </a:p>
        </p:txBody>
      </p:sp>
      <p:pic>
        <p:nvPicPr>
          <p:cNvPr id="203" name="Google Shape;203;p14"/>
          <p:cNvPicPr preferRelativeResize="0"/>
          <p:nvPr/>
        </p:nvPicPr>
        <p:blipFill rotWithShape="1">
          <a:blip r:embed="rId3">
            <a:alphaModFix/>
          </a:blip>
          <a:srcRect/>
          <a:stretch/>
        </p:blipFill>
        <p:spPr>
          <a:xfrm>
            <a:off x="0" y="1178913"/>
            <a:ext cx="8992282" cy="4752528"/>
          </a:xfrm>
          <a:prstGeom prst="rect">
            <a:avLst/>
          </a:prstGeom>
          <a:noFill/>
          <a:ln>
            <a:noFill/>
          </a:ln>
        </p:spPr>
      </p:pic>
      <p:cxnSp>
        <p:nvCxnSpPr>
          <p:cNvPr id="204" name="Google Shape;204;p14"/>
          <p:cNvCxnSpPr/>
          <p:nvPr/>
        </p:nvCxnSpPr>
        <p:spPr>
          <a:xfrm flipH="1">
            <a:off x="4788024" y="2383676"/>
            <a:ext cx="657225" cy="285750"/>
          </a:xfrm>
          <a:prstGeom prst="straightConnector1">
            <a:avLst/>
          </a:prstGeom>
          <a:noFill/>
          <a:ln w="38100" cap="flat" cmpd="sng">
            <a:solidFill>
              <a:srgbClr val="FF0000"/>
            </a:solidFill>
            <a:prstDash val="solid"/>
            <a:round/>
            <a:headEnd type="none" w="med" len="med"/>
            <a:tailEnd type="triangle" w="med" len="med"/>
          </a:ln>
        </p:spPr>
      </p:cxnSp>
      <p:pic>
        <p:nvPicPr>
          <p:cNvPr id="205" name="Google Shape;205;p14"/>
          <p:cNvPicPr preferRelativeResize="0"/>
          <p:nvPr/>
        </p:nvPicPr>
        <p:blipFill rotWithShape="1">
          <a:blip r:embed="rId4">
            <a:alphaModFix/>
          </a:blip>
          <a:srcRect/>
          <a:stretch/>
        </p:blipFill>
        <p:spPr>
          <a:xfrm>
            <a:off x="8278138" y="467130"/>
            <a:ext cx="612969" cy="612969"/>
          </a:xfrm>
          <a:prstGeom prst="rect">
            <a:avLst/>
          </a:prstGeom>
          <a:solidFill>
            <a:schemeClr val="accen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6"/>
          <p:cNvSpPr/>
          <p:nvPr/>
        </p:nvSpPr>
        <p:spPr>
          <a:xfrm>
            <a:off x="571500" y="1928813"/>
            <a:ext cx="7358063" cy="400110"/>
          </a:xfrm>
          <a:prstGeom prst="rect">
            <a:avLst/>
          </a:prstGeom>
          <a:noFill/>
          <a:ln>
            <a:noFill/>
          </a:ln>
        </p:spPr>
        <p:txBody>
          <a:bodyPr spcFirstLastPara="1" wrap="square" lIns="91425" tIns="45700" rIns="91425" bIns="45700" anchor="t" anchorCtr="0">
            <a:spAutoFit/>
          </a:bodyPr>
          <a:lstStyle/>
          <a:p>
            <a:pPr marL="0" marR="0" lvl="0" indent="342900" algn="ctr"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p:txBody>
      </p:sp>
      <p:sp>
        <p:nvSpPr>
          <p:cNvPr id="220" name="Google Shape;220;p16"/>
          <p:cNvSpPr/>
          <p:nvPr/>
        </p:nvSpPr>
        <p:spPr>
          <a:xfrm>
            <a:off x="900113" y="3555177"/>
            <a:ext cx="6958012" cy="400110"/>
          </a:xfrm>
          <a:prstGeom prst="rect">
            <a:avLst/>
          </a:prstGeom>
          <a:no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000000"/>
              </a:buClr>
              <a:buSzPts val="2000"/>
              <a:buFont typeface="Arial"/>
              <a:buNone/>
            </a:pPr>
            <a:r>
              <a:rPr lang="es-ES" sz="2000" b="0" i="0" u="none" strike="noStrike" cap="none">
                <a:solidFill>
                  <a:srgbClr val="000000"/>
                </a:solidFill>
                <a:latin typeface="Arial"/>
                <a:ea typeface="Arial"/>
                <a:cs typeface="Arial"/>
                <a:sym typeface="Arial"/>
              </a:rPr>
              <a:t> </a:t>
            </a:r>
            <a:endParaRPr sz="2000" b="0" i="0" u="none" strike="noStrike" cap="none">
              <a:solidFill>
                <a:srgbClr val="143957"/>
              </a:solidFill>
              <a:latin typeface="Arial"/>
              <a:ea typeface="Arial"/>
              <a:cs typeface="Arial"/>
              <a:sym typeface="Arial"/>
            </a:endParaRPr>
          </a:p>
        </p:txBody>
      </p:sp>
      <p:sp>
        <p:nvSpPr>
          <p:cNvPr id="221" name="Google Shape;221;p16"/>
          <p:cNvSpPr txBox="1"/>
          <p:nvPr/>
        </p:nvSpPr>
        <p:spPr>
          <a:xfrm>
            <a:off x="483517" y="188638"/>
            <a:ext cx="8176964" cy="7694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a:solidFill>
                  <a:srgbClr val="1D4F83"/>
                </a:solidFill>
                <a:latin typeface="Catamaran"/>
                <a:ea typeface="Catamaran"/>
                <a:cs typeface="Catamaran"/>
                <a:sym typeface="Catamaran"/>
              </a:rPr>
              <a:t>PRÁCTICAS CURRICULARES</a:t>
            </a:r>
            <a:endParaRPr/>
          </a:p>
          <a:p>
            <a:pPr marL="0" marR="0" lvl="0" indent="0" algn="ctr" rtl="0">
              <a:lnSpc>
                <a:spcPct val="100000"/>
              </a:lnSpc>
              <a:spcBef>
                <a:spcPts val="0"/>
              </a:spcBef>
              <a:spcAft>
                <a:spcPts val="0"/>
              </a:spcAft>
              <a:buClr>
                <a:srgbClr val="8DA9DB"/>
              </a:buClr>
              <a:buSzPts val="2000"/>
              <a:buFont typeface="Catamaran"/>
              <a:buNone/>
            </a:pPr>
            <a:r>
              <a:rPr lang="es-ES" sz="2000" b="1">
                <a:solidFill>
                  <a:srgbClr val="8DA9DB"/>
                </a:solidFill>
                <a:latin typeface="Catamaran"/>
                <a:ea typeface="Catamaran"/>
                <a:cs typeface="Catamaran"/>
                <a:sym typeface="Catamaran"/>
              </a:rPr>
              <a:t>INSCRIPCIÓN DESDE ÍCARO  </a:t>
            </a:r>
            <a:endParaRPr/>
          </a:p>
        </p:txBody>
      </p:sp>
      <p:sp>
        <p:nvSpPr>
          <p:cNvPr id="222" name="Google Shape;222;p16"/>
          <p:cNvSpPr/>
          <p:nvPr/>
        </p:nvSpPr>
        <p:spPr>
          <a:xfrm>
            <a:off x="1043608" y="2060848"/>
            <a:ext cx="792088" cy="72008"/>
          </a:xfrm>
          <a:prstGeom prst="leftArrow">
            <a:avLst>
              <a:gd name="adj1" fmla="val 50000"/>
              <a:gd name="adj2" fmla="val 50000"/>
            </a:avLst>
          </a:prstGeom>
          <a:solidFill>
            <a:schemeClr val="lt1"/>
          </a:solidFill>
          <a:ln w="28575" cap="flat" cmpd="sng">
            <a:solidFill>
              <a:srgbClr val="EFEFE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tamaran"/>
              <a:buNone/>
            </a:pPr>
            <a:endParaRPr sz="1800" b="0" i="0" u="none" strike="noStrike" cap="none">
              <a:solidFill>
                <a:schemeClr val="dk1"/>
              </a:solidFill>
              <a:latin typeface="Arial"/>
              <a:ea typeface="Arial"/>
              <a:cs typeface="Arial"/>
              <a:sym typeface="Arial"/>
            </a:endParaRPr>
          </a:p>
        </p:txBody>
      </p:sp>
      <p:sp>
        <p:nvSpPr>
          <p:cNvPr id="223" name="Google Shape;223;p16"/>
          <p:cNvSpPr/>
          <p:nvPr/>
        </p:nvSpPr>
        <p:spPr>
          <a:xfrm>
            <a:off x="5724128" y="3519173"/>
            <a:ext cx="792088" cy="72008"/>
          </a:xfrm>
          <a:prstGeom prst="leftArrow">
            <a:avLst>
              <a:gd name="adj1" fmla="val 50000"/>
              <a:gd name="adj2" fmla="val 50000"/>
            </a:avLst>
          </a:prstGeom>
          <a:solidFill>
            <a:schemeClr val="lt1"/>
          </a:solidFill>
          <a:ln w="28575" cap="flat" cmpd="sng">
            <a:solidFill>
              <a:srgbClr val="EFEFE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tamaran"/>
              <a:buNone/>
            </a:pPr>
            <a:endParaRPr sz="1800" b="0" i="0" u="none" strike="noStrike" cap="none">
              <a:solidFill>
                <a:schemeClr val="dk1"/>
              </a:solidFill>
              <a:latin typeface="Arial"/>
              <a:ea typeface="Arial"/>
              <a:cs typeface="Arial"/>
              <a:sym typeface="Arial"/>
            </a:endParaRPr>
          </a:p>
        </p:txBody>
      </p:sp>
      <p:pic>
        <p:nvPicPr>
          <p:cNvPr id="224" name="Google Shape;224;p16"/>
          <p:cNvPicPr preferRelativeResize="0"/>
          <p:nvPr/>
        </p:nvPicPr>
        <p:blipFill rotWithShape="1">
          <a:blip r:embed="rId3">
            <a:alphaModFix/>
          </a:blip>
          <a:srcRect/>
          <a:stretch/>
        </p:blipFill>
        <p:spPr>
          <a:xfrm>
            <a:off x="-1" y="1340610"/>
            <a:ext cx="9144001" cy="4227816"/>
          </a:xfrm>
          <a:prstGeom prst="rect">
            <a:avLst/>
          </a:prstGeom>
          <a:solidFill>
            <a:srgbClr val="FFC000"/>
          </a:solidFill>
          <a:ln>
            <a:noFill/>
          </a:ln>
        </p:spPr>
      </p:pic>
      <p:pic>
        <p:nvPicPr>
          <p:cNvPr id="225" name="Google Shape;225;p16"/>
          <p:cNvPicPr preferRelativeResize="0"/>
          <p:nvPr/>
        </p:nvPicPr>
        <p:blipFill rotWithShape="1">
          <a:blip r:embed="rId4">
            <a:alphaModFix/>
          </a:blip>
          <a:srcRect/>
          <a:stretch/>
        </p:blipFill>
        <p:spPr>
          <a:xfrm>
            <a:off x="7685881" y="360456"/>
            <a:ext cx="487363" cy="487363"/>
          </a:xfrm>
          <a:prstGeom prst="rect">
            <a:avLst/>
          </a:prstGeom>
          <a:solidFill>
            <a:schemeClr val="accent1"/>
          </a:solidFill>
          <a:ln>
            <a:noFill/>
          </a:ln>
        </p:spPr>
      </p:pic>
      <p:cxnSp>
        <p:nvCxnSpPr>
          <p:cNvPr id="226" name="Google Shape;226;p16"/>
          <p:cNvCxnSpPr/>
          <p:nvPr/>
        </p:nvCxnSpPr>
        <p:spPr>
          <a:xfrm>
            <a:off x="5724128" y="3519173"/>
            <a:ext cx="2205435" cy="0"/>
          </a:xfrm>
          <a:prstGeom prst="straightConnector1">
            <a:avLst/>
          </a:prstGeom>
          <a:noFill/>
          <a:ln w="19050" cap="flat" cmpd="sng">
            <a:solidFill>
              <a:srgbClr val="FF0000"/>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
                                        </p:tgtEl>
                                        <p:attrNameLst>
                                          <p:attrName>style.visibility</p:attrName>
                                        </p:attrNameLst>
                                      </p:cBhvr>
                                      <p:to>
                                        <p:strVal val="visible"/>
                                      </p:to>
                                    </p:set>
                                    <p:animEffect transition="in" filter="fade">
                                      <p:cBhvr>
                                        <p:cTn id="7" dur="5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pic>
        <p:nvPicPr>
          <p:cNvPr id="211" name="Google Shape;211;p15"/>
          <p:cNvPicPr preferRelativeResize="0"/>
          <p:nvPr/>
        </p:nvPicPr>
        <p:blipFill rotWithShape="1">
          <a:blip r:embed="rId3">
            <a:alphaModFix/>
          </a:blip>
          <a:srcRect/>
          <a:stretch/>
        </p:blipFill>
        <p:spPr>
          <a:xfrm>
            <a:off x="107505" y="1340768"/>
            <a:ext cx="9012266" cy="4438198"/>
          </a:xfrm>
          <a:prstGeom prst="rect">
            <a:avLst/>
          </a:prstGeom>
          <a:noFill/>
          <a:ln>
            <a:noFill/>
          </a:ln>
        </p:spPr>
      </p:pic>
      <p:sp>
        <p:nvSpPr>
          <p:cNvPr id="212" name="Google Shape;212;p15"/>
          <p:cNvSpPr txBox="1"/>
          <p:nvPr/>
        </p:nvSpPr>
        <p:spPr>
          <a:xfrm>
            <a:off x="1115616" y="188640"/>
            <a:ext cx="6768752"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4F83"/>
              </a:buClr>
              <a:buSzPts val="2400"/>
              <a:buFont typeface="Catamaran"/>
              <a:buNone/>
            </a:pPr>
            <a:r>
              <a:rPr lang="es-ES" sz="2400" b="1">
                <a:solidFill>
                  <a:srgbClr val="1D4F83"/>
                </a:solidFill>
                <a:latin typeface="Catamaran"/>
                <a:ea typeface="Catamaran"/>
                <a:cs typeface="Catamaran"/>
                <a:sym typeface="Catamaran"/>
              </a:rPr>
              <a:t>SOLICITUD DE PRÁCTICAS CURRICULARES</a:t>
            </a:r>
            <a:endParaRPr/>
          </a:p>
          <a:p>
            <a:pPr marL="0" marR="0" lvl="0" indent="0" algn="ctr" rtl="0">
              <a:lnSpc>
                <a:spcPct val="100000"/>
              </a:lnSpc>
              <a:spcBef>
                <a:spcPts val="0"/>
              </a:spcBef>
              <a:spcAft>
                <a:spcPts val="0"/>
              </a:spcAft>
              <a:buClr>
                <a:srgbClr val="8DA9DB"/>
              </a:buClr>
              <a:buSzPts val="2000"/>
              <a:buFont typeface="Catamaran"/>
              <a:buNone/>
            </a:pPr>
            <a:r>
              <a:rPr lang="es-ES" sz="2000" b="1">
                <a:solidFill>
                  <a:srgbClr val="8DA9DB"/>
                </a:solidFill>
                <a:latin typeface="Catamaran"/>
                <a:ea typeface="Catamaran"/>
                <a:cs typeface="Catamaran"/>
                <a:sym typeface="Catamaran"/>
              </a:rPr>
              <a:t>INSCRIPCIÓN DESDE ÍCARO</a:t>
            </a:r>
            <a:endParaRPr/>
          </a:p>
        </p:txBody>
      </p:sp>
      <p:pic>
        <p:nvPicPr>
          <p:cNvPr id="213" name="Google Shape;213;p15"/>
          <p:cNvPicPr preferRelativeResize="0"/>
          <p:nvPr/>
        </p:nvPicPr>
        <p:blipFill rotWithShape="1">
          <a:blip r:embed="rId4">
            <a:alphaModFix/>
          </a:blip>
          <a:srcRect/>
          <a:stretch/>
        </p:blipFill>
        <p:spPr>
          <a:xfrm>
            <a:off x="8151380" y="449158"/>
            <a:ext cx="487363" cy="487363"/>
          </a:xfrm>
          <a:prstGeom prst="rect">
            <a:avLst/>
          </a:prstGeom>
          <a:solidFill>
            <a:schemeClr val="accen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2"/>
          <p:cNvSpPr txBox="1"/>
          <p:nvPr/>
        </p:nvSpPr>
        <p:spPr>
          <a:xfrm>
            <a:off x="0" y="-1"/>
            <a:ext cx="9144000" cy="6098875"/>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endParaRPr sz="2400" b="1" i="0" u="none" strike="noStrike" cap="none">
              <a:solidFill>
                <a:srgbClr val="1D4F83"/>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es-ES" sz="2400" b="1" i="0" u="none" strike="noStrike" cap="none">
                <a:solidFill>
                  <a:srgbClr val="1D4F83"/>
                </a:solidFill>
                <a:latin typeface="Catamaran"/>
                <a:ea typeface="Catamaran"/>
                <a:cs typeface="Catamaran"/>
                <a:sym typeface="Catamaran"/>
              </a:rPr>
              <a:t>OBLIGATORIEDAD DE INTRODUCIR N</a:t>
            </a:r>
            <a:r>
              <a:rPr lang="es-ES" sz="2400" b="1" i="0" u="none" strike="noStrike" cap="none">
                <a:solidFill>
                  <a:srgbClr val="1D4F83"/>
                </a:solidFill>
                <a:latin typeface="Arial Narrow"/>
                <a:ea typeface="Arial Narrow"/>
                <a:cs typeface="Arial Narrow"/>
                <a:sym typeface="Arial Narrow"/>
              </a:rPr>
              <a:t>Ú</a:t>
            </a:r>
            <a:r>
              <a:rPr lang="es-ES" sz="2400" b="1" i="0" u="none" strike="noStrike" cap="none">
                <a:solidFill>
                  <a:srgbClr val="1D4F83"/>
                </a:solidFill>
                <a:latin typeface="Catamaran"/>
                <a:ea typeface="Catamaran"/>
                <a:cs typeface="Catamaran"/>
                <a:sym typeface="Catamaran"/>
              </a:rPr>
              <a:t>MERO DE LA SEGURIDAD SOCIAL EN </a:t>
            </a:r>
            <a:r>
              <a:rPr lang="es-ES" sz="2400" b="1">
                <a:solidFill>
                  <a:srgbClr val="1D4F83"/>
                </a:solidFill>
                <a:latin typeface="Catamaran"/>
                <a:ea typeface="Catamaran"/>
                <a:cs typeface="Catamaran"/>
                <a:sym typeface="Catamaran"/>
              </a:rPr>
              <a:t>Í</a:t>
            </a:r>
            <a:r>
              <a:rPr lang="es-ES" sz="2400" b="1" i="0" u="none" strike="noStrike" cap="none">
                <a:solidFill>
                  <a:srgbClr val="1D4F83"/>
                </a:solidFill>
                <a:latin typeface="Catamaran"/>
                <a:ea typeface="Catamaran"/>
                <a:cs typeface="Catamaran"/>
                <a:sym typeface="Catamaran"/>
              </a:rPr>
              <a:t>CARO</a:t>
            </a:r>
            <a:endParaRPr/>
          </a:p>
          <a:p>
            <a:pPr marL="0" marR="0" lvl="0" indent="0" algn="ctr" rtl="0">
              <a:lnSpc>
                <a:spcPct val="100000"/>
              </a:lnSpc>
              <a:spcBef>
                <a:spcPts val="0"/>
              </a:spcBef>
              <a:spcAft>
                <a:spcPts val="0"/>
              </a:spcAft>
              <a:buClr>
                <a:srgbClr val="000000"/>
              </a:buClr>
              <a:buSzPts val="1100"/>
              <a:buFont typeface="Arial"/>
              <a:buNone/>
            </a:pPr>
            <a:endParaRPr sz="2800" b="0" i="0" u="none" strike="noStrike" cap="none">
              <a:solidFill>
                <a:srgbClr val="000000"/>
              </a:solidFill>
              <a:latin typeface="Catamaran"/>
              <a:ea typeface="Catamaran"/>
              <a:cs typeface="Catamaran"/>
              <a:sym typeface="Catamaran"/>
            </a:endParaRPr>
          </a:p>
          <a:p>
            <a:pPr marL="0" marR="0" lvl="0" indent="0" algn="just" rtl="0">
              <a:lnSpc>
                <a:spcPct val="100000"/>
              </a:lnSpc>
              <a:spcBef>
                <a:spcPts val="0"/>
              </a:spcBef>
              <a:spcAft>
                <a:spcPts val="0"/>
              </a:spcAft>
              <a:buClr>
                <a:srgbClr val="000000"/>
              </a:buClr>
              <a:buSzPts val="1100"/>
              <a:buFont typeface="Arial"/>
              <a:buNone/>
            </a:pPr>
            <a:endParaRPr sz="1700" b="0" i="0" u="none" strike="noStrike" cap="none">
              <a:solidFill>
                <a:srgbClr val="000000"/>
              </a:solidFill>
              <a:latin typeface="Catamaran"/>
              <a:ea typeface="Catamaran"/>
              <a:cs typeface="Catamaran"/>
              <a:sym typeface="Catamaran"/>
            </a:endParaRPr>
          </a:p>
          <a:p>
            <a:pPr marL="0" marR="0" lvl="0" indent="0" algn="just" rtl="0">
              <a:lnSpc>
                <a:spcPct val="100000"/>
              </a:lnSpc>
              <a:spcBef>
                <a:spcPts val="0"/>
              </a:spcBef>
              <a:spcAft>
                <a:spcPts val="0"/>
              </a:spcAft>
              <a:buClr>
                <a:srgbClr val="000000"/>
              </a:buClr>
              <a:buSzPts val="1100"/>
              <a:buFont typeface="Arial"/>
              <a:buNone/>
            </a:pPr>
            <a:r>
              <a:rPr lang="es-ES" sz="1900" b="0" i="0" u="none" strike="noStrike" cap="none">
                <a:solidFill>
                  <a:srgbClr val="000000"/>
                </a:solidFill>
                <a:latin typeface="Catamaran"/>
                <a:ea typeface="Catamaran"/>
                <a:cs typeface="Catamaran"/>
                <a:sym typeface="Catamaran"/>
              </a:rPr>
              <a:t>Si </a:t>
            </a:r>
            <a:r>
              <a:rPr lang="es-ES" sz="1900" b="1" i="0" u="none" strike="noStrike" cap="none">
                <a:solidFill>
                  <a:srgbClr val="000000"/>
                </a:solidFill>
                <a:latin typeface="Catamaran"/>
                <a:ea typeface="Catamaran"/>
                <a:cs typeface="Catamaran"/>
                <a:sym typeface="Catamaran"/>
              </a:rPr>
              <a:t>no dispone</a:t>
            </a:r>
            <a:r>
              <a:rPr lang="es-ES" sz="1900" b="1">
                <a:solidFill>
                  <a:srgbClr val="000000"/>
                </a:solidFill>
                <a:latin typeface="Catamaran"/>
                <a:ea typeface="Catamaran"/>
                <a:cs typeface="Catamaran"/>
                <a:sym typeface="Catamaran"/>
              </a:rPr>
              <a:t>s</a:t>
            </a:r>
            <a:r>
              <a:rPr lang="es-ES" sz="1900" b="0" i="0" u="none" strike="noStrike" cap="none">
                <a:solidFill>
                  <a:srgbClr val="000000"/>
                </a:solidFill>
                <a:latin typeface="Catamaran"/>
                <a:ea typeface="Catamaran"/>
                <a:cs typeface="Catamaran"/>
                <a:sym typeface="Catamaran"/>
              </a:rPr>
              <a:t> </a:t>
            </a:r>
            <a:r>
              <a:rPr lang="es-ES" sz="1900" b="1" i="0" u="none" strike="noStrike" cap="none">
                <a:solidFill>
                  <a:srgbClr val="000000"/>
                </a:solidFill>
                <a:latin typeface="Catamaran"/>
                <a:ea typeface="Catamaran"/>
                <a:cs typeface="Catamaran"/>
                <a:sym typeface="Catamaran"/>
              </a:rPr>
              <a:t>de dicho número</a:t>
            </a:r>
            <a:r>
              <a:rPr lang="es-ES" sz="1900" b="0" i="0" u="none" strike="noStrike" cap="none">
                <a:solidFill>
                  <a:srgbClr val="000000"/>
                </a:solidFill>
                <a:latin typeface="Catamaran"/>
                <a:ea typeface="Catamaran"/>
                <a:cs typeface="Catamaran"/>
                <a:sym typeface="Catamaran"/>
              </a:rPr>
              <a:t>, puedes obtenerlo a través de los siguientes procedimientos:</a:t>
            </a:r>
            <a:endParaRPr sz="1900" b="0" i="0" u="none" strike="noStrike" cap="none">
              <a:solidFill>
                <a:srgbClr val="000000"/>
              </a:solidFill>
              <a:latin typeface="Catamaran"/>
              <a:ea typeface="Catamaran"/>
              <a:cs typeface="Catamaran"/>
              <a:sym typeface="Catamaran"/>
            </a:endParaRPr>
          </a:p>
          <a:p>
            <a:pPr marL="0" marR="0" lvl="0" indent="0" algn="just" rtl="0">
              <a:lnSpc>
                <a:spcPct val="100000"/>
              </a:lnSpc>
              <a:spcBef>
                <a:spcPts val="0"/>
              </a:spcBef>
              <a:spcAft>
                <a:spcPts val="0"/>
              </a:spcAft>
              <a:buClr>
                <a:srgbClr val="000000"/>
              </a:buClr>
              <a:buSzPts val="1100"/>
              <a:buFont typeface="Arial"/>
              <a:buNone/>
            </a:pPr>
            <a:endParaRPr sz="1900" b="0" i="0" u="none" strike="noStrike" cap="none">
              <a:solidFill>
                <a:srgbClr val="000000"/>
              </a:solidFill>
              <a:latin typeface="Catamaran"/>
              <a:ea typeface="Catamaran"/>
              <a:cs typeface="Catamaran"/>
              <a:sym typeface="Catamaran"/>
            </a:endParaRPr>
          </a:p>
          <a:p>
            <a:pPr marL="596900" marR="0" lvl="0" indent="-336550" algn="l" rtl="0">
              <a:lnSpc>
                <a:spcPct val="115000"/>
              </a:lnSpc>
              <a:spcBef>
                <a:spcPts val="1000"/>
              </a:spcBef>
              <a:spcAft>
                <a:spcPts val="0"/>
              </a:spcAft>
              <a:buClr>
                <a:srgbClr val="222222"/>
              </a:buClr>
              <a:buSzPts val="1700"/>
              <a:buFont typeface="Arial"/>
              <a:buChar char="●"/>
            </a:pPr>
            <a:r>
              <a:rPr lang="es-ES" sz="1900" b="0" i="0" u="none" strike="noStrike" cap="none">
                <a:solidFill>
                  <a:srgbClr val="000000"/>
                </a:solidFill>
                <a:latin typeface="Catamaran"/>
                <a:ea typeface="Catamaran"/>
                <a:cs typeface="Catamaran"/>
                <a:sym typeface="Catamaran"/>
              </a:rPr>
              <a:t>Con c</a:t>
            </a:r>
            <a:r>
              <a:rPr lang="es-ES" sz="1900" b="1" i="0" u="none" strike="noStrike" cap="none">
                <a:solidFill>
                  <a:srgbClr val="000000"/>
                </a:solidFill>
                <a:latin typeface="Catamaran"/>
                <a:ea typeface="Catamaran"/>
                <a:cs typeface="Catamaran"/>
                <a:sym typeface="Catamaran"/>
              </a:rPr>
              <a:t>ertificado digital, clave permanente, sms o clave pin</a:t>
            </a:r>
            <a:r>
              <a:rPr lang="es-ES" sz="1900" b="0" i="0" u="none" strike="noStrike" cap="none">
                <a:solidFill>
                  <a:srgbClr val="000000"/>
                </a:solidFill>
                <a:latin typeface="Catamaran"/>
                <a:ea typeface="Catamaran"/>
                <a:cs typeface="Catamaran"/>
                <a:sym typeface="Catamaran"/>
              </a:rPr>
              <a:t> a través del Portal de la TGSS </a:t>
            </a:r>
            <a:r>
              <a:rPr lang="es-ES" sz="1900" b="1" i="0" u="none" strike="noStrike" cap="none">
                <a:solidFill>
                  <a:srgbClr val="000000"/>
                </a:solidFill>
                <a:latin typeface="Catamaran"/>
                <a:ea typeface="Catamaran"/>
                <a:cs typeface="Catamaran"/>
                <a:sym typeface="Catamaran"/>
              </a:rPr>
              <a:t>“IMPORTASS”</a:t>
            </a:r>
            <a:r>
              <a:rPr lang="es-ES" sz="1900" b="0" i="0" u="none" strike="noStrike" cap="none">
                <a:solidFill>
                  <a:srgbClr val="000000"/>
                </a:solidFill>
                <a:latin typeface="Catamaran"/>
                <a:ea typeface="Catamaran"/>
                <a:cs typeface="Catamaran"/>
                <a:sym typeface="Catamaran"/>
              </a:rPr>
              <a:t>: </a:t>
            </a:r>
            <a:r>
              <a:rPr lang="es-ES" sz="1900" b="0" i="0" u="sng" strike="noStrike" cap="none">
                <a:solidFill>
                  <a:srgbClr val="0563C1"/>
                </a:solid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https://portal.seg-social.gob.es/wps/portal/importass/importass/inicio</a:t>
            </a:r>
            <a:endParaRPr sz="1900" b="0" i="0" u="none" strike="noStrike" cap="none">
              <a:solidFill>
                <a:srgbClr val="000000"/>
              </a:solidFill>
              <a:latin typeface="Catamaran"/>
              <a:ea typeface="Catamaran"/>
              <a:cs typeface="Catamaran"/>
              <a:sym typeface="Catamaran"/>
            </a:endParaRPr>
          </a:p>
          <a:p>
            <a:pPr marL="596900" marR="0" lvl="0" indent="-336550" algn="just" rtl="0">
              <a:lnSpc>
                <a:spcPct val="115000"/>
              </a:lnSpc>
              <a:spcBef>
                <a:spcPts val="0"/>
              </a:spcBef>
              <a:spcAft>
                <a:spcPts val="0"/>
              </a:spcAft>
              <a:buClr>
                <a:srgbClr val="222222"/>
              </a:buClr>
              <a:buSzPts val="1700"/>
              <a:buFont typeface="Arial"/>
              <a:buChar char="●"/>
            </a:pPr>
            <a:r>
              <a:rPr lang="es-ES" sz="1900" b="0" i="0" u="none" strike="noStrike" cap="none">
                <a:solidFill>
                  <a:srgbClr val="000000"/>
                </a:solidFill>
                <a:latin typeface="Catamaran"/>
                <a:ea typeface="Catamaran"/>
                <a:cs typeface="Catamaran"/>
                <a:sym typeface="Catamaran"/>
              </a:rPr>
              <a:t>O bien, a través del servicio </a:t>
            </a:r>
            <a:r>
              <a:rPr lang="es-ES" sz="1900" b="1" i="0" u="none" strike="noStrike" cap="none">
                <a:solidFill>
                  <a:srgbClr val="000000"/>
                </a:solidFill>
                <a:latin typeface="Catamaran"/>
                <a:ea typeface="Catamaran"/>
                <a:cs typeface="Catamaran"/>
                <a:sym typeface="Catamaran"/>
              </a:rPr>
              <a:t>“enviar una solicitud” </a:t>
            </a:r>
            <a:r>
              <a:rPr lang="es-ES" sz="1900" b="0" i="0" u="none" strike="noStrike" cap="none">
                <a:solidFill>
                  <a:srgbClr val="000000"/>
                </a:solidFill>
                <a:latin typeface="Catamaran"/>
                <a:ea typeface="Catamaran"/>
                <a:cs typeface="Catamaran"/>
                <a:sym typeface="Catamaran"/>
              </a:rPr>
              <a:t>existente en el Portal de la TGSS </a:t>
            </a:r>
            <a:r>
              <a:rPr lang="es-ES" sz="1900" b="1" i="0" u="none" strike="noStrike" cap="none">
                <a:solidFill>
                  <a:srgbClr val="000000"/>
                </a:solidFill>
                <a:latin typeface="Catamaran"/>
                <a:ea typeface="Catamaran"/>
                <a:cs typeface="Catamaran"/>
                <a:sym typeface="Catamaran"/>
              </a:rPr>
              <a:t>“IMPORTASS”</a:t>
            </a:r>
            <a:r>
              <a:rPr lang="es-ES" sz="1900" b="0" i="0" u="none" strike="noStrike" cap="none">
                <a:solidFill>
                  <a:srgbClr val="000000"/>
                </a:solidFill>
                <a:latin typeface="Catamaran"/>
                <a:ea typeface="Catamaran"/>
                <a:cs typeface="Catamaran"/>
                <a:sym typeface="Catamaran"/>
              </a:rPr>
              <a:t>.</a:t>
            </a:r>
            <a:endParaRPr sz="1900" b="0" i="0" u="none" strike="noStrike" cap="none">
              <a:solidFill>
                <a:srgbClr val="000000"/>
              </a:solidFill>
              <a:latin typeface="Catamaran"/>
              <a:ea typeface="Catamaran"/>
              <a:cs typeface="Catamaran"/>
              <a:sym typeface="Catamaran"/>
            </a:endParaRPr>
          </a:p>
          <a:p>
            <a:pPr marL="0" marR="0" lvl="0" indent="0" algn="just" rtl="0">
              <a:lnSpc>
                <a:spcPct val="115000"/>
              </a:lnSpc>
              <a:spcBef>
                <a:spcPts val="1000"/>
              </a:spcBef>
              <a:spcAft>
                <a:spcPts val="0"/>
              </a:spcAft>
              <a:buClr>
                <a:srgbClr val="000000"/>
              </a:buClr>
              <a:buSzPts val="1900"/>
              <a:buFont typeface="Arial"/>
              <a:buNone/>
            </a:pPr>
            <a:endParaRPr sz="1900" b="0" i="0" u="none" strike="noStrike" cap="none">
              <a:solidFill>
                <a:srgbClr val="000000"/>
              </a:solidFill>
              <a:latin typeface="Catamaran"/>
              <a:ea typeface="Catamaran"/>
              <a:cs typeface="Catamaran"/>
              <a:sym typeface="Catamaran"/>
            </a:endParaRPr>
          </a:p>
          <a:p>
            <a:pPr marL="0" marR="0" lvl="0" indent="0" algn="just" rtl="0">
              <a:lnSpc>
                <a:spcPct val="115000"/>
              </a:lnSpc>
              <a:spcBef>
                <a:spcPts val="1000"/>
              </a:spcBef>
              <a:spcAft>
                <a:spcPts val="0"/>
              </a:spcAft>
              <a:buClr>
                <a:srgbClr val="000000"/>
              </a:buClr>
              <a:buSzPts val="1900"/>
              <a:buFont typeface="Arial"/>
              <a:buNone/>
            </a:pPr>
            <a:r>
              <a:rPr lang="es-ES" sz="1900" b="0" i="0" u="none" strike="noStrike" cap="none">
                <a:solidFill>
                  <a:srgbClr val="000000"/>
                </a:solidFill>
                <a:latin typeface="Catamaran"/>
                <a:ea typeface="Catamaran"/>
                <a:cs typeface="Catamaran"/>
                <a:sym typeface="Catamaran"/>
              </a:rPr>
              <a:t>Cuando lo obtengas, rellénalo dentro de sus </a:t>
            </a:r>
            <a:r>
              <a:rPr lang="es-ES" sz="1900" b="1" i="0" u="none" strike="noStrike" cap="none">
                <a:solidFill>
                  <a:srgbClr val="000000"/>
                </a:solidFill>
                <a:latin typeface="Catamaran"/>
                <a:ea typeface="Catamaran"/>
                <a:cs typeface="Catamaran"/>
                <a:sym typeface="Catamaran"/>
              </a:rPr>
              <a:t>“Datos Personales”</a:t>
            </a:r>
            <a:r>
              <a:rPr lang="es-ES" sz="1900" b="0" i="0" u="none" strike="noStrike" cap="none">
                <a:solidFill>
                  <a:srgbClr val="000000"/>
                </a:solidFill>
                <a:latin typeface="Catamaran"/>
                <a:ea typeface="Catamaran"/>
                <a:cs typeface="Catamaran"/>
                <a:sym typeface="Catamaran"/>
              </a:rPr>
              <a:t> en su perfil de </a:t>
            </a:r>
            <a:r>
              <a:rPr lang="es-ES" sz="1900" b="1">
                <a:solidFill>
                  <a:srgbClr val="000000"/>
                </a:solidFill>
                <a:latin typeface="Catamaran"/>
                <a:ea typeface="Catamaran"/>
                <a:cs typeface="Catamaran"/>
                <a:sym typeface="Catamaran"/>
              </a:rPr>
              <a:t>Í</a:t>
            </a:r>
            <a:r>
              <a:rPr lang="es-ES" sz="1900" b="1" i="0" u="none" strike="noStrike" cap="none">
                <a:solidFill>
                  <a:srgbClr val="000000"/>
                </a:solidFill>
                <a:latin typeface="Catamaran"/>
                <a:ea typeface="Catamaran"/>
                <a:cs typeface="Catamaran"/>
                <a:sym typeface="Catamaran"/>
              </a:rPr>
              <a:t>CARO.</a:t>
            </a:r>
            <a:endParaRPr sz="1900" b="1" i="0" u="none" strike="noStrike" cap="none">
              <a:solidFill>
                <a:srgbClr val="000000"/>
              </a:solidFill>
              <a:latin typeface="Catamaran"/>
              <a:ea typeface="Catamaran"/>
              <a:cs typeface="Catamaran"/>
              <a:sym typeface="Catamaran"/>
            </a:endParaRPr>
          </a:p>
          <a:p>
            <a:pPr marL="0" marR="0" lvl="0" indent="0" algn="l" rtl="0">
              <a:lnSpc>
                <a:spcPct val="100000"/>
              </a:lnSpc>
              <a:spcBef>
                <a:spcPts val="1000"/>
              </a:spcBef>
              <a:spcAft>
                <a:spcPts val="0"/>
              </a:spcAft>
              <a:buClr>
                <a:srgbClr val="000000"/>
              </a:buClr>
              <a:buSzPts val="2800"/>
              <a:buFont typeface="Arial"/>
              <a:buNone/>
            </a:pPr>
            <a:endParaRPr sz="2800" b="0" i="0" u="none" strike="noStrike" cap="none">
              <a:solidFill>
                <a:srgbClr val="000000"/>
              </a:solidFill>
              <a:latin typeface="Catamaran"/>
              <a:ea typeface="Catamaran"/>
              <a:cs typeface="Catamaran"/>
              <a:sym typeface="Catamar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26195"/>
              </a:buClr>
              <a:buSzPts val="17000"/>
              <a:buFont typeface="Catamaran"/>
              <a:buNone/>
            </a:pPr>
            <a:r>
              <a:rPr lang="es-ES"/>
              <a:t>4</a:t>
            </a:r>
            <a:endParaRPr/>
          </a:p>
        </p:txBody>
      </p:sp>
      <p:sp>
        <p:nvSpPr>
          <p:cNvPr id="233" name="Google Shape;233;p17"/>
          <p:cNvSpPr txBox="1">
            <a:spLocks noGrp="1"/>
          </p:cNvSpPr>
          <p:nvPr>
            <p:ph type="subTitle" idx="1"/>
          </p:nvPr>
        </p:nvSpPr>
        <p:spPr>
          <a:xfrm>
            <a:off x="4778718" y="3605842"/>
            <a:ext cx="4114800" cy="37560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s-ES" sz="2000"/>
              <a:t>ADJUDICACIÓN DE PUESTOS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8" descr="Programas de becas Repsol para estudiantes y graduados | Repsol"/>
          <p:cNvPicPr preferRelativeResize="0"/>
          <p:nvPr/>
        </p:nvPicPr>
        <p:blipFill rotWithShape="1">
          <a:blip r:embed="rId3">
            <a:alphaModFix/>
          </a:blip>
          <a:srcRect/>
          <a:stretch/>
        </p:blipFill>
        <p:spPr>
          <a:xfrm>
            <a:off x="96500" y="3789484"/>
            <a:ext cx="8780829" cy="2455537"/>
          </a:xfrm>
          <a:prstGeom prst="rect">
            <a:avLst/>
          </a:prstGeom>
          <a:noFill/>
          <a:ln>
            <a:noFill/>
          </a:ln>
        </p:spPr>
      </p:pic>
      <p:sp>
        <p:nvSpPr>
          <p:cNvPr id="240" name="Google Shape;240;p18"/>
          <p:cNvSpPr txBox="1"/>
          <p:nvPr/>
        </p:nvSpPr>
        <p:spPr>
          <a:xfrm>
            <a:off x="448142" y="260648"/>
            <a:ext cx="8229600" cy="5760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D4F83"/>
              </a:buClr>
              <a:buSzPts val="2400"/>
              <a:buFont typeface="Catamaran"/>
              <a:buNone/>
            </a:pPr>
            <a:r>
              <a:rPr lang="es-ES" sz="2400" b="1">
                <a:solidFill>
                  <a:srgbClr val="1D4F83"/>
                </a:solidFill>
                <a:latin typeface="Catamaran"/>
                <a:ea typeface="Catamaran"/>
                <a:cs typeface="Catamaran"/>
                <a:sym typeface="Catamaran"/>
              </a:rPr>
              <a:t>ADJUDICACIÓN DE PUESTOS</a:t>
            </a:r>
            <a:endParaRPr/>
          </a:p>
        </p:txBody>
      </p:sp>
      <p:sp>
        <p:nvSpPr>
          <p:cNvPr id="241" name="Google Shape;241;p18"/>
          <p:cNvSpPr txBox="1"/>
          <p:nvPr/>
        </p:nvSpPr>
        <p:spPr>
          <a:xfrm>
            <a:off x="96501" y="1259457"/>
            <a:ext cx="8780828" cy="2881720"/>
          </a:xfrm>
          <a:prstGeom prst="rect">
            <a:avLst/>
          </a:prstGeom>
          <a:noFill/>
          <a:ln>
            <a:noFill/>
          </a:ln>
        </p:spPr>
        <p:txBody>
          <a:bodyPr spcFirstLastPara="1" wrap="square" lIns="91425" tIns="45700" rIns="91425" bIns="45700" anchor="t" anchorCtr="0">
            <a:normAutofit lnSpcReduction="10000"/>
          </a:bodyPr>
          <a:lstStyle/>
          <a:p>
            <a:pPr marL="342900" marR="0" lvl="1" indent="-342900" algn="ctr" rtl="0">
              <a:lnSpc>
                <a:spcPct val="100000"/>
              </a:lnSpc>
              <a:spcBef>
                <a:spcPts val="0"/>
              </a:spcBef>
              <a:spcAft>
                <a:spcPts val="0"/>
              </a:spcAft>
              <a:buClr>
                <a:srgbClr val="FF0000"/>
              </a:buClr>
              <a:buSzPts val="3200"/>
              <a:buFont typeface="Arial"/>
              <a:buNone/>
            </a:pPr>
            <a:r>
              <a:rPr lang="es-ES" sz="3200" b="0" i="0" u="none" strike="noStrike" cap="none">
                <a:solidFill>
                  <a:srgbClr val="FF0000"/>
                </a:solidFill>
                <a:latin typeface="Catamaran"/>
                <a:ea typeface="Catamaran"/>
                <a:cs typeface="Catamaran"/>
                <a:sym typeface="Catamaran"/>
              </a:rPr>
              <a:t>	</a:t>
            </a:r>
            <a:r>
              <a:rPr lang="es-ES" sz="2400" b="1" i="0" u="none" strike="noStrike" cap="none">
                <a:solidFill>
                  <a:srgbClr val="FF0000"/>
                </a:solidFill>
                <a:latin typeface="Catamaran"/>
                <a:ea typeface="Catamaran"/>
                <a:cs typeface="Catamaran"/>
                <a:sym typeface="Catamaran"/>
              </a:rPr>
              <a:t>ESTUDIANTES CON DISCAPACIDAD</a:t>
            </a:r>
            <a:endParaRPr sz="2800" b="1" i="0" u="none" strike="noStrike" cap="none">
              <a:solidFill>
                <a:srgbClr val="FF0000"/>
              </a:solidFill>
              <a:latin typeface="Arial"/>
              <a:ea typeface="Arial"/>
              <a:cs typeface="Arial"/>
              <a:sym typeface="Arial"/>
            </a:endParaRPr>
          </a:p>
          <a:p>
            <a:pPr marL="342900" marR="0" lvl="0" indent="-342900" algn="just" rtl="0">
              <a:lnSpc>
                <a:spcPct val="110000"/>
              </a:lnSpc>
              <a:spcBef>
                <a:spcPts val="480"/>
              </a:spcBef>
              <a:spcAft>
                <a:spcPts val="0"/>
              </a:spcAft>
              <a:buNone/>
            </a:pPr>
            <a:r>
              <a:rPr lang="es-ES" sz="2400">
                <a:solidFill>
                  <a:schemeClr val="dk1"/>
                </a:solidFill>
                <a:latin typeface="Catamaran"/>
                <a:ea typeface="Catamaran"/>
                <a:cs typeface="Catamaran"/>
                <a:sym typeface="Catamaran"/>
              </a:rPr>
              <a:t>     </a:t>
            </a:r>
            <a:endParaRPr/>
          </a:p>
          <a:p>
            <a:pPr marL="342900" marR="0" lvl="0" indent="-342900" algn="just" rtl="0">
              <a:lnSpc>
                <a:spcPct val="110000"/>
              </a:lnSpc>
              <a:spcBef>
                <a:spcPts val="480"/>
              </a:spcBef>
              <a:spcAft>
                <a:spcPts val="0"/>
              </a:spcAft>
              <a:buNone/>
            </a:pPr>
            <a:r>
              <a:rPr lang="es-ES" sz="2400">
                <a:solidFill>
                  <a:schemeClr val="dk1"/>
                </a:solidFill>
                <a:latin typeface="Catamaran"/>
                <a:ea typeface="Catamaran"/>
                <a:cs typeface="Catamaran"/>
                <a:sym typeface="Catamaran"/>
              </a:rPr>
              <a:t>	</a:t>
            </a:r>
            <a:r>
              <a:rPr lang="es-ES" sz="1900">
                <a:solidFill>
                  <a:schemeClr val="dk1"/>
                </a:solidFill>
                <a:latin typeface="Catamaran"/>
                <a:ea typeface="Catamaran"/>
                <a:cs typeface="Catamaran"/>
                <a:sym typeface="Catamaran"/>
              </a:rPr>
              <a:t>Deben comunicarlo y aportar el Certificado de Discapacidad a la Unidad de Atención a la Diversidad Funcional, mínimo tres semanas antes de que se inicie el proceso de adjudicación, ya que tendrán preferencia a la hora de elegir empresa.</a:t>
            </a:r>
            <a:endParaRPr/>
          </a:p>
          <a:p>
            <a:pPr marL="342900" marR="0" lvl="0" indent="-342900" algn="just" rtl="0">
              <a:lnSpc>
                <a:spcPct val="110000"/>
              </a:lnSpc>
              <a:spcBef>
                <a:spcPts val="380"/>
              </a:spcBef>
              <a:spcAft>
                <a:spcPts val="0"/>
              </a:spcAft>
              <a:buNone/>
            </a:pPr>
            <a:endParaRPr sz="1900" b="1">
              <a:solidFill>
                <a:srgbClr val="FF0000"/>
              </a:solidFill>
              <a:latin typeface="Catamaran"/>
              <a:ea typeface="Catamaran"/>
              <a:cs typeface="Catamaran"/>
              <a:sym typeface="Catamaran"/>
            </a:endParaRPr>
          </a:p>
          <a:p>
            <a:pPr marL="342900" marR="0" lvl="0" indent="-342900" algn="just" rtl="0">
              <a:lnSpc>
                <a:spcPct val="110000"/>
              </a:lnSpc>
              <a:spcBef>
                <a:spcPts val="560"/>
              </a:spcBef>
              <a:spcAft>
                <a:spcPts val="0"/>
              </a:spcAft>
              <a:buNone/>
            </a:pPr>
            <a:r>
              <a:rPr lang="es-ES" sz="2800">
                <a:solidFill>
                  <a:srgbClr val="FF0000"/>
                </a:solidFill>
                <a:latin typeface="Arial"/>
                <a:ea typeface="Arial"/>
                <a:cs typeface="Arial"/>
                <a:sym typeface="Arial"/>
              </a:rPr>
              <a:t>	</a:t>
            </a:r>
            <a:endParaRPr sz="2600">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19" descr="Programas de becas Repsol para estudiantes y graduados | Repsol"/>
          <p:cNvPicPr preferRelativeResize="0"/>
          <p:nvPr/>
        </p:nvPicPr>
        <p:blipFill rotWithShape="1">
          <a:blip r:embed="rId3">
            <a:alphaModFix/>
          </a:blip>
          <a:srcRect/>
          <a:stretch/>
        </p:blipFill>
        <p:spPr>
          <a:xfrm>
            <a:off x="96500" y="3789484"/>
            <a:ext cx="8780829" cy="2455537"/>
          </a:xfrm>
          <a:prstGeom prst="rect">
            <a:avLst/>
          </a:prstGeom>
          <a:noFill/>
          <a:ln>
            <a:noFill/>
          </a:ln>
        </p:spPr>
      </p:pic>
      <p:sp>
        <p:nvSpPr>
          <p:cNvPr id="248" name="Google Shape;248;p19"/>
          <p:cNvSpPr txBox="1"/>
          <p:nvPr/>
        </p:nvSpPr>
        <p:spPr>
          <a:xfrm>
            <a:off x="448142" y="260648"/>
            <a:ext cx="8229600" cy="57606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D4F83"/>
              </a:buClr>
              <a:buSzPts val="2400"/>
              <a:buFont typeface="Catamaran"/>
              <a:buNone/>
            </a:pPr>
            <a:r>
              <a:rPr lang="es-ES" sz="2400" b="1">
                <a:solidFill>
                  <a:srgbClr val="1D4F83"/>
                </a:solidFill>
                <a:latin typeface="Catamaran"/>
                <a:ea typeface="Catamaran"/>
                <a:cs typeface="Catamaran"/>
                <a:sym typeface="Catamaran"/>
              </a:rPr>
              <a:t>ADJUDICACIÓN DE PUESTOS</a:t>
            </a:r>
            <a:endParaRPr/>
          </a:p>
        </p:txBody>
      </p:sp>
      <p:sp>
        <p:nvSpPr>
          <p:cNvPr id="249" name="Google Shape;249;p19"/>
          <p:cNvSpPr txBox="1"/>
          <p:nvPr/>
        </p:nvSpPr>
        <p:spPr>
          <a:xfrm>
            <a:off x="266671" y="1121384"/>
            <a:ext cx="8381654" cy="3623145"/>
          </a:xfrm>
          <a:prstGeom prst="rect">
            <a:avLst/>
          </a:prstGeom>
          <a:noFill/>
          <a:ln>
            <a:noFill/>
          </a:ln>
        </p:spPr>
        <p:txBody>
          <a:bodyPr spcFirstLastPara="1" wrap="square" lIns="91425" tIns="45700" rIns="91425" bIns="45700" anchor="t" anchorCtr="0">
            <a:normAutofit fontScale="62500" lnSpcReduction="20000"/>
          </a:bodyPr>
          <a:lstStyle/>
          <a:p>
            <a:pPr marL="342900" marR="0" lvl="1" indent="-342900" algn="just" rtl="0">
              <a:lnSpc>
                <a:spcPct val="100000"/>
              </a:lnSpc>
              <a:spcBef>
                <a:spcPts val="0"/>
              </a:spcBef>
              <a:spcAft>
                <a:spcPts val="0"/>
              </a:spcAft>
              <a:buClr>
                <a:srgbClr val="FF0000"/>
              </a:buClr>
              <a:buSzPct val="100000"/>
              <a:buFont typeface="Arial"/>
              <a:buNone/>
            </a:pPr>
            <a:r>
              <a:rPr lang="es-ES" sz="3200" b="0" i="0" u="none" strike="noStrike" cap="none">
                <a:solidFill>
                  <a:srgbClr val="FF0000"/>
                </a:solidFill>
                <a:latin typeface="Catamaran"/>
                <a:ea typeface="Catamaran"/>
                <a:cs typeface="Catamaran"/>
                <a:sym typeface="Catamaran"/>
              </a:rPr>
              <a:t>	</a:t>
            </a:r>
            <a:endParaRPr sz="3200" b="0" i="0" u="none" strike="noStrike" cap="none">
              <a:solidFill>
                <a:schemeClr val="dk1"/>
              </a:solidFill>
              <a:latin typeface="Catamaran"/>
              <a:ea typeface="Catamaran"/>
              <a:cs typeface="Catamaran"/>
              <a:sym typeface="Catamaran"/>
            </a:endParaRPr>
          </a:p>
          <a:p>
            <a:pPr marL="342900" marR="0" lvl="0" indent="-342900" algn="ctr" rtl="0">
              <a:lnSpc>
                <a:spcPct val="110000"/>
              </a:lnSpc>
              <a:spcBef>
                <a:spcPts val="350"/>
              </a:spcBef>
              <a:spcAft>
                <a:spcPts val="0"/>
              </a:spcAft>
              <a:buNone/>
            </a:pPr>
            <a:r>
              <a:rPr lang="es-ES" sz="2800">
                <a:solidFill>
                  <a:srgbClr val="FF0000"/>
                </a:solidFill>
                <a:latin typeface="Arial"/>
                <a:ea typeface="Arial"/>
                <a:cs typeface="Arial"/>
                <a:sym typeface="Arial"/>
              </a:rPr>
              <a:t>	</a:t>
            </a:r>
            <a:r>
              <a:rPr lang="es-ES" sz="2800" b="1">
                <a:solidFill>
                  <a:srgbClr val="FF0000"/>
                </a:solidFill>
                <a:latin typeface="Catamaran"/>
                <a:ea typeface="Catamaran"/>
                <a:cs typeface="Catamaran"/>
                <a:sym typeface="Catamaran"/>
              </a:rPr>
              <a:t>ESTUDIANTES CON EMPRESA CONTACTADA (PRÁCTICAS PERFILADAS) </a:t>
            </a:r>
            <a:endParaRPr/>
          </a:p>
          <a:p>
            <a:pPr marL="342900" marR="0" lvl="0" indent="-342900" algn="ctr" rtl="0">
              <a:lnSpc>
                <a:spcPct val="110000"/>
              </a:lnSpc>
              <a:spcBef>
                <a:spcPts val="350"/>
              </a:spcBef>
              <a:spcAft>
                <a:spcPts val="0"/>
              </a:spcAft>
              <a:buNone/>
            </a:pPr>
            <a:r>
              <a:rPr lang="es-ES" sz="2800">
                <a:solidFill>
                  <a:srgbClr val="FF0000"/>
                </a:solidFill>
                <a:latin typeface="Catamaran"/>
                <a:ea typeface="Catamaran"/>
                <a:cs typeface="Catamaran"/>
                <a:sym typeface="Catamaran"/>
              </a:rPr>
              <a:t>	</a:t>
            </a:r>
            <a:endParaRPr/>
          </a:p>
          <a:p>
            <a:pPr marL="342900" marR="0" lvl="0" indent="-342900" algn="just" rtl="0">
              <a:lnSpc>
                <a:spcPct val="110000"/>
              </a:lnSpc>
              <a:spcBef>
                <a:spcPts val="350"/>
              </a:spcBef>
              <a:spcAft>
                <a:spcPts val="0"/>
              </a:spcAft>
              <a:buClr>
                <a:schemeClr val="dk1"/>
              </a:buClr>
              <a:buSzPct val="100000"/>
              <a:buFont typeface="Arial"/>
              <a:buChar char="•"/>
            </a:pPr>
            <a:r>
              <a:rPr lang="es-ES" sz="2800">
                <a:solidFill>
                  <a:schemeClr val="dk1"/>
                </a:solidFill>
                <a:latin typeface="Catamaran"/>
                <a:ea typeface="Catamaran"/>
                <a:cs typeface="Catamaran"/>
                <a:sym typeface="Catamaran"/>
              </a:rPr>
              <a:t>Esta modalidad es excepcional, por lo que debe ser autorizada por el/la coordinador/a de las prácticas.</a:t>
            </a:r>
            <a:endParaRPr/>
          </a:p>
          <a:p>
            <a:pPr marL="342900" marR="0" lvl="0" indent="-342900" algn="just" rtl="0">
              <a:lnSpc>
                <a:spcPct val="110000"/>
              </a:lnSpc>
              <a:spcBef>
                <a:spcPts val="350"/>
              </a:spcBef>
              <a:spcAft>
                <a:spcPts val="0"/>
              </a:spcAft>
              <a:buClr>
                <a:schemeClr val="dk1"/>
              </a:buClr>
              <a:buSzPct val="100000"/>
              <a:buFont typeface="Arial"/>
              <a:buChar char="•"/>
            </a:pPr>
            <a:r>
              <a:rPr lang="es-ES" sz="2800">
                <a:solidFill>
                  <a:schemeClr val="dk1"/>
                </a:solidFill>
                <a:latin typeface="Catamaran"/>
                <a:ea typeface="Catamaran"/>
                <a:cs typeface="Catamaran"/>
                <a:sym typeface="Catamaran"/>
              </a:rPr>
              <a:t>Registro de la empresa en ÍCARO.</a:t>
            </a:r>
            <a:endParaRPr/>
          </a:p>
          <a:p>
            <a:pPr marL="342900" marR="0" lvl="0" indent="-342900" algn="just" rtl="0">
              <a:lnSpc>
                <a:spcPct val="110000"/>
              </a:lnSpc>
              <a:spcBef>
                <a:spcPts val="350"/>
              </a:spcBef>
              <a:spcAft>
                <a:spcPts val="0"/>
              </a:spcAft>
              <a:buClr>
                <a:schemeClr val="dk1"/>
              </a:buClr>
              <a:buSzPct val="100000"/>
              <a:buFont typeface="Arial"/>
              <a:buChar char="•"/>
            </a:pPr>
            <a:r>
              <a:rPr lang="es-ES" sz="2800">
                <a:solidFill>
                  <a:schemeClr val="dk1"/>
                </a:solidFill>
                <a:latin typeface="Catamaran"/>
                <a:ea typeface="Catamaran"/>
                <a:cs typeface="Catamaran"/>
                <a:sym typeface="Catamaran"/>
              </a:rPr>
              <a:t>Solicitud de nueva oferta de </a:t>
            </a:r>
            <a:r>
              <a:rPr lang="es-ES" sz="2800" b="1">
                <a:solidFill>
                  <a:schemeClr val="dk1"/>
                </a:solidFill>
                <a:latin typeface="Catamaran"/>
                <a:ea typeface="Catamaran"/>
                <a:cs typeface="Catamaran"/>
                <a:sym typeface="Catamaran"/>
              </a:rPr>
              <a:t>Prácticas Curriculares</a:t>
            </a:r>
            <a:r>
              <a:rPr lang="es-ES" sz="2800">
                <a:solidFill>
                  <a:schemeClr val="dk1"/>
                </a:solidFill>
                <a:latin typeface="Catamaran"/>
                <a:ea typeface="Catamaran"/>
                <a:cs typeface="Catamaran"/>
                <a:sym typeface="Catamaran"/>
              </a:rPr>
              <a:t>, indicando, en el apartado OTROS DATOS-OBSERVACIONES PRIVADAS, el nombre, apellidos y DNI del estudiante seleccionado. </a:t>
            </a:r>
            <a:endParaRPr/>
          </a:p>
          <a:p>
            <a:pPr marL="342900" marR="0" lvl="0" indent="-342900" algn="just" rtl="0">
              <a:lnSpc>
                <a:spcPct val="110000"/>
              </a:lnSpc>
              <a:spcBef>
                <a:spcPts val="350"/>
              </a:spcBef>
              <a:spcAft>
                <a:spcPts val="0"/>
              </a:spcAft>
              <a:buClr>
                <a:schemeClr val="dk1"/>
              </a:buClr>
              <a:buSzPct val="100000"/>
              <a:buFont typeface="Arial"/>
              <a:buChar char="•"/>
            </a:pPr>
            <a:r>
              <a:rPr lang="es-ES" sz="2800">
                <a:solidFill>
                  <a:schemeClr val="dk1"/>
                </a:solidFill>
                <a:latin typeface="Catamaran"/>
                <a:ea typeface="Catamaran"/>
                <a:cs typeface="Catamaran"/>
                <a:sym typeface="Catamaran"/>
              </a:rPr>
              <a:t>Envío correo electrónico por parte del estudiante, solicitando la autorización de la práctica perfilada. Si es autorizada, no participarán en el proceso de inscripción de ofertas de prácticas disponibles.</a:t>
            </a:r>
            <a:endParaRPr/>
          </a:p>
          <a:p>
            <a:pPr marL="0" marR="0" lvl="0" indent="0" algn="just" rtl="0">
              <a:lnSpc>
                <a:spcPct val="110000"/>
              </a:lnSpc>
              <a:spcBef>
                <a:spcPts val="325"/>
              </a:spcBef>
              <a:spcAft>
                <a:spcPts val="0"/>
              </a:spcAft>
              <a:buNone/>
            </a:pPr>
            <a:endParaRPr sz="2600">
              <a:solidFill>
                <a:schemeClr val="dk1"/>
              </a:solidFill>
              <a:latin typeface="Arial"/>
              <a:ea typeface="Arial"/>
              <a:cs typeface="Arial"/>
              <a:sym typeface="Arial"/>
            </a:endParaRPr>
          </a:p>
        </p:txBody>
      </p:sp>
      <p:pic>
        <p:nvPicPr>
          <p:cNvPr id="250" name="Google Shape;250;p19"/>
          <p:cNvPicPr preferRelativeResize="0"/>
          <p:nvPr/>
        </p:nvPicPr>
        <p:blipFill rotWithShape="1">
          <a:blip r:embed="rId4">
            <a:alphaModFix/>
          </a:blip>
          <a:srcRect/>
          <a:stretch/>
        </p:blipFill>
        <p:spPr>
          <a:xfrm>
            <a:off x="7807070" y="747895"/>
            <a:ext cx="487363" cy="487363"/>
          </a:xfrm>
          <a:prstGeom prst="rect">
            <a:avLst/>
          </a:prstGeom>
          <a:solidFill>
            <a:schemeClr val="accen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5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idx="4294967295"/>
          </p:nvPr>
        </p:nvSpPr>
        <p:spPr>
          <a:xfrm>
            <a:off x="334107" y="769621"/>
            <a:ext cx="8602549" cy="510539"/>
          </a:xfrm>
          <a:prstGeom prst="rect">
            <a:avLst/>
          </a:prstGeom>
          <a:noFill/>
          <a:ln>
            <a:noFill/>
          </a:ln>
        </p:spPr>
        <p:txBody>
          <a:bodyPr spcFirstLastPara="1" wrap="square" lIns="91425" tIns="45700" rIns="91425" bIns="45700" anchor="b" anchorCtr="0">
            <a:noAutofit/>
          </a:bodyPr>
          <a:lstStyle/>
          <a:p>
            <a:pPr marL="48260" lvl="0" indent="0" algn="ctr" rtl="0">
              <a:lnSpc>
                <a:spcPct val="115000"/>
              </a:lnSpc>
              <a:spcBef>
                <a:spcPts val="0"/>
              </a:spcBef>
              <a:spcAft>
                <a:spcPts val="0"/>
              </a:spcAft>
              <a:buClr>
                <a:srgbClr val="326195"/>
              </a:buClr>
              <a:buSzPts val="2800"/>
              <a:buFont typeface="Calibri"/>
              <a:buNone/>
            </a:pPr>
            <a:r>
              <a:rPr lang="es-ES" sz="2800" b="1" dirty="0">
                <a:latin typeface="Calibri"/>
                <a:ea typeface="Calibri"/>
                <a:cs typeface="Calibri"/>
                <a:sym typeface="Calibri"/>
              </a:rPr>
              <a:t>ESCUELA SUPERIOR DE INGENIERÍA</a:t>
            </a:r>
            <a:endParaRPr dirty="0"/>
          </a:p>
        </p:txBody>
      </p:sp>
      <p:sp>
        <p:nvSpPr>
          <p:cNvPr id="112" name="Google Shape;112;p2"/>
          <p:cNvSpPr txBox="1">
            <a:spLocks noGrp="1"/>
          </p:cNvSpPr>
          <p:nvPr>
            <p:ph type="body" idx="4294967295"/>
          </p:nvPr>
        </p:nvSpPr>
        <p:spPr>
          <a:xfrm>
            <a:off x="212538" y="1722120"/>
            <a:ext cx="6823882" cy="4023361"/>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Clr>
                <a:schemeClr val="dk1"/>
              </a:buClr>
              <a:buSzPct val="100000"/>
              <a:buNone/>
            </a:pPr>
            <a:endParaRPr dirty="0">
              <a:latin typeface="Calibri"/>
              <a:ea typeface="Calibri"/>
              <a:cs typeface="Calibri"/>
              <a:sym typeface="Calibri"/>
            </a:endParaRPr>
          </a:p>
          <a:p>
            <a:pPr marL="0" lvl="0" indent="0" algn="ctr" rtl="0">
              <a:lnSpc>
                <a:spcPct val="170000"/>
              </a:lnSpc>
              <a:spcBef>
                <a:spcPts val="0"/>
              </a:spcBef>
              <a:spcAft>
                <a:spcPts val="0"/>
              </a:spcAft>
              <a:buClr>
                <a:srgbClr val="2F5496"/>
              </a:buClr>
              <a:buSzPct val="100000"/>
              <a:buNone/>
            </a:pPr>
            <a:r>
              <a:rPr lang="es-ES" sz="3200" b="1" dirty="0">
                <a:solidFill>
                  <a:srgbClr val="2F5496"/>
                </a:solidFill>
              </a:rPr>
              <a:t>PRÁCTICAS CURRICULARES: 235 horas</a:t>
            </a:r>
            <a:endParaRPr dirty="0"/>
          </a:p>
          <a:p>
            <a:pPr marL="0" lvl="0" indent="0" algn="ctr" rtl="0">
              <a:lnSpc>
                <a:spcPct val="170000"/>
              </a:lnSpc>
              <a:spcBef>
                <a:spcPts val="0"/>
              </a:spcBef>
              <a:spcAft>
                <a:spcPts val="0"/>
              </a:spcAft>
              <a:buClr>
                <a:schemeClr val="dk1"/>
              </a:buClr>
              <a:buSzPct val="100000"/>
              <a:buNone/>
            </a:pPr>
            <a:endParaRPr sz="3200" b="1" dirty="0">
              <a:solidFill>
                <a:srgbClr val="2F5496"/>
              </a:solidFill>
            </a:endParaRPr>
          </a:p>
          <a:p>
            <a:pPr marL="228600" lvl="0" indent="-228600" algn="just" rtl="0">
              <a:lnSpc>
                <a:spcPct val="170000"/>
              </a:lnSpc>
              <a:spcBef>
                <a:spcPts val="0"/>
              </a:spcBef>
              <a:spcAft>
                <a:spcPts val="0"/>
              </a:spcAft>
              <a:buClr>
                <a:srgbClr val="8296B0"/>
              </a:buClr>
              <a:buSzPct val="100000"/>
              <a:buChar char="•"/>
            </a:pPr>
            <a:r>
              <a:rPr lang="es-ES" sz="2600" b="1" dirty="0">
                <a:solidFill>
                  <a:srgbClr val="8296B0"/>
                </a:solidFill>
              </a:rPr>
              <a:t>INGENIERÍA INFORMÁTICA</a:t>
            </a:r>
            <a:endParaRPr dirty="0"/>
          </a:p>
          <a:p>
            <a:pPr marL="228600" lvl="0" indent="-228600" algn="just" rtl="0">
              <a:lnSpc>
                <a:spcPct val="170000"/>
              </a:lnSpc>
              <a:spcBef>
                <a:spcPts val="0"/>
              </a:spcBef>
              <a:spcAft>
                <a:spcPts val="0"/>
              </a:spcAft>
              <a:buClr>
                <a:srgbClr val="8296B0"/>
              </a:buClr>
              <a:buSzPct val="100000"/>
              <a:buChar char="•"/>
            </a:pPr>
            <a:r>
              <a:rPr lang="es-ES" sz="2600" b="1" dirty="0">
                <a:solidFill>
                  <a:srgbClr val="8296B0"/>
                </a:solidFill>
              </a:rPr>
              <a:t>INGENIERÍA ELECTRÓNICA INDUSTRIAL Y AUTOMÁTICA</a:t>
            </a:r>
            <a:endParaRPr dirty="0"/>
          </a:p>
          <a:p>
            <a:pPr marL="228600" lvl="0" indent="-228600" algn="just" rtl="0">
              <a:lnSpc>
                <a:spcPct val="170000"/>
              </a:lnSpc>
              <a:spcBef>
                <a:spcPts val="0"/>
              </a:spcBef>
              <a:spcAft>
                <a:spcPts val="0"/>
              </a:spcAft>
              <a:buClr>
                <a:srgbClr val="8296B0"/>
              </a:buClr>
              <a:buSzPct val="100000"/>
              <a:buChar char="•"/>
            </a:pPr>
            <a:r>
              <a:rPr lang="es-ES" sz="2600" b="1" dirty="0">
                <a:solidFill>
                  <a:srgbClr val="8296B0"/>
                </a:solidFill>
              </a:rPr>
              <a:t>INGENIERÍA AGRÍCOLA </a:t>
            </a:r>
            <a:endParaRPr dirty="0"/>
          </a:p>
          <a:p>
            <a:pPr marL="228600" lvl="0" indent="-228600" algn="just" rtl="0">
              <a:lnSpc>
                <a:spcPct val="170000"/>
              </a:lnSpc>
              <a:spcBef>
                <a:spcPts val="0"/>
              </a:spcBef>
              <a:spcAft>
                <a:spcPts val="0"/>
              </a:spcAft>
              <a:buClr>
                <a:srgbClr val="8296B0"/>
              </a:buClr>
              <a:buSzPct val="100000"/>
              <a:buChar char="•"/>
            </a:pPr>
            <a:r>
              <a:rPr lang="es-ES" sz="2600" b="1" dirty="0">
                <a:solidFill>
                  <a:srgbClr val="8296B0"/>
                </a:solidFill>
              </a:rPr>
              <a:t>INGENIERÍA MECÁNICA</a:t>
            </a:r>
            <a:endParaRPr dirty="0"/>
          </a:p>
          <a:p>
            <a:pPr marL="228600" lvl="0" indent="-228600" algn="just" rtl="0">
              <a:lnSpc>
                <a:spcPct val="170000"/>
              </a:lnSpc>
              <a:spcBef>
                <a:spcPts val="0"/>
              </a:spcBef>
              <a:spcAft>
                <a:spcPts val="0"/>
              </a:spcAft>
              <a:buClr>
                <a:srgbClr val="8296B0"/>
              </a:buClr>
              <a:buSzPct val="100000"/>
              <a:buChar char="•"/>
            </a:pPr>
            <a:r>
              <a:rPr lang="es-ES" sz="2600" b="1" dirty="0">
                <a:solidFill>
                  <a:srgbClr val="8296B0"/>
                </a:solidFill>
              </a:rPr>
              <a:t>INGENIERÍA QUÍMICA INDUSTRIAL</a:t>
            </a:r>
            <a:endParaRPr dirty="0"/>
          </a:p>
          <a:p>
            <a:pPr marL="228600" lvl="0" indent="-228600" algn="just" rtl="0">
              <a:lnSpc>
                <a:spcPct val="170000"/>
              </a:lnSpc>
              <a:spcBef>
                <a:spcPts val="0"/>
              </a:spcBef>
              <a:spcAft>
                <a:spcPts val="0"/>
              </a:spcAft>
              <a:buClr>
                <a:srgbClr val="8296B0"/>
              </a:buClr>
              <a:buSzPct val="100000"/>
              <a:buChar char="•"/>
            </a:pPr>
            <a:r>
              <a:rPr lang="es-ES" sz="2600" b="1" dirty="0">
                <a:solidFill>
                  <a:srgbClr val="8296B0"/>
                </a:solidFill>
              </a:rPr>
              <a:t>INGENIERÍA ELÉCTRICA</a:t>
            </a:r>
            <a:endParaRPr dirty="0"/>
          </a:p>
          <a:p>
            <a:pPr marL="228600" lvl="0" indent="-113029" algn="just" rtl="0">
              <a:lnSpc>
                <a:spcPct val="170000"/>
              </a:lnSpc>
              <a:spcBef>
                <a:spcPts val="0"/>
              </a:spcBef>
              <a:spcAft>
                <a:spcPts val="0"/>
              </a:spcAft>
              <a:buClr>
                <a:schemeClr val="dk1"/>
              </a:buClr>
              <a:buSzPct val="100000"/>
              <a:buNone/>
            </a:pPr>
            <a:endParaRPr sz="2600" b="1" dirty="0">
              <a:solidFill>
                <a:srgbClr val="8296B0"/>
              </a:solidFill>
            </a:endParaRPr>
          </a:p>
        </p:txBody>
      </p:sp>
      <p:pic>
        <p:nvPicPr>
          <p:cNvPr id="113" name="Google Shape;113;p2"/>
          <p:cNvPicPr preferRelativeResize="0"/>
          <p:nvPr/>
        </p:nvPicPr>
        <p:blipFill rotWithShape="1">
          <a:blip r:embed="rId3">
            <a:alphaModFix/>
          </a:blip>
          <a:srcRect/>
          <a:stretch/>
        </p:blipFill>
        <p:spPr>
          <a:xfrm>
            <a:off x="6861448" y="2932243"/>
            <a:ext cx="2075209" cy="138347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20" descr="Programas de becas Repsol para estudiantes y graduados | Repsol"/>
          <p:cNvPicPr preferRelativeResize="0"/>
          <p:nvPr/>
        </p:nvPicPr>
        <p:blipFill rotWithShape="1">
          <a:blip r:embed="rId3">
            <a:alphaModFix/>
          </a:blip>
          <a:srcRect/>
          <a:stretch/>
        </p:blipFill>
        <p:spPr>
          <a:xfrm>
            <a:off x="96500" y="3789484"/>
            <a:ext cx="8780829" cy="2455537"/>
          </a:xfrm>
          <a:prstGeom prst="rect">
            <a:avLst/>
          </a:prstGeom>
          <a:noFill/>
          <a:ln>
            <a:noFill/>
          </a:ln>
        </p:spPr>
      </p:pic>
      <p:sp>
        <p:nvSpPr>
          <p:cNvPr id="257" name="Google Shape;257;p20"/>
          <p:cNvSpPr txBox="1"/>
          <p:nvPr/>
        </p:nvSpPr>
        <p:spPr>
          <a:xfrm>
            <a:off x="448142" y="260648"/>
            <a:ext cx="8229600" cy="57606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a:solidFill>
                  <a:srgbClr val="1D4F83"/>
                </a:solidFill>
                <a:latin typeface="Catamaran"/>
                <a:ea typeface="Catamaran"/>
                <a:cs typeface="Catamaran"/>
                <a:sym typeface="Catamaran"/>
              </a:rPr>
              <a:t>ADJUDICACIÓN DE PUESTOS</a:t>
            </a:r>
            <a:endParaRPr/>
          </a:p>
        </p:txBody>
      </p:sp>
      <p:sp>
        <p:nvSpPr>
          <p:cNvPr id="258" name="Google Shape;258;p20"/>
          <p:cNvSpPr txBox="1"/>
          <p:nvPr/>
        </p:nvSpPr>
        <p:spPr>
          <a:xfrm>
            <a:off x="296087" y="1104181"/>
            <a:ext cx="8581241" cy="3036996"/>
          </a:xfrm>
          <a:prstGeom prst="rect">
            <a:avLst/>
          </a:prstGeom>
          <a:noFill/>
          <a:ln>
            <a:noFill/>
          </a:ln>
        </p:spPr>
        <p:txBody>
          <a:bodyPr spcFirstLastPara="1" wrap="square" lIns="91425" tIns="45700" rIns="91425" bIns="45700" anchor="t" anchorCtr="0">
            <a:normAutofit fontScale="70000" lnSpcReduction="20000"/>
          </a:bodyPr>
          <a:lstStyle/>
          <a:p>
            <a:pPr marL="342900" marR="0" lvl="1" indent="-342900" algn="just" rtl="0">
              <a:lnSpc>
                <a:spcPct val="100000"/>
              </a:lnSpc>
              <a:spcBef>
                <a:spcPts val="0"/>
              </a:spcBef>
              <a:spcAft>
                <a:spcPts val="0"/>
              </a:spcAft>
              <a:buClr>
                <a:srgbClr val="FF0000"/>
              </a:buClr>
              <a:buSzPct val="100000"/>
              <a:buFont typeface="Arial"/>
              <a:buNone/>
            </a:pPr>
            <a:r>
              <a:rPr lang="es-ES" sz="3200" b="0" i="0" u="none" strike="noStrike" cap="none">
                <a:solidFill>
                  <a:srgbClr val="FF0000"/>
                </a:solidFill>
                <a:latin typeface="Catamaran"/>
                <a:ea typeface="Catamaran"/>
                <a:cs typeface="Catamaran"/>
                <a:sym typeface="Catamaran"/>
              </a:rPr>
              <a:t>	</a:t>
            </a:r>
            <a:endParaRPr sz="3200" b="0" i="0" u="none" strike="noStrike" cap="none">
              <a:solidFill>
                <a:schemeClr val="dk1"/>
              </a:solidFill>
              <a:latin typeface="Catamaran"/>
              <a:ea typeface="Catamaran"/>
              <a:cs typeface="Catamaran"/>
              <a:sym typeface="Catamaran"/>
            </a:endParaRPr>
          </a:p>
          <a:p>
            <a:pPr marL="342900" marR="0" lvl="0" indent="-342900" algn="just" rtl="0">
              <a:lnSpc>
                <a:spcPct val="110000"/>
              </a:lnSpc>
              <a:spcBef>
                <a:spcPts val="325"/>
              </a:spcBef>
              <a:spcAft>
                <a:spcPts val="0"/>
              </a:spcAft>
              <a:buClr>
                <a:schemeClr val="dk1"/>
              </a:buClr>
              <a:buSzPct val="100000"/>
              <a:buFont typeface="Arial"/>
              <a:buChar char="•"/>
            </a:pPr>
            <a:r>
              <a:rPr lang="es-ES" sz="2600">
                <a:solidFill>
                  <a:schemeClr val="dk1"/>
                </a:solidFill>
                <a:latin typeface="Catamaran"/>
                <a:ea typeface="Catamaran"/>
                <a:cs typeface="Catamaran"/>
                <a:sym typeface="Catamaran"/>
              </a:rPr>
              <a:t>En primer lugar, se abrirá un plazo de Inscripción a las ofertas de prácticas disponibles en el que cada estudiante indicará desde la aplicación ÍCARO, por orden de preferencia, todas las empresas en las que desea realizar las prácticas. </a:t>
            </a:r>
            <a:endParaRPr/>
          </a:p>
          <a:p>
            <a:pPr marL="0" marR="0" lvl="0" indent="0" algn="just" rtl="0">
              <a:lnSpc>
                <a:spcPct val="110000"/>
              </a:lnSpc>
              <a:spcBef>
                <a:spcPts val="325"/>
              </a:spcBef>
              <a:spcAft>
                <a:spcPts val="0"/>
              </a:spcAft>
              <a:buNone/>
            </a:pPr>
            <a:endParaRPr sz="2600">
              <a:solidFill>
                <a:schemeClr val="dk1"/>
              </a:solidFill>
              <a:latin typeface="Catamaran"/>
              <a:ea typeface="Catamaran"/>
              <a:cs typeface="Catamaran"/>
              <a:sym typeface="Catamaran"/>
            </a:endParaRPr>
          </a:p>
          <a:p>
            <a:pPr marL="342900" marR="0" lvl="0" indent="-342900" algn="just" rtl="0">
              <a:lnSpc>
                <a:spcPct val="110000"/>
              </a:lnSpc>
              <a:spcBef>
                <a:spcPts val="325"/>
              </a:spcBef>
              <a:spcAft>
                <a:spcPts val="0"/>
              </a:spcAft>
              <a:buClr>
                <a:schemeClr val="dk1"/>
              </a:buClr>
              <a:buSzPct val="100000"/>
              <a:buFont typeface="Arial"/>
              <a:buChar char="•"/>
            </a:pPr>
            <a:r>
              <a:rPr lang="es-ES" sz="2600">
                <a:solidFill>
                  <a:schemeClr val="dk1"/>
                </a:solidFill>
                <a:latin typeface="Catamaran"/>
                <a:ea typeface="Catamaran"/>
                <a:cs typeface="Catamaran"/>
                <a:sym typeface="Catamaran"/>
              </a:rPr>
              <a:t>En cada oferta se informa del nombre de la  empresa, localidad de realización de las prácticas, fecha de inicio, duración, actividades a desempeñar y competencias a desarrollar durante las prácticas.</a:t>
            </a:r>
            <a:endParaRPr/>
          </a:p>
          <a:p>
            <a:pPr marL="0" marR="0" lvl="0" indent="0" algn="just" rtl="0">
              <a:lnSpc>
                <a:spcPct val="110000"/>
              </a:lnSpc>
              <a:spcBef>
                <a:spcPts val="325"/>
              </a:spcBef>
              <a:spcAft>
                <a:spcPts val="0"/>
              </a:spcAft>
              <a:buNone/>
            </a:pPr>
            <a:endParaRPr sz="2600">
              <a:solidFill>
                <a:schemeClr val="dk1"/>
              </a:solidFill>
              <a:latin typeface="Catamaran"/>
              <a:ea typeface="Catamaran"/>
              <a:cs typeface="Catamaran"/>
              <a:sym typeface="Catamaran"/>
            </a:endParaRPr>
          </a:p>
          <a:p>
            <a:pPr marL="342900" marR="0" lvl="0" indent="-342900" algn="just" rtl="0">
              <a:lnSpc>
                <a:spcPct val="110000"/>
              </a:lnSpc>
              <a:spcBef>
                <a:spcPts val="325"/>
              </a:spcBef>
              <a:spcAft>
                <a:spcPts val="0"/>
              </a:spcAft>
              <a:buClr>
                <a:schemeClr val="dk1"/>
              </a:buClr>
              <a:buSzPct val="100000"/>
              <a:buFont typeface="Arial"/>
              <a:buChar char="•"/>
            </a:pPr>
            <a:r>
              <a:rPr lang="es-ES" sz="2600">
                <a:solidFill>
                  <a:schemeClr val="dk1"/>
                </a:solidFill>
                <a:latin typeface="Catamaran"/>
                <a:ea typeface="Catamaran"/>
                <a:cs typeface="Catamaran"/>
                <a:sym typeface="Catamaran"/>
              </a:rPr>
              <a:t>El periodo exacto de inscripción se comunicará por correo electrónico (al que tengáis puesto en Ícaro).</a:t>
            </a:r>
            <a:endParaRPr/>
          </a:p>
        </p:txBody>
      </p:sp>
      <p:pic>
        <p:nvPicPr>
          <p:cNvPr id="259" name="Google Shape;259;p20"/>
          <p:cNvPicPr preferRelativeResize="0"/>
          <p:nvPr/>
        </p:nvPicPr>
        <p:blipFill rotWithShape="1">
          <a:blip r:embed="rId4">
            <a:alphaModFix/>
          </a:blip>
          <a:srcRect/>
          <a:stretch/>
        </p:blipFill>
        <p:spPr>
          <a:xfrm>
            <a:off x="8064915" y="419325"/>
            <a:ext cx="612827" cy="612827"/>
          </a:xfrm>
          <a:prstGeom prst="rect">
            <a:avLst/>
          </a:prstGeom>
          <a:solidFill>
            <a:schemeClr val="accen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fade">
                                      <p:cBhvr>
                                        <p:cTn id="7" dur="5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21" descr="Prácticas profesionales pagas: Sector público abrió las puertas a  universitarios, consulte cómo vincularse"/>
          <p:cNvPicPr preferRelativeResize="0"/>
          <p:nvPr/>
        </p:nvPicPr>
        <p:blipFill rotWithShape="1">
          <a:blip r:embed="rId3">
            <a:alphaModFix/>
          </a:blip>
          <a:srcRect t="26596" b="15640"/>
          <a:stretch/>
        </p:blipFill>
        <p:spPr>
          <a:xfrm>
            <a:off x="1314570" y="4141178"/>
            <a:ext cx="6440245" cy="2092569"/>
          </a:xfrm>
          <a:prstGeom prst="rect">
            <a:avLst/>
          </a:prstGeom>
          <a:noFill/>
          <a:ln>
            <a:noFill/>
          </a:ln>
        </p:spPr>
      </p:pic>
      <p:sp>
        <p:nvSpPr>
          <p:cNvPr id="266" name="Google Shape;266;p21"/>
          <p:cNvSpPr txBox="1"/>
          <p:nvPr/>
        </p:nvSpPr>
        <p:spPr>
          <a:xfrm>
            <a:off x="323528" y="1286073"/>
            <a:ext cx="8496944" cy="3719881"/>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00000"/>
              </a:lnSpc>
              <a:spcBef>
                <a:spcPts val="0"/>
              </a:spcBef>
              <a:spcAft>
                <a:spcPts val="0"/>
              </a:spcAft>
              <a:buClr>
                <a:schemeClr val="dk1"/>
              </a:buClr>
              <a:buSzPts val="1800"/>
              <a:buFont typeface="Arial"/>
              <a:buChar char="•"/>
            </a:pPr>
            <a:r>
              <a:rPr lang="es-ES" sz="1800" b="0" i="0" u="none" strike="noStrike" cap="none">
                <a:solidFill>
                  <a:schemeClr val="dk1"/>
                </a:solidFill>
                <a:latin typeface="Catamaran"/>
                <a:ea typeface="Catamaran"/>
                <a:cs typeface="Catamaran"/>
                <a:sym typeface="Catamaran"/>
              </a:rPr>
              <a:t>La adjudicación de ofertas se hará atendiendo a la </a:t>
            </a:r>
            <a:r>
              <a:rPr lang="es-ES" sz="1800" b="1">
                <a:solidFill>
                  <a:srgbClr val="FF0000"/>
                </a:solidFill>
                <a:latin typeface="Catamaran"/>
                <a:ea typeface="Catamaran"/>
                <a:cs typeface="Catamaran"/>
                <a:sym typeface="Catamaran"/>
              </a:rPr>
              <a:t>nota del expediente académico </a:t>
            </a:r>
            <a:r>
              <a:rPr lang="es-ES" sz="1800" b="0" i="0" u="none" strike="noStrike" cap="none">
                <a:solidFill>
                  <a:schemeClr val="dk1"/>
                </a:solidFill>
                <a:latin typeface="Catamaran"/>
                <a:ea typeface="Catamaran"/>
                <a:cs typeface="Catamaran"/>
                <a:sym typeface="Catamaran"/>
              </a:rPr>
              <a:t>de cada estudiante, teniendo en cuenta la nota</a:t>
            </a:r>
            <a:r>
              <a:rPr lang="es-ES" sz="1800">
                <a:solidFill>
                  <a:schemeClr val="dk1"/>
                </a:solidFill>
                <a:latin typeface="Catamaran"/>
                <a:ea typeface="Catamaran"/>
                <a:cs typeface="Catamaran"/>
                <a:sym typeface="Catamaran"/>
              </a:rPr>
              <a:t> media que tenía a final del curso anterior.</a:t>
            </a:r>
            <a:endParaRPr sz="1800" b="0" i="0" u="none" strike="noStrike" cap="none">
              <a:solidFill>
                <a:schemeClr val="dk1"/>
              </a:solidFill>
              <a:latin typeface="Catamaran"/>
              <a:ea typeface="Catamaran"/>
              <a:cs typeface="Catamaran"/>
              <a:sym typeface="Catamaran"/>
            </a:endParaRPr>
          </a:p>
          <a:p>
            <a:pPr marL="342900" marR="0" lvl="0" indent="-342900" algn="just" rtl="0">
              <a:lnSpc>
                <a:spcPct val="100000"/>
              </a:lnSpc>
              <a:spcBef>
                <a:spcPts val="360"/>
              </a:spcBef>
              <a:spcAft>
                <a:spcPts val="0"/>
              </a:spcAft>
              <a:buClr>
                <a:schemeClr val="dk1"/>
              </a:buClr>
              <a:buSzPts val="1800"/>
              <a:buFont typeface="Arial"/>
              <a:buChar char="•"/>
            </a:pPr>
            <a:r>
              <a:rPr lang="es-ES" sz="1800" b="0" i="0" u="none" strike="noStrike" cap="none">
                <a:solidFill>
                  <a:schemeClr val="dk1"/>
                </a:solidFill>
                <a:latin typeface="Catamaran"/>
                <a:ea typeface="Catamaran"/>
                <a:cs typeface="Catamaran"/>
                <a:sym typeface="Catamaran"/>
              </a:rPr>
              <a:t>Finalizado el periodo de inscripción, se enviará a través de correo electrónico un </a:t>
            </a:r>
            <a:r>
              <a:rPr lang="es-ES" sz="1800" b="1" i="0" u="none" strike="noStrike" cap="none">
                <a:solidFill>
                  <a:srgbClr val="FF0000"/>
                </a:solidFill>
                <a:latin typeface="Catamaran"/>
                <a:ea typeface="Catamaran"/>
                <a:cs typeface="Catamaran"/>
                <a:sym typeface="Catamaran"/>
              </a:rPr>
              <a:t>Listado Provisional de Adjudicación</a:t>
            </a:r>
            <a:r>
              <a:rPr lang="es-ES" sz="1800" b="0" i="0" u="none" strike="noStrike" cap="none">
                <a:solidFill>
                  <a:srgbClr val="FF0000"/>
                </a:solidFill>
                <a:latin typeface="Catamaran"/>
                <a:ea typeface="Catamaran"/>
                <a:cs typeface="Catamaran"/>
                <a:sym typeface="Catamaran"/>
              </a:rPr>
              <a:t> </a:t>
            </a:r>
            <a:r>
              <a:rPr lang="es-ES" sz="1800" b="0" i="0" u="none" strike="noStrike" cap="none">
                <a:solidFill>
                  <a:schemeClr val="dk1"/>
                </a:solidFill>
                <a:latin typeface="Catamaran"/>
                <a:ea typeface="Catamaran"/>
                <a:cs typeface="Catamaran"/>
                <a:sym typeface="Catamaran"/>
              </a:rPr>
              <a:t>y se abrirá un periodo de alegaciones.</a:t>
            </a:r>
            <a:endParaRPr/>
          </a:p>
          <a:p>
            <a:pPr marL="342900" marR="0" lvl="0" indent="-342900" algn="just" rtl="0">
              <a:lnSpc>
                <a:spcPct val="100000"/>
              </a:lnSpc>
              <a:spcBef>
                <a:spcPts val="360"/>
              </a:spcBef>
              <a:spcAft>
                <a:spcPts val="0"/>
              </a:spcAft>
              <a:buClr>
                <a:schemeClr val="dk1"/>
              </a:buClr>
              <a:buSzPts val="1800"/>
              <a:buFont typeface="Arial"/>
              <a:buChar char="•"/>
            </a:pPr>
            <a:r>
              <a:rPr lang="es-ES" sz="1800" b="0" i="0" u="none" strike="noStrike" cap="none">
                <a:solidFill>
                  <a:schemeClr val="dk1"/>
                </a:solidFill>
                <a:latin typeface="Catamaran"/>
                <a:ea typeface="Catamaran"/>
                <a:cs typeface="Catamaran"/>
                <a:sym typeface="Catamaran"/>
              </a:rPr>
              <a:t>Finalizado dicho periodo </a:t>
            </a:r>
            <a:r>
              <a:rPr lang="es-ES" sz="1800">
                <a:solidFill>
                  <a:schemeClr val="dk1"/>
                </a:solidFill>
                <a:latin typeface="Catamaran"/>
                <a:ea typeface="Catamaran"/>
                <a:cs typeface="Catamaran"/>
                <a:sym typeface="Catamaran"/>
              </a:rPr>
              <a:t>de alegaciones </a:t>
            </a:r>
            <a:r>
              <a:rPr lang="es-ES" sz="1800" b="0" i="0" u="none" strike="noStrike" cap="none">
                <a:solidFill>
                  <a:schemeClr val="dk1"/>
                </a:solidFill>
                <a:latin typeface="Catamaran"/>
                <a:ea typeface="Catamaran"/>
                <a:cs typeface="Catamaran"/>
                <a:sym typeface="Catamaran"/>
              </a:rPr>
              <a:t>se enviará vía correo electrónico el </a:t>
            </a:r>
            <a:r>
              <a:rPr lang="es-ES" sz="1800" b="1" i="0" u="none" strike="noStrike" cap="none">
                <a:solidFill>
                  <a:srgbClr val="FF0000"/>
                </a:solidFill>
                <a:latin typeface="Catamaran"/>
                <a:ea typeface="Catamaran"/>
                <a:cs typeface="Catamaran"/>
                <a:sym typeface="Catamaran"/>
              </a:rPr>
              <a:t>Listado Definitivo de Adjudicación</a:t>
            </a:r>
            <a:r>
              <a:rPr lang="es-ES" sz="1800" b="0" i="0" u="none" strike="noStrike" cap="none">
                <a:solidFill>
                  <a:srgbClr val="FF0000"/>
                </a:solidFill>
                <a:latin typeface="Catamaran"/>
                <a:ea typeface="Catamaran"/>
                <a:cs typeface="Catamaran"/>
                <a:sym typeface="Catamaran"/>
              </a:rPr>
              <a:t> </a:t>
            </a:r>
            <a:r>
              <a:rPr lang="es-ES" sz="1800" b="0" i="0" u="none" strike="noStrike" cap="none">
                <a:solidFill>
                  <a:schemeClr val="dk1"/>
                </a:solidFill>
                <a:latin typeface="Catamaran"/>
                <a:ea typeface="Catamaran"/>
                <a:cs typeface="Catamaran"/>
                <a:sym typeface="Catamaran"/>
              </a:rPr>
              <a:t>de ofertas y se comunicará a cada persona la fecha en la que tiene que confirmar la aceptación a través de la aplicación Ícaro.</a:t>
            </a:r>
            <a:endParaRPr/>
          </a:p>
          <a:p>
            <a:pPr marL="342900" marR="0" lvl="0" indent="-342900" algn="just" rtl="0">
              <a:lnSpc>
                <a:spcPct val="100000"/>
              </a:lnSpc>
              <a:spcBef>
                <a:spcPts val="360"/>
              </a:spcBef>
              <a:spcAft>
                <a:spcPts val="0"/>
              </a:spcAft>
              <a:buClr>
                <a:schemeClr val="dk1"/>
              </a:buClr>
              <a:buSzPts val="1800"/>
              <a:buFont typeface="Arial"/>
              <a:buChar char="•"/>
            </a:pPr>
            <a:r>
              <a:rPr lang="es-ES" sz="1800" b="0" i="0" u="none" strike="noStrike" cap="none">
                <a:solidFill>
                  <a:schemeClr val="dk1"/>
                </a:solidFill>
                <a:latin typeface="Catamaran"/>
                <a:ea typeface="Catamaran"/>
                <a:cs typeface="Catamaran"/>
                <a:sym typeface="Catamaran"/>
              </a:rPr>
              <a:t>Las personas con oferta adjudicada tienen la obligación de aceptarla.</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tamaran"/>
              <a:ea typeface="Catamaran"/>
              <a:cs typeface="Catamaran"/>
              <a:sym typeface="Catamaran"/>
            </a:endParaRPr>
          </a:p>
          <a:p>
            <a:pPr marL="342900" marR="0" lvl="0" indent="-1397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tamaran"/>
              <a:ea typeface="Catamaran"/>
              <a:cs typeface="Catamaran"/>
              <a:sym typeface="Catamaran"/>
            </a:endParaRPr>
          </a:p>
        </p:txBody>
      </p:sp>
      <p:sp>
        <p:nvSpPr>
          <p:cNvPr id="267" name="Google Shape;267;p21"/>
          <p:cNvSpPr txBox="1"/>
          <p:nvPr/>
        </p:nvSpPr>
        <p:spPr>
          <a:xfrm>
            <a:off x="323528" y="0"/>
            <a:ext cx="8229600" cy="11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400"/>
              <a:buFont typeface="Catamaran"/>
              <a:buNone/>
            </a:pPr>
            <a:endParaRPr sz="2400" b="0" i="0" u="none" strike="noStrike" cap="none">
              <a:solidFill>
                <a:schemeClr val="dk1"/>
              </a:solidFill>
              <a:latin typeface="Catamaran"/>
              <a:ea typeface="Catamaran"/>
              <a:cs typeface="Catamaran"/>
              <a:sym typeface="Catamaran"/>
            </a:endParaRPr>
          </a:p>
          <a:p>
            <a:pPr marL="0" marR="0" lvl="0" indent="0" algn="ctr" rtl="0">
              <a:lnSpc>
                <a:spcPct val="100000"/>
              </a:lnSpc>
              <a:spcBef>
                <a:spcPts val="0"/>
              </a:spcBef>
              <a:spcAft>
                <a:spcPts val="0"/>
              </a:spcAft>
              <a:buClr>
                <a:srgbClr val="1D4F83"/>
              </a:buClr>
              <a:buSzPts val="2400"/>
              <a:buFont typeface="Catamaran"/>
              <a:buNone/>
            </a:pPr>
            <a:r>
              <a:rPr lang="es-ES" sz="2400" b="1">
                <a:solidFill>
                  <a:srgbClr val="1D4F83"/>
                </a:solidFill>
                <a:latin typeface="Catamaran"/>
                <a:ea typeface="Catamaran"/>
                <a:cs typeface="Catamaran"/>
                <a:sym typeface="Catamaran"/>
              </a:rPr>
              <a:t>ADJUDICACIÓN DE PUESTOS</a:t>
            </a:r>
            <a:endParaRPr/>
          </a:p>
        </p:txBody>
      </p:sp>
      <p:pic>
        <p:nvPicPr>
          <p:cNvPr id="268" name="Google Shape;268;p21"/>
          <p:cNvPicPr preferRelativeResize="0"/>
          <p:nvPr/>
        </p:nvPicPr>
        <p:blipFill rotWithShape="1">
          <a:blip r:embed="rId4">
            <a:alphaModFix/>
          </a:blip>
          <a:srcRect/>
          <a:stretch/>
        </p:blipFill>
        <p:spPr>
          <a:xfrm>
            <a:off x="8065765" y="399355"/>
            <a:ext cx="487363" cy="487363"/>
          </a:xfrm>
          <a:prstGeom prst="rect">
            <a:avLst/>
          </a:prstGeom>
          <a:solidFill>
            <a:schemeClr val="accen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5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2"/>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26195"/>
              </a:buClr>
              <a:buSzPts val="17000"/>
              <a:buFont typeface="Catamaran"/>
              <a:buNone/>
            </a:pPr>
            <a:r>
              <a:rPr lang="es-ES"/>
              <a:t>5</a:t>
            </a:r>
            <a:endParaRPr/>
          </a:p>
        </p:txBody>
      </p:sp>
      <p:sp>
        <p:nvSpPr>
          <p:cNvPr id="275" name="Google Shape;275;p22"/>
          <p:cNvSpPr txBox="1">
            <a:spLocks noGrp="1"/>
          </p:cNvSpPr>
          <p:nvPr>
            <p:ph type="subTitle" idx="1"/>
          </p:nvPr>
        </p:nvSpPr>
        <p:spPr>
          <a:xfrm>
            <a:off x="4778718" y="3683479"/>
            <a:ext cx="4114800" cy="2979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900"/>
              <a:buNone/>
            </a:pPr>
            <a:r>
              <a:rPr lang="es-ES" sz="1900"/>
              <a:t>CALENDARIO</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graphicFrame>
        <p:nvGraphicFramePr>
          <p:cNvPr id="281" name="Google Shape;281;p26"/>
          <p:cNvGraphicFramePr/>
          <p:nvPr>
            <p:extLst>
              <p:ext uri="{D42A27DB-BD31-4B8C-83A1-F6EECF244321}">
                <p14:modId xmlns:p14="http://schemas.microsoft.com/office/powerpoint/2010/main" val="1669088522"/>
              </p:ext>
            </p:extLst>
          </p:nvPr>
        </p:nvGraphicFramePr>
        <p:xfrm>
          <a:off x="0" y="1003310"/>
          <a:ext cx="9144000" cy="6677240"/>
        </p:xfrm>
        <a:graphic>
          <a:graphicData uri="http://schemas.openxmlformats.org/drawingml/2006/table">
            <a:tbl>
              <a:tblPr bandRow="1">
                <a:noFill/>
                <a:tableStyleId>{7809581A-EF65-4E4A-B604-DEDCB4B3F9DD}</a:tableStyleId>
              </a:tblPr>
              <a:tblGrid>
                <a:gridCol w="2916275">
                  <a:extLst>
                    <a:ext uri="{9D8B030D-6E8A-4147-A177-3AD203B41FA5}">
                      <a16:colId xmlns:a16="http://schemas.microsoft.com/office/drawing/2014/main" val="20000"/>
                    </a:ext>
                  </a:extLst>
                </a:gridCol>
                <a:gridCol w="6227725">
                  <a:extLst>
                    <a:ext uri="{9D8B030D-6E8A-4147-A177-3AD203B41FA5}">
                      <a16:colId xmlns:a16="http://schemas.microsoft.com/office/drawing/2014/main" val="20001"/>
                    </a:ext>
                  </a:extLst>
                </a:gridCol>
              </a:tblGrid>
              <a:tr h="234991">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08/09/2025</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Apertura Curso Prevención Riesgos Laborales </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0"/>
                  </a:ext>
                </a:extLst>
              </a:tr>
              <a:tr h="864092">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ea typeface="Calibri"/>
                          <a:cs typeface="Calibri" panose="020F0502020204030204" pitchFamily="34" charset="0"/>
                          <a:sym typeface="Calibri"/>
                        </a:rPr>
                        <a:t>Primera reunión: 24/09/2025</a:t>
                      </a:r>
                    </a:p>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ea typeface="Calibri"/>
                          <a:cs typeface="Calibri" panose="020F0502020204030204" pitchFamily="34" charset="0"/>
                          <a:sym typeface="Calibri"/>
                        </a:rPr>
                        <a:t>Segunda reunión: febrero</a:t>
                      </a: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cs typeface="Calibri" panose="020F0502020204030204" pitchFamily="34" charset="0"/>
                        </a:rPr>
                        <a:t>Reuniones presenciales con estudiantes</a:t>
                      </a:r>
                      <a:endParaRPr sz="12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1"/>
                  </a:ext>
                </a:extLst>
              </a:tr>
              <a:tr h="256174">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24/09/2025</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Taller de Orientación Profesional</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2"/>
                  </a:ext>
                </a:extLst>
              </a:tr>
              <a:tr h="579262">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cs typeface="Calibri" panose="020F0502020204030204" pitchFamily="34" charset="0"/>
                        </a:rPr>
                        <a:t>10/10/2025</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cs typeface="Calibri" panose="020F0502020204030204" pitchFamily="34" charset="0"/>
                        </a:rPr>
                        <a:t>Plazo Máximo para tener realizado el curso de prevención de riesgos laborales. Quien no lo tenga hecho no entrará en el proceso de elección de empresas</a:t>
                      </a:r>
                      <a:r>
                        <a:rPr lang="es-ES" sz="1200" u="none" strike="noStrike" cap="none" dirty="0">
                          <a:solidFill>
                            <a:schemeClr val="tx1"/>
                          </a:solidFill>
                          <a:latin typeface="Calibri" panose="020F0502020204030204" pitchFamily="34" charset="0"/>
                          <a:cs typeface="Calibri" panose="020F0502020204030204" pitchFamily="34" charset="0"/>
                        </a:rPr>
                        <a:t>.</a:t>
                      </a:r>
                      <a:endParaRPr sz="12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3"/>
                  </a:ext>
                </a:extLst>
              </a:tr>
              <a:tr h="234991">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cs typeface="Calibri" panose="020F0502020204030204" pitchFamily="34" charset="0"/>
                        </a:rPr>
                        <a:t>14/10/2025</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Plazo máximo para recibir ofertas perfiladas</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4"/>
                  </a:ext>
                </a:extLst>
              </a:tr>
              <a:tr h="328727">
                <a:tc>
                  <a:txBody>
                    <a:bodyPr/>
                    <a:lstStyle/>
                    <a:p>
                      <a:pPr marL="0" marR="0" lvl="0" indent="0" algn="ctr" rtl="0">
                        <a:lnSpc>
                          <a:spcPct val="115000"/>
                        </a:lnSpc>
                        <a:spcBef>
                          <a:spcPts val="0"/>
                        </a:spcBef>
                        <a:spcAft>
                          <a:spcPts val="0"/>
                        </a:spcAft>
                        <a:buNone/>
                      </a:pPr>
                      <a:endParaRPr lang="es-ES" sz="1200" u="none" strike="noStrike" cap="none" dirty="0">
                        <a:latin typeface="Calibri" panose="020F0502020204030204" pitchFamily="34" charset="0"/>
                        <a:cs typeface="Calibri" panose="020F0502020204030204" pitchFamily="34" charset="0"/>
                      </a:endParaRPr>
                    </a:p>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15/10/2025</a:t>
                      </a:r>
                    </a:p>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16/10/2025</a:t>
                      </a:r>
                    </a:p>
                    <a:p>
                      <a:pPr marL="0" marR="0" lvl="0" indent="0" algn="ctr" rtl="0">
                        <a:lnSpc>
                          <a:spcPct val="115000"/>
                        </a:lnSpc>
                        <a:spcBef>
                          <a:spcPts val="0"/>
                        </a:spcBef>
                        <a:spcAft>
                          <a:spcPts val="0"/>
                        </a:spcAft>
                        <a:buNone/>
                      </a:pP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Enviar ofertas al coordinador para su AUTORIZACION</a:t>
                      </a:r>
                    </a:p>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Publicación de las ofertas en la web del Grado</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5"/>
                  </a:ext>
                </a:extLst>
              </a:tr>
              <a:tr h="234991">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cs typeface="Calibri" panose="020F0502020204030204" pitchFamily="34" charset="0"/>
                        </a:rPr>
                        <a:t>21/10/2025-23/10/2025</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Solicitud del alumnado (preferencias)</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6"/>
                  </a:ext>
                </a:extLst>
              </a:tr>
              <a:tr h="234991">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27/10/2025</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Resolución Provisional</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7"/>
                  </a:ext>
                </a:extLst>
              </a:tr>
              <a:tr h="469958">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28/10/2025-29/10/2025</a:t>
                      </a:r>
                      <a:endParaRPr lang="es-ES"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Alegaciones</a:t>
                      </a:r>
                      <a:endParaRPr sz="1200" u="none" strike="noStrike" cap="none" dirty="0">
                        <a:solidFill>
                          <a:srgbClr val="000000"/>
                        </a:solidFill>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8"/>
                  </a:ext>
                </a:extLst>
              </a:tr>
              <a:tr h="234991">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30/10/2025-03/11/2025</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Respuesta Alegaciones</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9"/>
                  </a:ext>
                </a:extLst>
              </a:tr>
              <a:tr h="618720">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05/11/2025</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Resolución Definitiva</a:t>
                      </a:r>
                    </a:p>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Correo electrónico comunicando a las empresas la incorporación del alumno</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10"/>
                  </a:ext>
                </a:extLst>
              </a:tr>
              <a:tr h="234991">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1D4F83"/>
                          </a:highlight>
                          <a:latin typeface="Calibri" panose="020F0502020204030204" pitchFamily="34" charset="0"/>
                          <a:cs typeface="Calibri" panose="020F0502020204030204" pitchFamily="34" charset="0"/>
                        </a:rPr>
                        <a:t>07/11/2025-10/11/2025</a:t>
                      </a:r>
                      <a:endParaRPr lang="es-ES" sz="1200" u="none" strike="noStrike" cap="none" dirty="0">
                        <a:solidFill>
                          <a:schemeClr val="bg1"/>
                        </a:solidFill>
                        <a:highlight>
                          <a:srgbClr val="1D4F83"/>
                        </a:highlight>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1D4F83"/>
                          </a:highlight>
                          <a:latin typeface="Calibri" panose="020F0502020204030204" pitchFamily="34" charset="0"/>
                          <a:cs typeface="Calibri" panose="020F0502020204030204" pitchFamily="34" charset="0"/>
                        </a:rPr>
                        <a:t>Aceptación de las Prácticas. Si no se acepta no se puede comenzar-</a:t>
                      </a:r>
                      <a:endParaRPr lang="es-ES" sz="1200" u="none" strike="noStrike" cap="none" dirty="0">
                        <a:solidFill>
                          <a:schemeClr val="bg1"/>
                        </a:solidFill>
                        <a:highlight>
                          <a:srgbClr val="1D4F83"/>
                        </a:highlight>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11"/>
                  </a:ext>
                </a:extLst>
              </a:tr>
              <a:tr h="469958">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17/11/2025-30/01/2026 (incluye Navidad)</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Incorporación a la empresa y realización de las prácticas en el primer periodo</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12"/>
                  </a:ext>
                </a:extLst>
              </a:tr>
              <a:tr h="234991">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16/01/2026</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Activación de los informes de valoración y encuestas (deben estar activados hasta el 10 de julio)</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13"/>
                  </a:ext>
                </a:extLst>
              </a:tr>
              <a:tr h="710219">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ea typeface="Calibri"/>
                          <a:cs typeface="Calibri" panose="020F0502020204030204" pitchFamily="34" charset="0"/>
                          <a:sym typeface="Calibri"/>
                        </a:rPr>
                        <a:t>02/02/2026</a:t>
                      </a:r>
                      <a:endParaRPr sz="12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Correo electrónico comunicando a las empresas la incorporación del alumno en el segundo periodo</a:t>
                      </a:r>
                    </a:p>
                  </a:txBody>
                  <a:tcPr marL="66375" marR="66375" marT="0" marB="0" anchor="ctr"/>
                </a:tc>
                <a:extLst>
                  <a:ext uri="{0D108BD9-81ED-4DB2-BD59-A6C34878D82A}">
                    <a16:rowId xmlns:a16="http://schemas.microsoft.com/office/drawing/2014/main" val="10014"/>
                  </a:ext>
                </a:extLst>
              </a:tr>
              <a:tr h="234991">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extLst>
                  <a:ext uri="{0D108BD9-81ED-4DB2-BD59-A6C34878D82A}">
                    <a16:rowId xmlns:a16="http://schemas.microsoft.com/office/drawing/2014/main" val="10015"/>
                  </a:ext>
                </a:extLst>
              </a:tr>
            </a:tbl>
          </a:graphicData>
        </a:graphic>
      </p:graphicFrame>
      <p:sp>
        <p:nvSpPr>
          <p:cNvPr id="282" name="Google Shape;282;p26"/>
          <p:cNvSpPr/>
          <p:nvPr/>
        </p:nvSpPr>
        <p:spPr>
          <a:xfrm>
            <a:off x="0" y="180959"/>
            <a:ext cx="9144000" cy="646290"/>
          </a:xfrm>
          <a:prstGeom prst="rect">
            <a:avLst/>
          </a:prstGeom>
          <a:solidFill>
            <a:srgbClr val="4F81BD"/>
          </a:solid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FFFFFF"/>
              </a:buClr>
              <a:buSzPts val="1200"/>
              <a:buFont typeface="Catamaran"/>
              <a:buNone/>
            </a:pPr>
            <a:r>
              <a:rPr lang="es-ES" sz="1200" b="1" i="0" u="none" strike="noStrike" cap="none" dirty="0">
                <a:solidFill>
                  <a:srgbClr val="FFFFFF"/>
                </a:solidFill>
                <a:latin typeface="Catamaran"/>
                <a:ea typeface="Catamaran"/>
                <a:cs typeface="Catamaran"/>
                <a:sym typeface="Catamaran"/>
              </a:rPr>
              <a:t>CALENDARIO DE PRÁCTICAS CURRICULARES DE LA ESCUELA SUPERIOR DE INGENIERÍA</a:t>
            </a:r>
            <a:endParaRPr sz="1800" dirty="0">
              <a:solidFill>
                <a:schemeClr val="lt1"/>
              </a:solidFill>
              <a:latin typeface="Catamaran"/>
              <a:ea typeface="Catamaran"/>
              <a:cs typeface="Catamaran"/>
              <a:sym typeface="Catamaran"/>
            </a:endParaRPr>
          </a:p>
          <a:p>
            <a:pPr marL="0" marR="0" lvl="0" indent="0" algn="ctr" rtl="0">
              <a:lnSpc>
                <a:spcPct val="100000"/>
              </a:lnSpc>
              <a:spcBef>
                <a:spcPts val="0"/>
              </a:spcBef>
              <a:spcAft>
                <a:spcPts val="0"/>
              </a:spcAft>
              <a:buClr>
                <a:schemeClr val="dk1"/>
              </a:buClr>
              <a:buSzPts val="1200"/>
              <a:buFont typeface="Catamaran"/>
              <a:buNone/>
            </a:pPr>
            <a:endParaRPr sz="1200" b="0" i="0" u="none" strike="noStrike" cap="none" dirty="0">
              <a:solidFill>
                <a:schemeClr val="dk1"/>
              </a:solidFill>
              <a:latin typeface="Catamaran"/>
              <a:ea typeface="Catamaran"/>
              <a:cs typeface="Catamaran"/>
              <a:sym typeface="Catamaran"/>
            </a:endParaRPr>
          </a:p>
          <a:p>
            <a:pPr marL="0" marR="0" lvl="0" indent="0" algn="ctr" rtl="0">
              <a:lnSpc>
                <a:spcPct val="100000"/>
              </a:lnSpc>
              <a:spcBef>
                <a:spcPts val="0"/>
              </a:spcBef>
              <a:spcAft>
                <a:spcPts val="0"/>
              </a:spcAft>
              <a:buClr>
                <a:srgbClr val="C9C9C9"/>
              </a:buClr>
              <a:buSzPts val="1200"/>
              <a:buFont typeface="Catamaran"/>
              <a:buNone/>
            </a:pPr>
            <a:r>
              <a:rPr lang="es-ES" sz="1200" b="1" i="1" u="none" strike="noStrike" cap="none" dirty="0">
                <a:solidFill>
                  <a:srgbClr val="C9C9C9"/>
                </a:solidFill>
                <a:latin typeface="Catamaran"/>
                <a:ea typeface="Catamaran"/>
                <a:cs typeface="Catamaran"/>
                <a:sym typeface="Catamaran"/>
              </a:rPr>
              <a:t>Ingeniería Agrícola, Electrónica Industrial</a:t>
            </a:r>
            <a:r>
              <a:rPr lang="es-ES" sz="1200" b="1" dirty="0">
                <a:solidFill>
                  <a:srgbClr val="C9C9C9"/>
                </a:solidFill>
                <a:latin typeface="Catamaran"/>
                <a:ea typeface="Catamaran"/>
                <a:cs typeface="Catamaran"/>
                <a:sym typeface="Catamaran"/>
              </a:rPr>
              <a:t>, Mecánica, Informática, Eléctrica y Química Industrial</a:t>
            </a:r>
            <a:endParaRPr sz="600" b="0" i="0" u="none" strike="noStrike" cap="none" dirty="0">
              <a:solidFill>
                <a:srgbClr val="C9C9C9"/>
              </a:solidFill>
              <a:latin typeface="Catamaran"/>
              <a:ea typeface="Catamaran"/>
              <a:cs typeface="Catamaran"/>
              <a:sym typeface="Catamar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aphicFrame>
        <p:nvGraphicFramePr>
          <p:cNvPr id="288" name="Google Shape;288;g365847f38d3_0_0"/>
          <p:cNvGraphicFramePr/>
          <p:nvPr>
            <p:extLst>
              <p:ext uri="{D42A27DB-BD31-4B8C-83A1-F6EECF244321}">
                <p14:modId xmlns:p14="http://schemas.microsoft.com/office/powerpoint/2010/main" val="3767686158"/>
              </p:ext>
            </p:extLst>
          </p:nvPr>
        </p:nvGraphicFramePr>
        <p:xfrm>
          <a:off x="1" y="1003310"/>
          <a:ext cx="9144000" cy="5945386"/>
        </p:xfrm>
        <a:graphic>
          <a:graphicData uri="http://schemas.openxmlformats.org/drawingml/2006/table">
            <a:tbl>
              <a:tblPr bandRow="1">
                <a:noFill/>
                <a:tableStyleId>{7809581A-EF65-4E4A-B604-DEDCB4B3F9DD}</a:tableStyleId>
              </a:tblPr>
              <a:tblGrid>
                <a:gridCol w="2901758">
                  <a:extLst>
                    <a:ext uri="{9D8B030D-6E8A-4147-A177-3AD203B41FA5}">
                      <a16:colId xmlns:a16="http://schemas.microsoft.com/office/drawing/2014/main" val="20000"/>
                    </a:ext>
                  </a:extLst>
                </a:gridCol>
                <a:gridCol w="6242242">
                  <a:extLst>
                    <a:ext uri="{9D8B030D-6E8A-4147-A177-3AD203B41FA5}">
                      <a16:colId xmlns:a16="http://schemas.microsoft.com/office/drawing/2014/main" val="20001"/>
                    </a:ext>
                  </a:extLst>
                </a:gridCol>
              </a:tblGrid>
              <a:tr h="408110">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09/02/2026-16/04/2026 (incluye  Semana Santa)</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Incorporación a la empresa y realización de las prácticas en el segundo periodo</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0"/>
                  </a:ext>
                </a:extLst>
              </a:tr>
              <a:tr h="445224">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ea typeface="Calibri"/>
                          <a:cs typeface="Calibri" panose="020F0502020204030204" pitchFamily="34" charset="0"/>
                          <a:sym typeface="Calibri"/>
                        </a:rPr>
                        <a:t>13/04/2026</a:t>
                      </a:r>
                      <a:endParaRPr sz="12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ea typeface="Calibri"/>
                          <a:cs typeface="Calibri" panose="020F0502020204030204" pitchFamily="34" charset="0"/>
                          <a:sym typeface="Calibri"/>
                        </a:rPr>
                        <a:t>Correo electrónico comunicando a las empresas la incorporación del alumno en el tercer periodo</a:t>
                      </a:r>
                    </a:p>
                  </a:txBody>
                  <a:tcPr marL="66375" marR="66375" marT="0" marB="0" anchor="ctr"/>
                </a:tc>
                <a:extLst>
                  <a:ext uri="{0D108BD9-81ED-4DB2-BD59-A6C34878D82A}">
                    <a16:rowId xmlns:a16="http://schemas.microsoft.com/office/drawing/2014/main" val="10001"/>
                  </a:ext>
                </a:extLst>
              </a:tr>
              <a:tr h="408110">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20/04/2026-26/06/2026 (incluye  Semana Santa)</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rPr>
                        <a:t>Incorporación a la empresa y realización de las prácticas en el tercer periodo (se califica en la convocatoria extraordinaria de julio</a:t>
                      </a:r>
                      <a:endParaRPr sz="1200" u="none" strike="noStrike" cap="none" dirty="0">
                        <a:solidFill>
                          <a:schemeClr val="bg1"/>
                        </a:solidFill>
                        <a:highlight>
                          <a:srgbClr val="000080"/>
                        </a:highlight>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2"/>
                  </a:ext>
                </a:extLst>
              </a:tr>
              <a:tr h="573749">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ea typeface="Calibri"/>
                          <a:cs typeface="Calibri" panose="020F0502020204030204" pitchFamily="34" charset="0"/>
                          <a:sym typeface="Calibri"/>
                        </a:rPr>
                        <a:t>Calificación convocatoria ordinaria  (mayo)</a:t>
                      </a:r>
                      <a:endParaRPr sz="12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cs typeface="Calibri" panose="020F0502020204030204" pitchFamily="34" charset="0"/>
                        </a:rPr>
                        <a:t>Valoración del tutor para los alumnos del primer y segundo periodo</a:t>
                      </a:r>
                      <a:endParaRPr sz="12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3"/>
                  </a:ext>
                </a:extLst>
              </a:tr>
              <a:tr h="680484">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Hasta el 26/06/2026 (fecha límite cierre de actas de la convocatoria)</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cs typeface="Calibri" panose="020F0502020204030204" pitchFamily="34" charset="0"/>
                        </a:rPr>
                        <a:t>Entrega de actas por parte del tutor o responsable para los alumnos de la convocatoria de mayo (primer y segundo periodo)</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4"/>
                  </a:ext>
                </a:extLst>
              </a:tr>
              <a:tr h="797442">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Calificación convocatoria extraordinaria (julio)</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solidFill>
                            <a:schemeClr val="tx1"/>
                          </a:solidFill>
                          <a:latin typeface="Calibri" panose="020F0502020204030204" pitchFamily="34" charset="0"/>
                          <a:cs typeface="Calibri" panose="020F0502020204030204" pitchFamily="34" charset="0"/>
                        </a:rPr>
                        <a:t>Valoración del tutor para los alumnos del tercer periodo</a:t>
                      </a:r>
                      <a:endParaRPr lang="es-ES" sz="1200" u="none" strike="noStrike" cap="none" dirty="0">
                        <a:solidFill>
                          <a:schemeClr val="tx1"/>
                        </a:solidFill>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5"/>
                  </a:ext>
                </a:extLst>
              </a:tr>
              <a:tr h="495284">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Hasta el 14/07/2026 (fecha límite de cierre de actas de la convocatoria)</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tc>
                  <a:txBody>
                    <a:bodyPr/>
                    <a:lstStyle/>
                    <a:p>
                      <a:pPr marL="0" marR="0" lvl="0" indent="0" algn="ctr" rtl="0">
                        <a:lnSpc>
                          <a:spcPct val="115000"/>
                        </a:lnSpc>
                        <a:spcBef>
                          <a:spcPts val="0"/>
                        </a:spcBef>
                        <a:spcAft>
                          <a:spcPts val="0"/>
                        </a:spcAft>
                        <a:buNone/>
                      </a:pPr>
                      <a:r>
                        <a:rPr lang="es-ES" sz="1200" u="none" strike="noStrike" cap="none" dirty="0">
                          <a:latin typeface="Calibri" panose="020F0502020204030204" pitchFamily="34" charset="0"/>
                          <a:ea typeface="Calibri"/>
                          <a:cs typeface="Calibri" panose="020F0502020204030204" pitchFamily="34" charset="0"/>
                          <a:sym typeface="Calibri"/>
                        </a:rPr>
                        <a:t>Entrega de Actas por parte del tutor o responsable para los alumnos de la convocatoria de </a:t>
                      </a:r>
                      <a:r>
                        <a:rPr lang="es-ES" sz="1200" u="none" strike="noStrike" cap="none" dirty="0" err="1">
                          <a:latin typeface="Calibri" panose="020F0502020204030204" pitchFamily="34" charset="0"/>
                          <a:ea typeface="Calibri"/>
                          <a:cs typeface="Calibri" panose="020F0502020204030204" pitchFamily="34" charset="0"/>
                          <a:sym typeface="Calibri"/>
                        </a:rPr>
                        <a:t>juio</a:t>
                      </a:r>
                      <a:r>
                        <a:rPr lang="es-ES" sz="1200" u="none" strike="noStrike" cap="none" dirty="0">
                          <a:latin typeface="Calibri" panose="020F0502020204030204" pitchFamily="34" charset="0"/>
                          <a:ea typeface="Calibri"/>
                          <a:cs typeface="Calibri" panose="020F0502020204030204" pitchFamily="34" charset="0"/>
                          <a:sym typeface="Calibri"/>
                        </a:rPr>
                        <a:t> (tercer periodo)</a:t>
                      </a:r>
                      <a:endParaRPr sz="1200" u="none" strike="noStrike" cap="none" dirty="0">
                        <a:latin typeface="Calibri" panose="020F0502020204030204" pitchFamily="34" charset="0"/>
                        <a:ea typeface="Calibri"/>
                        <a:cs typeface="Calibri" panose="020F0502020204030204" pitchFamily="34" charset="0"/>
                        <a:sym typeface="Calibri"/>
                      </a:endParaRPr>
                    </a:p>
                  </a:txBody>
                  <a:tcPr marL="66375" marR="66375" marT="0" marB="0" anchor="ctr"/>
                </a:tc>
                <a:extLst>
                  <a:ext uri="{0D108BD9-81ED-4DB2-BD59-A6C34878D82A}">
                    <a16:rowId xmlns:a16="http://schemas.microsoft.com/office/drawing/2014/main" val="10006"/>
                  </a:ext>
                </a:extLst>
              </a:tr>
              <a:tr h="197892">
                <a:tc>
                  <a:txBody>
                    <a:bodyPr/>
                    <a:lstStyle/>
                    <a:p>
                      <a:pPr marL="0" marR="0" lvl="0" indent="0" algn="ctr" rtl="0">
                        <a:lnSpc>
                          <a:spcPct val="115000"/>
                        </a:lnSpc>
                        <a:spcBef>
                          <a:spcPts val="0"/>
                        </a:spcBef>
                        <a:spcAft>
                          <a:spcPts val="0"/>
                        </a:spcAft>
                        <a:buNone/>
                      </a:pPr>
                      <a:endParaRPr sz="1200" u="none" strike="noStrike" cap="none" dirty="0">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200" u="none" strike="noStrike" cap="none" dirty="0">
                        <a:latin typeface="Calibri"/>
                        <a:ea typeface="Calibri"/>
                        <a:cs typeface="Calibri"/>
                        <a:sym typeface="Calibri"/>
                      </a:endParaRPr>
                    </a:p>
                  </a:txBody>
                  <a:tcPr marL="66375" marR="66375" marT="0" marB="0" anchor="ctr"/>
                </a:tc>
                <a:extLst>
                  <a:ext uri="{0D108BD9-81ED-4DB2-BD59-A6C34878D82A}">
                    <a16:rowId xmlns:a16="http://schemas.microsoft.com/office/drawing/2014/main" val="10007"/>
                  </a:ext>
                </a:extLst>
              </a:tr>
              <a:tr h="291151">
                <a:tc>
                  <a:txBody>
                    <a:bodyPr/>
                    <a:lstStyle/>
                    <a:p>
                      <a:pPr marL="0" marR="0" lvl="0" indent="0" algn="ctr" rtl="0">
                        <a:lnSpc>
                          <a:spcPct val="115000"/>
                        </a:lnSpc>
                        <a:spcBef>
                          <a:spcPts val="0"/>
                        </a:spcBef>
                        <a:spcAft>
                          <a:spcPts val="0"/>
                        </a:spcAft>
                        <a:buNone/>
                      </a:pPr>
                      <a:endParaRPr sz="1200" u="none" strike="noStrike" cap="none" dirty="0">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200" u="none" strike="noStrike" cap="none" dirty="0">
                        <a:solidFill>
                          <a:srgbClr val="000000"/>
                        </a:solidFill>
                        <a:latin typeface="Calibri"/>
                        <a:ea typeface="Calibri"/>
                        <a:cs typeface="Calibri"/>
                        <a:sym typeface="Calibri"/>
                      </a:endParaRPr>
                    </a:p>
                  </a:txBody>
                  <a:tcPr marL="66375" marR="66375" marT="0" marB="0" anchor="ctr"/>
                </a:tc>
                <a:extLst>
                  <a:ext uri="{0D108BD9-81ED-4DB2-BD59-A6C34878D82A}">
                    <a16:rowId xmlns:a16="http://schemas.microsoft.com/office/drawing/2014/main" val="10008"/>
                  </a:ext>
                </a:extLst>
              </a:tr>
              <a:tr h="197892">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extLst>
                  <a:ext uri="{0D108BD9-81ED-4DB2-BD59-A6C34878D82A}">
                    <a16:rowId xmlns:a16="http://schemas.microsoft.com/office/drawing/2014/main" val="10009"/>
                  </a:ext>
                </a:extLst>
              </a:tr>
              <a:tr h="291151">
                <a:tc>
                  <a:txBody>
                    <a:bodyPr/>
                    <a:lstStyle/>
                    <a:p>
                      <a:pPr marL="0" marR="0" lvl="0" indent="0" algn="ctr" rtl="0">
                        <a:lnSpc>
                          <a:spcPct val="115000"/>
                        </a:lnSpc>
                        <a:spcBef>
                          <a:spcPts val="0"/>
                        </a:spcBef>
                        <a:spcAft>
                          <a:spcPts val="0"/>
                        </a:spcAft>
                        <a:buNone/>
                      </a:pPr>
                      <a:endParaRPr sz="1100" u="none" strike="noStrike" cap="none">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extLst>
                  <a:ext uri="{0D108BD9-81ED-4DB2-BD59-A6C34878D82A}">
                    <a16:rowId xmlns:a16="http://schemas.microsoft.com/office/drawing/2014/main" val="10010"/>
                  </a:ext>
                </a:extLst>
              </a:tr>
              <a:tr h="197892">
                <a:tc>
                  <a:txBody>
                    <a:bodyPr/>
                    <a:lstStyle/>
                    <a:p>
                      <a:pPr marL="0" marR="0" lvl="0" indent="0" algn="ctr" rtl="0">
                        <a:lnSpc>
                          <a:spcPct val="115000"/>
                        </a:lnSpc>
                        <a:spcBef>
                          <a:spcPts val="0"/>
                        </a:spcBef>
                        <a:spcAft>
                          <a:spcPts val="0"/>
                        </a:spcAft>
                        <a:buNone/>
                      </a:pPr>
                      <a:endParaRPr sz="1100" u="none" strike="noStrike" cap="none">
                        <a:solidFill>
                          <a:schemeClr val="lt1"/>
                        </a:solidFill>
                        <a:highlight>
                          <a:srgbClr val="1D4F83"/>
                        </a:highlight>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dirty="0">
                        <a:solidFill>
                          <a:schemeClr val="lt1"/>
                        </a:solidFill>
                        <a:highlight>
                          <a:srgbClr val="1D4F83"/>
                        </a:highlight>
                        <a:latin typeface="Calibri"/>
                        <a:ea typeface="Calibri"/>
                        <a:cs typeface="Calibri"/>
                        <a:sym typeface="Calibri"/>
                      </a:endParaRPr>
                    </a:p>
                  </a:txBody>
                  <a:tcPr marL="66375" marR="66375" marT="0" marB="0" anchor="ctr"/>
                </a:tc>
                <a:extLst>
                  <a:ext uri="{0D108BD9-81ED-4DB2-BD59-A6C34878D82A}">
                    <a16:rowId xmlns:a16="http://schemas.microsoft.com/office/drawing/2014/main" val="10011"/>
                  </a:ext>
                </a:extLst>
              </a:tr>
              <a:tr h="291151">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a:solidFill>
                          <a:srgbClr val="000000"/>
                        </a:solidFill>
                        <a:latin typeface="Calibri"/>
                        <a:ea typeface="Calibri"/>
                        <a:cs typeface="Calibri"/>
                        <a:sym typeface="Calibri"/>
                      </a:endParaRPr>
                    </a:p>
                  </a:txBody>
                  <a:tcPr marL="66375" marR="66375" marT="0" marB="0" anchor="ctr"/>
                </a:tc>
                <a:extLst>
                  <a:ext uri="{0D108BD9-81ED-4DB2-BD59-A6C34878D82A}">
                    <a16:rowId xmlns:a16="http://schemas.microsoft.com/office/drawing/2014/main" val="10012"/>
                  </a:ext>
                </a:extLst>
              </a:tr>
              <a:tr h="197892">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extLst>
                  <a:ext uri="{0D108BD9-81ED-4DB2-BD59-A6C34878D82A}">
                    <a16:rowId xmlns:a16="http://schemas.microsoft.com/office/drawing/2014/main" val="10013"/>
                  </a:ext>
                </a:extLst>
              </a:tr>
              <a:tr h="273579">
                <a:tc>
                  <a:txBody>
                    <a:bodyPr/>
                    <a:lstStyle/>
                    <a:p>
                      <a:pPr marL="0" marR="0" lvl="0" indent="0" algn="ctr" rtl="0">
                        <a:lnSpc>
                          <a:spcPct val="115000"/>
                        </a:lnSpc>
                        <a:spcBef>
                          <a:spcPts val="0"/>
                        </a:spcBef>
                        <a:spcAft>
                          <a:spcPts val="0"/>
                        </a:spcAft>
                        <a:buNone/>
                      </a:pPr>
                      <a:endParaRPr sz="1100" u="none" strike="noStrike" cap="none">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extLst>
                  <a:ext uri="{0D108BD9-81ED-4DB2-BD59-A6C34878D82A}">
                    <a16:rowId xmlns:a16="http://schemas.microsoft.com/office/drawing/2014/main" val="10014"/>
                  </a:ext>
                </a:extLst>
              </a:tr>
              <a:tr h="197892">
                <a:tc>
                  <a:txBody>
                    <a:bodyPr/>
                    <a:lstStyle/>
                    <a:p>
                      <a:pPr marL="0" marR="0" lvl="0" indent="0" algn="ctr" rtl="0">
                        <a:lnSpc>
                          <a:spcPct val="115000"/>
                        </a:lnSpc>
                        <a:spcBef>
                          <a:spcPts val="0"/>
                        </a:spcBef>
                        <a:spcAft>
                          <a:spcPts val="0"/>
                        </a:spcAft>
                        <a:buNone/>
                      </a:pPr>
                      <a:endParaRPr sz="1100" u="none" strike="noStrike" cap="none">
                        <a:latin typeface="Calibri"/>
                        <a:ea typeface="Calibri"/>
                        <a:cs typeface="Calibri"/>
                        <a:sym typeface="Calibri"/>
                      </a:endParaRPr>
                    </a:p>
                  </a:txBody>
                  <a:tcPr marL="66375" marR="66375" marT="0" marB="0" anchor="ctr"/>
                </a:tc>
                <a:tc>
                  <a:txBody>
                    <a:bodyPr/>
                    <a:lstStyle/>
                    <a:p>
                      <a:pPr marL="0" marR="0" lvl="0" indent="0" algn="ctr" rtl="0">
                        <a:lnSpc>
                          <a:spcPct val="115000"/>
                        </a:lnSpc>
                        <a:spcBef>
                          <a:spcPts val="0"/>
                        </a:spcBef>
                        <a:spcAft>
                          <a:spcPts val="0"/>
                        </a:spcAft>
                        <a:buNone/>
                      </a:pPr>
                      <a:endParaRPr sz="1100" u="none" strike="noStrike" cap="none" dirty="0">
                        <a:latin typeface="Calibri"/>
                        <a:ea typeface="Calibri"/>
                        <a:cs typeface="Calibri"/>
                        <a:sym typeface="Calibri"/>
                      </a:endParaRPr>
                    </a:p>
                  </a:txBody>
                  <a:tcPr marL="66375" marR="66375" marT="0" marB="0" anchor="ctr"/>
                </a:tc>
                <a:extLst>
                  <a:ext uri="{0D108BD9-81ED-4DB2-BD59-A6C34878D82A}">
                    <a16:rowId xmlns:a16="http://schemas.microsoft.com/office/drawing/2014/main" val="10015"/>
                  </a:ext>
                </a:extLst>
              </a:tr>
            </a:tbl>
          </a:graphicData>
        </a:graphic>
      </p:graphicFrame>
      <p:sp>
        <p:nvSpPr>
          <p:cNvPr id="289" name="Google Shape;289;g365847f38d3_0_0"/>
          <p:cNvSpPr/>
          <p:nvPr/>
        </p:nvSpPr>
        <p:spPr>
          <a:xfrm>
            <a:off x="0" y="-3727"/>
            <a:ext cx="9144000" cy="1015800"/>
          </a:xfrm>
          <a:prstGeom prst="rect">
            <a:avLst/>
          </a:prstGeom>
          <a:solidFill>
            <a:srgbClr val="4F81BD"/>
          </a:solidFill>
          <a:ln>
            <a:noFill/>
          </a:ln>
        </p:spPr>
        <p:txBody>
          <a:bodyPr spcFirstLastPara="1" wrap="square" lIns="91425" tIns="45700" rIns="91425" bIns="45700" anchor="ctr" anchorCtr="0">
            <a:noAutofit/>
          </a:bodyPr>
          <a:lstStyle/>
          <a:p>
            <a:pPr lvl="0" algn="ctr">
              <a:buClr>
                <a:srgbClr val="FFFFFF"/>
              </a:buClr>
              <a:buSzPts val="1200"/>
            </a:pPr>
            <a:r>
              <a:rPr lang="es-ES" sz="1200" b="1" dirty="0">
                <a:solidFill>
                  <a:srgbClr val="FFFFFF"/>
                </a:solidFill>
                <a:latin typeface="Catamaran"/>
                <a:ea typeface="Catamaran"/>
                <a:cs typeface="Catamaran"/>
                <a:sym typeface="Catamaran"/>
              </a:rPr>
              <a:t>CALENDARIO DE PRÁCTICAS CURRICULARES DE LA ESCUELA SUPERIOR DE INGENIERÍA</a:t>
            </a:r>
            <a:endParaRPr lang="es-ES" sz="1800" dirty="0">
              <a:solidFill>
                <a:schemeClr val="lt1"/>
              </a:solidFill>
              <a:latin typeface="Catamaran"/>
              <a:ea typeface="Catamaran"/>
              <a:cs typeface="Catamaran"/>
              <a:sym typeface="Catamaran"/>
            </a:endParaRPr>
          </a:p>
          <a:p>
            <a:pPr lvl="0" algn="ctr">
              <a:buClr>
                <a:schemeClr val="dk1"/>
              </a:buClr>
              <a:buSzPts val="1200"/>
            </a:pPr>
            <a:endParaRPr lang="es-ES" sz="1200" dirty="0">
              <a:solidFill>
                <a:schemeClr val="dk1"/>
              </a:solidFill>
              <a:latin typeface="Catamaran"/>
              <a:ea typeface="Catamaran"/>
              <a:cs typeface="Catamaran"/>
              <a:sym typeface="Catamaran"/>
            </a:endParaRPr>
          </a:p>
          <a:p>
            <a:pPr lvl="0" algn="ctr">
              <a:buClr>
                <a:srgbClr val="C9C9C9"/>
              </a:buClr>
              <a:buSzPts val="1200"/>
            </a:pPr>
            <a:r>
              <a:rPr lang="es-ES" sz="1200" b="1" i="1" dirty="0">
                <a:solidFill>
                  <a:srgbClr val="C9C9C9"/>
                </a:solidFill>
                <a:latin typeface="Catamaran"/>
                <a:ea typeface="Catamaran"/>
                <a:cs typeface="Catamaran"/>
                <a:sym typeface="Catamaran"/>
              </a:rPr>
              <a:t>Ingeniería Agrícola, Electrónica Industrial</a:t>
            </a:r>
            <a:r>
              <a:rPr lang="es-ES" sz="1200" b="1" dirty="0">
                <a:solidFill>
                  <a:srgbClr val="C9C9C9"/>
                </a:solidFill>
                <a:latin typeface="Catamaran"/>
                <a:ea typeface="Catamaran"/>
                <a:cs typeface="Catamaran"/>
                <a:sym typeface="Catamaran"/>
              </a:rPr>
              <a:t>, Mecánica, Informática, Eléctrica y Química Industrial</a:t>
            </a:r>
            <a:endParaRPr lang="es-ES" sz="600" dirty="0">
              <a:solidFill>
                <a:srgbClr val="C9C9C9"/>
              </a:solidFill>
              <a:latin typeface="Catamaran"/>
              <a:ea typeface="Catamaran"/>
              <a:cs typeface="Catamaran"/>
              <a:sym typeface="Catamaran"/>
            </a:endParaRPr>
          </a:p>
          <a:p>
            <a:pPr marL="0" marR="0" lvl="0" indent="0" algn="ctr" rtl="0">
              <a:lnSpc>
                <a:spcPct val="100000"/>
              </a:lnSpc>
              <a:spcBef>
                <a:spcPts val="0"/>
              </a:spcBef>
              <a:spcAft>
                <a:spcPts val="0"/>
              </a:spcAft>
              <a:buClr>
                <a:srgbClr val="C9C9C9"/>
              </a:buClr>
              <a:buSzPts val="1200"/>
              <a:buFont typeface="Catamaran"/>
              <a:buNone/>
            </a:pPr>
            <a:endParaRPr sz="600" b="0" i="0" u="none" strike="noStrike" cap="none" dirty="0">
              <a:solidFill>
                <a:srgbClr val="C9C9C9"/>
              </a:solidFill>
              <a:latin typeface="Catamaran"/>
              <a:ea typeface="Catamaran"/>
              <a:cs typeface="Catamaran"/>
              <a:sym typeface="Catamar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7"/>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26195"/>
              </a:buClr>
              <a:buSzPts val="17000"/>
              <a:buFont typeface="Catamaran"/>
              <a:buNone/>
            </a:pPr>
            <a:r>
              <a:rPr lang="es-ES"/>
              <a:t>6</a:t>
            </a:r>
            <a:endParaRPr/>
          </a:p>
        </p:txBody>
      </p:sp>
      <p:sp>
        <p:nvSpPr>
          <p:cNvPr id="296" name="Google Shape;296;p27"/>
          <p:cNvSpPr txBox="1">
            <a:spLocks noGrp="1"/>
          </p:cNvSpPr>
          <p:nvPr>
            <p:ph type="subTitle" idx="1"/>
          </p:nvPr>
        </p:nvSpPr>
        <p:spPr>
          <a:xfrm>
            <a:off x="4778718" y="3631722"/>
            <a:ext cx="4114800" cy="349728"/>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chemeClr val="dk1"/>
              </a:buClr>
              <a:buSzPct val="100000"/>
              <a:buNone/>
            </a:pPr>
            <a:r>
              <a:rPr lang="es-ES" sz="2000" dirty="0"/>
              <a:t>CUESTIONES A TENER EN CUENTA</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8"/>
          <p:cNvSpPr txBox="1"/>
          <p:nvPr/>
        </p:nvSpPr>
        <p:spPr>
          <a:xfrm>
            <a:off x="0" y="505567"/>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4F83"/>
              </a:buClr>
              <a:buSzPts val="2400"/>
              <a:buFont typeface="Catamaran"/>
              <a:buNone/>
            </a:pPr>
            <a:r>
              <a:rPr lang="es-ES" sz="2400" b="1">
                <a:solidFill>
                  <a:srgbClr val="1D4F83"/>
                </a:solidFill>
                <a:latin typeface="Catamaran"/>
                <a:ea typeface="Catamaran"/>
                <a:cs typeface="Catamaran"/>
                <a:sym typeface="Catamaran"/>
              </a:rPr>
              <a:t>MUY IMPORTANTE</a:t>
            </a:r>
            <a:endParaRPr/>
          </a:p>
        </p:txBody>
      </p:sp>
      <p:sp>
        <p:nvSpPr>
          <p:cNvPr id="303" name="Google Shape;303;p28"/>
          <p:cNvSpPr txBox="1"/>
          <p:nvPr/>
        </p:nvSpPr>
        <p:spPr>
          <a:xfrm>
            <a:off x="709253" y="1366453"/>
            <a:ext cx="7560840" cy="42165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600"/>
              <a:buFont typeface="Catamaran"/>
              <a:buNone/>
            </a:pPr>
            <a:endParaRPr sz="16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600"/>
              <a:buFont typeface="Catamaran"/>
              <a:buNone/>
            </a:pPr>
            <a:endParaRPr sz="160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600"/>
              <a:buFont typeface="Catamaran"/>
              <a:buNone/>
            </a:pPr>
            <a:endParaRPr sz="16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1600"/>
              <a:buFont typeface="Catamaran"/>
              <a:buNone/>
            </a:pPr>
            <a:endParaRPr sz="1600" b="0" i="0" u="none" strike="noStrike" cap="none">
              <a:solidFill>
                <a:schemeClr val="dk1"/>
              </a:solidFill>
              <a:latin typeface="Arial"/>
              <a:ea typeface="Arial"/>
              <a:cs typeface="Arial"/>
              <a:sym typeface="Arial"/>
            </a:endParaRPr>
          </a:p>
          <a:p>
            <a:pPr marL="457200" marR="0" lvl="1" indent="0" algn="just" rtl="0">
              <a:spcBef>
                <a:spcPts val="0"/>
              </a:spcBef>
              <a:spcAft>
                <a:spcPts val="0"/>
              </a:spcAft>
              <a:buNone/>
            </a:pPr>
            <a:r>
              <a:rPr lang="es-ES" sz="2000" b="0" i="0" u="none" strike="noStrike" cap="none">
                <a:solidFill>
                  <a:schemeClr val="dk1"/>
                </a:solidFill>
                <a:latin typeface="Catamaran"/>
                <a:ea typeface="Catamaran"/>
                <a:cs typeface="Catamaran"/>
                <a:sym typeface="Catamaran"/>
              </a:rPr>
              <a:t>Aquellas personas que durante las prácticas vayan a tener contacto con menores, deben solicitar el certificado de no haber cometido delitos sexuales al  Ministerio de Justicia. Si tienes firma digital,  lo puedes solicitar en la siguiente dirección:</a:t>
            </a:r>
            <a:endParaRPr/>
          </a:p>
          <a:p>
            <a:pPr marL="0" marR="0" lvl="0" indent="0" algn="just" rtl="0">
              <a:lnSpc>
                <a:spcPct val="100000"/>
              </a:lnSpc>
              <a:spcBef>
                <a:spcPts val="0"/>
              </a:spcBef>
              <a:spcAft>
                <a:spcPts val="0"/>
              </a:spcAft>
              <a:buClr>
                <a:schemeClr val="dk1"/>
              </a:buClr>
              <a:buSzPts val="1600"/>
              <a:buFont typeface="Catamaran"/>
              <a:buNone/>
            </a:pPr>
            <a:endParaRPr sz="1600" b="0" i="0" u="none" strike="noStrike" cap="none">
              <a:solidFill>
                <a:schemeClr val="dk1"/>
              </a:solidFill>
              <a:latin typeface="Catamaran"/>
              <a:ea typeface="Catamaran"/>
              <a:cs typeface="Catamaran"/>
              <a:sym typeface="Catamaran"/>
            </a:endParaRPr>
          </a:p>
          <a:p>
            <a:pPr marL="0" marR="0" lvl="0" indent="0" algn="ctr" rtl="0">
              <a:spcBef>
                <a:spcPts val="0"/>
              </a:spcBef>
              <a:spcAft>
                <a:spcPts val="0"/>
              </a:spcAft>
              <a:buNone/>
            </a:pPr>
            <a:r>
              <a:rPr lang="es-ES" sz="1600" u="sng">
                <a:solidFill>
                  <a:schemeClr val="dk1"/>
                </a:solid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https://sede.mjusticia.gob.es/es/tramites/certificado-registro-central</a:t>
            </a:r>
            <a:endParaRPr sz="1600">
              <a:solidFill>
                <a:schemeClr val="dk1"/>
              </a:solidFill>
              <a:latin typeface="Catamaran"/>
              <a:ea typeface="Catamaran"/>
              <a:cs typeface="Catamaran"/>
              <a:sym typeface="Catamaran"/>
            </a:endParaRPr>
          </a:p>
          <a:p>
            <a:pPr marL="0" marR="0" lvl="0" indent="0" algn="just" rtl="0">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000"/>
              <a:buFont typeface="Arial"/>
              <a:buNone/>
            </a:pPr>
            <a:br>
              <a:rPr lang="es-ES" sz="2000" b="0" i="0" u="none" strike="noStrike" cap="none">
                <a:solidFill>
                  <a:schemeClr val="dk1"/>
                </a:solidFill>
                <a:latin typeface="Arial"/>
                <a:ea typeface="Arial"/>
                <a:cs typeface="Arial"/>
                <a:sym typeface="Arial"/>
              </a:rPr>
            </a:br>
            <a:endParaRPr sz="2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tamaran"/>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tamaran"/>
              <a:buNone/>
            </a:pPr>
            <a:endParaRPr sz="1800" b="0" i="0" u="none" strike="noStrike" cap="none">
              <a:solidFill>
                <a:srgbClr val="000000"/>
              </a:solidFill>
              <a:latin typeface="Arial"/>
              <a:ea typeface="Arial"/>
              <a:cs typeface="Arial"/>
              <a:sym typeface="Arial"/>
            </a:endParaRPr>
          </a:p>
        </p:txBody>
      </p:sp>
      <p:pic>
        <p:nvPicPr>
          <p:cNvPr id="304" name="Google Shape;304;p28"/>
          <p:cNvPicPr preferRelativeResize="0"/>
          <p:nvPr/>
        </p:nvPicPr>
        <p:blipFill rotWithShape="1">
          <a:blip r:embed="rId4">
            <a:alphaModFix/>
          </a:blip>
          <a:srcRect/>
          <a:stretch/>
        </p:blipFill>
        <p:spPr>
          <a:xfrm>
            <a:off x="8174075" y="530443"/>
            <a:ext cx="507785" cy="507785"/>
          </a:xfrm>
          <a:prstGeom prst="rect">
            <a:avLst/>
          </a:prstGeom>
          <a:solidFill>
            <a:schemeClr val="accen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4"/>
          <p:cNvSpPr txBox="1"/>
          <p:nvPr/>
        </p:nvSpPr>
        <p:spPr>
          <a:xfrm>
            <a:off x="1699491" y="404664"/>
            <a:ext cx="565265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D4F83"/>
              </a:buClr>
              <a:buSzPts val="2400"/>
              <a:buFont typeface="Arial"/>
              <a:buNone/>
            </a:pPr>
            <a:r>
              <a:rPr lang="es-ES" sz="2400" b="1">
                <a:solidFill>
                  <a:srgbClr val="1D4F83"/>
                </a:solidFill>
                <a:latin typeface="Arial"/>
                <a:ea typeface="Arial"/>
                <a:cs typeface="Arial"/>
                <a:sym typeface="Arial"/>
              </a:rPr>
              <a:t>RECONOCIMIENTO DE CRÉDITOS</a:t>
            </a:r>
            <a:endParaRPr/>
          </a:p>
        </p:txBody>
      </p:sp>
      <p:sp>
        <p:nvSpPr>
          <p:cNvPr id="386" name="Google Shape;386;p34"/>
          <p:cNvSpPr txBox="1"/>
          <p:nvPr/>
        </p:nvSpPr>
        <p:spPr>
          <a:xfrm>
            <a:off x="621959" y="866329"/>
            <a:ext cx="8176846" cy="498598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ES" sz="2000">
                <a:solidFill>
                  <a:schemeClr val="dk1"/>
                </a:solidFill>
                <a:latin typeface="Catamaran"/>
                <a:ea typeface="Catamaran"/>
                <a:cs typeface="Catamaran"/>
                <a:sym typeface="Catamaran"/>
              </a:rPr>
              <a:t>Quienes hayan solicitado Beca al Ministerio de Educación y quieran solicitar el reconocimiento de créditos de las prácticas extracurriculares por las curriculares, </a:t>
            </a:r>
            <a:r>
              <a:rPr lang="es-ES" sz="2000" b="1">
                <a:solidFill>
                  <a:schemeClr val="dk1"/>
                </a:solidFill>
                <a:latin typeface="Catamaran"/>
                <a:ea typeface="Catamaran"/>
                <a:cs typeface="Catamaran"/>
                <a:sym typeface="Catamaran"/>
              </a:rPr>
              <a:t>pueden perder dicha beca</a:t>
            </a:r>
            <a:r>
              <a:rPr lang="es-ES" sz="2000">
                <a:solidFill>
                  <a:schemeClr val="dk1"/>
                </a:solidFill>
                <a:latin typeface="Catamaran"/>
                <a:ea typeface="Catamaran"/>
                <a:cs typeface="Catamaran"/>
                <a:sym typeface="Catamaran"/>
              </a:rPr>
              <a:t>.</a:t>
            </a:r>
            <a:endParaRPr/>
          </a:p>
          <a:p>
            <a:pPr marL="0" marR="0" lvl="0" indent="0" algn="just" rtl="0">
              <a:lnSpc>
                <a:spcPct val="150000"/>
              </a:lnSpc>
              <a:spcBef>
                <a:spcPts val="0"/>
              </a:spcBef>
              <a:spcAft>
                <a:spcPts val="0"/>
              </a:spcAft>
              <a:buNone/>
            </a:pPr>
            <a:r>
              <a:rPr lang="es-ES" sz="2000">
                <a:solidFill>
                  <a:schemeClr val="dk1"/>
                </a:solidFill>
                <a:latin typeface="Catamaran"/>
                <a:ea typeface="Catamaran"/>
                <a:cs typeface="Catamaran"/>
                <a:sym typeface="Catamaran"/>
              </a:rPr>
              <a:t> Tras el reconocimiento de la asignatura de práctica en su expediente académico, hay que revocar la beca general del Ministerio de Educación, Formación Profesional y Deportes, por haber quedado matriculada de menos créditos de los exigidos en la convocatoria. </a:t>
            </a:r>
            <a:endParaRPr/>
          </a:p>
          <a:p>
            <a:pPr marL="0" marR="0" lvl="0" indent="0" algn="just" rtl="0">
              <a:lnSpc>
                <a:spcPct val="150000"/>
              </a:lnSpc>
              <a:spcBef>
                <a:spcPts val="0"/>
              </a:spcBef>
              <a:spcAft>
                <a:spcPts val="0"/>
              </a:spcAft>
              <a:buNone/>
            </a:pPr>
            <a:br>
              <a:rPr lang="es-ES" sz="2400" b="0" i="0" u="none" strike="noStrike" cap="none">
                <a:solidFill>
                  <a:schemeClr val="dk1"/>
                </a:solidFill>
                <a:latin typeface="Arial"/>
                <a:ea typeface="Arial"/>
                <a:cs typeface="Arial"/>
                <a:sym typeface="Arial"/>
              </a:rPr>
            </a:br>
            <a:endParaRPr sz="2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tamaran"/>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tamaran"/>
              <a:buNone/>
            </a:pPr>
            <a:endParaRPr sz="1800" b="0" i="0" u="none" strike="noStrike" cap="none">
              <a:solidFill>
                <a:srgbClr val="000000"/>
              </a:solidFill>
              <a:latin typeface="Arial"/>
              <a:ea typeface="Arial"/>
              <a:cs typeface="Arial"/>
              <a:sym typeface="Arial"/>
            </a:endParaRPr>
          </a:p>
        </p:txBody>
      </p:sp>
      <p:pic>
        <p:nvPicPr>
          <p:cNvPr id="387" name="Google Shape;387;p34" descr="Información General del trámite de reconocimiento y transferencia de  créditos - Universidad de Almería">
            <a:hlinkClick r:id="rId3"/>
          </p:cNvPr>
          <p:cNvPicPr preferRelativeResize="0"/>
          <p:nvPr/>
        </p:nvPicPr>
        <p:blipFill rotWithShape="1">
          <a:blip r:embed="rId4">
            <a:alphaModFix/>
          </a:blip>
          <a:srcRect/>
          <a:stretch/>
        </p:blipFill>
        <p:spPr>
          <a:xfrm>
            <a:off x="5080038" y="4114414"/>
            <a:ext cx="2580359" cy="233892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1"/>
          <p:cNvSpPr/>
          <p:nvPr/>
        </p:nvSpPr>
        <p:spPr>
          <a:xfrm>
            <a:off x="447675" y="396815"/>
            <a:ext cx="8324850" cy="52705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2400" b="1" dirty="0">
                <a:solidFill>
                  <a:srgbClr val="1D4F83"/>
                </a:solidFill>
                <a:latin typeface="Catamaran"/>
                <a:ea typeface="Catamaran"/>
                <a:cs typeface="Catamaran"/>
                <a:sym typeface="Catamaran"/>
              </a:rPr>
              <a:t>EVALUACIÓN:</a:t>
            </a:r>
            <a:r>
              <a:rPr lang="es-ES" sz="2400" dirty="0">
                <a:solidFill>
                  <a:srgbClr val="1F3864"/>
                </a:solidFill>
                <a:latin typeface="Catamaran"/>
                <a:ea typeface="Catamaran"/>
                <a:cs typeface="Catamaran"/>
                <a:sym typeface="Catamaran"/>
              </a:rPr>
              <a:t> </a:t>
            </a:r>
            <a:endParaRPr dirty="0"/>
          </a:p>
          <a:p>
            <a:pPr marL="0" marR="0" lvl="0" indent="0" algn="l" rtl="0">
              <a:spcBef>
                <a:spcPts val="0"/>
              </a:spcBef>
              <a:spcAft>
                <a:spcPts val="0"/>
              </a:spcAft>
              <a:buNone/>
            </a:pPr>
            <a:endParaRPr sz="1800" dirty="0">
              <a:solidFill>
                <a:schemeClr val="dk1"/>
              </a:solidFill>
              <a:latin typeface="Catamaran"/>
              <a:ea typeface="Catamaran"/>
              <a:cs typeface="Catamaran"/>
              <a:sym typeface="Catamaran"/>
            </a:endParaRPr>
          </a:p>
          <a:p>
            <a:pPr marL="0" marR="0" lvl="0" indent="0" algn="l"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r>
              <a:rPr lang="es-ES" sz="1600" dirty="0">
                <a:solidFill>
                  <a:schemeClr val="dk1"/>
                </a:solidFill>
                <a:latin typeface="Catamaran"/>
                <a:ea typeface="Catamaran"/>
                <a:cs typeface="Catamaran"/>
                <a:sym typeface="Catamaran"/>
              </a:rPr>
              <a:t>1) Al finalizar la práctica, el estudiante debe subir su informe final en ÍCARO y el/la tutor/a de empresa también (se activa unos días antes de la finalización de las prácticas). </a:t>
            </a:r>
            <a:endParaRPr dirty="0"/>
          </a:p>
          <a:p>
            <a:pPr marL="0" marR="0" lvl="0" indent="0" algn="just"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r>
              <a:rPr lang="es-ES" sz="1600" dirty="0">
                <a:solidFill>
                  <a:schemeClr val="dk1"/>
                </a:solidFill>
                <a:latin typeface="Catamaran"/>
                <a:ea typeface="Catamaran"/>
                <a:cs typeface="Catamaran"/>
                <a:sym typeface="Catamaran"/>
              </a:rPr>
              <a:t>2) El/la tutor/a académico califica cuando ambos estén disponibles según fechas de calendario .</a:t>
            </a:r>
          </a:p>
          <a:p>
            <a:pPr marL="0" marR="0" lvl="0" indent="0" algn="just" rtl="0">
              <a:spcBef>
                <a:spcPts val="0"/>
              </a:spcBef>
              <a:spcAft>
                <a:spcPts val="0"/>
              </a:spcAft>
              <a:buNone/>
            </a:pPr>
            <a:r>
              <a:rPr lang="es-ES" sz="1600" dirty="0">
                <a:solidFill>
                  <a:schemeClr val="dk1"/>
                </a:solidFill>
                <a:latin typeface="Catamaran"/>
                <a:cs typeface="Catamaran"/>
                <a:sym typeface="Catamaran"/>
              </a:rPr>
              <a:t>La asignatura es anual y se evalúa a final de curso.</a:t>
            </a:r>
            <a:endParaRPr dirty="0"/>
          </a:p>
          <a:p>
            <a:pPr marL="0" marR="0" lvl="0" indent="0" algn="just"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endParaRPr sz="1600" dirty="0">
              <a:solidFill>
                <a:schemeClr val="dk1"/>
              </a:solidFill>
              <a:latin typeface="Catamaran"/>
              <a:ea typeface="Catamaran"/>
              <a:cs typeface="Catamaran"/>
              <a:sym typeface="Catamaran"/>
            </a:endParaRPr>
          </a:p>
          <a:p>
            <a:pPr marL="0" marR="0" lvl="0" indent="0" algn="just" rtl="0">
              <a:spcBef>
                <a:spcPts val="0"/>
              </a:spcBef>
              <a:spcAft>
                <a:spcPts val="0"/>
              </a:spcAft>
              <a:buNone/>
            </a:pPr>
            <a:r>
              <a:rPr lang="es-ES" sz="1600" dirty="0">
                <a:solidFill>
                  <a:schemeClr val="dk1"/>
                </a:solidFill>
                <a:latin typeface="Catamaran"/>
                <a:ea typeface="Catamaran"/>
                <a:cs typeface="Catamaran"/>
                <a:sym typeface="Catamaran"/>
              </a:rPr>
              <a:t>3) El/la coordinador/a de prácticas de empresa cumplimenta la nota en el acta según calendario</a:t>
            </a:r>
            <a:endParaRPr sz="1800" dirty="0">
              <a:solidFill>
                <a:schemeClr val="dk1"/>
              </a:solidFill>
              <a:latin typeface="Catamaran"/>
              <a:ea typeface="Catamaran"/>
              <a:cs typeface="Catamaran"/>
              <a:sym typeface="Catamar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g35949678e33_0_11"/>
          <p:cNvSpPr txBox="1"/>
          <p:nvPr/>
        </p:nvSpPr>
        <p:spPr>
          <a:xfrm>
            <a:off x="958750" y="1243200"/>
            <a:ext cx="7317900" cy="272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ES" sz="4300" b="1">
                <a:solidFill>
                  <a:srgbClr val="599BD5"/>
                </a:solidFill>
              </a:rPr>
              <a:t>Pasos a seguir en caso de accidente</a:t>
            </a:r>
            <a:endParaRPr sz="4300" b="1">
              <a:solidFill>
                <a:srgbClr val="599BD5"/>
              </a:solidFill>
            </a:endParaRPr>
          </a:p>
          <a:p>
            <a:pPr marL="0" lvl="0" indent="0" algn="ctr" rtl="0">
              <a:spcBef>
                <a:spcPts val="0"/>
              </a:spcBef>
              <a:spcAft>
                <a:spcPts val="0"/>
              </a:spcAft>
              <a:buNone/>
            </a:pPr>
            <a:endParaRPr sz="4300">
              <a:solidFill>
                <a:srgbClr val="599BD5"/>
              </a:solidFill>
            </a:endParaRPr>
          </a:p>
          <a:p>
            <a:pPr marL="0" lvl="0" indent="0" algn="ctr" rtl="0">
              <a:spcBef>
                <a:spcPts val="0"/>
              </a:spcBef>
              <a:spcAft>
                <a:spcPts val="0"/>
              </a:spcAft>
              <a:buNone/>
            </a:pPr>
            <a:r>
              <a:rPr lang="es-ES" sz="1800" u="sng">
                <a:solidFill>
                  <a:schemeClr val="dk1"/>
                </a:solidFill>
                <a:hlinkClick r:id="rId3">
                  <a:extLst>
                    <a:ext uri="{A12FA001-AC4F-418D-AE19-62706E023703}">
                      <ahyp:hlinkClr xmlns:ahyp="http://schemas.microsoft.com/office/drawing/2018/hyperlinkcolor" val="tx"/>
                    </a:ext>
                  </a:extLst>
                </a:hlinkClick>
              </a:rPr>
              <a:t>Protocolo de actuación en caso de accidentes de trabajo y enfermedad profesional prácticas externas curriculares </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26195"/>
              </a:buClr>
              <a:buSzPts val="17000"/>
              <a:buFont typeface="Catamaran"/>
              <a:buNone/>
            </a:pPr>
            <a:r>
              <a:rPr lang="es-ES"/>
              <a:t>1</a:t>
            </a:r>
            <a:endParaRPr/>
          </a:p>
        </p:txBody>
      </p:sp>
      <p:sp>
        <p:nvSpPr>
          <p:cNvPr id="120" name="Google Shape;120;p3"/>
          <p:cNvSpPr txBox="1">
            <a:spLocks noGrp="1"/>
          </p:cNvSpPr>
          <p:nvPr>
            <p:ph type="subTitle" idx="1"/>
          </p:nvPr>
        </p:nvSpPr>
        <p:spPr>
          <a:xfrm>
            <a:off x="4778718" y="2958860"/>
            <a:ext cx="4114800" cy="102259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900"/>
              <a:buNone/>
            </a:pPr>
            <a:r>
              <a:rPr lang="es-ES" sz="1900"/>
              <a:t>SERVICIO DE EMPLEABILIDAD, POLÍTICAS SOCIALES Y SOSTENIBILIDAD Y FUNDACIÓN DE LA UNIVERSIDAD DE ALMERÍA</a:t>
            </a:r>
            <a:endParaRPr/>
          </a:p>
        </p:txBody>
      </p:sp>
      <p:pic>
        <p:nvPicPr>
          <p:cNvPr id="121" name="Google Shape;121;p3"/>
          <p:cNvPicPr preferRelativeResize="0"/>
          <p:nvPr/>
        </p:nvPicPr>
        <p:blipFill rotWithShape="1">
          <a:blip r:embed="rId3">
            <a:alphaModFix/>
          </a:blip>
          <a:srcRect/>
          <a:stretch/>
        </p:blipFill>
        <p:spPr>
          <a:xfrm>
            <a:off x="7894868" y="433789"/>
            <a:ext cx="827069" cy="827069"/>
          </a:xfrm>
          <a:prstGeom prst="rect">
            <a:avLst/>
          </a:prstGeom>
          <a:solidFill>
            <a:schemeClr val="lt1"/>
          </a:solid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5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2"/>
          <p:cNvSpPr txBox="1"/>
          <p:nvPr/>
        </p:nvSpPr>
        <p:spPr>
          <a:xfrm>
            <a:off x="0" y="-2653"/>
            <a:ext cx="9144000" cy="718654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400" b="1" dirty="0">
                <a:solidFill>
                  <a:srgbClr val="1D4F83"/>
                </a:solidFill>
                <a:latin typeface="Catamaran"/>
                <a:ea typeface="Catamaran"/>
                <a:cs typeface="Catamaran"/>
                <a:sym typeface="Catamaran"/>
              </a:rPr>
              <a:t>IMPORTANTE: </a:t>
            </a:r>
            <a:endParaRPr dirty="0"/>
          </a:p>
          <a:p>
            <a:pPr marL="0" marR="0" lvl="0" indent="0" algn="ctr" rtl="0">
              <a:spcBef>
                <a:spcPts val="0"/>
              </a:spcBef>
              <a:spcAft>
                <a:spcPts val="0"/>
              </a:spcAft>
              <a:buNone/>
            </a:pPr>
            <a:endParaRPr sz="2400" b="1" u="sng" dirty="0">
              <a:solidFill>
                <a:srgbClr val="1D4F83"/>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Debéis tener el </a:t>
            </a:r>
            <a:r>
              <a:rPr lang="es-ES" sz="1300" dirty="0" err="1">
                <a:solidFill>
                  <a:schemeClr val="dk1"/>
                </a:solidFill>
                <a:latin typeface="Catamaran"/>
                <a:ea typeface="Catamaran"/>
                <a:cs typeface="Catamaran"/>
                <a:sym typeface="Catamaran"/>
              </a:rPr>
              <a:t>cv</a:t>
            </a:r>
            <a:r>
              <a:rPr lang="es-ES" sz="1300" dirty="0">
                <a:solidFill>
                  <a:schemeClr val="dk1"/>
                </a:solidFill>
                <a:latin typeface="Catamaran"/>
                <a:ea typeface="Catamaran"/>
                <a:cs typeface="Catamaran"/>
                <a:sym typeface="Catamaran"/>
              </a:rPr>
              <a:t> en Ícaro totalmente cumplimentado y actualizado.</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Se participa con la nota media del curso anterior.</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No es aconsejable visualizar las ofertas en móvil.</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Presta atención a la localidad de realización de las prácticas.</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Presta atención al tipo de ofertas (existe la opción de prácticas telemáticas, semipresenciales y presenciales).</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Debéis cumplimentar las horas de prácticas en el periodo que aparece en vuestro documento de aceptación: nadie podrá excederse de ese periodo. </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No se puede faltar a la empresa sin causa bien justificada y sin avisarles.</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Se deben realizar todas las tareas con responsabilidad, con independencia de que sean básicas o de cierta importancia.</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Sé responsable y profesional: sé puntual y cumple con los plazos, presta atención al detalle en tu trabajo, escucha activamente y toma notas, vístete de forma adecuada para el entorno laboral e informa a tu tutor de empresa sobre tu progreso.</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En general, hay que mantener las normas básicas de comportamiento, educación y profesionalidad.</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Construye Relaciones: interactúa con todo el equipo, aprende de la experiencia de tus compañeros y sé un/a buen/a compañero/a.</a:t>
            </a:r>
            <a:endParaRPr dirty="0"/>
          </a:p>
          <a:p>
            <a:pPr marL="342900" marR="0" lvl="0" indent="-260350" algn="just" rtl="0">
              <a:spcBef>
                <a:spcPts val="0"/>
              </a:spcBef>
              <a:spcAft>
                <a:spcPts val="0"/>
              </a:spcAft>
              <a:buClr>
                <a:schemeClr val="dk1"/>
              </a:buClr>
              <a:buSzPts val="1300"/>
              <a:buFont typeface="Catamaran"/>
              <a:buNone/>
            </a:pPr>
            <a:endParaRPr sz="1300" dirty="0">
              <a:solidFill>
                <a:schemeClr val="dk1"/>
              </a:solidFill>
              <a:latin typeface="Catamaran"/>
              <a:ea typeface="Catamaran"/>
              <a:cs typeface="Catamaran"/>
              <a:sym typeface="Catamaran"/>
            </a:endParaRPr>
          </a:p>
          <a:p>
            <a:pPr marL="342900" marR="0" lvl="0" indent="-342900" algn="just" rtl="0">
              <a:spcBef>
                <a:spcPts val="0"/>
              </a:spcBef>
              <a:spcAft>
                <a:spcPts val="0"/>
              </a:spcAft>
              <a:buClr>
                <a:schemeClr val="dk1"/>
              </a:buClr>
              <a:buSzPts val="1300"/>
              <a:buFont typeface="Catamaran"/>
              <a:buAutoNum type="arabicParenR"/>
            </a:pPr>
            <a:r>
              <a:rPr lang="es-ES" sz="1300" dirty="0">
                <a:solidFill>
                  <a:schemeClr val="dk1"/>
                </a:solidFill>
                <a:latin typeface="Catamaran"/>
                <a:ea typeface="Catamaran"/>
                <a:cs typeface="Catamaran"/>
                <a:sym typeface="Catamaran"/>
              </a:rPr>
              <a:t>¡Disfruta el Proceso! : las prácticas son para aprender, pero también para descubrir lo que os apasiona y una oportunidad de inserción en el mundo laboral.</a:t>
            </a:r>
            <a:endParaRPr dirty="0"/>
          </a:p>
          <a:p>
            <a:pPr marL="342900" marR="0" lvl="0" indent="-254000" algn="just" rtl="0">
              <a:spcBef>
                <a:spcPts val="0"/>
              </a:spcBef>
              <a:spcAft>
                <a:spcPts val="0"/>
              </a:spcAft>
              <a:buClr>
                <a:schemeClr val="dk1"/>
              </a:buClr>
              <a:buSzPts val="1400"/>
              <a:buFont typeface="Catamaran"/>
              <a:buNone/>
            </a:pPr>
            <a:endParaRPr sz="1400" dirty="0">
              <a:solidFill>
                <a:schemeClr val="dk1"/>
              </a:solidFill>
              <a:latin typeface="Catamaran"/>
              <a:ea typeface="Catamaran"/>
              <a:cs typeface="Catamaran"/>
              <a:sym typeface="Catamaran"/>
            </a:endParaRPr>
          </a:p>
          <a:p>
            <a:pPr marL="342900" marR="0" lvl="0" indent="-254000" algn="just" rtl="0">
              <a:spcBef>
                <a:spcPts val="0"/>
              </a:spcBef>
              <a:spcAft>
                <a:spcPts val="0"/>
              </a:spcAft>
              <a:buClr>
                <a:schemeClr val="dk1"/>
              </a:buClr>
              <a:buSzPts val="1400"/>
              <a:buFont typeface="Catamaran"/>
              <a:buNone/>
            </a:pPr>
            <a:endParaRPr sz="1400" dirty="0">
              <a:solidFill>
                <a:schemeClr val="dk1"/>
              </a:solidFill>
              <a:latin typeface="Catamaran"/>
              <a:ea typeface="Catamaran"/>
              <a:cs typeface="Catamaran"/>
              <a:sym typeface="Catamaran"/>
            </a:endParaRPr>
          </a:p>
          <a:p>
            <a:pPr marL="342900" marR="0" lvl="0" indent="-241300" algn="just" rtl="0">
              <a:spcBef>
                <a:spcPts val="0"/>
              </a:spcBef>
              <a:spcAft>
                <a:spcPts val="0"/>
              </a:spcAft>
              <a:buClr>
                <a:schemeClr val="dk1"/>
              </a:buClr>
              <a:buSzPts val="1600"/>
              <a:buFont typeface="Catamaran"/>
              <a:buNone/>
            </a:pPr>
            <a:endParaRPr sz="1600" dirty="0">
              <a:solidFill>
                <a:schemeClr val="dk1"/>
              </a:solidFill>
              <a:latin typeface="Catamaran"/>
              <a:ea typeface="Catamaran"/>
              <a:cs typeface="Catamaran"/>
              <a:sym typeface="Catamaran"/>
            </a:endParaRPr>
          </a:p>
          <a:p>
            <a:pPr marL="342900" marR="0" lvl="0" indent="-228600" algn="l" rtl="0">
              <a:spcBef>
                <a:spcPts val="0"/>
              </a:spcBef>
              <a:spcAft>
                <a:spcPts val="0"/>
              </a:spcAft>
              <a:buClr>
                <a:schemeClr val="dk1"/>
              </a:buClr>
              <a:buSzPts val="1800"/>
              <a:buFont typeface="Catamaran"/>
              <a:buNone/>
            </a:pPr>
            <a:endParaRPr sz="1800" dirty="0">
              <a:solidFill>
                <a:schemeClr val="dk1"/>
              </a:solidFill>
              <a:latin typeface="Catamaran"/>
              <a:ea typeface="Catamaran"/>
              <a:cs typeface="Catamaran"/>
              <a:sym typeface="Catamar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33"/>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26195"/>
              </a:buClr>
              <a:buSzPts val="17000"/>
              <a:buFont typeface="Catamaran"/>
              <a:buNone/>
            </a:pPr>
            <a:r>
              <a:rPr lang="es-ES" dirty="0"/>
              <a:t>7</a:t>
            </a:r>
            <a:endParaRPr dirty="0"/>
          </a:p>
        </p:txBody>
      </p:sp>
      <p:sp>
        <p:nvSpPr>
          <p:cNvPr id="336" name="Google Shape;336;p33"/>
          <p:cNvSpPr txBox="1">
            <a:spLocks noGrp="1"/>
          </p:cNvSpPr>
          <p:nvPr>
            <p:ph type="subTitle" idx="1"/>
          </p:nvPr>
        </p:nvSpPr>
        <p:spPr>
          <a:xfrm>
            <a:off x="4778718" y="3709358"/>
            <a:ext cx="4114800" cy="27209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s-ES" sz="2000">
                <a:latin typeface="Catamaran"/>
                <a:ea typeface="Catamaran"/>
                <a:cs typeface="Catamaran"/>
                <a:sym typeface="Catamaran"/>
              </a:rPr>
              <a:t>CONTACTOS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4"/>
          <p:cNvSpPr txBox="1"/>
          <p:nvPr/>
        </p:nvSpPr>
        <p:spPr>
          <a:xfrm>
            <a:off x="1" y="1292969"/>
            <a:ext cx="9144000" cy="4939814"/>
          </a:xfrm>
          <a:prstGeom prst="rect">
            <a:avLst/>
          </a:prstGeom>
          <a:noFill/>
          <a:ln w="9525" cap="flat" cmpd="sng">
            <a:solidFill>
              <a:srgbClr val="1D4F8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s-ES" sz="1800" b="1">
                <a:solidFill>
                  <a:schemeClr val="dk1"/>
                </a:solidFill>
                <a:latin typeface="Catamaran"/>
                <a:ea typeface="Catamaran"/>
                <a:cs typeface="Catamaran"/>
                <a:sym typeface="Catamaran"/>
              </a:rPr>
              <a:t>CAU: </a:t>
            </a:r>
            <a:endParaRPr/>
          </a:p>
          <a:p>
            <a:pPr marL="0" marR="0" lvl="0" indent="0" algn="ctr" rtl="0">
              <a:lnSpc>
                <a:spcPct val="150000"/>
              </a:lnSpc>
              <a:spcBef>
                <a:spcPts val="0"/>
              </a:spcBef>
              <a:spcAft>
                <a:spcPts val="0"/>
              </a:spcAft>
              <a:buNone/>
            </a:pPr>
            <a:r>
              <a:rPr lang="es-ES" sz="1800">
                <a:solidFill>
                  <a:schemeClr val="dk1"/>
                </a:solidFill>
                <a:latin typeface="Catamaran"/>
                <a:ea typeface="Catamaran"/>
                <a:cs typeface="Catamaran"/>
                <a:sym typeface="Catamaran"/>
              </a:rPr>
              <a:t>https://www.ual.es/contacta </a:t>
            </a:r>
            <a:endParaRPr/>
          </a:p>
          <a:p>
            <a:pPr marL="0" marR="0" lvl="0" indent="0" algn="ctr" rtl="0">
              <a:lnSpc>
                <a:spcPct val="150000"/>
              </a:lnSpc>
              <a:spcBef>
                <a:spcPts val="0"/>
              </a:spcBef>
              <a:spcAft>
                <a:spcPts val="0"/>
              </a:spcAft>
              <a:buNone/>
            </a:pPr>
            <a:endParaRPr sz="1800" i="0" strike="noStrike" cap="none">
              <a:solidFill>
                <a:schemeClr val="dk1"/>
              </a:solidFill>
              <a:latin typeface="Catamaran"/>
              <a:ea typeface="Catamaran"/>
              <a:cs typeface="Catamaran"/>
              <a:sym typeface="Catamaran"/>
            </a:endParaRPr>
          </a:p>
          <a:p>
            <a:pPr marL="0" marR="0" lvl="0" indent="0" algn="ctr" rtl="0">
              <a:lnSpc>
                <a:spcPct val="150000"/>
              </a:lnSpc>
              <a:spcBef>
                <a:spcPts val="0"/>
              </a:spcBef>
              <a:spcAft>
                <a:spcPts val="0"/>
              </a:spcAft>
              <a:buNone/>
            </a:pPr>
            <a:endParaRPr sz="1800" i="0" strike="noStrike" cap="none">
              <a:solidFill>
                <a:schemeClr val="dk1"/>
              </a:solidFill>
              <a:latin typeface="Catamaran"/>
              <a:ea typeface="Catamaran"/>
              <a:cs typeface="Catamaran"/>
              <a:sym typeface="Catamaran"/>
            </a:endParaRPr>
          </a:p>
          <a:p>
            <a:pPr marL="0" marR="0" lvl="0" indent="0" algn="ctr" rtl="0">
              <a:lnSpc>
                <a:spcPct val="150000"/>
              </a:lnSpc>
              <a:spcBef>
                <a:spcPts val="0"/>
              </a:spcBef>
              <a:spcAft>
                <a:spcPts val="0"/>
              </a:spcAft>
              <a:buNone/>
            </a:pPr>
            <a:r>
              <a:rPr lang="es-ES" sz="1800" b="1" i="0" strike="noStrike" cap="none">
                <a:solidFill>
                  <a:schemeClr val="dk1"/>
                </a:solidFill>
                <a:latin typeface="Catamaran"/>
                <a:ea typeface="Catamaran"/>
                <a:cs typeface="Catamaran"/>
                <a:sym typeface="Catamaran"/>
              </a:rPr>
              <a:t>Teléfonos:</a:t>
            </a:r>
            <a:r>
              <a:rPr lang="es-ES" sz="1800" b="1" i="0" u="none" strike="noStrike" cap="none">
                <a:solidFill>
                  <a:schemeClr val="dk1"/>
                </a:solidFill>
                <a:latin typeface="Catamaran"/>
                <a:ea typeface="Catamaran"/>
                <a:cs typeface="Catamaran"/>
                <a:sym typeface="Catamaran"/>
              </a:rPr>
              <a:t> </a:t>
            </a:r>
            <a:endParaRPr/>
          </a:p>
          <a:p>
            <a:pPr marL="0" marR="0" lvl="0" indent="0" algn="ctr" rtl="0">
              <a:lnSpc>
                <a:spcPct val="150000"/>
              </a:lnSpc>
              <a:spcBef>
                <a:spcPts val="0"/>
              </a:spcBef>
              <a:spcAft>
                <a:spcPts val="0"/>
              </a:spcAft>
              <a:buNone/>
            </a:pPr>
            <a:r>
              <a:rPr lang="es-ES" sz="1800" i="0" u="none" strike="noStrike" cap="none">
                <a:solidFill>
                  <a:schemeClr val="dk1"/>
                </a:solidFill>
                <a:latin typeface="Catamaran"/>
                <a:ea typeface="Catamaran"/>
                <a:cs typeface="Catamaran"/>
                <a:sym typeface="Catamaran"/>
              </a:rPr>
              <a:t>Pepa Martín Ferreiro: 950 01 53 44 </a:t>
            </a:r>
            <a:endParaRPr/>
          </a:p>
          <a:p>
            <a:pPr marL="0" marR="0" lvl="0" indent="0" algn="ctr" rtl="0">
              <a:lnSpc>
                <a:spcPct val="150000"/>
              </a:lnSpc>
              <a:spcBef>
                <a:spcPts val="0"/>
              </a:spcBef>
              <a:spcAft>
                <a:spcPts val="0"/>
              </a:spcAft>
              <a:buNone/>
            </a:pPr>
            <a:r>
              <a:rPr lang="es-ES" sz="1800" i="0" u="none" strike="noStrike" cap="none">
                <a:solidFill>
                  <a:schemeClr val="dk1"/>
                </a:solidFill>
                <a:latin typeface="Catamaran"/>
                <a:ea typeface="Catamaran"/>
                <a:cs typeface="Catamaran"/>
                <a:sym typeface="Catamaran"/>
              </a:rPr>
              <a:t>Servicio de Empleabilidad, Políticas Sociales y Sostenibilidad: 950 01 50 06</a:t>
            </a:r>
            <a:endParaRPr/>
          </a:p>
          <a:p>
            <a:pPr marL="0" marR="0" lvl="0" indent="0" algn="ctr" rtl="0">
              <a:lnSpc>
                <a:spcPct val="150000"/>
              </a:lnSpc>
              <a:spcBef>
                <a:spcPts val="0"/>
              </a:spcBef>
              <a:spcAft>
                <a:spcPts val="0"/>
              </a:spcAft>
              <a:buNone/>
            </a:pPr>
            <a:endParaRPr sz="1800" i="0" u="none" strike="noStrike" cap="none">
              <a:solidFill>
                <a:schemeClr val="dk1"/>
              </a:solidFill>
              <a:latin typeface="Catamaran"/>
              <a:ea typeface="Catamaran"/>
              <a:cs typeface="Catamaran"/>
              <a:sym typeface="Catamaran"/>
            </a:endParaRPr>
          </a:p>
          <a:p>
            <a:pPr marL="0" marR="0" lvl="0" indent="0" algn="ctr" rtl="0">
              <a:lnSpc>
                <a:spcPct val="150000"/>
              </a:lnSpc>
              <a:spcBef>
                <a:spcPts val="0"/>
              </a:spcBef>
              <a:spcAft>
                <a:spcPts val="0"/>
              </a:spcAft>
              <a:buNone/>
            </a:pPr>
            <a:r>
              <a:rPr lang="es-ES" sz="1800" b="1" i="0" u="none" strike="noStrike" cap="none">
                <a:solidFill>
                  <a:schemeClr val="dk1"/>
                </a:solidFill>
                <a:latin typeface="Catamaran"/>
                <a:ea typeface="Catamaran"/>
                <a:cs typeface="Catamaran"/>
                <a:sym typeface="Catamaran"/>
              </a:rPr>
              <a:t>Correos electrónicos: </a:t>
            </a:r>
            <a:endParaRPr/>
          </a:p>
          <a:p>
            <a:pPr marL="0" marR="0" lvl="0" indent="0" algn="ctr" rtl="0">
              <a:lnSpc>
                <a:spcPct val="150000"/>
              </a:lnSpc>
              <a:spcBef>
                <a:spcPts val="0"/>
              </a:spcBef>
              <a:spcAft>
                <a:spcPts val="0"/>
              </a:spcAft>
              <a:buNone/>
            </a:pPr>
            <a:r>
              <a:rPr lang="es-ES" sz="1800" u="sng">
                <a:solidFill>
                  <a:schemeClr val="dk1"/>
                </a:solid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ferreiro@fundacionual.es</a:t>
            </a:r>
            <a:r>
              <a:rPr lang="es-ES" sz="1800">
                <a:solidFill>
                  <a:schemeClr val="dk1"/>
                </a:solidFill>
                <a:latin typeface="Catamaran"/>
                <a:ea typeface="Catamaran"/>
                <a:cs typeface="Catamaran"/>
                <a:sym typeface="Catamaran"/>
              </a:rPr>
              <a:t> , </a:t>
            </a:r>
            <a:r>
              <a:rPr lang="es-ES" sz="1800" i="0" u="sng" strike="noStrike" cap="none">
                <a:solidFill>
                  <a:schemeClr val="dk1"/>
                </a:solid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practicas@fundacionual.es</a:t>
            </a:r>
            <a:r>
              <a:rPr lang="es-ES" sz="1800" i="0" u="none" strike="noStrike" cap="none">
                <a:solidFill>
                  <a:schemeClr val="dk1"/>
                </a:solidFill>
                <a:latin typeface="Catamaran"/>
                <a:ea typeface="Catamaran"/>
                <a:cs typeface="Catamaran"/>
                <a:sym typeface="Catamaran"/>
              </a:rPr>
              <a:t> </a:t>
            </a:r>
            <a:r>
              <a:rPr lang="es-ES" sz="1800">
                <a:solidFill>
                  <a:schemeClr val="dk1"/>
                </a:solidFill>
                <a:latin typeface="Catamaran"/>
                <a:ea typeface="Catamaran"/>
                <a:cs typeface="Catamaran"/>
                <a:sym typeface="Catamaran"/>
              </a:rPr>
              <a:t>y </a:t>
            </a:r>
            <a:r>
              <a:rPr lang="es-ES" sz="1800" u="sng">
                <a:solidFill>
                  <a:schemeClr val="dk1"/>
                </a:solidFill>
                <a:latin typeface="Catamaran"/>
                <a:ea typeface="Catamaran"/>
                <a:cs typeface="Catamaran"/>
                <a:sym typeface="Catamaran"/>
                <a:hlinkClick r:id="rId5">
                  <a:extLst>
                    <a:ext uri="{A12FA001-AC4F-418D-AE19-62706E023703}">
                      <ahyp:hlinkClr xmlns:ahyp="http://schemas.microsoft.com/office/drawing/2018/hyperlinkcolor" val="tx"/>
                    </a:ext>
                  </a:extLst>
                </a:hlinkClick>
              </a:rPr>
              <a:t>serviciodeempleo@ual.es</a:t>
            </a:r>
            <a:r>
              <a:rPr lang="es-ES" sz="1800">
                <a:solidFill>
                  <a:schemeClr val="dk1"/>
                </a:solidFill>
                <a:latin typeface="Catamaran"/>
                <a:ea typeface="Catamaran"/>
                <a:cs typeface="Catamaran"/>
                <a:sym typeface="Catamaran"/>
              </a:rPr>
              <a:t> </a:t>
            </a:r>
            <a:endParaRPr sz="1800" i="0" u="none" strike="noStrike" cap="none">
              <a:solidFill>
                <a:schemeClr val="dk1"/>
              </a:solidFill>
              <a:latin typeface="Catamaran"/>
              <a:ea typeface="Catamaran"/>
              <a:cs typeface="Catamaran"/>
              <a:sym typeface="Catamaran"/>
            </a:endParaRPr>
          </a:p>
          <a:p>
            <a:pPr marL="0" marR="0" lvl="0" indent="0" algn="ctr" rtl="0">
              <a:lnSpc>
                <a:spcPct val="150000"/>
              </a:lnSpc>
              <a:spcBef>
                <a:spcPts val="0"/>
              </a:spcBef>
              <a:spcAft>
                <a:spcPts val="0"/>
              </a:spcAft>
              <a:buClr>
                <a:schemeClr val="dk1"/>
              </a:buClr>
              <a:buSzPts val="1800"/>
              <a:buFont typeface="Catamaran"/>
              <a:buNone/>
            </a:pPr>
            <a:endParaRPr sz="1800" i="0" u="none" strike="noStrike" cap="none">
              <a:solidFill>
                <a:schemeClr val="dk1"/>
              </a:solidFill>
              <a:latin typeface="Catamaran"/>
              <a:ea typeface="Catamaran"/>
              <a:cs typeface="Catamaran"/>
              <a:sym typeface="Catamaran"/>
            </a:endParaRPr>
          </a:p>
          <a:p>
            <a:pPr marL="0" marR="0" lvl="0" indent="0" algn="l" rtl="0">
              <a:lnSpc>
                <a:spcPct val="100000"/>
              </a:lnSpc>
              <a:spcBef>
                <a:spcPts val="0"/>
              </a:spcBef>
              <a:spcAft>
                <a:spcPts val="0"/>
              </a:spcAft>
              <a:buClr>
                <a:schemeClr val="dk1"/>
              </a:buClr>
              <a:buSzPts val="1800"/>
              <a:buFont typeface="Catamaran"/>
              <a:buNone/>
            </a:pPr>
            <a:endParaRPr sz="1800" b="0" i="0" u="none" strike="noStrike" cap="none">
              <a:solidFill>
                <a:srgbClr val="000000"/>
              </a:solidFill>
              <a:latin typeface="Arial"/>
              <a:ea typeface="Arial"/>
              <a:cs typeface="Arial"/>
              <a:sym typeface="Arial"/>
            </a:endParaRPr>
          </a:p>
        </p:txBody>
      </p:sp>
      <p:sp>
        <p:nvSpPr>
          <p:cNvPr id="343" name="Google Shape;343;p34"/>
          <p:cNvSpPr txBox="1"/>
          <p:nvPr/>
        </p:nvSpPr>
        <p:spPr>
          <a:xfrm>
            <a:off x="0" y="3144"/>
            <a:ext cx="9144000" cy="1077218"/>
          </a:xfrm>
          <a:prstGeom prst="rect">
            <a:avLst/>
          </a:prstGeom>
          <a:solidFill>
            <a:srgbClr val="2E75B5"/>
          </a:solidFill>
          <a:ln w="9525" cap="flat" cmpd="sng">
            <a:solidFill>
              <a:srgbClr val="1D4F8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Catamaran"/>
              <a:buNone/>
            </a:pPr>
            <a:r>
              <a:rPr lang="es-ES" sz="2400" b="1">
                <a:solidFill>
                  <a:schemeClr val="lt1"/>
                </a:solidFill>
                <a:latin typeface="Catamaran"/>
                <a:ea typeface="Catamaran"/>
                <a:cs typeface="Catamaran"/>
                <a:sym typeface="Catamaran"/>
              </a:rPr>
              <a:t>CONTACTO:</a:t>
            </a:r>
            <a:endParaRPr/>
          </a:p>
          <a:p>
            <a:pPr marL="0" marR="0" lvl="0" indent="0" algn="ctr" rtl="0">
              <a:spcBef>
                <a:spcPts val="0"/>
              </a:spcBef>
              <a:spcAft>
                <a:spcPts val="0"/>
              </a:spcAft>
              <a:buNone/>
            </a:pPr>
            <a:r>
              <a:rPr lang="es-ES" sz="2000">
                <a:solidFill>
                  <a:schemeClr val="lt1"/>
                </a:solidFill>
                <a:latin typeface="Catamaran"/>
                <a:ea typeface="Catamaran"/>
                <a:cs typeface="Catamaran"/>
                <a:sym typeface="Catamaran"/>
              </a:rPr>
              <a:t>SERVICIO DE EMPLEABILIDAD, POLÍTICAS SOCIALES Y SOSTENIBILIDAD Y FUNDACIÓN DE LA UNIVERSIDAD DE ALMERÍA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g35949678e33_0_29"/>
          <p:cNvSpPr txBox="1"/>
          <p:nvPr/>
        </p:nvSpPr>
        <p:spPr>
          <a:xfrm>
            <a:off x="370050" y="1134850"/>
            <a:ext cx="8403900" cy="40404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ES" sz="2300">
                <a:solidFill>
                  <a:schemeClr val="dk1"/>
                </a:solidFill>
                <a:latin typeface="Catamaran"/>
                <a:ea typeface="Catamaran"/>
                <a:cs typeface="Catamaran"/>
                <a:sym typeface="Catamaran"/>
              </a:rPr>
              <a:t>Consultas sobre </a:t>
            </a:r>
            <a:r>
              <a:rPr lang="es-ES" sz="2300" b="1">
                <a:solidFill>
                  <a:schemeClr val="dk1"/>
                </a:solidFill>
                <a:latin typeface="Catamaran"/>
                <a:ea typeface="Catamaran"/>
                <a:cs typeface="Catamaran"/>
                <a:sym typeface="Catamaran"/>
              </a:rPr>
              <a:t>ICARO: </a:t>
            </a:r>
            <a:r>
              <a:rPr lang="es-ES" sz="2300" u="sng">
                <a:solidFill>
                  <a:schemeClr val="hlink"/>
                </a:solidFill>
                <a:latin typeface="Catamaran"/>
                <a:ea typeface="Catamaran"/>
                <a:cs typeface="Catamaran"/>
                <a:sym typeface="Catamaran"/>
                <a:hlinkClick r:id="rId3"/>
              </a:rPr>
              <a:t>ferreiro@fundacionual.es</a:t>
            </a:r>
            <a:r>
              <a:rPr lang="es-ES" sz="2300">
                <a:solidFill>
                  <a:schemeClr val="dk1"/>
                </a:solidFill>
                <a:latin typeface="Catamaran"/>
                <a:ea typeface="Catamaran"/>
                <a:cs typeface="Catamaran"/>
                <a:sym typeface="Catamaran"/>
              </a:rPr>
              <a:t> (950 01 53 44)</a:t>
            </a:r>
            <a:endParaRPr sz="2300">
              <a:solidFill>
                <a:schemeClr val="dk1"/>
              </a:solidFill>
              <a:latin typeface="Catamaran"/>
              <a:ea typeface="Catamaran"/>
              <a:cs typeface="Catamaran"/>
              <a:sym typeface="Catamaran"/>
            </a:endParaRPr>
          </a:p>
          <a:p>
            <a:pPr marL="0" lvl="0" indent="0" algn="just" rtl="0">
              <a:spcBef>
                <a:spcPts val="0"/>
              </a:spcBef>
              <a:spcAft>
                <a:spcPts val="0"/>
              </a:spcAft>
              <a:buNone/>
            </a:pPr>
            <a:endParaRPr sz="2300">
              <a:solidFill>
                <a:schemeClr val="dk1"/>
              </a:solidFill>
              <a:latin typeface="Catamaran"/>
              <a:ea typeface="Catamaran"/>
              <a:cs typeface="Catamaran"/>
              <a:sym typeface="Catamaran"/>
            </a:endParaRPr>
          </a:p>
          <a:p>
            <a:pPr marL="0" lvl="0" indent="0" algn="just" rtl="0">
              <a:spcBef>
                <a:spcPts val="0"/>
              </a:spcBef>
              <a:spcAft>
                <a:spcPts val="0"/>
              </a:spcAft>
              <a:buNone/>
            </a:pPr>
            <a:endParaRPr sz="2300">
              <a:solidFill>
                <a:schemeClr val="dk1"/>
              </a:solidFill>
              <a:latin typeface="Catamaran"/>
              <a:ea typeface="Catamaran"/>
              <a:cs typeface="Catamaran"/>
              <a:sym typeface="Catamaran"/>
            </a:endParaRPr>
          </a:p>
          <a:p>
            <a:pPr marL="0" lvl="0" indent="0" algn="just" rtl="0">
              <a:spcBef>
                <a:spcPts val="0"/>
              </a:spcBef>
              <a:spcAft>
                <a:spcPts val="0"/>
              </a:spcAft>
              <a:buNone/>
            </a:pPr>
            <a:r>
              <a:rPr lang="es-ES" sz="2300">
                <a:solidFill>
                  <a:schemeClr val="dk1"/>
                </a:solidFill>
                <a:latin typeface="Catamaran"/>
                <a:ea typeface="Catamaran"/>
                <a:cs typeface="Catamaran"/>
                <a:sym typeface="Catamaran"/>
              </a:rPr>
              <a:t>Consultas sobre </a:t>
            </a:r>
            <a:r>
              <a:rPr lang="es-ES" sz="2300" b="1">
                <a:solidFill>
                  <a:schemeClr val="dk1"/>
                </a:solidFill>
                <a:latin typeface="Catamaran"/>
                <a:ea typeface="Catamaran"/>
                <a:cs typeface="Catamaran"/>
                <a:sym typeface="Catamaran"/>
              </a:rPr>
              <a:t>Seguridad Social:</a:t>
            </a:r>
            <a:r>
              <a:rPr lang="es-ES" sz="2300">
                <a:solidFill>
                  <a:schemeClr val="dk1"/>
                </a:solidFill>
                <a:latin typeface="Catamaran"/>
                <a:ea typeface="Catamaran"/>
                <a:cs typeface="Catamaran"/>
                <a:sym typeface="Catamaran"/>
              </a:rPr>
              <a:t> </a:t>
            </a:r>
            <a:r>
              <a:rPr lang="es-ES" sz="2300" u="sng">
                <a:solidFill>
                  <a:schemeClr val="hlink"/>
                </a:solidFill>
                <a:latin typeface="Catamaran"/>
                <a:ea typeface="Catamaran"/>
                <a:cs typeface="Catamaran"/>
                <a:sym typeface="Catamaran"/>
                <a:hlinkClick r:id="rId4"/>
              </a:rPr>
              <a:t>mgimeno@ual.es</a:t>
            </a:r>
            <a:r>
              <a:rPr lang="es-ES" sz="2300">
                <a:solidFill>
                  <a:schemeClr val="dk1"/>
                </a:solidFill>
                <a:latin typeface="Catamaran"/>
                <a:ea typeface="Catamaran"/>
                <a:cs typeface="Catamaran"/>
                <a:sym typeface="Catamaran"/>
              </a:rPr>
              <a:t> (950 21 40 38)</a:t>
            </a:r>
            <a:endParaRPr sz="2300">
              <a:solidFill>
                <a:schemeClr val="dk1"/>
              </a:solidFill>
              <a:latin typeface="Catamaran"/>
              <a:ea typeface="Catamaran"/>
              <a:cs typeface="Catamaran"/>
              <a:sym typeface="Catamaran"/>
            </a:endParaRPr>
          </a:p>
          <a:p>
            <a:pPr marL="0" lvl="0" indent="0" algn="just" rtl="0">
              <a:spcBef>
                <a:spcPts val="0"/>
              </a:spcBef>
              <a:spcAft>
                <a:spcPts val="0"/>
              </a:spcAft>
              <a:buNone/>
            </a:pPr>
            <a:endParaRPr sz="2300">
              <a:solidFill>
                <a:schemeClr val="dk1"/>
              </a:solidFill>
              <a:latin typeface="Catamaran"/>
              <a:ea typeface="Catamaran"/>
              <a:cs typeface="Catamaran"/>
              <a:sym typeface="Catamaran"/>
            </a:endParaRPr>
          </a:p>
          <a:p>
            <a:pPr marL="0" lvl="0" indent="0" algn="just" rtl="0">
              <a:spcBef>
                <a:spcPts val="0"/>
              </a:spcBef>
              <a:spcAft>
                <a:spcPts val="0"/>
              </a:spcAft>
              <a:buNone/>
            </a:pPr>
            <a:endParaRPr sz="2300">
              <a:solidFill>
                <a:schemeClr val="dk1"/>
              </a:solidFill>
              <a:latin typeface="Catamaran"/>
              <a:ea typeface="Catamaran"/>
              <a:cs typeface="Catamaran"/>
              <a:sym typeface="Catamaran"/>
            </a:endParaRPr>
          </a:p>
          <a:p>
            <a:pPr marL="0" lvl="0" indent="0" algn="just" rtl="0">
              <a:spcBef>
                <a:spcPts val="0"/>
              </a:spcBef>
              <a:spcAft>
                <a:spcPts val="0"/>
              </a:spcAft>
              <a:buNone/>
            </a:pPr>
            <a:r>
              <a:rPr lang="es-ES" sz="2300">
                <a:solidFill>
                  <a:schemeClr val="dk1"/>
                </a:solidFill>
                <a:latin typeface="Catamaran"/>
                <a:ea typeface="Catamaran"/>
                <a:cs typeface="Catamaran"/>
                <a:sym typeface="Catamaran"/>
              </a:rPr>
              <a:t>Consultas sobre cuestiones académicas, memoria o temas relacionados con las tareas de las </a:t>
            </a:r>
            <a:r>
              <a:rPr lang="es-ES" sz="2300" b="1">
                <a:solidFill>
                  <a:schemeClr val="dk1"/>
                </a:solidFill>
                <a:latin typeface="Catamaran"/>
                <a:ea typeface="Catamaran"/>
                <a:cs typeface="Catamaran"/>
                <a:sym typeface="Catamaran"/>
              </a:rPr>
              <a:t>prácticas</a:t>
            </a:r>
            <a:r>
              <a:rPr lang="es-ES" sz="2300">
                <a:solidFill>
                  <a:schemeClr val="dk1"/>
                </a:solidFill>
                <a:latin typeface="Catamaran"/>
                <a:ea typeface="Catamaran"/>
                <a:cs typeface="Catamaran"/>
                <a:sym typeface="Catamaran"/>
              </a:rPr>
              <a:t>: tutor/a académico/a.</a:t>
            </a:r>
            <a:endParaRPr sz="2300">
              <a:solidFill>
                <a:schemeClr val="dk1"/>
              </a:solidFill>
              <a:latin typeface="Catamaran"/>
              <a:ea typeface="Catamaran"/>
              <a:cs typeface="Catamaran"/>
              <a:sym typeface="Catamaran"/>
            </a:endParaRPr>
          </a:p>
          <a:p>
            <a:pPr marL="0" lvl="0" indent="0" algn="just" rtl="0">
              <a:spcBef>
                <a:spcPts val="0"/>
              </a:spcBef>
              <a:spcAft>
                <a:spcPts val="0"/>
              </a:spcAft>
              <a:buNone/>
            </a:pPr>
            <a:r>
              <a:rPr lang="es-ES" sz="2300">
                <a:solidFill>
                  <a:schemeClr val="dk1"/>
                </a:solidFill>
                <a:latin typeface="Catamaran"/>
                <a:ea typeface="Catamaran"/>
                <a:cs typeface="Catamaran"/>
                <a:sym typeface="Catamaran"/>
              </a:rPr>
              <a:t>(sus datos se podrán consultar en el documento de aceptación de prácticas)</a:t>
            </a:r>
            <a:endParaRPr sz="2300">
              <a:solidFill>
                <a:schemeClr val="dk1"/>
              </a:solidFill>
              <a:latin typeface="Catamaran"/>
              <a:ea typeface="Catamaran"/>
              <a:cs typeface="Catamaran"/>
              <a:sym typeface="Catamaran"/>
            </a:endParaRPr>
          </a:p>
          <a:p>
            <a:pPr marL="0" lvl="0" indent="0" algn="l" rtl="0">
              <a:spcBef>
                <a:spcPts val="0"/>
              </a:spcBef>
              <a:spcAft>
                <a:spcPts val="0"/>
              </a:spcAft>
              <a:buNone/>
            </a:pPr>
            <a:endParaRPr sz="2800">
              <a:solidFill>
                <a:schemeClr val="dk1"/>
              </a:solidFill>
              <a:latin typeface="Catamaran"/>
              <a:ea typeface="Catamaran"/>
              <a:cs typeface="Catamaran"/>
              <a:sym typeface="Catamar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35" descr="La UAL se afianza en el prestigioso ranking THE: entre las 200 primeras de  toda Europa - UALNEWS"/>
          <p:cNvPicPr preferRelativeResize="0"/>
          <p:nvPr/>
        </p:nvPicPr>
        <p:blipFill rotWithShape="1">
          <a:blip r:embed="rId3">
            <a:alphaModFix/>
          </a:blip>
          <a:srcRect/>
          <a:stretch/>
        </p:blipFill>
        <p:spPr>
          <a:xfrm>
            <a:off x="0" y="-178397"/>
            <a:ext cx="9144000" cy="6303152"/>
          </a:xfrm>
          <a:prstGeom prst="rect">
            <a:avLst/>
          </a:prstGeom>
          <a:noFill/>
          <a:ln>
            <a:noFill/>
          </a:ln>
        </p:spPr>
      </p:pic>
      <p:sp>
        <p:nvSpPr>
          <p:cNvPr id="350" name="Google Shape;350;p35"/>
          <p:cNvSpPr/>
          <p:nvPr/>
        </p:nvSpPr>
        <p:spPr>
          <a:xfrm>
            <a:off x="0" y="3825960"/>
            <a:ext cx="9144000" cy="830997"/>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4800"/>
              <a:buFont typeface="Arial"/>
              <a:buNone/>
            </a:pPr>
            <a:r>
              <a:rPr lang="es-ES" sz="4800" b="1" i="0" u="none" strike="noStrike" cap="none">
                <a:solidFill>
                  <a:srgbClr val="000000"/>
                </a:solidFill>
                <a:latin typeface="Arial"/>
                <a:ea typeface="Arial"/>
                <a:cs typeface="Arial"/>
                <a:sym typeface="Arial"/>
              </a:rPr>
              <a:t> </a:t>
            </a:r>
            <a:r>
              <a:rPr lang="es-ES" sz="4800" b="1" i="0" u="none" strike="noStrike" cap="none">
                <a:solidFill>
                  <a:srgbClr val="1D4F83"/>
                </a:solidFill>
                <a:latin typeface="Catamaran"/>
                <a:ea typeface="Catamaran"/>
                <a:cs typeface="Catamaran"/>
                <a:sym typeface="Catamaran"/>
              </a:rPr>
              <a:t>MUCHAS GRACIAS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4"/>
          <p:cNvPicPr preferRelativeResize="0"/>
          <p:nvPr/>
        </p:nvPicPr>
        <p:blipFill rotWithShape="1">
          <a:blip r:embed="rId3">
            <a:alphaModFix/>
          </a:blip>
          <a:srcRect/>
          <a:stretch/>
        </p:blipFill>
        <p:spPr>
          <a:xfrm>
            <a:off x="0" y="0"/>
            <a:ext cx="9144000" cy="61075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alpha val="0"/>
          </a:schemeClr>
        </a:solidFill>
        <a:effectLst/>
      </p:bgPr>
    </p:bg>
    <p:spTree>
      <p:nvGrpSpPr>
        <p:cNvPr id="1" name="Shape 132"/>
        <p:cNvGrpSpPr/>
        <p:nvPr/>
      </p:nvGrpSpPr>
      <p:grpSpPr>
        <a:xfrm>
          <a:off x="0" y="0"/>
          <a:ext cx="0" cy="0"/>
          <a:chOff x="0" y="0"/>
          <a:chExt cx="0" cy="0"/>
        </a:xfrm>
      </p:grpSpPr>
      <p:pic>
        <p:nvPicPr>
          <p:cNvPr id="133" name="Google Shape;133;p5"/>
          <p:cNvPicPr preferRelativeResize="0"/>
          <p:nvPr/>
        </p:nvPicPr>
        <p:blipFill rotWithShape="1">
          <a:blip r:embed="rId3">
            <a:alphaModFix/>
          </a:blip>
          <a:srcRect/>
          <a:stretch/>
        </p:blipFill>
        <p:spPr>
          <a:xfrm>
            <a:off x="0" y="-1"/>
            <a:ext cx="9144000" cy="61247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6"/>
          <p:cNvPicPr preferRelativeResize="0"/>
          <p:nvPr/>
        </p:nvPicPr>
        <p:blipFill rotWithShape="1">
          <a:blip r:embed="rId3">
            <a:alphaModFix/>
          </a:blip>
          <a:srcRect/>
          <a:stretch/>
        </p:blipFill>
        <p:spPr>
          <a:xfrm>
            <a:off x="0" y="0"/>
            <a:ext cx="9144000" cy="61247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7"/>
          <p:cNvPicPr preferRelativeResize="0"/>
          <p:nvPr/>
        </p:nvPicPr>
        <p:blipFill rotWithShape="1">
          <a:blip r:embed="rId3">
            <a:alphaModFix/>
          </a:blip>
          <a:srcRect/>
          <a:stretch/>
        </p:blipFill>
        <p:spPr>
          <a:xfrm>
            <a:off x="0" y="0"/>
            <a:ext cx="9144000" cy="61161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ctrTitle"/>
          </p:nvPr>
        </p:nvSpPr>
        <p:spPr>
          <a:xfrm>
            <a:off x="587972" y="285042"/>
            <a:ext cx="7827277" cy="448204"/>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326195"/>
              </a:buClr>
              <a:buSzPts val="2400"/>
              <a:buFont typeface="Catamaran"/>
              <a:buNone/>
            </a:pPr>
            <a:r>
              <a:rPr lang="es-ES" sz="2400" b="1"/>
              <a:t>BECAS TALENTO D-UAL</a:t>
            </a:r>
            <a:endParaRPr/>
          </a:p>
        </p:txBody>
      </p:sp>
      <p:grpSp>
        <p:nvGrpSpPr>
          <p:cNvPr id="152" name="Google Shape;152;p8"/>
          <p:cNvGrpSpPr/>
          <p:nvPr/>
        </p:nvGrpSpPr>
        <p:grpSpPr>
          <a:xfrm>
            <a:off x="505396" y="826786"/>
            <a:ext cx="7721009" cy="4560796"/>
            <a:chOff x="2430" y="1162"/>
            <a:chExt cx="7721009" cy="4560796"/>
          </a:xfrm>
        </p:grpSpPr>
        <p:sp>
          <p:nvSpPr>
            <p:cNvPr id="153" name="Google Shape;153;p8"/>
            <p:cNvSpPr/>
            <p:nvPr/>
          </p:nvSpPr>
          <p:spPr>
            <a:xfrm>
              <a:off x="2430" y="1162"/>
              <a:ext cx="4264227" cy="1902786"/>
            </a:xfrm>
            <a:prstGeom prst="roundRect">
              <a:avLst>
                <a:gd name="adj" fmla="val 1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8"/>
            <p:cNvSpPr txBox="1"/>
            <p:nvPr/>
          </p:nvSpPr>
          <p:spPr>
            <a:xfrm>
              <a:off x="58161" y="56893"/>
              <a:ext cx="4152765" cy="1791324"/>
            </a:xfrm>
            <a:prstGeom prst="rect">
              <a:avLst/>
            </a:prstGeom>
            <a:noFill/>
            <a:ln>
              <a:noFill/>
            </a:ln>
          </p:spPr>
          <p:txBody>
            <a:bodyPr spcFirstLastPara="1" wrap="square" lIns="57150" tIns="57150" rIns="57150" bIns="57150" anchor="ctr" anchorCtr="0">
              <a:noAutofit/>
            </a:bodyPr>
            <a:lstStyle/>
            <a:p>
              <a:pPr marL="0" marR="0" lvl="0" indent="0" algn="just" rtl="0">
                <a:lnSpc>
                  <a:spcPct val="90000"/>
                </a:lnSpc>
                <a:spcBef>
                  <a:spcPts val="0"/>
                </a:spcBef>
                <a:spcAft>
                  <a:spcPts val="0"/>
                </a:spcAft>
                <a:buClr>
                  <a:schemeClr val="lt1"/>
                </a:buClr>
                <a:buSzPts val="1500"/>
                <a:buFont typeface="Catamaran"/>
                <a:buNone/>
              </a:pPr>
              <a:r>
                <a:rPr lang="es-ES" sz="1500" b="1">
                  <a:solidFill>
                    <a:schemeClr val="lt1"/>
                  </a:solidFill>
                  <a:latin typeface="Catamaran"/>
                  <a:ea typeface="Catamaran"/>
                  <a:cs typeface="Catamaran"/>
                  <a:sym typeface="Catamaran"/>
                </a:rPr>
                <a:t>Objetivo</a:t>
              </a:r>
              <a:r>
                <a:rPr lang="es-ES" sz="1500">
                  <a:solidFill>
                    <a:schemeClr val="lt1"/>
                  </a:solidFill>
                  <a:latin typeface="Catamaran"/>
                  <a:ea typeface="Catamaran"/>
                  <a:cs typeface="Catamaran"/>
                  <a:sym typeface="Catamaran"/>
                </a:rPr>
                <a:t>: Tiene por objeto la cualificación profesional de  estudiantes universitarios a través de un régimen de alternancia de actividad laboral retribuida en una empresa con actividad formativa recibida en el marco de su formación universitaria.</a:t>
              </a:r>
              <a:endParaRPr/>
            </a:p>
          </p:txBody>
        </p:sp>
        <p:sp>
          <p:nvSpPr>
            <p:cNvPr id="155" name="Google Shape;155;p8"/>
            <p:cNvSpPr/>
            <p:nvPr/>
          </p:nvSpPr>
          <p:spPr>
            <a:xfrm>
              <a:off x="6592" y="2084303"/>
              <a:ext cx="4255902" cy="2477655"/>
            </a:xfrm>
            <a:prstGeom prst="roundRect">
              <a:avLst>
                <a:gd name="adj" fmla="val 10000"/>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txBox="1"/>
            <p:nvPr/>
          </p:nvSpPr>
          <p:spPr>
            <a:xfrm>
              <a:off x="79160" y="2156871"/>
              <a:ext cx="4110766" cy="2332519"/>
            </a:xfrm>
            <a:prstGeom prst="rect">
              <a:avLst/>
            </a:prstGeom>
            <a:noFill/>
            <a:ln>
              <a:noFill/>
            </a:ln>
          </p:spPr>
          <p:txBody>
            <a:bodyPr spcFirstLastPara="1" wrap="square" lIns="53325" tIns="53325" rIns="53325" bIns="53325" anchor="ctr" anchorCtr="0">
              <a:noAutofit/>
            </a:bodyPr>
            <a:lstStyle/>
            <a:p>
              <a:pPr marL="0" marR="0" lvl="0" indent="0" algn="just" rtl="0">
                <a:lnSpc>
                  <a:spcPct val="90000"/>
                </a:lnSpc>
                <a:spcBef>
                  <a:spcPts val="0"/>
                </a:spcBef>
                <a:spcAft>
                  <a:spcPts val="0"/>
                </a:spcAft>
                <a:buClr>
                  <a:schemeClr val="lt1"/>
                </a:buClr>
                <a:buSzPts val="1400"/>
                <a:buFont typeface="Catamaran"/>
                <a:buNone/>
              </a:pPr>
              <a:r>
                <a:rPr lang="es-ES" sz="1400">
                  <a:solidFill>
                    <a:schemeClr val="lt1"/>
                  </a:solidFill>
                  <a:latin typeface="Catamaran"/>
                  <a:ea typeface="Catamaran"/>
                  <a:cs typeface="Catamaran"/>
                  <a:sym typeface="Catamaran"/>
                </a:rPr>
                <a:t>Este programa se hace en 4º curso de Grado. La estancia se divide en dos periodos de 6 meses cada uno:                                            </a:t>
              </a:r>
              <a:endParaRPr/>
            </a:p>
            <a:p>
              <a:pPr marL="0" marR="0" lvl="0" indent="0" algn="just" rtl="0">
                <a:lnSpc>
                  <a:spcPct val="90000"/>
                </a:lnSpc>
                <a:spcBef>
                  <a:spcPts val="490"/>
                </a:spcBef>
                <a:spcAft>
                  <a:spcPts val="0"/>
                </a:spcAft>
                <a:buClr>
                  <a:schemeClr val="lt1"/>
                </a:buClr>
                <a:buSzPts val="1400"/>
                <a:buFont typeface="Catamaran"/>
                <a:buNone/>
              </a:pPr>
              <a:r>
                <a:rPr lang="es-ES" sz="1400" b="1" i="1">
                  <a:solidFill>
                    <a:schemeClr val="lt1"/>
                  </a:solidFill>
                  <a:latin typeface="Catamaran"/>
                  <a:ea typeface="Catamaran"/>
                  <a:cs typeface="Catamaran"/>
                  <a:sym typeface="Catamaran"/>
                </a:rPr>
                <a:t>Primer periodo: </a:t>
              </a:r>
              <a:r>
                <a:rPr lang="es-ES" sz="1400">
                  <a:solidFill>
                    <a:schemeClr val="lt1"/>
                  </a:solidFill>
                  <a:latin typeface="Catamaran"/>
                  <a:ea typeface="Catamaran"/>
                  <a:cs typeface="Catamaran"/>
                  <a:sym typeface="Catamaran"/>
                </a:rPr>
                <a:t>abarca la enseñanza oficial, que se reconocen en términos de las asignaturas oficiales, en las prácticas curriculares y en la posibilidad de realización del Trabajo Fin de Estudios</a:t>
              </a:r>
              <a:r>
                <a:rPr lang="es-ES" sz="1400" b="1">
                  <a:solidFill>
                    <a:schemeClr val="lt1"/>
                  </a:solidFill>
                  <a:latin typeface="Catamaran"/>
                  <a:ea typeface="Catamaran"/>
                  <a:cs typeface="Catamaran"/>
                  <a:sym typeface="Catamaran"/>
                </a:rPr>
                <a:t>.                                                                   </a:t>
              </a:r>
              <a:r>
                <a:rPr lang="es-ES" sz="1400" b="1" i="1">
                  <a:solidFill>
                    <a:schemeClr val="lt1"/>
                  </a:solidFill>
                  <a:latin typeface="Catamaran"/>
                  <a:ea typeface="Catamaran"/>
                  <a:cs typeface="Catamaran"/>
                  <a:sym typeface="Catamaran"/>
                </a:rPr>
                <a:t>Segundo periodo: </a:t>
              </a:r>
              <a:r>
                <a:rPr lang="es-ES" sz="1400">
                  <a:solidFill>
                    <a:schemeClr val="lt1"/>
                  </a:solidFill>
                  <a:latin typeface="Catamaran"/>
                  <a:ea typeface="Catamaran"/>
                  <a:cs typeface="Catamaran"/>
                  <a:sym typeface="Catamaran"/>
                </a:rPr>
                <a:t>Prácticas Extracurriculares.</a:t>
              </a:r>
              <a:endParaRPr/>
            </a:p>
          </p:txBody>
        </p:sp>
        <p:sp>
          <p:nvSpPr>
            <p:cNvPr id="157" name="Google Shape;157;p8"/>
            <p:cNvSpPr/>
            <p:nvPr/>
          </p:nvSpPr>
          <p:spPr>
            <a:xfrm>
              <a:off x="4853234" y="985036"/>
              <a:ext cx="2870205" cy="2664186"/>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txBox="1"/>
            <p:nvPr/>
          </p:nvSpPr>
          <p:spPr>
            <a:xfrm>
              <a:off x="4931265" y="1063067"/>
              <a:ext cx="2714143" cy="2508124"/>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atamaran"/>
                <a:buNone/>
              </a:pPr>
              <a:r>
                <a:rPr lang="es-ES" sz="1800">
                  <a:solidFill>
                    <a:schemeClr val="lt1"/>
                  </a:solidFill>
                  <a:latin typeface="Catamaran"/>
                  <a:ea typeface="Catamaran"/>
                  <a:cs typeface="Catamaran"/>
                  <a:sym typeface="Catamaran"/>
                </a:rPr>
                <a:t>Personas de contacto: </a:t>
              </a:r>
              <a:endParaRPr/>
            </a:p>
            <a:p>
              <a:pPr marL="0" marR="0" lvl="0" indent="0" algn="ctr" rtl="0">
                <a:lnSpc>
                  <a:spcPct val="90000"/>
                </a:lnSpc>
                <a:spcBef>
                  <a:spcPts val="630"/>
                </a:spcBef>
                <a:spcAft>
                  <a:spcPts val="0"/>
                </a:spcAft>
                <a:buClr>
                  <a:schemeClr val="lt1"/>
                </a:buClr>
                <a:buSzPts val="1400"/>
                <a:buFont typeface="Catamaran"/>
                <a:buNone/>
              </a:pPr>
              <a:r>
                <a:rPr lang="es-ES" sz="1400">
                  <a:solidFill>
                    <a:schemeClr val="lt1"/>
                  </a:solidFill>
                  <a:latin typeface="Catamaran"/>
                  <a:ea typeface="Catamaran"/>
                  <a:cs typeface="Catamaran"/>
                  <a:sym typeface="Catamaran"/>
                </a:rPr>
                <a:t>-Encarna Lapaz Cruz  </a:t>
              </a:r>
              <a:r>
                <a:rPr lang="es-ES" sz="1400" u="sng">
                  <a:solidFill>
                    <a:schemeClr val="lt1"/>
                  </a:solid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elapaz@fundacionual.es</a:t>
              </a:r>
              <a:endParaRPr sz="1400">
                <a:solidFill>
                  <a:schemeClr val="lt1"/>
                </a:solidFill>
                <a:latin typeface="Catamaran"/>
                <a:ea typeface="Catamaran"/>
                <a:cs typeface="Catamaran"/>
                <a:sym typeface="Catamaran"/>
              </a:endParaRPr>
            </a:p>
            <a:p>
              <a:pPr marL="0" marR="0" lvl="0" indent="0" algn="ctr" rtl="0">
                <a:lnSpc>
                  <a:spcPct val="90000"/>
                </a:lnSpc>
                <a:spcBef>
                  <a:spcPts val="490"/>
                </a:spcBef>
                <a:spcAft>
                  <a:spcPts val="0"/>
                </a:spcAft>
                <a:buClr>
                  <a:schemeClr val="lt1"/>
                </a:buClr>
                <a:buSzPts val="1400"/>
                <a:buFont typeface="Catamaran"/>
                <a:buNone/>
              </a:pPr>
              <a:r>
                <a:rPr lang="es-ES" sz="1400" b="0" u="none">
                  <a:solidFill>
                    <a:schemeClr val="lt1"/>
                  </a:solidFill>
                  <a:latin typeface="Catamaran"/>
                  <a:ea typeface="Catamaran"/>
                  <a:cs typeface="Catamaran"/>
                  <a:sym typeface="Catamaran"/>
                </a:rPr>
                <a:t>-Isabel Gloria Paterna Motos</a:t>
              </a:r>
              <a:endParaRPr/>
            </a:p>
            <a:p>
              <a:pPr marL="0" marR="0" lvl="0" indent="0" algn="ctr" rtl="0">
                <a:lnSpc>
                  <a:spcPct val="90000"/>
                </a:lnSpc>
                <a:spcBef>
                  <a:spcPts val="490"/>
                </a:spcBef>
                <a:spcAft>
                  <a:spcPts val="0"/>
                </a:spcAft>
                <a:buClr>
                  <a:schemeClr val="lt1"/>
                </a:buClr>
                <a:buSzPts val="1400"/>
                <a:buFont typeface="Catamaran"/>
                <a:buNone/>
              </a:pPr>
              <a:r>
                <a:rPr lang="es-ES" sz="1400" b="0" u="sng">
                  <a:solidFill>
                    <a:schemeClr val="lt1"/>
                  </a:solid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ipaterna@fundacionual.es</a:t>
              </a:r>
              <a:endParaRPr sz="1400" b="0" u="none">
                <a:solidFill>
                  <a:schemeClr val="lt1"/>
                </a:solidFill>
                <a:latin typeface="Catamaran"/>
                <a:ea typeface="Catamaran"/>
                <a:cs typeface="Catamaran"/>
                <a:sym typeface="Catamaran"/>
              </a:endParaRPr>
            </a:p>
            <a:p>
              <a:pPr marL="0" marR="0" lvl="0" indent="0" algn="ctr" rtl="0">
                <a:lnSpc>
                  <a:spcPct val="90000"/>
                </a:lnSpc>
                <a:spcBef>
                  <a:spcPts val="490"/>
                </a:spcBef>
                <a:spcAft>
                  <a:spcPts val="0"/>
                </a:spcAft>
                <a:buClr>
                  <a:schemeClr val="lt1"/>
                </a:buClr>
                <a:buSzPts val="1400"/>
                <a:buFont typeface="Catamaran"/>
                <a:buNone/>
              </a:pPr>
              <a:r>
                <a:rPr lang="es-ES" sz="1400" b="0" u="none">
                  <a:solidFill>
                    <a:schemeClr val="lt1"/>
                  </a:solidFill>
                  <a:latin typeface="Catamaran"/>
                  <a:ea typeface="Catamaran"/>
                  <a:cs typeface="Catamaran"/>
                  <a:sym typeface="Catamaran"/>
                </a:rPr>
                <a:t>950 01 55 10</a:t>
              </a:r>
              <a:endParaRPr/>
            </a:p>
          </p:txBody>
        </p:sp>
      </p:grpSp>
      <p:sp>
        <p:nvSpPr>
          <p:cNvPr id="159" name="Google Shape;159;p8"/>
          <p:cNvSpPr txBox="1"/>
          <p:nvPr/>
        </p:nvSpPr>
        <p:spPr>
          <a:xfrm>
            <a:off x="728751" y="5552263"/>
            <a:ext cx="749765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1600" b="1">
                <a:solidFill>
                  <a:schemeClr val="accent2"/>
                </a:solidFill>
                <a:latin typeface="Catamaran"/>
                <a:ea typeface="Catamaran"/>
                <a:cs typeface="Catamaran"/>
                <a:sym typeface="Catamaran"/>
              </a:rPr>
              <a:t>QUIEN VAYA A PARTICIPAR EN ESTE PROGRAMA,  NO PUEDE ELEGIR UNA OFERTA CUYO INICIO SEA NOVIEMBRE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9"/>
          <p:cNvSpPr txBox="1">
            <a:spLocks noGrp="1"/>
          </p:cNvSpPr>
          <p:nvPr>
            <p:ph type="title"/>
          </p:nvPr>
        </p:nvSpPr>
        <p:spPr>
          <a:xfrm>
            <a:off x="3476175" y="2047874"/>
            <a:ext cx="1623604" cy="282892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326195"/>
              </a:buClr>
              <a:buSzPts val="17000"/>
              <a:buFont typeface="Catamaran"/>
              <a:buNone/>
            </a:pPr>
            <a:r>
              <a:rPr lang="es-ES"/>
              <a:t>2</a:t>
            </a:r>
            <a:endParaRPr/>
          </a:p>
        </p:txBody>
      </p:sp>
      <p:sp>
        <p:nvSpPr>
          <p:cNvPr id="166" name="Google Shape;166;p9"/>
          <p:cNvSpPr txBox="1">
            <a:spLocks noGrp="1"/>
          </p:cNvSpPr>
          <p:nvPr>
            <p:ph type="subTitle" idx="1"/>
          </p:nvPr>
        </p:nvSpPr>
        <p:spPr>
          <a:xfrm>
            <a:off x="4778718" y="3429000"/>
            <a:ext cx="4114800" cy="552449"/>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900"/>
              <a:buNone/>
            </a:pPr>
            <a:r>
              <a:rPr lang="es-ES" sz="1900"/>
              <a:t>NORMATIVA QUE REGULA LAS PRÁCTICAS ACADÉMICAS EXTERNAS</a:t>
            </a:r>
            <a:endParaRPr/>
          </a:p>
        </p:txBody>
      </p:sp>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2015</Words>
  <Application>Microsoft Office PowerPoint</Application>
  <PresentationFormat>Presentación en pantalla (4:3)</PresentationFormat>
  <Paragraphs>272</Paragraphs>
  <Slides>34</Slides>
  <Notes>34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34</vt:i4>
      </vt:variant>
    </vt:vector>
  </HeadingPairs>
  <TitlesOfParts>
    <vt:vector size="39" baseType="lpstr">
      <vt:lpstr>Catamaran</vt:lpstr>
      <vt:lpstr>Arial Narrow</vt:lpstr>
      <vt:lpstr>Calibri</vt:lpstr>
      <vt:lpstr>Arial</vt:lpstr>
      <vt:lpstr>Tema de Office</vt:lpstr>
      <vt:lpstr>Presentación de PowerPoint</vt:lpstr>
      <vt:lpstr>ESCUELA SUPERIOR DE INGENIERÍA</vt:lpstr>
      <vt:lpstr>1</vt:lpstr>
      <vt:lpstr>Presentación de PowerPoint</vt:lpstr>
      <vt:lpstr>Presentación de PowerPoint</vt:lpstr>
      <vt:lpstr>Presentación de PowerPoint</vt:lpstr>
      <vt:lpstr>Presentación de PowerPoint</vt:lpstr>
      <vt:lpstr>BECAS TALENTO D-UAL</vt:lpstr>
      <vt:lpstr>2</vt:lpstr>
      <vt:lpstr>Presentación de PowerPoint</vt:lpstr>
      <vt:lpstr>Presentación de PowerPoint</vt:lpstr>
      <vt:lpstr>3</vt:lpstr>
      <vt:lpstr>Presentación de PowerPoint</vt:lpstr>
      <vt:lpstr>Presentación de PowerPoint</vt:lpstr>
      <vt:lpstr>Presentación de PowerPoint</vt:lpstr>
      <vt:lpstr>Presentación de PowerPoint</vt:lpstr>
      <vt:lpstr>4</vt:lpstr>
      <vt:lpstr>Presentación de PowerPoint</vt:lpstr>
      <vt:lpstr>Presentación de PowerPoint</vt:lpstr>
      <vt:lpstr>Presentación de PowerPoint</vt:lpstr>
      <vt:lpstr>Presentación de PowerPoint</vt:lpstr>
      <vt:lpstr>5</vt:lpstr>
      <vt:lpstr>Presentación de PowerPoint</vt:lpstr>
      <vt:lpstr>Presentación de PowerPoint</vt:lpstr>
      <vt:lpstr>6</vt:lpstr>
      <vt:lpstr>Presentación de PowerPoint</vt:lpstr>
      <vt:lpstr>Presentación de PowerPoint</vt:lpstr>
      <vt:lpstr>Presentación de PowerPoint</vt:lpstr>
      <vt:lpstr>Presentación de PowerPoint</vt:lpstr>
      <vt:lpstr>Presentación de PowerPoint</vt:lpstr>
      <vt:lpstr>7</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Kuka</dc:creator>
  <cp:lastModifiedBy>Maria Josefa Martin Ferreiro</cp:lastModifiedBy>
  <cp:revision>26</cp:revision>
  <dcterms:created xsi:type="dcterms:W3CDTF">2018-03-07T11:18:53Z</dcterms:created>
  <dcterms:modified xsi:type="dcterms:W3CDTF">2025-10-01T12:02:34Z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0x01010011EFCF7E409075418D93116C2B5F6284</vt:lpwstr>
  </property>
</Properties>
</file>