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heme/themeOverride1.xml" ContentType="application/vnd.openxmlformats-officedocument.themeOverr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bookmarkIdSeed="3">
  <p:sldMasterIdLst>
    <p:sldMasterId id="2147483660" r:id="rId4"/>
  </p:sldMasterIdLst>
  <p:notesMasterIdLst>
    <p:notesMasterId r:id="rId45"/>
  </p:notesMasterIdLst>
  <p:sldIdLst>
    <p:sldId id="299" r:id="rId5"/>
    <p:sldId id="258" r:id="rId6"/>
    <p:sldId id="257" r:id="rId7"/>
    <p:sldId id="259" r:id="rId8"/>
    <p:sldId id="285" r:id="rId9"/>
    <p:sldId id="286" r:id="rId10"/>
    <p:sldId id="287" r:id="rId11"/>
    <p:sldId id="288" r:id="rId12"/>
    <p:sldId id="300" r:id="rId13"/>
    <p:sldId id="303" r:id="rId14"/>
    <p:sldId id="297" r:id="rId15"/>
    <p:sldId id="291" r:id="rId16"/>
    <p:sldId id="292" r:id="rId17"/>
    <p:sldId id="293" r:id="rId18"/>
    <p:sldId id="263" r:id="rId19"/>
    <p:sldId id="262" r:id="rId20"/>
    <p:sldId id="266" r:id="rId21"/>
    <p:sldId id="265" r:id="rId22"/>
    <p:sldId id="264" r:id="rId23"/>
    <p:sldId id="267" r:id="rId24"/>
    <p:sldId id="270" r:id="rId25"/>
    <p:sldId id="268" r:id="rId26"/>
    <p:sldId id="301" r:id="rId27"/>
    <p:sldId id="269" r:id="rId28"/>
    <p:sldId id="271" r:id="rId29"/>
    <p:sldId id="283" r:id="rId30"/>
    <p:sldId id="308" r:id="rId31"/>
    <p:sldId id="275" r:id="rId32"/>
    <p:sldId id="274" r:id="rId33"/>
    <p:sldId id="277" r:id="rId34"/>
    <p:sldId id="276" r:id="rId35"/>
    <p:sldId id="304" r:id="rId36"/>
    <p:sldId id="306" r:id="rId37"/>
    <p:sldId id="309" r:id="rId38"/>
    <p:sldId id="296" r:id="rId39"/>
    <p:sldId id="295" r:id="rId40"/>
    <p:sldId id="311" r:id="rId41"/>
    <p:sldId id="312" r:id="rId42"/>
    <p:sldId id="278" r:id="rId43"/>
    <p:sldId id="279" r:id="rId44"/>
  </p:sldIdLst>
  <p:sldSz cx="9144000" cy="6858000" type="screen4x3"/>
  <p:notesSz cx="6797675" cy="9926638"/>
  <p:embeddedFontLst>
    <p:embeddedFont>
      <p:font typeface="Calibri" panose="020F0502020204030204" pitchFamily="34" charset="0"/>
      <p:regular r:id="rId46"/>
      <p:bold r:id="rId47"/>
      <p:italic r:id="rId48"/>
      <p:boldItalic r:id="rId49"/>
    </p:embeddedFont>
    <p:embeddedFont>
      <p:font typeface="Century Gothic" panose="020B0502020202020204" pitchFamily="34" charset="0"/>
      <p:regular r:id="rId50"/>
      <p:bold r:id="rId51"/>
      <p:italic r:id="rId52"/>
      <p:boldItalic r:id="rId53"/>
    </p:embeddedFont>
    <p:embeddedFont>
      <p:font typeface="Catamaran" panose="00000500000000000000" pitchFamily="2" charset="0"/>
      <p:regular r:id="rId54"/>
      <p:bold r:id="rId55"/>
    </p:embeddedFont>
    <p:embeddedFont>
      <p:font typeface="Wingdings 3" panose="05040102010807070707" pitchFamily="18" charset="2"/>
      <p:regular r:id="rId56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D4F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FECB4D8-DB02-4DC6-A0A2-4F2EBAE1DC90}" styleName="Estilo medio 1 - Énfasis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793D81CF-94F2-401A-BA57-92F5A7B2D0C5}" styleName="Estilo medio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F5AB1C69-6EDB-4FF4-983F-18BD219EF322}" styleName="Estilo medio 2 - Énfasis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8D230F3-CF80-4859-8CE7-A43EE81993B5}" styleName="Estilo claro 1 - Acento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FD0F851-EC5A-4D38-B0AD-8093EC10F338}" styleName="Estilo claro 1 - Acento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3B4B98B0-60AC-42C2-AFA5-B58CD77FA1E5}" styleName="Estilo claro 1 - Acent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5332" autoAdjust="0"/>
  </p:normalViewPr>
  <p:slideViewPr>
    <p:cSldViewPr snapToGrid="0">
      <p:cViewPr varScale="1">
        <p:scale>
          <a:sx n="88" d="100"/>
          <a:sy n="88" d="100"/>
        </p:scale>
        <p:origin x="1306" y="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font" Target="fonts/font2.fntdata"/><Relationship Id="rId50" Type="http://schemas.openxmlformats.org/officeDocument/2006/relationships/font" Target="fonts/font5.fntdata"/><Relationship Id="rId55" Type="http://schemas.openxmlformats.org/officeDocument/2006/relationships/font" Target="fonts/font10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font" Target="fonts/font1.fntdata"/><Relationship Id="rId59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font" Target="fonts/font9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notesMaster" Target="notesMasters/notesMaster1.xml"/><Relationship Id="rId53" Type="http://schemas.openxmlformats.org/officeDocument/2006/relationships/font" Target="fonts/font8.fntdata"/><Relationship Id="rId58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4.fntdata"/><Relationship Id="rId57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font" Target="fonts/font7.fntdata"/><Relationship Id="rId60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font" Target="fonts/font3.fntdata"/><Relationship Id="rId56" Type="http://schemas.openxmlformats.org/officeDocument/2006/relationships/font" Target="fonts/font11.fntdata"/><Relationship Id="rId8" Type="http://schemas.openxmlformats.org/officeDocument/2006/relationships/slide" Target="slides/slide4.xml"/><Relationship Id="rId51" Type="http://schemas.openxmlformats.org/officeDocument/2006/relationships/font" Target="fonts/font6.fntdata"/><Relationship Id="rId3" Type="http://schemas.openxmlformats.org/officeDocument/2006/relationships/customXml" Target="../customXml/item3.xml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ual.es/empleabilidad/empleabilidad/programa-talento" TargetMode="External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ual.es/empleabilidad/empleabilidad/programa-talento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B31349E-DCA3-4491-8FFC-FF152F02A286}" type="doc">
      <dgm:prSet loTypeId="urn:microsoft.com/office/officeart/2005/8/layout/hierarchy6" loCatId="hierarchy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9A3F5D0C-CD35-44CB-B0B6-BC73A450AB3B}">
      <dgm:prSet phldrT="[Texto]" custT="1"/>
      <dgm:spPr/>
      <dgm:t>
        <a:bodyPr/>
        <a:lstStyle/>
        <a:p>
          <a:r>
            <a:rPr lang="es-ES" sz="1200" b="1" dirty="0"/>
            <a:t>UNIVERSIDAD DE ALMERÍA</a:t>
          </a:r>
        </a:p>
      </dgm:t>
    </dgm:pt>
    <dgm:pt modelId="{EE7B7E43-8076-46ED-99AE-9CF054C2B42D}" type="parTrans" cxnId="{74D7AA41-C9CB-411D-807B-2C14DEEBD26D}">
      <dgm:prSet/>
      <dgm:spPr/>
      <dgm:t>
        <a:bodyPr/>
        <a:lstStyle/>
        <a:p>
          <a:endParaRPr lang="es-ES"/>
        </a:p>
      </dgm:t>
    </dgm:pt>
    <dgm:pt modelId="{6404A752-33BA-4186-897D-A7E02CB1C033}" type="sibTrans" cxnId="{74D7AA41-C9CB-411D-807B-2C14DEEBD26D}">
      <dgm:prSet/>
      <dgm:spPr/>
      <dgm:t>
        <a:bodyPr/>
        <a:lstStyle/>
        <a:p>
          <a:endParaRPr lang="es-ES"/>
        </a:p>
      </dgm:t>
    </dgm:pt>
    <dgm:pt modelId="{0ED277B8-C1C6-41F3-B2C3-913D45B60E1C}" type="asst">
      <dgm:prSet phldrT="[Texto]" custT="1"/>
      <dgm:spPr>
        <a:solidFill>
          <a:srgbClr val="00B0F0"/>
        </a:solidFill>
      </dgm:spPr>
      <dgm:t>
        <a:bodyPr/>
        <a:lstStyle/>
        <a:p>
          <a:r>
            <a:rPr lang="es-ES" sz="1000" b="1" dirty="0"/>
            <a:t>VICERRECTORADO DE POSTGRADO, EMPLEABILIDAD Y RELACIONES CON EMPRESAS E INSTITUCIONES</a:t>
          </a:r>
        </a:p>
      </dgm:t>
    </dgm:pt>
    <dgm:pt modelId="{D2A8BE8B-9AE2-46C0-AED2-B8B49D555707}" type="parTrans" cxnId="{AECDE01E-9A95-471C-8316-70B21FBC7FEF}">
      <dgm:prSet/>
      <dgm:spPr/>
      <dgm:t>
        <a:bodyPr/>
        <a:lstStyle/>
        <a:p>
          <a:endParaRPr lang="es-ES"/>
        </a:p>
      </dgm:t>
    </dgm:pt>
    <dgm:pt modelId="{54474913-3D05-4006-AAF5-8AB955CE594B}" type="sibTrans" cxnId="{AECDE01E-9A95-471C-8316-70B21FBC7FEF}">
      <dgm:prSet/>
      <dgm:spPr/>
      <dgm:t>
        <a:bodyPr/>
        <a:lstStyle/>
        <a:p>
          <a:endParaRPr lang="es-ES"/>
        </a:p>
      </dgm:t>
    </dgm:pt>
    <dgm:pt modelId="{E590D9AA-379E-430C-B892-FE62DBCC9420}">
      <dgm:prSet phldrT="[Texto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s-ES" sz="1100" b="1" dirty="0"/>
            <a:t>AGENCIA DE COLOCACIÓN</a:t>
          </a:r>
        </a:p>
      </dgm:t>
    </dgm:pt>
    <dgm:pt modelId="{D89B0575-6BC7-48FA-9EB6-961349754C7E}" type="parTrans" cxnId="{AAAB415F-F5CC-487B-B925-7F25C6F2D824}">
      <dgm:prSet/>
      <dgm:spPr/>
      <dgm:t>
        <a:bodyPr/>
        <a:lstStyle/>
        <a:p>
          <a:endParaRPr lang="es-ES"/>
        </a:p>
      </dgm:t>
    </dgm:pt>
    <dgm:pt modelId="{B2F11B8C-206C-4D0B-85B8-3220A7D92FC1}" type="sibTrans" cxnId="{AAAB415F-F5CC-487B-B925-7F25C6F2D824}">
      <dgm:prSet/>
      <dgm:spPr/>
      <dgm:t>
        <a:bodyPr/>
        <a:lstStyle/>
        <a:p>
          <a:endParaRPr lang="es-ES"/>
        </a:p>
      </dgm:t>
    </dgm:pt>
    <dgm:pt modelId="{A10CAD9C-12B1-41E1-9158-6F4225885C9A}" type="asst">
      <dgm:prSet phldrT="[Texto]" custT="1"/>
      <dgm:spPr>
        <a:solidFill>
          <a:srgbClr val="002060"/>
        </a:solidFill>
      </dgm:spPr>
      <dgm:t>
        <a:bodyPr/>
        <a:lstStyle/>
        <a:p>
          <a:r>
            <a:rPr lang="es-ES" sz="1200" b="1" dirty="0"/>
            <a:t>SERVICIO UNIVERSITARIO  </a:t>
          </a:r>
        </a:p>
        <a:p>
          <a:r>
            <a:rPr lang="es-ES" sz="1200" b="1" dirty="0"/>
            <a:t>   DE EMPLEO </a:t>
          </a:r>
        </a:p>
        <a:p>
          <a:r>
            <a:rPr lang="es-ES" sz="1200" b="1" dirty="0"/>
            <a:t>(SUE)</a:t>
          </a:r>
        </a:p>
      </dgm:t>
    </dgm:pt>
    <dgm:pt modelId="{D084E343-9FC9-42B2-A84F-7A3A49C65829}" type="parTrans" cxnId="{56656AD9-7FED-4CFE-8D69-D576A39943D5}">
      <dgm:prSet/>
      <dgm:spPr/>
      <dgm:t>
        <a:bodyPr/>
        <a:lstStyle/>
        <a:p>
          <a:endParaRPr lang="es-ES"/>
        </a:p>
      </dgm:t>
    </dgm:pt>
    <dgm:pt modelId="{E0A9DAE4-3C2E-48E5-A85D-244B6FC4E43D}" type="sibTrans" cxnId="{56656AD9-7FED-4CFE-8D69-D576A39943D5}">
      <dgm:prSet/>
      <dgm:spPr/>
      <dgm:t>
        <a:bodyPr/>
        <a:lstStyle/>
        <a:p>
          <a:endParaRPr lang="es-ES"/>
        </a:p>
      </dgm:t>
    </dgm:pt>
    <dgm:pt modelId="{B24CAD26-FDC3-4716-B727-FB6E98DE3951}">
      <dgm:prSet phldrT="[Texto]"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es-ES" sz="1100" b="1" dirty="0"/>
            <a:t>ORIENTACIÓN PROFESIONAL</a:t>
          </a:r>
        </a:p>
      </dgm:t>
    </dgm:pt>
    <dgm:pt modelId="{541579B9-A2F7-46F9-BC53-B466980C88C4}" type="parTrans" cxnId="{E18CEF9C-9F58-4AB0-9219-9CB5B275FBC3}">
      <dgm:prSet/>
      <dgm:spPr/>
      <dgm:t>
        <a:bodyPr/>
        <a:lstStyle/>
        <a:p>
          <a:endParaRPr lang="es-ES"/>
        </a:p>
      </dgm:t>
    </dgm:pt>
    <dgm:pt modelId="{14C94AF6-33CB-4A41-B304-087D8377819A}" type="sibTrans" cxnId="{E18CEF9C-9F58-4AB0-9219-9CB5B275FBC3}">
      <dgm:prSet/>
      <dgm:spPr/>
      <dgm:t>
        <a:bodyPr/>
        <a:lstStyle/>
        <a:p>
          <a:endParaRPr lang="es-ES"/>
        </a:p>
      </dgm:t>
    </dgm:pt>
    <dgm:pt modelId="{C1BEC6AB-6706-48BA-9517-D277826F1F56}">
      <dgm:prSet phldrT="[Texto]"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es-ES" sz="1100" b="1" dirty="0"/>
            <a:t>PRÁCTICAS EN EMPRESA</a:t>
          </a:r>
        </a:p>
      </dgm:t>
    </dgm:pt>
    <dgm:pt modelId="{DD94E808-1E68-4E46-8347-F471ED93F759}" type="parTrans" cxnId="{675EBDC8-4269-407E-8A4D-DEDA452F2EDC}">
      <dgm:prSet/>
      <dgm:spPr/>
      <dgm:t>
        <a:bodyPr/>
        <a:lstStyle/>
        <a:p>
          <a:endParaRPr lang="es-ES"/>
        </a:p>
      </dgm:t>
    </dgm:pt>
    <dgm:pt modelId="{CABD1060-1ABF-4F37-9963-80F6A81481C9}" type="sibTrans" cxnId="{675EBDC8-4269-407E-8A4D-DEDA452F2EDC}">
      <dgm:prSet/>
      <dgm:spPr/>
      <dgm:t>
        <a:bodyPr/>
        <a:lstStyle/>
        <a:p>
          <a:endParaRPr lang="es-ES"/>
        </a:p>
      </dgm:t>
    </dgm:pt>
    <dgm:pt modelId="{70E01B3F-B2F9-499A-AB46-49141EDF1556}">
      <dgm:prSet phldrT="[Texto]"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es-ES" sz="1100" b="1" dirty="0"/>
            <a:t>EMPRENDIMIENTO</a:t>
          </a:r>
        </a:p>
      </dgm:t>
    </dgm:pt>
    <dgm:pt modelId="{1AFCDC62-A8AD-4CC4-8EF3-3D140C664CEB}" type="parTrans" cxnId="{FC1E154D-30A4-4D0C-BA3D-AD02A838EC52}">
      <dgm:prSet/>
      <dgm:spPr/>
      <dgm:t>
        <a:bodyPr/>
        <a:lstStyle/>
        <a:p>
          <a:endParaRPr lang="es-ES"/>
        </a:p>
      </dgm:t>
    </dgm:pt>
    <dgm:pt modelId="{758918A3-0E4F-4827-8111-E0C49D40A6CD}" type="sibTrans" cxnId="{FC1E154D-30A4-4D0C-BA3D-AD02A838EC52}">
      <dgm:prSet/>
      <dgm:spPr/>
      <dgm:t>
        <a:bodyPr/>
        <a:lstStyle/>
        <a:p>
          <a:endParaRPr lang="es-ES"/>
        </a:p>
      </dgm:t>
    </dgm:pt>
    <dgm:pt modelId="{9D62AEE7-8D8A-4BEA-99C2-9D56EC061978}" type="pres">
      <dgm:prSet presAssocID="{CB31349E-DCA3-4491-8FFC-FF152F02A286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FDBEAF08-521E-48A1-A278-4CA4C7DB7E8E}" type="pres">
      <dgm:prSet presAssocID="{CB31349E-DCA3-4491-8FFC-FF152F02A286}" presName="hierFlow" presStyleCnt="0"/>
      <dgm:spPr/>
    </dgm:pt>
    <dgm:pt modelId="{4AA51BC6-E966-4B51-A9C5-C10F55D47CAB}" type="pres">
      <dgm:prSet presAssocID="{CB31349E-DCA3-4491-8FFC-FF152F02A286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9E513E16-310D-4B69-A024-88DAE046E84C}" type="pres">
      <dgm:prSet presAssocID="{9A3F5D0C-CD35-44CB-B0B6-BC73A450AB3B}" presName="Name14" presStyleCnt="0"/>
      <dgm:spPr/>
    </dgm:pt>
    <dgm:pt modelId="{FE3BF4AE-9AC3-4BEE-A2F3-91E999DE862C}" type="pres">
      <dgm:prSet presAssocID="{9A3F5D0C-CD35-44CB-B0B6-BC73A450AB3B}" presName="level1Shape" presStyleLbl="node0" presStyleIdx="0" presStyleCnt="1" custScaleX="148132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8590F705-D119-4026-B498-F719829C71F0}" type="pres">
      <dgm:prSet presAssocID="{9A3F5D0C-CD35-44CB-B0B6-BC73A450AB3B}" presName="hierChild2" presStyleCnt="0"/>
      <dgm:spPr/>
    </dgm:pt>
    <dgm:pt modelId="{CD5500E2-7143-4B89-BD56-4C13B1CCE6BE}" type="pres">
      <dgm:prSet presAssocID="{D2A8BE8B-9AE2-46C0-AED2-B8B49D555707}" presName="Name19" presStyleLbl="parChTrans1D2" presStyleIdx="0" presStyleCnt="1"/>
      <dgm:spPr/>
      <dgm:t>
        <a:bodyPr/>
        <a:lstStyle/>
        <a:p>
          <a:endParaRPr lang="es-ES"/>
        </a:p>
      </dgm:t>
    </dgm:pt>
    <dgm:pt modelId="{E605FA7F-8E90-4D91-BE80-585A66801A77}" type="pres">
      <dgm:prSet presAssocID="{0ED277B8-C1C6-41F3-B2C3-913D45B60E1C}" presName="Name21" presStyleCnt="0"/>
      <dgm:spPr/>
    </dgm:pt>
    <dgm:pt modelId="{4B25C4D2-51C5-46EF-B8A2-3F2A7FB10469}" type="pres">
      <dgm:prSet presAssocID="{0ED277B8-C1C6-41F3-B2C3-913D45B60E1C}" presName="level2Shape" presStyleLbl="asst1" presStyleIdx="0" presStyleCnt="2" custScaleX="191783" custScaleY="140589"/>
      <dgm:spPr/>
      <dgm:t>
        <a:bodyPr/>
        <a:lstStyle/>
        <a:p>
          <a:endParaRPr lang="es-ES"/>
        </a:p>
      </dgm:t>
    </dgm:pt>
    <dgm:pt modelId="{9473D339-BC88-489A-A8B1-EB61C2EB3257}" type="pres">
      <dgm:prSet presAssocID="{0ED277B8-C1C6-41F3-B2C3-913D45B60E1C}" presName="hierChild3" presStyleCnt="0"/>
      <dgm:spPr/>
    </dgm:pt>
    <dgm:pt modelId="{32CEC1C9-59EE-46F8-B54B-6640EB6A07F7}" type="pres">
      <dgm:prSet presAssocID="{D084E343-9FC9-42B2-A84F-7A3A49C65829}" presName="Name19" presStyleLbl="parChTrans1D3" presStyleIdx="0" presStyleCnt="1"/>
      <dgm:spPr/>
      <dgm:t>
        <a:bodyPr/>
        <a:lstStyle/>
        <a:p>
          <a:endParaRPr lang="es-ES"/>
        </a:p>
      </dgm:t>
    </dgm:pt>
    <dgm:pt modelId="{A56E7C67-3ABF-4419-B781-93B0EA992182}" type="pres">
      <dgm:prSet presAssocID="{A10CAD9C-12B1-41E1-9158-6F4225885C9A}" presName="Name21" presStyleCnt="0"/>
      <dgm:spPr/>
    </dgm:pt>
    <dgm:pt modelId="{49869D0E-35B2-49D0-AD7F-92AA1DA5BBCE}" type="pres">
      <dgm:prSet presAssocID="{A10CAD9C-12B1-41E1-9158-6F4225885C9A}" presName="level2Shape" presStyleLbl="asst1" presStyleIdx="1" presStyleCnt="2" custScaleX="235457" custScaleY="148957"/>
      <dgm:spPr/>
      <dgm:t>
        <a:bodyPr/>
        <a:lstStyle/>
        <a:p>
          <a:endParaRPr lang="es-ES"/>
        </a:p>
      </dgm:t>
    </dgm:pt>
    <dgm:pt modelId="{63BA5562-E238-4B6F-8771-EB8773CD88AE}" type="pres">
      <dgm:prSet presAssocID="{A10CAD9C-12B1-41E1-9158-6F4225885C9A}" presName="hierChild3" presStyleCnt="0"/>
      <dgm:spPr/>
    </dgm:pt>
    <dgm:pt modelId="{BBCC5F79-76E2-462F-A80E-98B56BD24FD8}" type="pres">
      <dgm:prSet presAssocID="{D89B0575-6BC7-48FA-9EB6-961349754C7E}" presName="Name19" presStyleLbl="parChTrans1D4" presStyleIdx="0" presStyleCnt="4"/>
      <dgm:spPr/>
      <dgm:t>
        <a:bodyPr/>
        <a:lstStyle/>
        <a:p>
          <a:endParaRPr lang="es-ES"/>
        </a:p>
      </dgm:t>
    </dgm:pt>
    <dgm:pt modelId="{90F0773B-8837-4DC7-AB49-E101EDC5AF52}" type="pres">
      <dgm:prSet presAssocID="{E590D9AA-379E-430C-B892-FE62DBCC9420}" presName="Name21" presStyleCnt="0"/>
      <dgm:spPr/>
    </dgm:pt>
    <dgm:pt modelId="{8FD48A25-B482-4ABE-ADD5-2597DCED927D}" type="pres">
      <dgm:prSet presAssocID="{E590D9AA-379E-430C-B892-FE62DBCC9420}" presName="level2Shape" presStyleLbl="node4" presStyleIdx="0" presStyleCnt="4" custScaleX="121095"/>
      <dgm:spPr/>
      <dgm:t>
        <a:bodyPr/>
        <a:lstStyle/>
        <a:p>
          <a:endParaRPr lang="es-ES"/>
        </a:p>
      </dgm:t>
    </dgm:pt>
    <dgm:pt modelId="{614A3B64-EBF4-496E-B336-EB8C5CED3EC5}" type="pres">
      <dgm:prSet presAssocID="{E590D9AA-379E-430C-B892-FE62DBCC9420}" presName="hierChild3" presStyleCnt="0"/>
      <dgm:spPr/>
    </dgm:pt>
    <dgm:pt modelId="{7B7FFB34-52EE-4078-9817-5C8ECB3793CB}" type="pres">
      <dgm:prSet presAssocID="{541579B9-A2F7-46F9-BC53-B466980C88C4}" presName="Name19" presStyleLbl="parChTrans1D4" presStyleIdx="1" presStyleCnt="4"/>
      <dgm:spPr/>
      <dgm:t>
        <a:bodyPr/>
        <a:lstStyle/>
        <a:p>
          <a:endParaRPr lang="es-ES"/>
        </a:p>
      </dgm:t>
    </dgm:pt>
    <dgm:pt modelId="{D82AC255-7521-4B0B-B5DF-87E2EA7E7AF6}" type="pres">
      <dgm:prSet presAssocID="{B24CAD26-FDC3-4716-B727-FB6E98DE3951}" presName="Name21" presStyleCnt="0"/>
      <dgm:spPr/>
    </dgm:pt>
    <dgm:pt modelId="{17456BC1-3B68-4723-8938-5A55C05CB69D}" type="pres">
      <dgm:prSet presAssocID="{B24CAD26-FDC3-4716-B727-FB6E98DE3951}" presName="level2Shape" presStyleLbl="node4" presStyleIdx="1" presStyleCnt="4" custScaleX="123972" custScaleY="114021"/>
      <dgm:spPr/>
      <dgm:t>
        <a:bodyPr/>
        <a:lstStyle/>
        <a:p>
          <a:endParaRPr lang="es-ES"/>
        </a:p>
      </dgm:t>
    </dgm:pt>
    <dgm:pt modelId="{65E4828F-111E-4A65-AB4B-2AE16CEA223A}" type="pres">
      <dgm:prSet presAssocID="{B24CAD26-FDC3-4716-B727-FB6E98DE3951}" presName="hierChild3" presStyleCnt="0"/>
      <dgm:spPr/>
    </dgm:pt>
    <dgm:pt modelId="{43274BFC-6C56-445C-9439-F4A76591D38F}" type="pres">
      <dgm:prSet presAssocID="{DD94E808-1E68-4E46-8347-F471ED93F759}" presName="Name19" presStyleLbl="parChTrans1D4" presStyleIdx="2" presStyleCnt="4"/>
      <dgm:spPr/>
      <dgm:t>
        <a:bodyPr/>
        <a:lstStyle/>
        <a:p>
          <a:endParaRPr lang="es-ES"/>
        </a:p>
      </dgm:t>
    </dgm:pt>
    <dgm:pt modelId="{94136E82-7E48-44D1-8CB7-F1DC34DD1618}" type="pres">
      <dgm:prSet presAssocID="{C1BEC6AB-6706-48BA-9517-D277826F1F56}" presName="Name21" presStyleCnt="0"/>
      <dgm:spPr/>
    </dgm:pt>
    <dgm:pt modelId="{E4EA95B0-8BD0-4808-A430-71396CB4C1E0}" type="pres">
      <dgm:prSet presAssocID="{C1BEC6AB-6706-48BA-9517-D277826F1F56}" presName="level2Shape" presStyleLbl="node4" presStyleIdx="2" presStyleCnt="4"/>
      <dgm:spPr/>
      <dgm:t>
        <a:bodyPr/>
        <a:lstStyle/>
        <a:p>
          <a:endParaRPr lang="es-ES"/>
        </a:p>
      </dgm:t>
    </dgm:pt>
    <dgm:pt modelId="{BFA0CBD7-C15B-4CE4-88AF-20858C810911}" type="pres">
      <dgm:prSet presAssocID="{C1BEC6AB-6706-48BA-9517-D277826F1F56}" presName="hierChild3" presStyleCnt="0"/>
      <dgm:spPr/>
    </dgm:pt>
    <dgm:pt modelId="{CB66A8EF-FD0C-404D-B38A-810C80FBDF48}" type="pres">
      <dgm:prSet presAssocID="{1AFCDC62-A8AD-4CC4-8EF3-3D140C664CEB}" presName="Name19" presStyleLbl="parChTrans1D4" presStyleIdx="3" presStyleCnt="4"/>
      <dgm:spPr/>
      <dgm:t>
        <a:bodyPr/>
        <a:lstStyle/>
        <a:p>
          <a:endParaRPr lang="es-ES"/>
        </a:p>
      </dgm:t>
    </dgm:pt>
    <dgm:pt modelId="{064113A0-5F54-4703-A380-823C8A468859}" type="pres">
      <dgm:prSet presAssocID="{70E01B3F-B2F9-499A-AB46-49141EDF1556}" presName="Name21" presStyleCnt="0"/>
      <dgm:spPr/>
    </dgm:pt>
    <dgm:pt modelId="{FD7AEC9C-9AC6-428C-B3CF-3038D12E77E1}" type="pres">
      <dgm:prSet presAssocID="{70E01B3F-B2F9-499A-AB46-49141EDF1556}" presName="level2Shape" presStyleLbl="node4" presStyleIdx="3" presStyleCnt="4" custScaleX="142249"/>
      <dgm:spPr/>
      <dgm:t>
        <a:bodyPr/>
        <a:lstStyle/>
        <a:p>
          <a:endParaRPr lang="es-ES"/>
        </a:p>
      </dgm:t>
    </dgm:pt>
    <dgm:pt modelId="{E9177029-63C4-4DD6-A341-250D80D1C173}" type="pres">
      <dgm:prSet presAssocID="{70E01B3F-B2F9-499A-AB46-49141EDF1556}" presName="hierChild3" presStyleCnt="0"/>
      <dgm:spPr/>
    </dgm:pt>
    <dgm:pt modelId="{F3AAE38A-602F-4456-8046-0BF49E775817}" type="pres">
      <dgm:prSet presAssocID="{CB31349E-DCA3-4491-8FFC-FF152F02A286}" presName="bgShapesFlow" presStyleCnt="0"/>
      <dgm:spPr/>
    </dgm:pt>
  </dgm:ptLst>
  <dgm:cxnLst>
    <dgm:cxn modelId="{7F4A0863-61AC-4517-9C32-D89418DE5746}" type="presOf" srcId="{DD94E808-1E68-4E46-8347-F471ED93F759}" destId="{43274BFC-6C56-445C-9439-F4A76591D38F}" srcOrd="0" destOrd="0" presId="urn:microsoft.com/office/officeart/2005/8/layout/hierarchy6"/>
    <dgm:cxn modelId="{0A4C6D7A-A597-487A-A150-67A2BA83E4C1}" type="presOf" srcId="{A10CAD9C-12B1-41E1-9158-6F4225885C9A}" destId="{49869D0E-35B2-49D0-AD7F-92AA1DA5BBCE}" srcOrd="0" destOrd="0" presId="urn:microsoft.com/office/officeart/2005/8/layout/hierarchy6"/>
    <dgm:cxn modelId="{53006174-C434-49EF-A561-C4EF98C0324F}" type="presOf" srcId="{CB31349E-DCA3-4491-8FFC-FF152F02A286}" destId="{9D62AEE7-8D8A-4BEA-99C2-9D56EC061978}" srcOrd="0" destOrd="0" presId="urn:microsoft.com/office/officeart/2005/8/layout/hierarchy6"/>
    <dgm:cxn modelId="{DB68F52E-3268-45AA-8B06-3C7041FBEBDD}" type="presOf" srcId="{E590D9AA-379E-430C-B892-FE62DBCC9420}" destId="{8FD48A25-B482-4ABE-ADD5-2597DCED927D}" srcOrd="0" destOrd="0" presId="urn:microsoft.com/office/officeart/2005/8/layout/hierarchy6"/>
    <dgm:cxn modelId="{8E2E12FB-F97C-428E-A749-4833331EB8C4}" type="presOf" srcId="{B24CAD26-FDC3-4716-B727-FB6E98DE3951}" destId="{17456BC1-3B68-4723-8938-5A55C05CB69D}" srcOrd="0" destOrd="0" presId="urn:microsoft.com/office/officeart/2005/8/layout/hierarchy6"/>
    <dgm:cxn modelId="{675EBDC8-4269-407E-8A4D-DEDA452F2EDC}" srcId="{A10CAD9C-12B1-41E1-9158-6F4225885C9A}" destId="{C1BEC6AB-6706-48BA-9517-D277826F1F56}" srcOrd="2" destOrd="0" parTransId="{DD94E808-1E68-4E46-8347-F471ED93F759}" sibTransId="{CABD1060-1ABF-4F37-9963-80F6A81481C9}"/>
    <dgm:cxn modelId="{43B14491-84C0-4A16-B381-A24F91B870EB}" type="presOf" srcId="{C1BEC6AB-6706-48BA-9517-D277826F1F56}" destId="{E4EA95B0-8BD0-4808-A430-71396CB4C1E0}" srcOrd="0" destOrd="0" presId="urn:microsoft.com/office/officeart/2005/8/layout/hierarchy6"/>
    <dgm:cxn modelId="{AA46BC35-FD82-469A-9866-3746B88438CF}" type="presOf" srcId="{1AFCDC62-A8AD-4CC4-8EF3-3D140C664CEB}" destId="{CB66A8EF-FD0C-404D-B38A-810C80FBDF48}" srcOrd="0" destOrd="0" presId="urn:microsoft.com/office/officeart/2005/8/layout/hierarchy6"/>
    <dgm:cxn modelId="{390C2048-5E57-4FFD-9B47-7B0174CF8239}" type="presOf" srcId="{D2A8BE8B-9AE2-46C0-AED2-B8B49D555707}" destId="{CD5500E2-7143-4B89-BD56-4C13B1CCE6BE}" srcOrd="0" destOrd="0" presId="urn:microsoft.com/office/officeart/2005/8/layout/hierarchy6"/>
    <dgm:cxn modelId="{067B8D49-20D1-4F18-828F-74B669E04EB7}" type="presOf" srcId="{D084E343-9FC9-42B2-A84F-7A3A49C65829}" destId="{32CEC1C9-59EE-46F8-B54B-6640EB6A07F7}" srcOrd="0" destOrd="0" presId="urn:microsoft.com/office/officeart/2005/8/layout/hierarchy6"/>
    <dgm:cxn modelId="{C6B55769-F705-4012-8936-2C0CDA8F71DE}" type="presOf" srcId="{D89B0575-6BC7-48FA-9EB6-961349754C7E}" destId="{BBCC5F79-76E2-462F-A80E-98B56BD24FD8}" srcOrd="0" destOrd="0" presId="urn:microsoft.com/office/officeart/2005/8/layout/hierarchy6"/>
    <dgm:cxn modelId="{2162702D-C994-4976-9AC9-53104F2DC9C0}" type="presOf" srcId="{70E01B3F-B2F9-499A-AB46-49141EDF1556}" destId="{FD7AEC9C-9AC6-428C-B3CF-3038D12E77E1}" srcOrd="0" destOrd="0" presId="urn:microsoft.com/office/officeart/2005/8/layout/hierarchy6"/>
    <dgm:cxn modelId="{24452EAC-92BE-4931-B19B-56B1454358D2}" type="presOf" srcId="{9A3F5D0C-CD35-44CB-B0B6-BC73A450AB3B}" destId="{FE3BF4AE-9AC3-4BEE-A2F3-91E999DE862C}" srcOrd="0" destOrd="0" presId="urn:microsoft.com/office/officeart/2005/8/layout/hierarchy6"/>
    <dgm:cxn modelId="{E18CEF9C-9F58-4AB0-9219-9CB5B275FBC3}" srcId="{A10CAD9C-12B1-41E1-9158-6F4225885C9A}" destId="{B24CAD26-FDC3-4716-B727-FB6E98DE3951}" srcOrd="1" destOrd="0" parTransId="{541579B9-A2F7-46F9-BC53-B466980C88C4}" sibTransId="{14C94AF6-33CB-4A41-B304-087D8377819A}"/>
    <dgm:cxn modelId="{74D7AA41-C9CB-411D-807B-2C14DEEBD26D}" srcId="{CB31349E-DCA3-4491-8FFC-FF152F02A286}" destId="{9A3F5D0C-CD35-44CB-B0B6-BC73A450AB3B}" srcOrd="0" destOrd="0" parTransId="{EE7B7E43-8076-46ED-99AE-9CF054C2B42D}" sibTransId="{6404A752-33BA-4186-897D-A7E02CB1C033}"/>
    <dgm:cxn modelId="{17CD0F10-1B4A-4A61-9097-0BF3C5B2DDCA}" type="presOf" srcId="{541579B9-A2F7-46F9-BC53-B466980C88C4}" destId="{7B7FFB34-52EE-4078-9817-5C8ECB3793CB}" srcOrd="0" destOrd="0" presId="urn:microsoft.com/office/officeart/2005/8/layout/hierarchy6"/>
    <dgm:cxn modelId="{56656AD9-7FED-4CFE-8D69-D576A39943D5}" srcId="{0ED277B8-C1C6-41F3-B2C3-913D45B60E1C}" destId="{A10CAD9C-12B1-41E1-9158-6F4225885C9A}" srcOrd="0" destOrd="0" parTransId="{D084E343-9FC9-42B2-A84F-7A3A49C65829}" sibTransId="{E0A9DAE4-3C2E-48E5-A85D-244B6FC4E43D}"/>
    <dgm:cxn modelId="{5563A12F-01FD-4711-9CF4-89A59B3ADF39}" type="presOf" srcId="{0ED277B8-C1C6-41F3-B2C3-913D45B60E1C}" destId="{4B25C4D2-51C5-46EF-B8A2-3F2A7FB10469}" srcOrd="0" destOrd="0" presId="urn:microsoft.com/office/officeart/2005/8/layout/hierarchy6"/>
    <dgm:cxn modelId="{AAAB415F-F5CC-487B-B925-7F25C6F2D824}" srcId="{A10CAD9C-12B1-41E1-9158-6F4225885C9A}" destId="{E590D9AA-379E-430C-B892-FE62DBCC9420}" srcOrd="0" destOrd="0" parTransId="{D89B0575-6BC7-48FA-9EB6-961349754C7E}" sibTransId="{B2F11B8C-206C-4D0B-85B8-3220A7D92FC1}"/>
    <dgm:cxn modelId="{AECDE01E-9A95-471C-8316-70B21FBC7FEF}" srcId="{9A3F5D0C-CD35-44CB-B0B6-BC73A450AB3B}" destId="{0ED277B8-C1C6-41F3-B2C3-913D45B60E1C}" srcOrd="0" destOrd="0" parTransId="{D2A8BE8B-9AE2-46C0-AED2-B8B49D555707}" sibTransId="{54474913-3D05-4006-AAF5-8AB955CE594B}"/>
    <dgm:cxn modelId="{FC1E154D-30A4-4D0C-BA3D-AD02A838EC52}" srcId="{A10CAD9C-12B1-41E1-9158-6F4225885C9A}" destId="{70E01B3F-B2F9-499A-AB46-49141EDF1556}" srcOrd="3" destOrd="0" parTransId="{1AFCDC62-A8AD-4CC4-8EF3-3D140C664CEB}" sibTransId="{758918A3-0E4F-4827-8111-E0C49D40A6CD}"/>
    <dgm:cxn modelId="{671496A7-EFF6-4F26-B497-CBE2C1705761}" type="presParOf" srcId="{9D62AEE7-8D8A-4BEA-99C2-9D56EC061978}" destId="{FDBEAF08-521E-48A1-A278-4CA4C7DB7E8E}" srcOrd="0" destOrd="0" presId="urn:microsoft.com/office/officeart/2005/8/layout/hierarchy6"/>
    <dgm:cxn modelId="{C2F2CBEE-7783-45EC-B9B1-ED4BA309F4E0}" type="presParOf" srcId="{FDBEAF08-521E-48A1-A278-4CA4C7DB7E8E}" destId="{4AA51BC6-E966-4B51-A9C5-C10F55D47CAB}" srcOrd="0" destOrd="0" presId="urn:microsoft.com/office/officeart/2005/8/layout/hierarchy6"/>
    <dgm:cxn modelId="{02DC5193-EC37-4FFF-AA2F-013E89C0E668}" type="presParOf" srcId="{4AA51BC6-E966-4B51-A9C5-C10F55D47CAB}" destId="{9E513E16-310D-4B69-A024-88DAE046E84C}" srcOrd="0" destOrd="0" presId="urn:microsoft.com/office/officeart/2005/8/layout/hierarchy6"/>
    <dgm:cxn modelId="{9B5C6BAC-3075-4D8E-B77D-2FC381FA5F51}" type="presParOf" srcId="{9E513E16-310D-4B69-A024-88DAE046E84C}" destId="{FE3BF4AE-9AC3-4BEE-A2F3-91E999DE862C}" srcOrd="0" destOrd="0" presId="urn:microsoft.com/office/officeart/2005/8/layout/hierarchy6"/>
    <dgm:cxn modelId="{6F13D79A-1B2A-4F0E-868B-21B83F763450}" type="presParOf" srcId="{9E513E16-310D-4B69-A024-88DAE046E84C}" destId="{8590F705-D119-4026-B498-F719829C71F0}" srcOrd="1" destOrd="0" presId="urn:microsoft.com/office/officeart/2005/8/layout/hierarchy6"/>
    <dgm:cxn modelId="{3378C1B0-E6C4-4C30-951F-FF072C972E9E}" type="presParOf" srcId="{8590F705-D119-4026-B498-F719829C71F0}" destId="{CD5500E2-7143-4B89-BD56-4C13B1CCE6BE}" srcOrd="0" destOrd="0" presId="urn:microsoft.com/office/officeart/2005/8/layout/hierarchy6"/>
    <dgm:cxn modelId="{9F755942-60C4-4C98-BE73-BAA76B440C55}" type="presParOf" srcId="{8590F705-D119-4026-B498-F719829C71F0}" destId="{E605FA7F-8E90-4D91-BE80-585A66801A77}" srcOrd="1" destOrd="0" presId="urn:microsoft.com/office/officeart/2005/8/layout/hierarchy6"/>
    <dgm:cxn modelId="{E6F00C28-A067-41A2-83D6-BF519905BAED}" type="presParOf" srcId="{E605FA7F-8E90-4D91-BE80-585A66801A77}" destId="{4B25C4D2-51C5-46EF-B8A2-3F2A7FB10469}" srcOrd="0" destOrd="0" presId="urn:microsoft.com/office/officeart/2005/8/layout/hierarchy6"/>
    <dgm:cxn modelId="{9FA27055-67F9-4D9E-94CA-FC5F39B465B8}" type="presParOf" srcId="{E605FA7F-8E90-4D91-BE80-585A66801A77}" destId="{9473D339-BC88-489A-A8B1-EB61C2EB3257}" srcOrd="1" destOrd="0" presId="urn:microsoft.com/office/officeart/2005/8/layout/hierarchy6"/>
    <dgm:cxn modelId="{AD10601E-6902-42A6-B254-D3136722234C}" type="presParOf" srcId="{9473D339-BC88-489A-A8B1-EB61C2EB3257}" destId="{32CEC1C9-59EE-46F8-B54B-6640EB6A07F7}" srcOrd="0" destOrd="0" presId="urn:microsoft.com/office/officeart/2005/8/layout/hierarchy6"/>
    <dgm:cxn modelId="{2E2E120F-F644-4F71-8B01-1E5F9E0C784D}" type="presParOf" srcId="{9473D339-BC88-489A-A8B1-EB61C2EB3257}" destId="{A56E7C67-3ABF-4419-B781-93B0EA992182}" srcOrd="1" destOrd="0" presId="urn:microsoft.com/office/officeart/2005/8/layout/hierarchy6"/>
    <dgm:cxn modelId="{531162C4-886E-4011-A2AF-1F045C74D378}" type="presParOf" srcId="{A56E7C67-3ABF-4419-B781-93B0EA992182}" destId="{49869D0E-35B2-49D0-AD7F-92AA1DA5BBCE}" srcOrd="0" destOrd="0" presId="urn:microsoft.com/office/officeart/2005/8/layout/hierarchy6"/>
    <dgm:cxn modelId="{29AC65CA-E42C-430D-8A4C-18D8FB561CFC}" type="presParOf" srcId="{A56E7C67-3ABF-4419-B781-93B0EA992182}" destId="{63BA5562-E238-4B6F-8771-EB8773CD88AE}" srcOrd="1" destOrd="0" presId="urn:microsoft.com/office/officeart/2005/8/layout/hierarchy6"/>
    <dgm:cxn modelId="{B423C7CE-6300-409D-BB4B-CCA061D7634F}" type="presParOf" srcId="{63BA5562-E238-4B6F-8771-EB8773CD88AE}" destId="{BBCC5F79-76E2-462F-A80E-98B56BD24FD8}" srcOrd="0" destOrd="0" presId="urn:microsoft.com/office/officeart/2005/8/layout/hierarchy6"/>
    <dgm:cxn modelId="{636ADA08-E370-4B8A-B70D-EB07F1F80588}" type="presParOf" srcId="{63BA5562-E238-4B6F-8771-EB8773CD88AE}" destId="{90F0773B-8837-4DC7-AB49-E101EDC5AF52}" srcOrd="1" destOrd="0" presId="urn:microsoft.com/office/officeart/2005/8/layout/hierarchy6"/>
    <dgm:cxn modelId="{5525B202-E71E-4919-90BC-8E67AF924A7B}" type="presParOf" srcId="{90F0773B-8837-4DC7-AB49-E101EDC5AF52}" destId="{8FD48A25-B482-4ABE-ADD5-2597DCED927D}" srcOrd="0" destOrd="0" presId="urn:microsoft.com/office/officeart/2005/8/layout/hierarchy6"/>
    <dgm:cxn modelId="{92C9DA83-1A91-48D0-BAAE-856678AF66C3}" type="presParOf" srcId="{90F0773B-8837-4DC7-AB49-E101EDC5AF52}" destId="{614A3B64-EBF4-496E-B336-EB8C5CED3EC5}" srcOrd="1" destOrd="0" presId="urn:microsoft.com/office/officeart/2005/8/layout/hierarchy6"/>
    <dgm:cxn modelId="{0EC0DC6E-C4D0-49A6-A48A-774E59F8C6D1}" type="presParOf" srcId="{63BA5562-E238-4B6F-8771-EB8773CD88AE}" destId="{7B7FFB34-52EE-4078-9817-5C8ECB3793CB}" srcOrd="2" destOrd="0" presId="urn:microsoft.com/office/officeart/2005/8/layout/hierarchy6"/>
    <dgm:cxn modelId="{5A1FC15D-BF57-4941-AD52-AC74DEA79067}" type="presParOf" srcId="{63BA5562-E238-4B6F-8771-EB8773CD88AE}" destId="{D82AC255-7521-4B0B-B5DF-87E2EA7E7AF6}" srcOrd="3" destOrd="0" presId="urn:microsoft.com/office/officeart/2005/8/layout/hierarchy6"/>
    <dgm:cxn modelId="{A8F14C16-4F91-4149-AF5D-0610BC449059}" type="presParOf" srcId="{D82AC255-7521-4B0B-B5DF-87E2EA7E7AF6}" destId="{17456BC1-3B68-4723-8938-5A55C05CB69D}" srcOrd="0" destOrd="0" presId="urn:microsoft.com/office/officeart/2005/8/layout/hierarchy6"/>
    <dgm:cxn modelId="{2BFB2552-E6BE-4799-A69B-9142125C6480}" type="presParOf" srcId="{D82AC255-7521-4B0B-B5DF-87E2EA7E7AF6}" destId="{65E4828F-111E-4A65-AB4B-2AE16CEA223A}" srcOrd="1" destOrd="0" presId="urn:microsoft.com/office/officeart/2005/8/layout/hierarchy6"/>
    <dgm:cxn modelId="{06CCF16F-0857-4255-9B9A-2FCD28A99AC0}" type="presParOf" srcId="{63BA5562-E238-4B6F-8771-EB8773CD88AE}" destId="{43274BFC-6C56-445C-9439-F4A76591D38F}" srcOrd="4" destOrd="0" presId="urn:microsoft.com/office/officeart/2005/8/layout/hierarchy6"/>
    <dgm:cxn modelId="{E2EB550B-AE3A-43C6-886B-D3B59EE1E070}" type="presParOf" srcId="{63BA5562-E238-4B6F-8771-EB8773CD88AE}" destId="{94136E82-7E48-44D1-8CB7-F1DC34DD1618}" srcOrd="5" destOrd="0" presId="urn:microsoft.com/office/officeart/2005/8/layout/hierarchy6"/>
    <dgm:cxn modelId="{600FF6EC-67D4-4EB4-A5E4-5CEA71530563}" type="presParOf" srcId="{94136E82-7E48-44D1-8CB7-F1DC34DD1618}" destId="{E4EA95B0-8BD0-4808-A430-71396CB4C1E0}" srcOrd="0" destOrd="0" presId="urn:microsoft.com/office/officeart/2005/8/layout/hierarchy6"/>
    <dgm:cxn modelId="{2FE289DD-9D92-4CC7-817E-9CBA564F2A1C}" type="presParOf" srcId="{94136E82-7E48-44D1-8CB7-F1DC34DD1618}" destId="{BFA0CBD7-C15B-4CE4-88AF-20858C810911}" srcOrd="1" destOrd="0" presId="urn:microsoft.com/office/officeart/2005/8/layout/hierarchy6"/>
    <dgm:cxn modelId="{38CFA97B-9C72-4858-851A-85E112583176}" type="presParOf" srcId="{63BA5562-E238-4B6F-8771-EB8773CD88AE}" destId="{CB66A8EF-FD0C-404D-B38A-810C80FBDF48}" srcOrd="6" destOrd="0" presId="urn:microsoft.com/office/officeart/2005/8/layout/hierarchy6"/>
    <dgm:cxn modelId="{92446E6C-28EF-46E2-B1FC-16F7D92483EC}" type="presParOf" srcId="{63BA5562-E238-4B6F-8771-EB8773CD88AE}" destId="{064113A0-5F54-4703-A380-823C8A468859}" srcOrd="7" destOrd="0" presId="urn:microsoft.com/office/officeart/2005/8/layout/hierarchy6"/>
    <dgm:cxn modelId="{5FA61851-9645-40C4-827C-B0B6D427EA67}" type="presParOf" srcId="{064113A0-5F54-4703-A380-823C8A468859}" destId="{FD7AEC9C-9AC6-428C-B3CF-3038D12E77E1}" srcOrd="0" destOrd="0" presId="urn:microsoft.com/office/officeart/2005/8/layout/hierarchy6"/>
    <dgm:cxn modelId="{B5FF6D3B-A52A-4554-BFBF-4BB7FE852517}" type="presParOf" srcId="{064113A0-5F54-4703-A380-823C8A468859}" destId="{E9177029-63C4-4DD6-A341-250D80D1C173}" srcOrd="1" destOrd="0" presId="urn:microsoft.com/office/officeart/2005/8/layout/hierarchy6"/>
    <dgm:cxn modelId="{801CDA8E-90EF-4DC8-83B8-972323838AB0}" type="presParOf" srcId="{9D62AEE7-8D8A-4BEA-99C2-9D56EC061978}" destId="{F3AAE38A-602F-4456-8046-0BF49E775817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7A9B544-E7EB-4F4B-8AE5-DDF4AC554C69}" type="doc">
      <dgm:prSet loTypeId="urn:microsoft.com/office/officeart/2005/8/layout/hList1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A0C21910-F57D-429C-B725-A085D307B577}">
      <dgm:prSet phldrT="[Texto]"/>
      <dgm:spPr>
        <a:xfrm>
          <a:off x="3099" y="169239"/>
          <a:ext cx="3022307" cy="601073"/>
        </a:xfrm>
        <a:prstGeom prst="rect">
          <a:avLst/>
        </a:prstGeom>
        <a:solidFill>
          <a:srgbClr val="A50E82">
            <a:hueOff val="0"/>
            <a:satOff val="0"/>
            <a:lumOff val="0"/>
            <a:alphaOff val="0"/>
          </a:srgbClr>
        </a:solidFill>
        <a:ln w="15875" cap="rnd" cmpd="sng" algn="ctr">
          <a:solidFill>
            <a:srgbClr val="A50E82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es-ES" dirty="0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CURRICULARES</a:t>
          </a:r>
        </a:p>
      </dgm:t>
    </dgm:pt>
    <dgm:pt modelId="{5364D4C3-4B6A-4C90-8926-748533461F7D}" type="parTrans" cxnId="{A210EDDC-6709-49F1-B3B1-3A009DAC4896}">
      <dgm:prSet/>
      <dgm:spPr/>
      <dgm:t>
        <a:bodyPr/>
        <a:lstStyle/>
        <a:p>
          <a:endParaRPr lang="es-ES"/>
        </a:p>
      </dgm:t>
    </dgm:pt>
    <dgm:pt modelId="{6FB42DDD-D9F7-4823-8681-83B980183967}" type="sibTrans" cxnId="{A210EDDC-6709-49F1-B3B1-3A009DAC4896}">
      <dgm:prSet/>
      <dgm:spPr/>
      <dgm:t>
        <a:bodyPr/>
        <a:lstStyle/>
        <a:p>
          <a:endParaRPr lang="es-ES"/>
        </a:p>
      </dgm:t>
    </dgm:pt>
    <dgm:pt modelId="{87736918-ABDE-4DCA-8D8A-F37B64EB7F70}">
      <dgm:prSet phldrT="[Texto]"/>
      <dgm:spPr>
        <a:xfrm>
          <a:off x="3099" y="770313"/>
          <a:ext cx="3022307" cy="4655520"/>
        </a:xfrm>
        <a:prstGeom prst="rect">
          <a:avLst/>
        </a:prstGeom>
        <a:solidFill>
          <a:srgbClr val="A50E82">
            <a:tint val="40000"/>
            <a:alpha val="90000"/>
            <a:hueOff val="0"/>
            <a:satOff val="0"/>
            <a:lumOff val="0"/>
            <a:alphaOff val="0"/>
          </a:srgbClr>
        </a:solidFill>
        <a:ln w="15875" cap="rnd" cmpd="sng" algn="ctr">
          <a:solidFill>
            <a:srgbClr val="A50E82">
              <a:tint val="40000"/>
              <a:alpha val="9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l"/>
          <a:r>
            <a:rPr lang="es-ES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Naturaleza formativa.</a:t>
          </a:r>
        </a:p>
      </dgm:t>
    </dgm:pt>
    <dgm:pt modelId="{39F91D8B-92BF-4A98-A724-695CAAFDDFF8}" type="parTrans" cxnId="{E727DEE6-3963-4BB6-9E6F-78AF71F3F9D0}">
      <dgm:prSet/>
      <dgm:spPr/>
      <dgm:t>
        <a:bodyPr/>
        <a:lstStyle/>
        <a:p>
          <a:endParaRPr lang="es-ES"/>
        </a:p>
      </dgm:t>
    </dgm:pt>
    <dgm:pt modelId="{DCD0FCDA-D872-451C-BB04-B81E30ACED75}" type="sibTrans" cxnId="{E727DEE6-3963-4BB6-9E6F-78AF71F3F9D0}">
      <dgm:prSet/>
      <dgm:spPr/>
      <dgm:t>
        <a:bodyPr/>
        <a:lstStyle/>
        <a:p>
          <a:endParaRPr lang="es-ES"/>
        </a:p>
      </dgm:t>
    </dgm:pt>
    <dgm:pt modelId="{A5E2169C-5946-4938-95C4-0DE89D5262DD}">
      <dgm:prSet phldrT="[Texto]"/>
      <dgm:spPr>
        <a:xfrm>
          <a:off x="3099" y="770313"/>
          <a:ext cx="3022307" cy="4655520"/>
        </a:xfrm>
        <a:prstGeom prst="rect">
          <a:avLst/>
        </a:prstGeom>
        <a:solidFill>
          <a:srgbClr val="A50E82">
            <a:tint val="40000"/>
            <a:alpha val="90000"/>
            <a:hueOff val="0"/>
            <a:satOff val="0"/>
            <a:lumOff val="0"/>
            <a:alphaOff val="0"/>
          </a:srgbClr>
        </a:solidFill>
        <a:ln w="15875" cap="rnd" cmpd="sng" algn="ctr">
          <a:solidFill>
            <a:srgbClr val="A50E82">
              <a:tint val="40000"/>
              <a:alpha val="9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l"/>
          <a:r>
            <a:rPr lang="es-ES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Realizada por los estudiantes universitarios y supervisada por las universidades.</a:t>
          </a:r>
        </a:p>
      </dgm:t>
    </dgm:pt>
    <dgm:pt modelId="{597CD4B4-F21C-41FC-B8B1-2DCC97E7B364}" type="parTrans" cxnId="{8A5EFCB4-C481-4FB8-A7CE-CFDB6C614ACE}">
      <dgm:prSet/>
      <dgm:spPr/>
      <dgm:t>
        <a:bodyPr/>
        <a:lstStyle/>
        <a:p>
          <a:endParaRPr lang="es-ES"/>
        </a:p>
      </dgm:t>
    </dgm:pt>
    <dgm:pt modelId="{43D4200D-7066-4F96-8BCA-7FD0E8324269}" type="sibTrans" cxnId="{8A5EFCB4-C481-4FB8-A7CE-CFDB6C614ACE}">
      <dgm:prSet/>
      <dgm:spPr/>
      <dgm:t>
        <a:bodyPr/>
        <a:lstStyle/>
        <a:p>
          <a:endParaRPr lang="es-ES"/>
        </a:p>
      </dgm:t>
    </dgm:pt>
    <dgm:pt modelId="{E91A69E6-FF69-4872-8302-F5323DF55AB8}">
      <dgm:prSet phldrT="[Texto]"/>
      <dgm:spPr>
        <a:xfrm>
          <a:off x="3448530" y="169239"/>
          <a:ext cx="3022307" cy="601073"/>
        </a:xfrm>
        <a:prstGeom prst="rect">
          <a:avLst/>
        </a:prstGeom>
        <a:solidFill>
          <a:srgbClr val="14967C">
            <a:hueOff val="0"/>
            <a:satOff val="0"/>
            <a:lumOff val="0"/>
            <a:alphaOff val="0"/>
          </a:srgbClr>
        </a:solidFill>
        <a:ln w="15875" cap="rnd" cmpd="sng" algn="ctr">
          <a:solidFill>
            <a:srgbClr val="14967C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es-ES" dirty="0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EXTRACURRICULARES</a:t>
          </a:r>
        </a:p>
      </dgm:t>
    </dgm:pt>
    <dgm:pt modelId="{65DABEFF-6AE4-44BF-AA07-9C84DDF24AA0}" type="parTrans" cxnId="{2B0F48F8-4BEB-4035-ADCA-81813C6048C4}">
      <dgm:prSet/>
      <dgm:spPr/>
      <dgm:t>
        <a:bodyPr/>
        <a:lstStyle/>
        <a:p>
          <a:endParaRPr lang="es-ES"/>
        </a:p>
      </dgm:t>
    </dgm:pt>
    <dgm:pt modelId="{4D13ED3F-6918-4942-AAF6-3977DFCEE6A7}" type="sibTrans" cxnId="{2B0F48F8-4BEB-4035-ADCA-81813C6048C4}">
      <dgm:prSet/>
      <dgm:spPr/>
      <dgm:t>
        <a:bodyPr/>
        <a:lstStyle/>
        <a:p>
          <a:endParaRPr lang="es-ES"/>
        </a:p>
      </dgm:t>
    </dgm:pt>
    <dgm:pt modelId="{4F0041D8-F444-4F58-99B7-F707B6271176}">
      <dgm:prSet phldrT="[Texto]"/>
      <dgm:spPr>
        <a:xfrm>
          <a:off x="3496645" y="722174"/>
          <a:ext cx="3022307" cy="4655520"/>
        </a:xfrm>
        <a:prstGeom prst="rect">
          <a:avLst/>
        </a:prstGeom>
        <a:solidFill>
          <a:srgbClr val="14967C">
            <a:tint val="40000"/>
            <a:alpha val="90000"/>
            <a:hueOff val="0"/>
            <a:satOff val="0"/>
            <a:lumOff val="0"/>
            <a:alphaOff val="0"/>
          </a:srgbClr>
        </a:solidFill>
        <a:ln w="15875" cap="rnd" cmpd="sng" algn="ctr">
          <a:solidFill>
            <a:srgbClr val="14967C">
              <a:tint val="40000"/>
              <a:alpha val="9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l"/>
          <a:r>
            <a:rPr lang="es-ES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Posibilitar a estudiantes que tienen más del 50% de la carga lectiva superada un primer contacto con el mundo laboral.</a:t>
          </a:r>
        </a:p>
      </dgm:t>
    </dgm:pt>
    <dgm:pt modelId="{D6014E5C-C73D-40EC-9FEB-935D2622B1F4}" type="parTrans" cxnId="{32BEFAEF-95D8-4877-9132-C0A9E2E16433}">
      <dgm:prSet/>
      <dgm:spPr/>
      <dgm:t>
        <a:bodyPr/>
        <a:lstStyle/>
        <a:p>
          <a:endParaRPr lang="es-ES"/>
        </a:p>
      </dgm:t>
    </dgm:pt>
    <dgm:pt modelId="{C73143D7-2CBE-486F-9E27-7519AE3A4CC1}" type="sibTrans" cxnId="{32BEFAEF-95D8-4877-9132-C0A9E2E16433}">
      <dgm:prSet/>
      <dgm:spPr/>
      <dgm:t>
        <a:bodyPr/>
        <a:lstStyle/>
        <a:p>
          <a:endParaRPr lang="es-ES"/>
        </a:p>
      </dgm:t>
    </dgm:pt>
    <dgm:pt modelId="{4DD3C5A3-1CB9-4AA1-B2D2-52C0C6E6A335}">
      <dgm:prSet phldrT="[Texto]"/>
      <dgm:spPr>
        <a:xfrm>
          <a:off x="6893961" y="169239"/>
          <a:ext cx="3022307" cy="601073"/>
        </a:xfrm>
        <a:prstGeom prst="rect">
          <a:avLst/>
        </a:prstGeom>
        <a:solidFill>
          <a:srgbClr val="6A9E1F">
            <a:hueOff val="0"/>
            <a:satOff val="0"/>
            <a:lumOff val="0"/>
            <a:alphaOff val="0"/>
          </a:srgbClr>
        </a:solidFill>
        <a:ln w="15875" cap="rnd" cmpd="sng" algn="ctr">
          <a:solidFill>
            <a:srgbClr val="6A9E1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es-ES" dirty="0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EXTRACURRICULARES EN LA UNIVERSIDAD</a:t>
          </a:r>
        </a:p>
      </dgm:t>
    </dgm:pt>
    <dgm:pt modelId="{FE1E5392-3AC4-48B0-8045-549A2E0F621A}" type="parTrans" cxnId="{34AA3A3D-2392-46AF-9F30-7F9CB0F8F9BE}">
      <dgm:prSet/>
      <dgm:spPr/>
      <dgm:t>
        <a:bodyPr/>
        <a:lstStyle/>
        <a:p>
          <a:endParaRPr lang="es-ES"/>
        </a:p>
      </dgm:t>
    </dgm:pt>
    <dgm:pt modelId="{E8FD3363-64A0-4A6D-A49D-BBF409994FFD}" type="sibTrans" cxnId="{34AA3A3D-2392-46AF-9F30-7F9CB0F8F9BE}">
      <dgm:prSet/>
      <dgm:spPr/>
      <dgm:t>
        <a:bodyPr/>
        <a:lstStyle/>
        <a:p>
          <a:endParaRPr lang="es-ES"/>
        </a:p>
      </dgm:t>
    </dgm:pt>
    <dgm:pt modelId="{6BCA4B97-6AB7-47D7-B31D-DAD9FAF91830}">
      <dgm:prSet phldrT="[Texto]"/>
      <dgm:spPr>
        <a:xfrm>
          <a:off x="6893961" y="770313"/>
          <a:ext cx="3022307" cy="4655520"/>
        </a:xfrm>
        <a:prstGeom prst="rect">
          <a:avLst/>
        </a:prstGeom>
        <a:solidFill>
          <a:srgbClr val="6A9E1F">
            <a:tint val="40000"/>
            <a:alpha val="90000"/>
            <a:hueOff val="0"/>
            <a:satOff val="0"/>
            <a:lumOff val="0"/>
            <a:alphaOff val="0"/>
          </a:srgbClr>
        </a:solidFill>
        <a:ln w="15875" cap="rnd" cmpd="sng" algn="ctr">
          <a:solidFill>
            <a:srgbClr val="6A9E1F">
              <a:tint val="40000"/>
              <a:alpha val="9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l"/>
          <a:r>
            <a:rPr lang="es-ES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Posibilita a las personas beneficiarias que consigan una experiencia que les habilite para su posterior incorporación al ejercicio profesional de manera más rápida y eficaz.</a:t>
          </a:r>
        </a:p>
      </dgm:t>
    </dgm:pt>
    <dgm:pt modelId="{15528F5F-450B-4C7E-BE2E-922BA2A8356D}" type="parTrans" cxnId="{05EE4CF1-45F4-441F-B593-AA95A1D70FF0}">
      <dgm:prSet/>
      <dgm:spPr/>
      <dgm:t>
        <a:bodyPr/>
        <a:lstStyle/>
        <a:p>
          <a:endParaRPr lang="es-ES"/>
        </a:p>
      </dgm:t>
    </dgm:pt>
    <dgm:pt modelId="{5FC76163-68F2-4D52-9711-A486037718AF}" type="sibTrans" cxnId="{05EE4CF1-45F4-441F-B593-AA95A1D70FF0}">
      <dgm:prSet/>
      <dgm:spPr/>
      <dgm:t>
        <a:bodyPr/>
        <a:lstStyle/>
        <a:p>
          <a:endParaRPr lang="es-ES"/>
        </a:p>
      </dgm:t>
    </dgm:pt>
    <dgm:pt modelId="{EFCEC96A-B73E-4529-AB6B-23F7697264F0}">
      <dgm:prSet phldrT="[Texto]"/>
      <dgm:spPr>
        <a:xfrm>
          <a:off x="3099" y="770313"/>
          <a:ext cx="3022307" cy="4655520"/>
        </a:xfrm>
        <a:prstGeom prst="rect">
          <a:avLst/>
        </a:prstGeom>
        <a:solidFill>
          <a:srgbClr val="A50E82">
            <a:tint val="40000"/>
            <a:alpha val="90000"/>
            <a:hueOff val="0"/>
            <a:satOff val="0"/>
            <a:lumOff val="0"/>
            <a:alphaOff val="0"/>
          </a:srgbClr>
        </a:solidFill>
        <a:ln w="15875" cap="rnd" cmpd="sng" algn="ctr">
          <a:solidFill>
            <a:srgbClr val="A50E82">
              <a:tint val="40000"/>
              <a:alpha val="9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l"/>
          <a:r>
            <a:rPr lang="es-ES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Objetivos: Aplicar y complementar los conocimientos adquiridos en su formación académica, consiguiendo de esa forma cierta adquisición de competencias, para el ejercicio de actividades profesionales.</a:t>
          </a:r>
        </a:p>
      </dgm:t>
    </dgm:pt>
    <dgm:pt modelId="{23573E8B-462C-4699-BF55-477A50E9C358}" type="parTrans" cxnId="{4C592458-FE36-480E-9676-5B38B4237552}">
      <dgm:prSet/>
      <dgm:spPr/>
      <dgm:t>
        <a:bodyPr/>
        <a:lstStyle/>
        <a:p>
          <a:endParaRPr lang="es-ES"/>
        </a:p>
      </dgm:t>
    </dgm:pt>
    <dgm:pt modelId="{C3C68672-A0EC-451C-B8B5-33CCB1D77069}" type="sibTrans" cxnId="{4C592458-FE36-480E-9676-5B38B4237552}">
      <dgm:prSet/>
      <dgm:spPr/>
      <dgm:t>
        <a:bodyPr/>
        <a:lstStyle/>
        <a:p>
          <a:endParaRPr lang="es-ES"/>
        </a:p>
      </dgm:t>
    </dgm:pt>
    <dgm:pt modelId="{150A347E-9746-4E0B-BA36-8A431DE3B9CA}">
      <dgm:prSet phldrT="[Texto]"/>
      <dgm:spPr>
        <a:xfrm>
          <a:off x="3496645" y="722174"/>
          <a:ext cx="3022307" cy="4655520"/>
        </a:xfrm>
        <a:prstGeom prst="rect">
          <a:avLst/>
        </a:prstGeom>
        <a:solidFill>
          <a:srgbClr val="14967C">
            <a:tint val="40000"/>
            <a:alpha val="90000"/>
            <a:hueOff val="0"/>
            <a:satOff val="0"/>
            <a:lumOff val="0"/>
            <a:alphaOff val="0"/>
          </a:srgbClr>
        </a:solidFill>
        <a:ln w="15875" cap="rnd" cmpd="sng" algn="ctr">
          <a:solidFill>
            <a:srgbClr val="14967C">
              <a:tint val="40000"/>
              <a:alpha val="9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l"/>
          <a:r>
            <a:rPr lang="es-ES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A través de un periodo de prácticas no superior a 6 meses.</a:t>
          </a:r>
        </a:p>
      </dgm:t>
    </dgm:pt>
    <dgm:pt modelId="{50B8AD96-521A-408E-B32A-6C16FB234DC0}" type="parTrans" cxnId="{9FF0A5D6-20F4-430B-A738-36675B233698}">
      <dgm:prSet/>
      <dgm:spPr/>
      <dgm:t>
        <a:bodyPr/>
        <a:lstStyle/>
        <a:p>
          <a:endParaRPr lang="es-ES"/>
        </a:p>
      </dgm:t>
    </dgm:pt>
    <dgm:pt modelId="{BAA6B3C6-1E60-4971-BD4E-5AA1A8B86905}" type="sibTrans" cxnId="{9FF0A5D6-20F4-430B-A738-36675B233698}">
      <dgm:prSet/>
      <dgm:spPr/>
      <dgm:t>
        <a:bodyPr/>
        <a:lstStyle/>
        <a:p>
          <a:endParaRPr lang="es-ES"/>
        </a:p>
      </dgm:t>
    </dgm:pt>
    <dgm:pt modelId="{6B715A7D-29DE-4C30-8411-CD597C1CF122}">
      <dgm:prSet phldrT="[Texto]"/>
      <dgm:spPr>
        <a:xfrm>
          <a:off x="6893961" y="770313"/>
          <a:ext cx="3022307" cy="4655520"/>
        </a:xfrm>
        <a:prstGeom prst="rect">
          <a:avLst/>
        </a:prstGeom>
        <a:solidFill>
          <a:srgbClr val="6A9E1F">
            <a:tint val="40000"/>
            <a:alpha val="90000"/>
            <a:hueOff val="0"/>
            <a:satOff val="0"/>
            <a:lumOff val="0"/>
            <a:alphaOff val="0"/>
          </a:srgbClr>
        </a:solidFill>
        <a:ln w="15875" cap="rnd" cmpd="sng" algn="ctr">
          <a:solidFill>
            <a:srgbClr val="6A9E1F">
              <a:tint val="40000"/>
              <a:alpha val="9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l"/>
          <a:r>
            <a:rPr lang="es-ES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Estancia de 6 meses en la Universidad de Almería, ya sea en un grupo de Investigación, Departamento, Unidad Administrativa, Servicio, Secretariado o Vicerrectorado.</a:t>
          </a:r>
        </a:p>
      </dgm:t>
    </dgm:pt>
    <dgm:pt modelId="{0ABC5CEE-5048-4DF5-91C3-B79A701BFA4B}" type="parTrans" cxnId="{B612DFAF-D853-46E0-B188-81B38D1FC3F7}">
      <dgm:prSet/>
      <dgm:spPr/>
      <dgm:t>
        <a:bodyPr/>
        <a:lstStyle/>
        <a:p>
          <a:endParaRPr lang="es-ES"/>
        </a:p>
      </dgm:t>
    </dgm:pt>
    <dgm:pt modelId="{41B667AF-2B1E-4DEB-B10D-8E8EB8FC550A}" type="sibTrans" cxnId="{B612DFAF-D853-46E0-B188-81B38D1FC3F7}">
      <dgm:prSet/>
      <dgm:spPr/>
      <dgm:t>
        <a:bodyPr/>
        <a:lstStyle/>
        <a:p>
          <a:endParaRPr lang="es-ES"/>
        </a:p>
      </dgm:t>
    </dgm:pt>
    <dgm:pt modelId="{25D897E5-2F76-4E51-B9DA-BAA2B59F025B}" type="pres">
      <dgm:prSet presAssocID="{97A9B544-E7EB-4F4B-8AE5-DDF4AC554C69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FCFB5820-409E-4BD3-A8DE-C0414310D351}" type="pres">
      <dgm:prSet presAssocID="{A0C21910-F57D-429C-B725-A085D307B577}" presName="composite" presStyleCnt="0"/>
      <dgm:spPr/>
    </dgm:pt>
    <dgm:pt modelId="{4C500144-EB3F-4A63-B0D6-1C929CCE6412}" type="pres">
      <dgm:prSet presAssocID="{A0C21910-F57D-429C-B725-A085D307B577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FCF5691-E9B9-4C07-9FA9-0D07FCEEF996}" type="pres">
      <dgm:prSet presAssocID="{A0C21910-F57D-429C-B725-A085D307B577}" presName="desTx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49F4BDB-1096-416C-AEC2-E5E55BBEE86D}" type="pres">
      <dgm:prSet presAssocID="{6FB42DDD-D9F7-4823-8681-83B980183967}" presName="space" presStyleCnt="0"/>
      <dgm:spPr/>
    </dgm:pt>
    <dgm:pt modelId="{EF000DFE-95F0-4CEF-8247-F75799EF7482}" type="pres">
      <dgm:prSet presAssocID="{E91A69E6-FF69-4872-8302-F5323DF55AB8}" presName="composite" presStyleCnt="0"/>
      <dgm:spPr/>
    </dgm:pt>
    <dgm:pt modelId="{CBB17D55-CFB6-4CAD-AC98-D10A84EA1623}" type="pres">
      <dgm:prSet presAssocID="{E91A69E6-FF69-4872-8302-F5323DF55AB8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D21FE35-6063-4953-A652-CCB0BFA35172}" type="pres">
      <dgm:prSet presAssocID="{E91A69E6-FF69-4872-8302-F5323DF55AB8}" presName="desTx" presStyleLbl="alignAccFollowNode1" presStyleIdx="1" presStyleCnt="3" custScaleX="99221" custLinFactNeighborX="-373" custLinFactNeighborY="24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07C9499-AE04-4EC7-A13F-FDC99E5BBEA0}" type="pres">
      <dgm:prSet presAssocID="{4D13ED3F-6918-4942-AAF6-3977DFCEE6A7}" presName="space" presStyleCnt="0"/>
      <dgm:spPr/>
    </dgm:pt>
    <dgm:pt modelId="{9E727847-F879-420A-95F1-53E349743CD6}" type="pres">
      <dgm:prSet presAssocID="{4DD3C5A3-1CB9-4AA1-B2D2-52C0C6E6A335}" presName="composite" presStyleCnt="0"/>
      <dgm:spPr/>
    </dgm:pt>
    <dgm:pt modelId="{CCD024B5-4BBD-444F-A97D-E35949D29DA4}" type="pres">
      <dgm:prSet presAssocID="{4DD3C5A3-1CB9-4AA1-B2D2-52C0C6E6A335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3D17431-BCCB-4B5E-9CA6-5A4BDF4C313D}" type="pres">
      <dgm:prSet presAssocID="{4DD3C5A3-1CB9-4AA1-B2D2-52C0C6E6A335}" presName="desTx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9FF0A5D6-20F4-430B-A738-36675B233698}" srcId="{E91A69E6-FF69-4872-8302-F5323DF55AB8}" destId="{150A347E-9746-4E0B-BA36-8A431DE3B9CA}" srcOrd="1" destOrd="0" parTransId="{50B8AD96-521A-408E-B32A-6C16FB234DC0}" sibTransId="{BAA6B3C6-1E60-4971-BD4E-5AA1A8B86905}"/>
    <dgm:cxn modelId="{3461D16F-CA60-42DA-AF96-9E5C5EFACD68}" type="presOf" srcId="{87736918-ABDE-4DCA-8D8A-F37B64EB7F70}" destId="{CFCF5691-E9B9-4C07-9FA9-0D07FCEEF996}" srcOrd="0" destOrd="0" presId="urn:microsoft.com/office/officeart/2005/8/layout/hList1"/>
    <dgm:cxn modelId="{1CBF7938-2537-4EFA-8416-FED3E794E3E8}" type="presOf" srcId="{EFCEC96A-B73E-4529-AB6B-23F7697264F0}" destId="{CFCF5691-E9B9-4C07-9FA9-0D07FCEEF996}" srcOrd="0" destOrd="2" presId="urn:microsoft.com/office/officeart/2005/8/layout/hList1"/>
    <dgm:cxn modelId="{C45F7A99-F266-42DB-9721-4722957FECCE}" type="presOf" srcId="{150A347E-9746-4E0B-BA36-8A431DE3B9CA}" destId="{AD21FE35-6063-4953-A652-CCB0BFA35172}" srcOrd="0" destOrd="1" presId="urn:microsoft.com/office/officeart/2005/8/layout/hList1"/>
    <dgm:cxn modelId="{05EE4CF1-45F4-441F-B593-AA95A1D70FF0}" srcId="{4DD3C5A3-1CB9-4AA1-B2D2-52C0C6E6A335}" destId="{6BCA4B97-6AB7-47D7-B31D-DAD9FAF91830}" srcOrd="0" destOrd="0" parTransId="{15528F5F-450B-4C7E-BE2E-922BA2A8356D}" sibTransId="{5FC76163-68F2-4D52-9711-A486037718AF}"/>
    <dgm:cxn modelId="{32BEFAEF-95D8-4877-9132-C0A9E2E16433}" srcId="{E91A69E6-FF69-4872-8302-F5323DF55AB8}" destId="{4F0041D8-F444-4F58-99B7-F707B6271176}" srcOrd="0" destOrd="0" parTransId="{D6014E5C-C73D-40EC-9FEB-935D2622B1F4}" sibTransId="{C73143D7-2CBE-486F-9E27-7519AE3A4CC1}"/>
    <dgm:cxn modelId="{8B34E9B7-5F26-4C6C-9190-8A431122CA38}" type="presOf" srcId="{A0C21910-F57D-429C-B725-A085D307B577}" destId="{4C500144-EB3F-4A63-B0D6-1C929CCE6412}" srcOrd="0" destOrd="0" presId="urn:microsoft.com/office/officeart/2005/8/layout/hList1"/>
    <dgm:cxn modelId="{E153A2DB-5BE3-4DF7-8A1F-C0DF4B2875BE}" type="presOf" srcId="{E91A69E6-FF69-4872-8302-F5323DF55AB8}" destId="{CBB17D55-CFB6-4CAD-AC98-D10A84EA1623}" srcOrd="0" destOrd="0" presId="urn:microsoft.com/office/officeart/2005/8/layout/hList1"/>
    <dgm:cxn modelId="{A210EDDC-6709-49F1-B3B1-3A009DAC4896}" srcId="{97A9B544-E7EB-4F4B-8AE5-DDF4AC554C69}" destId="{A0C21910-F57D-429C-B725-A085D307B577}" srcOrd="0" destOrd="0" parTransId="{5364D4C3-4B6A-4C90-8926-748533461F7D}" sibTransId="{6FB42DDD-D9F7-4823-8681-83B980183967}"/>
    <dgm:cxn modelId="{1A61F8A5-4817-42D6-9C6D-12EB30E8971C}" type="presOf" srcId="{A5E2169C-5946-4938-95C4-0DE89D5262DD}" destId="{CFCF5691-E9B9-4C07-9FA9-0D07FCEEF996}" srcOrd="0" destOrd="1" presId="urn:microsoft.com/office/officeart/2005/8/layout/hList1"/>
    <dgm:cxn modelId="{B612DFAF-D853-46E0-B188-81B38D1FC3F7}" srcId="{4DD3C5A3-1CB9-4AA1-B2D2-52C0C6E6A335}" destId="{6B715A7D-29DE-4C30-8411-CD597C1CF122}" srcOrd="1" destOrd="0" parTransId="{0ABC5CEE-5048-4DF5-91C3-B79A701BFA4B}" sibTransId="{41B667AF-2B1E-4DEB-B10D-8E8EB8FC550A}"/>
    <dgm:cxn modelId="{4C592458-FE36-480E-9676-5B38B4237552}" srcId="{A0C21910-F57D-429C-B725-A085D307B577}" destId="{EFCEC96A-B73E-4529-AB6B-23F7697264F0}" srcOrd="2" destOrd="0" parTransId="{23573E8B-462C-4699-BF55-477A50E9C358}" sibTransId="{C3C68672-A0EC-451C-B8B5-33CCB1D77069}"/>
    <dgm:cxn modelId="{DB6A675E-117B-4E31-A25D-41446D81890F}" type="presOf" srcId="{6BCA4B97-6AB7-47D7-B31D-DAD9FAF91830}" destId="{F3D17431-BCCB-4B5E-9CA6-5A4BDF4C313D}" srcOrd="0" destOrd="0" presId="urn:microsoft.com/office/officeart/2005/8/layout/hList1"/>
    <dgm:cxn modelId="{8A5EFCB4-C481-4FB8-A7CE-CFDB6C614ACE}" srcId="{A0C21910-F57D-429C-B725-A085D307B577}" destId="{A5E2169C-5946-4938-95C4-0DE89D5262DD}" srcOrd="1" destOrd="0" parTransId="{597CD4B4-F21C-41FC-B8B1-2DCC97E7B364}" sibTransId="{43D4200D-7066-4F96-8BCA-7FD0E8324269}"/>
    <dgm:cxn modelId="{3300A8FE-68A4-4F76-A3EA-742BDD3553BE}" type="presOf" srcId="{4DD3C5A3-1CB9-4AA1-B2D2-52C0C6E6A335}" destId="{CCD024B5-4BBD-444F-A97D-E35949D29DA4}" srcOrd="0" destOrd="0" presId="urn:microsoft.com/office/officeart/2005/8/layout/hList1"/>
    <dgm:cxn modelId="{E727DEE6-3963-4BB6-9E6F-78AF71F3F9D0}" srcId="{A0C21910-F57D-429C-B725-A085D307B577}" destId="{87736918-ABDE-4DCA-8D8A-F37B64EB7F70}" srcOrd="0" destOrd="0" parTransId="{39F91D8B-92BF-4A98-A724-695CAAFDDFF8}" sibTransId="{DCD0FCDA-D872-451C-BB04-B81E30ACED75}"/>
    <dgm:cxn modelId="{638D5BBA-65C2-436B-A484-693BED12D39B}" type="presOf" srcId="{4F0041D8-F444-4F58-99B7-F707B6271176}" destId="{AD21FE35-6063-4953-A652-CCB0BFA35172}" srcOrd="0" destOrd="0" presId="urn:microsoft.com/office/officeart/2005/8/layout/hList1"/>
    <dgm:cxn modelId="{E8CB7165-C7B3-4E8F-91C0-B02E3BBC5D6B}" type="presOf" srcId="{97A9B544-E7EB-4F4B-8AE5-DDF4AC554C69}" destId="{25D897E5-2F76-4E51-B9DA-BAA2B59F025B}" srcOrd="0" destOrd="0" presId="urn:microsoft.com/office/officeart/2005/8/layout/hList1"/>
    <dgm:cxn modelId="{2B0F48F8-4BEB-4035-ADCA-81813C6048C4}" srcId="{97A9B544-E7EB-4F4B-8AE5-DDF4AC554C69}" destId="{E91A69E6-FF69-4872-8302-F5323DF55AB8}" srcOrd="1" destOrd="0" parTransId="{65DABEFF-6AE4-44BF-AA07-9C84DDF24AA0}" sibTransId="{4D13ED3F-6918-4942-AAF6-3977DFCEE6A7}"/>
    <dgm:cxn modelId="{34AA3A3D-2392-46AF-9F30-7F9CB0F8F9BE}" srcId="{97A9B544-E7EB-4F4B-8AE5-DDF4AC554C69}" destId="{4DD3C5A3-1CB9-4AA1-B2D2-52C0C6E6A335}" srcOrd="2" destOrd="0" parTransId="{FE1E5392-3AC4-48B0-8045-549A2E0F621A}" sibTransId="{E8FD3363-64A0-4A6D-A49D-BBF409994FFD}"/>
    <dgm:cxn modelId="{825C32A9-41A9-4606-8109-2D9EAD960FE9}" type="presOf" srcId="{6B715A7D-29DE-4C30-8411-CD597C1CF122}" destId="{F3D17431-BCCB-4B5E-9CA6-5A4BDF4C313D}" srcOrd="0" destOrd="1" presId="urn:microsoft.com/office/officeart/2005/8/layout/hList1"/>
    <dgm:cxn modelId="{6B91E9D1-4949-4BB0-AC74-414ED35FCED8}" type="presParOf" srcId="{25D897E5-2F76-4E51-B9DA-BAA2B59F025B}" destId="{FCFB5820-409E-4BD3-A8DE-C0414310D351}" srcOrd="0" destOrd="0" presId="urn:microsoft.com/office/officeart/2005/8/layout/hList1"/>
    <dgm:cxn modelId="{CC0C9F0E-A734-4D3D-A44D-CC25A440A8EE}" type="presParOf" srcId="{FCFB5820-409E-4BD3-A8DE-C0414310D351}" destId="{4C500144-EB3F-4A63-B0D6-1C929CCE6412}" srcOrd="0" destOrd="0" presId="urn:microsoft.com/office/officeart/2005/8/layout/hList1"/>
    <dgm:cxn modelId="{C2FE3ADD-9510-47EB-BC97-D1987E296085}" type="presParOf" srcId="{FCFB5820-409E-4BD3-A8DE-C0414310D351}" destId="{CFCF5691-E9B9-4C07-9FA9-0D07FCEEF996}" srcOrd="1" destOrd="0" presId="urn:microsoft.com/office/officeart/2005/8/layout/hList1"/>
    <dgm:cxn modelId="{A889FD7F-3501-436B-8539-3CD37B3768A3}" type="presParOf" srcId="{25D897E5-2F76-4E51-B9DA-BAA2B59F025B}" destId="{449F4BDB-1096-416C-AEC2-E5E55BBEE86D}" srcOrd="1" destOrd="0" presId="urn:microsoft.com/office/officeart/2005/8/layout/hList1"/>
    <dgm:cxn modelId="{45184A44-59F6-4FA1-BD74-653FB97E1C11}" type="presParOf" srcId="{25D897E5-2F76-4E51-B9DA-BAA2B59F025B}" destId="{EF000DFE-95F0-4CEF-8247-F75799EF7482}" srcOrd="2" destOrd="0" presId="urn:microsoft.com/office/officeart/2005/8/layout/hList1"/>
    <dgm:cxn modelId="{4BDD07A7-85AA-4ADE-BB0E-A31549B0DAF5}" type="presParOf" srcId="{EF000DFE-95F0-4CEF-8247-F75799EF7482}" destId="{CBB17D55-CFB6-4CAD-AC98-D10A84EA1623}" srcOrd="0" destOrd="0" presId="urn:microsoft.com/office/officeart/2005/8/layout/hList1"/>
    <dgm:cxn modelId="{36A7918F-C6BB-45EA-83C1-C4BCDA047FFC}" type="presParOf" srcId="{EF000DFE-95F0-4CEF-8247-F75799EF7482}" destId="{AD21FE35-6063-4953-A652-CCB0BFA35172}" srcOrd="1" destOrd="0" presId="urn:microsoft.com/office/officeart/2005/8/layout/hList1"/>
    <dgm:cxn modelId="{31325BE3-375A-40A8-A95F-672247B045EC}" type="presParOf" srcId="{25D897E5-2F76-4E51-B9DA-BAA2B59F025B}" destId="{507C9499-AE04-4EC7-A13F-FDC99E5BBEA0}" srcOrd="3" destOrd="0" presId="urn:microsoft.com/office/officeart/2005/8/layout/hList1"/>
    <dgm:cxn modelId="{6B5C73E7-61DC-48F1-9441-F1FB5DA0DF52}" type="presParOf" srcId="{25D897E5-2F76-4E51-B9DA-BAA2B59F025B}" destId="{9E727847-F879-420A-95F1-53E349743CD6}" srcOrd="4" destOrd="0" presId="urn:microsoft.com/office/officeart/2005/8/layout/hList1"/>
    <dgm:cxn modelId="{3FF38D70-8966-4D08-A5C3-E9DEBB99A022}" type="presParOf" srcId="{9E727847-F879-420A-95F1-53E349743CD6}" destId="{CCD024B5-4BBD-444F-A97D-E35949D29DA4}" srcOrd="0" destOrd="0" presId="urn:microsoft.com/office/officeart/2005/8/layout/hList1"/>
    <dgm:cxn modelId="{9C451629-BFE7-4506-8FE4-D1D124E6761E}" type="presParOf" srcId="{9E727847-F879-420A-95F1-53E349743CD6}" destId="{F3D17431-BCCB-4B5E-9CA6-5A4BDF4C313D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892ED66-1C3E-42CF-BD39-BB823B1017BD}" type="doc">
      <dgm:prSet loTypeId="urn:microsoft.com/office/officeart/2005/8/layout/hierarchy4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5B9B62FB-8626-42B9-B001-2AED45127B19}">
      <dgm:prSet phldrT="[Texto]"/>
      <dgm:spPr>
        <a:solidFill>
          <a:srgbClr val="0070C0"/>
        </a:solidFill>
      </dgm:spPr>
      <dgm:t>
        <a:bodyPr/>
        <a:lstStyle/>
        <a:p>
          <a:pPr algn="just"/>
          <a:r>
            <a:rPr lang="es-ES" b="1" dirty="0">
              <a:latin typeface="Arial" panose="020B0604020202020204" pitchFamily="34" charset="0"/>
              <a:cs typeface="Arial" panose="020B0604020202020204" pitchFamily="34" charset="0"/>
            </a:rPr>
            <a:t>Objetivo</a:t>
          </a:r>
          <a:r>
            <a:rPr lang="es-ES" dirty="0">
              <a:latin typeface="Arial" panose="020B0604020202020204" pitchFamily="34" charset="0"/>
              <a:cs typeface="Arial" panose="020B0604020202020204" pitchFamily="34" charset="0"/>
            </a:rPr>
            <a:t>: Tiene por objeto la cualificación profesional de  estudiantes universitarios a través de un régimen de alternancia de actividad laboral retribuida en una empresa con actividad formativa recibida en el marco de su formación universitaria.</a:t>
          </a:r>
        </a:p>
      </dgm:t>
    </dgm:pt>
    <dgm:pt modelId="{569D6349-83AC-456B-8AE3-8BBB5490B1BE}" type="parTrans" cxnId="{FAD4EF06-4694-4709-A607-D191CA3BEEF0}">
      <dgm:prSet/>
      <dgm:spPr/>
      <dgm:t>
        <a:bodyPr/>
        <a:lstStyle/>
        <a:p>
          <a:endParaRPr lang="es-ES"/>
        </a:p>
      </dgm:t>
    </dgm:pt>
    <dgm:pt modelId="{0761CDFE-CF10-42E1-97D6-DE3724A754F9}" type="sibTrans" cxnId="{FAD4EF06-4694-4709-A607-D191CA3BEEF0}">
      <dgm:prSet/>
      <dgm:spPr/>
      <dgm:t>
        <a:bodyPr/>
        <a:lstStyle/>
        <a:p>
          <a:endParaRPr lang="es-ES"/>
        </a:p>
      </dgm:t>
    </dgm:pt>
    <dgm:pt modelId="{72AC0A8E-D831-4EE4-822F-55CA68CC0EBF}">
      <dgm:prSet phldrT="[Texto]"/>
      <dgm:spPr>
        <a:solidFill>
          <a:srgbClr val="00B050"/>
        </a:solidFill>
      </dgm:spPr>
      <dgm:t>
        <a:bodyPr/>
        <a:lstStyle/>
        <a:p>
          <a:pPr algn="l"/>
          <a:r>
            <a:rPr lang="es-ES" dirty="0">
              <a:latin typeface="Arial" panose="020B0604020202020204" pitchFamily="34" charset="0"/>
              <a:cs typeface="Arial" panose="020B0604020202020204" pitchFamily="34" charset="0"/>
            </a:rPr>
            <a:t>Este programa se hace en 4º curso de Grado. </a:t>
          </a:r>
        </a:p>
        <a:p>
          <a:pPr algn="l"/>
          <a:r>
            <a:rPr lang="es-ES" dirty="0">
              <a:latin typeface="Arial" panose="020B0604020202020204" pitchFamily="34" charset="0"/>
              <a:cs typeface="Arial" panose="020B0604020202020204" pitchFamily="34" charset="0"/>
            </a:rPr>
            <a:t>La estancia se divide en dos periodos de 6 meses cada uno:                                            </a:t>
          </a:r>
          <a:r>
            <a:rPr lang="es-ES" b="1" dirty="0">
              <a:latin typeface="Arial" panose="020B0604020202020204" pitchFamily="34" charset="0"/>
              <a:cs typeface="Arial" panose="020B0604020202020204" pitchFamily="34" charset="0"/>
            </a:rPr>
            <a:t>El primero: </a:t>
          </a:r>
          <a:r>
            <a:rPr lang="es-ES" dirty="0">
              <a:latin typeface="Arial" panose="020B0604020202020204" pitchFamily="34" charset="0"/>
              <a:cs typeface="Arial" panose="020B0604020202020204" pitchFamily="34" charset="0"/>
            </a:rPr>
            <a:t>abarca la enseñanza oficial, que se reconocen en términos de las asignaturas oficiales, en las prácticas curriculares y en la posibilidad de realización del Trabajo Fin de Estudios</a:t>
          </a:r>
          <a:r>
            <a:rPr lang="es-ES" b="1" dirty="0">
              <a:latin typeface="Arial" panose="020B0604020202020204" pitchFamily="34" charset="0"/>
              <a:cs typeface="Arial" panose="020B0604020202020204" pitchFamily="34" charset="0"/>
            </a:rPr>
            <a:t>.                                                                   El segundo periodo</a:t>
          </a:r>
          <a:r>
            <a:rPr lang="es-ES" dirty="0">
              <a:latin typeface="Arial" panose="020B0604020202020204" pitchFamily="34" charset="0"/>
              <a:cs typeface="Arial" panose="020B0604020202020204" pitchFamily="34" charset="0"/>
            </a:rPr>
            <a:t>: Prácticas Extracurriculares</a:t>
          </a:r>
        </a:p>
      </dgm:t>
    </dgm:pt>
    <dgm:pt modelId="{7F39A3D6-8F9D-4796-96A5-6B6DF1F723FD}" type="parTrans" cxnId="{0B414789-630A-458B-A05E-143833A4D11A}">
      <dgm:prSet/>
      <dgm:spPr/>
      <dgm:t>
        <a:bodyPr/>
        <a:lstStyle/>
        <a:p>
          <a:endParaRPr lang="es-ES"/>
        </a:p>
      </dgm:t>
    </dgm:pt>
    <dgm:pt modelId="{AFC13263-EF34-48B4-A944-2D54BB790708}" type="sibTrans" cxnId="{0B414789-630A-458B-A05E-143833A4D11A}">
      <dgm:prSet/>
      <dgm:spPr/>
      <dgm:t>
        <a:bodyPr/>
        <a:lstStyle/>
        <a:p>
          <a:endParaRPr lang="es-ES"/>
        </a:p>
      </dgm:t>
    </dgm:pt>
    <dgm:pt modelId="{D57A655A-533B-4852-A366-64F5B24D88D1}">
      <dgm:prSet phldrT="[Texto]" custT="1"/>
      <dgm:spPr>
        <a:solidFill>
          <a:schemeClr val="accent1"/>
        </a:solidFill>
      </dgm:spPr>
      <dgm:t>
        <a:bodyPr/>
        <a:lstStyle/>
        <a:p>
          <a:r>
            <a:rPr lang="es-ES" sz="1800" dirty="0">
              <a:latin typeface="Arial" panose="020B0604020202020204" pitchFamily="34" charset="0"/>
              <a:cs typeface="Arial" panose="020B0604020202020204" pitchFamily="34" charset="0"/>
            </a:rPr>
            <a:t>Las prácticas están tutorizadas por un tutor académico.</a:t>
          </a:r>
          <a:r>
            <a:rPr lang="es-ES" sz="1800" b="1" u="sng" dirty="0">
              <a:effectLst/>
              <a:latin typeface="Arial" panose="020B0604020202020204" pitchFamily="34" charset="0"/>
              <a:cs typeface="Arial" panose="020B0604020202020204" pitchFamily="34" charset="0"/>
              <a:hlinkClick xmlns:r="http://schemas.openxmlformats.org/officeDocument/2006/relationships" r:id="rId1"/>
            </a:rPr>
            <a:t> </a:t>
          </a:r>
          <a:endParaRPr lang="es-ES" sz="1800" b="1" u="sng" dirty="0">
            <a:effectLst/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C63DFE0-C32C-43DE-B667-F066D98FA522}" type="sibTrans" cxnId="{D585A524-E792-47A3-8A8C-302A80CC54EB}">
      <dgm:prSet/>
      <dgm:spPr/>
      <dgm:t>
        <a:bodyPr/>
        <a:lstStyle/>
        <a:p>
          <a:endParaRPr lang="es-ES"/>
        </a:p>
      </dgm:t>
    </dgm:pt>
    <dgm:pt modelId="{E683A003-9E30-4FD1-A9C3-4BAE8B85B40C}" type="parTrans" cxnId="{D585A524-E792-47A3-8A8C-302A80CC54EB}">
      <dgm:prSet/>
      <dgm:spPr/>
      <dgm:t>
        <a:bodyPr/>
        <a:lstStyle/>
        <a:p>
          <a:endParaRPr lang="es-ES"/>
        </a:p>
      </dgm:t>
    </dgm:pt>
    <dgm:pt modelId="{68A7DC72-A09E-4688-81DA-0C3B1EB79DCB}" type="pres">
      <dgm:prSet presAssocID="{7892ED66-1C3E-42CF-BD39-BB823B1017BD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S"/>
        </a:p>
      </dgm:t>
    </dgm:pt>
    <dgm:pt modelId="{6AF9A147-D96C-480C-81C3-CF85A90112DC}" type="pres">
      <dgm:prSet presAssocID="{5B9B62FB-8626-42B9-B001-2AED45127B19}" presName="vertOne" presStyleCnt="0"/>
      <dgm:spPr/>
    </dgm:pt>
    <dgm:pt modelId="{ACFA50BD-4EDA-42B1-9445-9F395F63D7AF}" type="pres">
      <dgm:prSet presAssocID="{5B9B62FB-8626-42B9-B001-2AED45127B19}" presName="txOne" presStyleLbl="node0" presStyleIdx="0" presStyleCnt="2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825CBF11-43CB-470C-BB2B-52DA99CAEA13}" type="pres">
      <dgm:prSet presAssocID="{5B9B62FB-8626-42B9-B001-2AED45127B19}" presName="parTransOne" presStyleCnt="0"/>
      <dgm:spPr/>
    </dgm:pt>
    <dgm:pt modelId="{97BC9081-9F87-4935-A4C5-5894E3E63224}" type="pres">
      <dgm:prSet presAssocID="{5B9B62FB-8626-42B9-B001-2AED45127B19}" presName="horzOne" presStyleCnt="0"/>
      <dgm:spPr/>
    </dgm:pt>
    <dgm:pt modelId="{DF2D944D-1257-4CEA-8F54-2B513170B123}" type="pres">
      <dgm:prSet presAssocID="{72AC0A8E-D831-4EE4-822F-55CA68CC0EBF}" presName="vertTwo" presStyleCnt="0"/>
      <dgm:spPr/>
    </dgm:pt>
    <dgm:pt modelId="{92143604-B54C-420C-B698-94C1241E97AB}" type="pres">
      <dgm:prSet presAssocID="{72AC0A8E-D831-4EE4-822F-55CA68CC0EBF}" presName="txTwo" presStyleLbl="node2" presStyleIdx="0" presStyleCnt="1" custScaleX="122639" custScaleY="162575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911F4C3F-654A-46CB-A292-54DD8F2FC5CE}" type="pres">
      <dgm:prSet presAssocID="{72AC0A8E-D831-4EE4-822F-55CA68CC0EBF}" presName="horzTwo" presStyleCnt="0"/>
      <dgm:spPr/>
    </dgm:pt>
    <dgm:pt modelId="{02E7AABF-E0EC-46EF-8E59-242602B556C3}" type="pres">
      <dgm:prSet presAssocID="{0761CDFE-CF10-42E1-97D6-DE3724A754F9}" presName="sibSpaceOne" presStyleCnt="0"/>
      <dgm:spPr/>
    </dgm:pt>
    <dgm:pt modelId="{142452CD-DFDF-4F2A-85E5-D8D042C9EED1}" type="pres">
      <dgm:prSet presAssocID="{D57A655A-533B-4852-A366-64F5B24D88D1}" presName="vertOne" presStyleCnt="0"/>
      <dgm:spPr/>
    </dgm:pt>
    <dgm:pt modelId="{A6937140-D4E0-4019-91E3-43FE59A0F64D}" type="pres">
      <dgm:prSet presAssocID="{D57A655A-533B-4852-A366-64F5B24D88D1}" presName="txOne" presStyleLbl="node0" presStyleIdx="1" presStyleCnt="2" custScaleX="82547" custScaleY="79141" custLinFactY="81983" custLinFactNeighborX="-3415" custLinFactNeighborY="100000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4AC28C8A-C1F3-4336-AB5E-2DA3180537BF}" type="pres">
      <dgm:prSet presAssocID="{D57A655A-533B-4852-A366-64F5B24D88D1}" presName="horzOne" presStyleCnt="0"/>
      <dgm:spPr/>
    </dgm:pt>
  </dgm:ptLst>
  <dgm:cxnLst>
    <dgm:cxn modelId="{F61B1842-02A5-470C-AF58-7FC67199CFD2}" type="presOf" srcId="{7892ED66-1C3E-42CF-BD39-BB823B1017BD}" destId="{68A7DC72-A09E-4688-81DA-0C3B1EB79DCB}" srcOrd="0" destOrd="0" presId="urn:microsoft.com/office/officeart/2005/8/layout/hierarchy4"/>
    <dgm:cxn modelId="{32D3888A-4736-4CB8-BF03-26C888299FB7}" type="presOf" srcId="{5B9B62FB-8626-42B9-B001-2AED45127B19}" destId="{ACFA50BD-4EDA-42B1-9445-9F395F63D7AF}" srcOrd="0" destOrd="0" presId="urn:microsoft.com/office/officeart/2005/8/layout/hierarchy4"/>
    <dgm:cxn modelId="{FAD4EF06-4694-4709-A607-D191CA3BEEF0}" srcId="{7892ED66-1C3E-42CF-BD39-BB823B1017BD}" destId="{5B9B62FB-8626-42B9-B001-2AED45127B19}" srcOrd="0" destOrd="0" parTransId="{569D6349-83AC-456B-8AE3-8BBB5490B1BE}" sibTransId="{0761CDFE-CF10-42E1-97D6-DE3724A754F9}"/>
    <dgm:cxn modelId="{609652DA-FB2C-4DC1-A91A-09CFED0ED441}" type="presOf" srcId="{D57A655A-533B-4852-A366-64F5B24D88D1}" destId="{A6937140-D4E0-4019-91E3-43FE59A0F64D}" srcOrd="0" destOrd="0" presId="urn:microsoft.com/office/officeart/2005/8/layout/hierarchy4"/>
    <dgm:cxn modelId="{1A8F54DD-9956-4ECE-9EA2-B856CA950120}" type="presOf" srcId="{72AC0A8E-D831-4EE4-822F-55CA68CC0EBF}" destId="{92143604-B54C-420C-B698-94C1241E97AB}" srcOrd="0" destOrd="0" presId="urn:microsoft.com/office/officeart/2005/8/layout/hierarchy4"/>
    <dgm:cxn modelId="{0B414789-630A-458B-A05E-143833A4D11A}" srcId="{5B9B62FB-8626-42B9-B001-2AED45127B19}" destId="{72AC0A8E-D831-4EE4-822F-55CA68CC0EBF}" srcOrd="0" destOrd="0" parTransId="{7F39A3D6-8F9D-4796-96A5-6B6DF1F723FD}" sibTransId="{AFC13263-EF34-48B4-A944-2D54BB790708}"/>
    <dgm:cxn modelId="{D585A524-E792-47A3-8A8C-302A80CC54EB}" srcId="{7892ED66-1C3E-42CF-BD39-BB823B1017BD}" destId="{D57A655A-533B-4852-A366-64F5B24D88D1}" srcOrd="1" destOrd="0" parTransId="{E683A003-9E30-4FD1-A9C3-4BAE8B85B40C}" sibTransId="{1C63DFE0-C32C-43DE-B667-F066D98FA522}"/>
    <dgm:cxn modelId="{C9B53C50-FBE9-4988-B5AB-6774F1C6C48B}" type="presParOf" srcId="{68A7DC72-A09E-4688-81DA-0C3B1EB79DCB}" destId="{6AF9A147-D96C-480C-81C3-CF85A90112DC}" srcOrd="0" destOrd="0" presId="urn:microsoft.com/office/officeart/2005/8/layout/hierarchy4"/>
    <dgm:cxn modelId="{592ECBDB-9ADF-4E5B-AFA0-7401AD116175}" type="presParOf" srcId="{6AF9A147-D96C-480C-81C3-CF85A90112DC}" destId="{ACFA50BD-4EDA-42B1-9445-9F395F63D7AF}" srcOrd="0" destOrd="0" presId="urn:microsoft.com/office/officeart/2005/8/layout/hierarchy4"/>
    <dgm:cxn modelId="{9DB210A9-3D86-45A8-8618-8BB35478721A}" type="presParOf" srcId="{6AF9A147-D96C-480C-81C3-CF85A90112DC}" destId="{825CBF11-43CB-470C-BB2B-52DA99CAEA13}" srcOrd="1" destOrd="0" presId="urn:microsoft.com/office/officeart/2005/8/layout/hierarchy4"/>
    <dgm:cxn modelId="{BD02F5F9-B6AD-4542-AC89-472A1E084F70}" type="presParOf" srcId="{6AF9A147-D96C-480C-81C3-CF85A90112DC}" destId="{97BC9081-9F87-4935-A4C5-5894E3E63224}" srcOrd="2" destOrd="0" presId="urn:microsoft.com/office/officeart/2005/8/layout/hierarchy4"/>
    <dgm:cxn modelId="{BBAB1632-18A4-4748-A205-98323D0CDD04}" type="presParOf" srcId="{97BC9081-9F87-4935-A4C5-5894E3E63224}" destId="{DF2D944D-1257-4CEA-8F54-2B513170B123}" srcOrd="0" destOrd="0" presId="urn:microsoft.com/office/officeart/2005/8/layout/hierarchy4"/>
    <dgm:cxn modelId="{01B080D4-EC95-49FD-81D1-568333E3FB8F}" type="presParOf" srcId="{DF2D944D-1257-4CEA-8F54-2B513170B123}" destId="{92143604-B54C-420C-B698-94C1241E97AB}" srcOrd="0" destOrd="0" presId="urn:microsoft.com/office/officeart/2005/8/layout/hierarchy4"/>
    <dgm:cxn modelId="{5843C1DA-5B45-4AFE-8710-845805A1F269}" type="presParOf" srcId="{DF2D944D-1257-4CEA-8F54-2B513170B123}" destId="{911F4C3F-654A-46CB-A292-54DD8F2FC5CE}" srcOrd="1" destOrd="0" presId="urn:microsoft.com/office/officeart/2005/8/layout/hierarchy4"/>
    <dgm:cxn modelId="{B60F6AA8-E2A1-44AE-9ECE-8411C4A3AE43}" type="presParOf" srcId="{68A7DC72-A09E-4688-81DA-0C3B1EB79DCB}" destId="{02E7AABF-E0EC-46EF-8E59-242602B556C3}" srcOrd="1" destOrd="0" presId="urn:microsoft.com/office/officeart/2005/8/layout/hierarchy4"/>
    <dgm:cxn modelId="{7A46937C-EAC5-4A16-86F3-88504270A0FE}" type="presParOf" srcId="{68A7DC72-A09E-4688-81DA-0C3B1EB79DCB}" destId="{142452CD-DFDF-4F2A-85E5-D8D042C9EED1}" srcOrd="2" destOrd="0" presId="urn:microsoft.com/office/officeart/2005/8/layout/hierarchy4"/>
    <dgm:cxn modelId="{C380F07B-BDBA-4872-84E6-487120C9E38E}" type="presParOf" srcId="{142452CD-DFDF-4F2A-85E5-D8D042C9EED1}" destId="{A6937140-D4E0-4019-91E3-43FE59A0F64D}" srcOrd="0" destOrd="0" presId="urn:microsoft.com/office/officeart/2005/8/layout/hierarchy4"/>
    <dgm:cxn modelId="{14BC3987-25E5-41D1-A616-246A73599FA9}" type="presParOf" srcId="{142452CD-DFDF-4F2A-85E5-D8D042C9EED1}" destId="{4AC28C8A-C1F3-4336-AB5E-2DA3180537BF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3BF4AE-9AC3-4BEE-A2F3-91E999DE862C}">
      <dsp:nvSpPr>
        <dsp:cNvPr id="0" name=""/>
        <dsp:cNvSpPr/>
      </dsp:nvSpPr>
      <dsp:spPr>
        <a:xfrm>
          <a:off x="2888505" y="965"/>
          <a:ext cx="1447452" cy="651424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b="1" kern="1200" dirty="0"/>
            <a:t>UNIVERSIDAD DE ALMERÍA</a:t>
          </a:r>
        </a:p>
      </dsp:txBody>
      <dsp:txXfrm>
        <a:off x="2907585" y="20045"/>
        <a:ext cx="1409292" cy="613264"/>
      </dsp:txXfrm>
    </dsp:sp>
    <dsp:sp modelId="{CD5500E2-7143-4B89-BD56-4C13B1CCE6BE}">
      <dsp:nvSpPr>
        <dsp:cNvPr id="0" name=""/>
        <dsp:cNvSpPr/>
      </dsp:nvSpPr>
      <dsp:spPr>
        <a:xfrm>
          <a:off x="3566512" y="652390"/>
          <a:ext cx="91440" cy="26056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60569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B25C4D2-51C5-46EF-B8A2-3F2A7FB10469}">
      <dsp:nvSpPr>
        <dsp:cNvPr id="0" name=""/>
        <dsp:cNvSpPr/>
      </dsp:nvSpPr>
      <dsp:spPr>
        <a:xfrm>
          <a:off x="2675240" y="912959"/>
          <a:ext cx="1873982" cy="915831"/>
        </a:xfrm>
        <a:prstGeom prst="roundRect">
          <a:avLst>
            <a:gd name="adj" fmla="val 10000"/>
          </a:avLst>
        </a:prstGeom>
        <a:solidFill>
          <a:srgbClr val="00B0F0"/>
        </a:solidFill>
        <a:ln w="12700" cap="flat" cmpd="sng" algn="ctr">
          <a:solidFill>
            <a:schemeClr val="l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000" b="1" kern="1200" dirty="0"/>
            <a:t>VICERRECTORADO DE POSTGRADO, EMPLEABILIDAD Y RELACIONES CON EMPRESAS E INSTITUCIONES</a:t>
          </a:r>
        </a:p>
      </dsp:txBody>
      <dsp:txXfrm>
        <a:off x="2702064" y="939783"/>
        <a:ext cx="1820334" cy="862183"/>
      </dsp:txXfrm>
    </dsp:sp>
    <dsp:sp modelId="{32CEC1C9-59EE-46F8-B54B-6640EB6A07F7}">
      <dsp:nvSpPr>
        <dsp:cNvPr id="0" name=""/>
        <dsp:cNvSpPr/>
      </dsp:nvSpPr>
      <dsp:spPr>
        <a:xfrm>
          <a:off x="3566512" y="1828791"/>
          <a:ext cx="91440" cy="26056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60569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9869D0E-35B2-49D0-AD7F-92AA1DA5BBCE}">
      <dsp:nvSpPr>
        <dsp:cNvPr id="0" name=""/>
        <dsp:cNvSpPr/>
      </dsp:nvSpPr>
      <dsp:spPr>
        <a:xfrm>
          <a:off x="2461863" y="2089361"/>
          <a:ext cx="2300737" cy="970342"/>
        </a:xfrm>
        <a:prstGeom prst="roundRect">
          <a:avLst>
            <a:gd name="adj" fmla="val 10000"/>
          </a:avLst>
        </a:prstGeom>
        <a:solidFill>
          <a:srgbClr val="002060"/>
        </a:solidFill>
        <a:ln w="12700" cap="flat" cmpd="sng" algn="ctr">
          <a:solidFill>
            <a:schemeClr val="l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b="1" kern="1200" dirty="0"/>
            <a:t>SERVICIO UNIVERSITARIO  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b="1" kern="1200" dirty="0"/>
            <a:t>   DE EMPLEO 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b="1" kern="1200" dirty="0"/>
            <a:t>(SUE)</a:t>
          </a:r>
        </a:p>
      </dsp:txBody>
      <dsp:txXfrm>
        <a:off x="2490283" y="2117781"/>
        <a:ext cx="2243897" cy="913502"/>
      </dsp:txXfrm>
    </dsp:sp>
    <dsp:sp modelId="{BBCC5F79-76E2-462F-A80E-98B56BD24FD8}">
      <dsp:nvSpPr>
        <dsp:cNvPr id="0" name=""/>
        <dsp:cNvSpPr/>
      </dsp:nvSpPr>
      <dsp:spPr>
        <a:xfrm>
          <a:off x="1383279" y="3059703"/>
          <a:ext cx="2228952" cy="260569"/>
        </a:xfrm>
        <a:custGeom>
          <a:avLst/>
          <a:gdLst/>
          <a:ahLst/>
          <a:cxnLst/>
          <a:rect l="0" t="0" r="0" b="0"/>
          <a:pathLst>
            <a:path>
              <a:moveTo>
                <a:pt x="2228952" y="0"/>
              </a:moveTo>
              <a:lnTo>
                <a:pt x="2228952" y="130284"/>
              </a:lnTo>
              <a:lnTo>
                <a:pt x="0" y="130284"/>
              </a:lnTo>
              <a:lnTo>
                <a:pt x="0" y="260569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FD48A25-B482-4ABE-ADD5-2597DCED927D}">
      <dsp:nvSpPr>
        <dsp:cNvPr id="0" name=""/>
        <dsp:cNvSpPr/>
      </dsp:nvSpPr>
      <dsp:spPr>
        <a:xfrm>
          <a:off x="791647" y="3320273"/>
          <a:ext cx="1183264" cy="651424"/>
        </a:xfrm>
        <a:prstGeom prst="roundRect">
          <a:avLst>
            <a:gd name="adj" fmla="val 10000"/>
          </a:avLst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100" b="1" kern="1200" dirty="0"/>
            <a:t>AGENCIA DE COLOCACIÓN</a:t>
          </a:r>
        </a:p>
      </dsp:txBody>
      <dsp:txXfrm>
        <a:off x="810727" y="3339353"/>
        <a:ext cx="1145104" cy="613264"/>
      </dsp:txXfrm>
    </dsp:sp>
    <dsp:sp modelId="{7B7FFB34-52EE-4078-9817-5C8ECB3793CB}">
      <dsp:nvSpPr>
        <dsp:cNvPr id="0" name=""/>
        <dsp:cNvSpPr/>
      </dsp:nvSpPr>
      <dsp:spPr>
        <a:xfrm>
          <a:off x="2873741" y="3059703"/>
          <a:ext cx="738490" cy="260569"/>
        </a:xfrm>
        <a:custGeom>
          <a:avLst/>
          <a:gdLst/>
          <a:ahLst/>
          <a:cxnLst/>
          <a:rect l="0" t="0" r="0" b="0"/>
          <a:pathLst>
            <a:path>
              <a:moveTo>
                <a:pt x="738490" y="0"/>
              </a:moveTo>
              <a:lnTo>
                <a:pt x="738490" y="130284"/>
              </a:lnTo>
              <a:lnTo>
                <a:pt x="0" y="130284"/>
              </a:lnTo>
              <a:lnTo>
                <a:pt x="0" y="260569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7456BC1-3B68-4723-8938-5A55C05CB69D}">
      <dsp:nvSpPr>
        <dsp:cNvPr id="0" name=""/>
        <dsp:cNvSpPr/>
      </dsp:nvSpPr>
      <dsp:spPr>
        <a:xfrm>
          <a:off x="2268053" y="3320273"/>
          <a:ext cx="1211376" cy="742760"/>
        </a:xfrm>
        <a:prstGeom prst="roundRect">
          <a:avLst>
            <a:gd name="adj" fmla="val 10000"/>
          </a:avLst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100" b="1" kern="1200" dirty="0"/>
            <a:t>ORIENTACIÓN PROFESIONAL</a:t>
          </a:r>
        </a:p>
      </dsp:txBody>
      <dsp:txXfrm>
        <a:off x="2289808" y="3342028"/>
        <a:ext cx="1167866" cy="699250"/>
      </dsp:txXfrm>
    </dsp:sp>
    <dsp:sp modelId="{43274BFC-6C56-445C-9439-F4A76591D38F}">
      <dsp:nvSpPr>
        <dsp:cNvPr id="0" name=""/>
        <dsp:cNvSpPr/>
      </dsp:nvSpPr>
      <dsp:spPr>
        <a:xfrm>
          <a:off x="3612232" y="3059703"/>
          <a:ext cx="648906" cy="26056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0284"/>
              </a:lnTo>
              <a:lnTo>
                <a:pt x="648906" y="130284"/>
              </a:lnTo>
              <a:lnTo>
                <a:pt x="648906" y="260569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4EA95B0-8BD0-4808-A430-71396CB4C1E0}">
      <dsp:nvSpPr>
        <dsp:cNvPr id="0" name=""/>
        <dsp:cNvSpPr/>
      </dsp:nvSpPr>
      <dsp:spPr>
        <a:xfrm>
          <a:off x="3772570" y="3320273"/>
          <a:ext cx="977136" cy="651424"/>
        </a:xfrm>
        <a:prstGeom prst="roundRect">
          <a:avLst>
            <a:gd name="adj" fmla="val 10000"/>
          </a:avLst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100" b="1" kern="1200" dirty="0"/>
            <a:t>PRÁCTICAS EN EMPRESA</a:t>
          </a:r>
        </a:p>
      </dsp:txBody>
      <dsp:txXfrm>
        <a:off x="3791650" y="3339353"/>
        <a:ext cx="938976" cy="613264"/>
      </dsp:txXfrm>
    </dsp:sp>
    <dsp:sp modelId="{CB66A8EF-FD0C-404D-B38A-810C80FBDF48}">
      <dsp:nvSpPr>
        <dsp:cNvPr id="0" name=""/>
        <dsp:cNvSpPr/>
      </dsp:nvSpPr>
      <dsp:spPr>
        <a:xfrm>
          <a:off x="3612232" y="3059703"/>
          <a:ext cx="2125600" cy="26056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0284"/>
              </a:lnTo>
              <a:lnTo>
                <a:pt x="2125600" y="130284"/>
              </a:lnTo>
              <a:lnTo>
                <a:pt x="2125600" y="260569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D7AEC9C-9AC6-428C-B3CF-3038D12E77E1}">
      <dsp:nvSpPr>
        <dsp:cNvPr id="0" name=""/>
        <dsp:cNvSpPr/>
      </dsp:nvSpPr>
      <dsp:spPr>
        <a:xfrm>
          <a:off x="5042848" y="3320273"/>
          <a:ext cx="1389967" cy="651424"/>
        </a:xfrm>
        <a:prstGeom prst="roundRect">
          <a:avLst>
            <a:gd name="adj" fmla="val 10000"/>
          </a:avLst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100" b="1" kern="1200" dirty="0"/>
            <a:t>EMPRENDIMIENTO</a:t>
          </a:r>
        </a:p>
      </dsp:txBody>
      <dsp:txXfrm>
        <a:off x="5061928" y="3339353"/>
        <a:ext cx="1351807" cy="61326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500144-EB3F-4A63-B0D6-1C929CCE6412}">
      <dsp:nvSpPr>
        <dsp:cNvPr id="0" name=""/>
        <dsp:cNvSpPr/>
      </dsp:nvSpPr>
      <dsp:spPr>
        <a:xfrm>
          <a:off x="2603" y="141412"/>
          <a:ext cx="2538548" cy="582122"/>
        </a:xfrm>
        <a:prstGeom prst="rect">
          <a:avLst/>
        </a:prstGeom>
        <a:solidFill>
          <a:srgbClr val="A50E82">
            <a:hueOff val="0"/>
            <a:satOff val="0"/>
            <a:lumOff val="0"/>
            <a:alphaOff val="0"/>
          </a:srgbClr>
        </a:solidFill>
        <a:ln w="15875" cap="rnd" cmpd="sng" algn="ctr">
          <a:solidFill>
            <a:srgbClr val="A50E82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CURRICULARES</a:t>
          </a:r>
        </a:p>
      </dsp:txBody>
      <dsp:txXfrm>
        <a:off x="2603" y="141412"/>
        <a:ext cx="2538548" cy="582122"/>
      </dsp:txXfrm>
    </dsp:sp>
    <dsp:sp modelId="{CFCF5691-E9B9-4C07-9FA9-0D07FCEEF996}">
      <dsp:nvSpPr>
        <dsp:cNvPr id="0" name=""/>
        <dsp:cNvSpPr/>
      </dsp:nvSpPr>
      <dsp:spPr>
        <a:xfrm>
          <a:off x="2603" y="723534"/>
          <a:ext cx="2538548" cy="3864960"/>
        </a:xfrm>
        <a:prstGeom prst="rect">
          <a:avLst/>
        </a:prstGeom>
        <a:solidFill>
          <a:srgbClr val="A50E82">
            <a:tint val="40000"/>
            <a:alpha val="90000"/>
            <a:hueOff val="0"/>
            <a:satOff val="0"/>
            <a:lumOff val="0"/>
            <a:alphaOff val="0"/>
          </a:srgbClr>
        </a:solidFill>
        <a:ln w="15875" cap="rnd" cmpd="sng" algn="ctr">
          <a:solidFill>
            <a:srgbClr val="A50E82">
              <a:tint val="40000"/>
              <a:alpha val="9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6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Naturaleza formativa.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6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Realizada por los estudiantes universitarios y supervisada por las universidades.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6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Objetivos: Aplicar y complementar los conocimientos adquiridos en su formación académica, consiguiendo de esa forma cierta adquisición de competencias, para el ejercicio de actividades profesionales.</a:t>
          </a:r>
        </a:p>
      </dsp:txBody>
      <dsp:txXfrm>
        <a:off x="2603" y="723534"/>
        <a:ext cx="2538548" cy="3864960"/>
      </dsp:txXfrm>
    </dsp:sp>
    <dsp:sp modelId="{CBB17D55-CFB6-4CAD-AC98-D10A84EA1623}">
      <dsp:nvSpPr>
        <dsp:cNvPr id="0" name=""/>
        <dsp:cNvSpPr/>
      </dsp:nvSpPr>
      <dsp:spPr>
        <a:xfrm>
          <a:off x="2896548" y="141412"/>
          <a:ext cx="2538548" cy="582122"/>
        </a:xfrm>
        <a:prstGeom prst="rect">
          <a:avLst/>
        </a:prstGeom>
        <a:solidFill>
          <a:srgbClr val="14967C">
            <a:hueOff val="0"/>
            <a:satOff val="0"/>
            <a:lumOff val="0"/>
            <a:alphaOff val="0"/>
          </a:srgbClr>
        </a:solidFill>
        <a:ln w="15875" cap="rnd" cmpd="sng" algn="ctr">
          <a:solidFill>
            <a:srgbClr val="14967C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EXTRACURRICULARES</a:t>
          </a:r>
        </a:p>
      </dsp:txBody>
      <dsp:txXfrm>
        <a:off x="2896548" y="141412"/>
        <a:ext cx="2538548" cy="582122"/>
      </dsp:txXfrm>
    </dsp:sp>
    <dsp:sp modelId="{AD21FE35-6063-4953-A652-CCB0BFA35172}">
      <dsp:nvSpPr>
        <dsp:cNvPr id="0" name=""/>
        <dsp:cNvSpPr/>
      </dsp:nvSpPr>
      <dsp:spPr>
        <a:xfrm>
          <a:off x="2896967" y="733120"/>
          <a:ext cx="2518773" cy="3864960"/>
        </a:xfrm>
        <a:prstGeom prst="rect">
          <a:avLst/>
        </a:prstGeom>
        <a:solidFill>
          <a:srgbClr val="14967C">
            <a:tint val="40000"/>
            <a:alpha val="90000"/>
            <a:hueOff val="0"/>
            <a:satOff val="0"/>
            <a:lumOff val="0"/>
            <a:alphaOff val="0"/>
          </a:srgbClr>
        </a:solidFill>
        <a:ln w="15875" cap="rnd" cmpd="sng" algn="ctr">
          <a:solidFill>
            <a:srgbClr val="14967C">
              <a:tint val="40000"/>
              <a:alpha val="9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6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Posibilitar a estudiantes que tienen más del 50% de la carga lectiva superada un primer contacto con el mundo laboral.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6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A través de un periodo de prácticas no superior a 6 meses.</a:t>
          </a:r>
        </a:p>
      </dsp:txBody>
      <dsp:txXfrm>
        <a:off x="2896967" y="733120"/>
        <a:ext cx="2518773" cy="3864960"/>
      </dsp:txXfrm>
    </dsp:sp>
    <dsp:sp modelId="{CCD024B5-4BBD-444F-A97D-E35949D29DA4}">
      <dsp:nvSpPr>
        <dsp:cNvPr id="0" name=""/>
        <dsp:cNvSpPr/>
      </dsp:nvSpPr>
      <dsp:spPr>
        <a:xfrm>
          <a:off x="5790493" y="141412"/>
          <a:ext cx="2538548" cy="582122"/>
        </a:xfrm>
        <a:prstGeom prst="rect">
          <a:avLst/>
        </a:prstGeom>
        <a:solidFill>
          <a:srgbClr val="6A9E1F">
            <a:hueOff val="0"/>
            <a:satOff val="0"/>
            <a:lumOff val="0"/>
            <a:alphaOff val="0"/>
          </a:srgbClr>
        </a:solidFill>
        <a:ln w="15875" cap="rnd" cmpd="sng" algn="ctr">
          <a:solidFill>
            <a:srgbClr val="6A9E1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>
              <a:solidFill>
                <a:sysClr val="window" lastClr="FFFFFF"/>
              </a:solidFill>
              <a:latin typeface="Century Gothic" panose="020B0502020202020204"/>
              <a:ea typeface="+mn-ea"/>
              <a:cs typeface="+mn-cs"/>
            </a:rPr>
            <a:t>EXTRACURRICULARES EN LA UNIVERSIDAD</a:t>
          </a:r>
        </a:p>
      </dsp:txBody>
      <dsp:txXfrm>
        <a:off x="5790493" y="141412"/>
        <a:ext cx="2538548" cy="582122"/>
      </dsp:txXfrm>
    </dsp:sp>
    <dsp:sp modelId="{F3D17431-BCCB-4B5E-9CA6-5A4BDF4C313D}">
      <dsp:nvSpPr>
        <dsp:cNvPr id="0" name=""/>
        <dsp:cNvSpPr/>
      </dsp:nvSpPr>
      <dsp:spPr>
        <a:xfrm>
          <a:off x="5790493" y="723534"/>
          <a:ext cx="2538548" cy="3864960"/>
        </a:xfrm>
        <a:prstGeom prst="rect">
          <a:avLst/>
        </a:prstGeom>
        <a:solidFill>
          <a:srgbClr val="6A9E1F">
            <a:tint val="40000"/>
            <a:alpha val="90000"/>
            <a:hueOff val="0"/>
            <a:satOff val="0"/>
            <a:lumOff val="0"/>
            <a:alphaOff val="0"/>
          </a:srgbClr>
        </a:solidFill>
        <a:ln w="15875" cap="rnd" cmpd="sng" algn="ctr">
          <a:solidFill>
            <a:srgbClr val="6A9E1F">
              <a:tint val="40000"/>
              <a:alpha val="9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6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Posibilita a las personas beneficiarias que consigan una experiencia que les habilite para su posterior incorporación al ejercicio profesional de manera más rápida y eficaz.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6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Estancia de 6 meses en la Universidad de Almería, ya sea en un grupo de Investigación, Departamento, Unidad Administrativa, Servicio, Secretariado o Vicerrectorado.</a:t>
          </a:r>
        </a:p>
      </dsp:txBody>
      <dsp:txXfrm>
        <a:off x="5790493" y="723534"/>
        <a:ext cx="2538548" cy="386496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CFA50BD-4EDA-42B1-9445-9F395F63D7AF}">
      <dsp:nvSpPr>
        <dsp:cNvPr id="0" name=""/>
        <dsp:cNvSpPr/>
      </dsp:nvSpPr>
      <dsp:spPr>
        <a:xfrm>
          <a:off x="2430" y="2436"/>
          <a:ext cx="4264227" cy="1676177"/>
        </a:xfrm>
        <a:prstGeom prst="roundRect">
          <a:avLst>
            <a:gd name="adj" fmla="val 10000"/>
          </a:avLst>
        </a:prstGeom>
        <a:solidFill>
          <a:srgbClr val="0070C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just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700" b="1" kern="1200" dirty="0">
              <a:latin typeface="Arial" panose="020B0604020202020204" pitchFamily="34" charset="0"/>
              <a:cs typeface="Arial" panose="020B0604020202020204" pitchFamily="34" charset="0"/>
            </a:rPr>
            <a:t>Objetivo</a:t>
          </a:r>
          <a:r>
            <a:rPr lang="es-ES" sz="1700" kern="1200" dirty="0">
              <a:latin typeface="Arial" panose="020B0604020202020204" pitchFamily="34" charset="0"/>
              <a:cs typeface="Arial" panose="020B0604020202020204" pitchFamily="34" charset="0"/>
            </a:rPr>
            <a:t>: Tiene por objeto la cualificación profesional de  estudiantes universitarios a través de un régimen de alternancia de actividad laboral retribuida en una empresa con actividad formativa recibida en el marco de su formación universitaria.</a:t>
          </a:r>
        </a:p>
      </dsp:txBody>
      <dsp:txXfrm>
        <a:off x="51524" y="51530"/>
        <a:ext cx="4166039" cy="1577989"/>
      </dsp:txXfrm>
    </dsp:sp>
    <dsp:sp modelId="{92143604-B54C-420C-B698-94C1241E97AB}">
      <dsp:nvSpPr>
        <dsp:cNvPr id="0" name=""/>
        <dsp:cNvSpPr/>
      </dsp:nvSpPr>
      <dsp:spPr>
        <a:xfrm>
          <a:off x="6592" y="1837427"/>
          <a:ext cx="4255902" cy="2725045"/>
        </a:xfrm>
        <a:prstGeom prst="roundRect">
          <a:avLst>
            <a:gd name="adj" fmla="val 10000"/>
          </a:avLst>
        </a:prstGeom>
        <a:solidFill>
          <a:srgbClr val="00B05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>
              <a:latin typeface="Arial" panose="020B0604020202020204" pitchFamily="34" charset="0"/>
              <a:cs typeface="Arial" panose="020B0604020202020204" pitchFamily="34" charset="0"/>
            </a:rPr>
            <a:t>Este programa se hace en 4º curso de Grado. 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>
              <a:latin typeface="Arial" panose="020B0604020202020204" pitchFamily="34" charset="0"/>
              <a:cs typeface="Arial" panose="020B0604020202020204" pitchFamily="34" charset="0"/>
            </a:rPr>
            <a:t>La estancia se divide en dos periodos de 6 meses cada uno:                                            </a:t>
          </a:r>
          <a:r>
            <a:rPr lang="es-ES" sz="1600" b="1" kern="1200" dirty="0">
              <a:latin typeface="Arial" panose="020B0604020202020204" pitchFamily="34" charset="0"/>
              <a:cs typeface="Arial" panose="020B0604020202020204" pitchFamily="34" charset="0"/>
            </a:rPr>
            <a:t>El primero: </a:t>
          </a:r>
          <a:r>
            <a:rPr lang="es-ES" sz="1600" kern="1200" dirty="0">
              <a:latin typeface="Arial" panose="020B0604020202020204" pitchFamily="34" charset="0"/>
              <a:cs typeface="Arial" panose="020B0604020202020204" pitchFamily="34" charset="0"/>
            </a:rPr>
            <a:t>abarca la enseñanza oficial, que se reconocen en términos de las asignaturas oficiales, en las prácticas curriculares y en la posibilidad de realización del Trabajo Fin de Estudios</a:t>
          </a:r>
          <a:r>
            <a:rPr lang="es-ES" sz="1600" b="1" kern="1200" dirty="0">
              <a:latin typeface="Arial" panose="020B0604020202020204" pitchFamily="34" charset="0"/>
              <a:cs typeface="Arial" panose="020B0604020202020204" pitchFamily="34" charset="0"/>
            </a:rPr>
            <a:t>.                                                                   El segundo periodo</a:t>
          </a:r>
          <a:r>
            <a:rPr lang="es-ES" sz="1600" kern="1200" dirty="0">
              <a:latin typeface="Arial" panose="020B0604020202020204" pitchFamily="34" charset="0"/>
              <a:cs typeface="Arial" panose="020B0604020202020204" pitchFamily="34" charset="0"/>
            </a:rPr>
            <a:t>: Prácticas Extracurriculares</a:t>
          </a:r>
        </a:p>
      </dsp:txBody>
      <dsp:txXfrm>
        <a:off x="86406" y="1917241"/>
        <a:ext cx="4096274" cy="2565417"/>
      </dsp:txXfrm>
    </dsp:sp>
    <dsp:sp modelId="{A6937140-D4E0-4019-91E3-43FE59A0F64D}">
      <dsp:nvSpPr>
        <dsp:cNvPr id="0" name=""/>
        <dsp:cNvSpPr/>
      </dsp:nvSpPr>
      <dsp:spPr>
        <a:xfrm>
          <a:off x="4732062" y="3052794"/>
          <a:ext cx="2870205" cy="1326543"/>
        </a:xfrm>
        <a:prstGeom prst="roundRect">
          <a:avLst>
            <a:gd name="adj" fmla="val 10000"/>
          </a:avLst>
        </a:prstGeom>
        <a:solidFill>
          <a:schemeClr val="accent1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>
              <a:latin typeface="Arial" panose="020B0604020202020204" pitchFamily="34" charset="0"/>
              <a:cs typeface="Arial" panose="020B0604020202020204" pitchFamily="34" charset="0"/>
            </a:rPr>
            <a:t>Las prácticas están tutorizadas por un tutor académico.</a:t>
          </a:r>
          <a:r>
            <a:rPr lang="es-ES" sz="1800" b="1" u="sng" kern="1200" dirty="0">
              <a:effectLst/>
              <a:latin typeface="Arial" panose="020B0604020202020204" pitchFamily="34" charset="0"/>
              <a:cs typeface="Arial" panose="020B0604020202020204" pitchFamily="34" charset="0"/>
              <a:hlinkClick xmlns:r="http://schemas.openxmlformats.org/officeDocument/2006/relationships" r:id="rId1"/>
            </a:rPr>
            <a:t> </a:t>
          </a:r>
          <a:endParaRPr lang="es-ES" sz="1800" b="1" u="sng" kern="1200" dirty="0">
            <a:effectLst/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770915" y="3091647"/>
        <a:ext cx="2792499" cy="124883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E2A8FF-F223-4E70-8617-2C5C3B6376FC}" type="datetimeFigureOut">
              <a:rPr lang="es-ES" smtClean="0"/>
              <a:t>11/10/2023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5336AA-76FF-4751-AB51-AA095FD51A2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119209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336AA-76FF-4751-AB51-AA095FD51A2B}" type="slidenum">
              <a:rPr lang="es-ES" smtClean="0"/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45210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336AA-76FF-4751-AB51-AA095FD51A2B}" type="slidenum">
              <a:rPr lang="es-ES" smtClean="0"/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401021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93D591-764A-4BC7-BAFE-DDD1E155B4EB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25148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93D591-764A-4BC7-BAFE-DDD1E155B4EB}" type="slidenum">
              <a:rPr lang="es-ES" smtClean="0"/>
              <a:pPr/>
              <a:t>39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921995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93D591-764A-4BC7-BAFE-DDD1E155B4EB}" type="slidenum">
              <a:rPr lang="es-ES" smtClean="0"/>
              <a:pPr/>
              <a:t>40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940580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70917E3-90B9-48AD-80DA-D8DE58AF84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057400" cy="365125"/>
          </a:xfrm>
        </p:spPr>
        <p:txBody>
          <a:bodyPr/>
          <a:lstStyle/>
          <a:p>
            <a:fld id="{672B9FBB-67EB-4F1A-BE27-8517A5762D10}" type="datetimeFigureOut">
              <a:rPr lang="es-ES" smtClean="0"/>
              <a:t>11/10/2023</a:t>
            </a:fld>
            <a:endParaRPr lang="es-E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DFA5136-4569-476B-9032-C79D7498AF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3086100" cy="365125"/>
          </a:xfrm>
        </p:spPr>
        <p:txBody>
          <a:bodyPr/>
          <a:lstStyle/>
          <a:p>
            <a:endParaRPr lang="es-E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7779238-855F-4FC9-847A-EE7C291DF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057400" cy="365125"/>
          </a:xfrm>
        </p:spPr>
        <p:txBody>
          <a:bodyPr/>
          <a:lstStyle/>
          <a:p>
            <a:fld id="{A6EC9E3E-F9FB-4CAE-ADB0-6C6947CEBDED}" type="slidenum">
              <a:rPr lang="es-ES" smtClean="0"/>
              <a:t>‹Nº›</a:t>
            </a:fld>
            <a:endParaRPr lang="es-ES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416FE1E1-6F90-419A-BA62-A99FB367379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3383" y="6064000"/>
            <a:ext cx="1217702" cy="67331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150EDC53-365F-4DF8-AA3A-24106F9B74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97" t="7768" r="36875" b="41942"/>
          <a:stretch/>
        </p:blipFill>
        <p:spPr>
          <a:xfrm>
            <a:off x="2986308" y="533400"/>
            <a:ext cx="3209926" cy="3448050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318E7C4C-4107-45E7-880B-AE534A48D8BE}"/>
              </a:ext>
            </a:extLst>
          </p:cNvPr>
          <p:cNvSpPr/>
          <p:nvPr userDrawn="1"/>
        </p:nvSpPr>
        <p:spPr>
          <a:xfrm>
            <a:off x="1185" y="4391026"/>
            <a:ext cx="9143111" cy="2466974"/>
          </a:xfrm>
          <a:prstGeom prst="rect">
            <a:avLst/>
          </a:prstGeom>
          <a:solidFill>
            <a:srgbClr val="3261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532BD04C-D33F-435E-9567-5C59ACC82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273800"/>
            <a:ext cx="9144000" cy="1325563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ctr"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9D3176E6-9D18-49E4-8641-FB457E233B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5665517"/>
            <a:ext cx="9144000" cy="835219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/>
              <a:t>Haga clic para modificar el estilo de subtítulo del patrón</a:t>
            </a:r>
            <a:endParaRPr lang="en-US" dirty="0"/>
          </a:p>
        </p:txBody>
      </p:sp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id="{22FF6039-4141-40EB-8CB4-F2B56E260831}"/>
              </a:ext>
            </a:extLst>
          </p:cNvPr>
          <p:cNvCxnSpPr>
            <a:cxnSpLocks/>
          </p:cNvCxnSpPr>
          <p:nvPr userDrawn="1"/>
        </p:nvCxnSpPr>
        <p:spPr>
          <a:xfrm>
            <a:off x="3924000" y="5603547"/>
            <a:ext cx="1327741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18258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B9FBB-67EB-4F1A-BE27-8517A5762D10}" type="datetimeFigureOut">
              <a:rPr lang="es-ES" smtClean="0"/>
              <a:t>11/10/2023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C9E3E-F9FB-4CAE-ADB0-6C6947CEBDED}" type="slidenum">
              <a:rPr lang="es-ES" smtClean="0"/>
              <a:t>‹Nº›</a:t>
            </a:fld>
            <a:endParaRPr lang="es-ES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02DC0440-5A86-4184-829E-001CECADFC2B}"/>
              </a:ext>
            </a:extLst>
          </p:cNvPr>
          <p:cNvSpPr/>
          <p:nvPr userDrawn="1"/>
        </p:nvSpPr>
        <p:spPr>
          <a:xfrm>
            <a:off x="720276" y="2026943"/>
            <a:ext cx="2800800" cy="10800"/>
          </a:xfrm>
          <a:prstGeom prst="rect">
            <a:avLst/>
          </a:prstGeom>
          <a:solidFill>
            <a:srgbClr val="3261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997150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B9FBB-67EB-4F1A-BE27-8517A5762D10}" type="datetimeFigureOut">
              <a:rPr lang="es-ES" smtClean="0"/>
              <a:t>11/10/2023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C9E3E-F9FB-4CAE-ADB0-6C6947CEBDED}" type="slidenum">
              <a:rPr lang="es-ES" smtClean="0"/>
              <a:t>‹Nº›</a:t>
            </a:fld>
            <a:endParaRPr lang="es-ES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3C794AF2-6D68-4CF0-88F9-5F8A51A06F25}"/>
              </a:ext>
            </a:extLst>
          </p:cNvPr>
          <p:cNvSpPr/>
          <p:nvPr userDrawn="1"/>
        </p:nvSpPr>
        <p:spPr>
          <a:xfrm>
            <a:off x="720276" y="2026943"/>
            <a:ext cx="2800800" cy="10800"/>
          </a:xfrm>
          <a:prstGeom prst="rect">
            <a:avLst/>
          </a:prstGeom>
          <a:solidFill>
            <a:srgbClr val="3261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321483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EÑO SUE U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17724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artado y títul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:a16="http://schemas.microsoft.com/office/drawing/2014/main" id="{BD3960DE-0938-438B-A797-3A9102308AD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" y="0"/>
            <a:ext cx="9142984" cy="6857999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B81CCBBF-21F3-4EC4-83DB-C4B0FD7F45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8718" y="3146231"/>
            <a:ext cx="4114800" cy="835219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/>
              <a:t>Haga clic para modificar el estilo de subtítulo del patrón</a:t>
            </a:r>
            <a:endParaRPr lang="en-US" dirty="0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F2BF9D1F-E177-451B-A351-0468A0A3150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6916" y="5989670"/>
            <a:ext cx="1623603" cy="673310"/>
          </a:xfrm>
          <a:prstGeom prst="rect">
            <a:avLst/>
          </a:prstGeom>
        </p:spPr>
      </p:pic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58F05591-50A5-4323-B4E7-13678A6763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6175" y="2047874"/>
            <a:ext cx="1623604" cy="282892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ctr">
              <a:defRPr sz="17000"/>
            </a:lvl1pPr>
          </a:lstStyle>
          <a:p>
            <a:pPr lvl="0"/>
            <a:r>
              <a:rPr lang="es-ES" dirty="0"/>
              <a:t>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49389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B9FBB-67EB-4F1A-BE27-8517A5762D10}" type="datetimeFigureOut">
              <a:rPr lang="es-ES" smtClean="0"/>
              <a:t>11/10/2023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C9E3E-F9FB-4CAE-ADB0-6C6947CEBDED}" type="slidenum">
              <a:rPr lang="es-ES" smtClean="0"/>
              <a:t>‹Nº›</a:t>
            </a:fld>
            <a:endParaRPr lang="es-ES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C4E77E5C-B197-4B80-A3FA-05E6E8710DB5}"/>
              </a:ext>
            </a:extLst>
          </p:cNvPr>
          <p:cNvSpPr/>
          <p:nvPr userDrawn="1"/>
        </p:nvSpPr>
        <p:spPr>
          <a:xfrm>
            <a:off x="718005" y="1761602"/>
            <a:ext cx="7840800" cy="10800"/>
          </a:xfrm>
          <a:prstGeom prst="rect">
            <a:avLst/>
          </a:prstGeom>
          <a:solidFill>
            <a:srgbClr val="3261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120599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B9FBB-67EB-4F1A-BE27-8517A5762D10}" type="datetimeFigureOut">
              <a:rPr lang="es-ES" smtClean="0"/>
              <a:t>11/10/2023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C9E3E-F9FB-4CAE-ADB0-6C6947CEBDE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924731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B9FBB-67EB-4F1A-BE27-8517A5762D10}" type="datetimeFigureOut">
              <a:rPr lang="es-ES" smtClean="0"/>
              <a:t>11/10/2023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C9E3E-F9FB-4CAE-ADB0-6C6947CEBDED}" type="slidenum">
              <a:rPr lang="es-ES" smtClean="0"/>
              <a:t>‹Nº›</a:t>
            </a:fld>
            <a:endParaRPr lang="es-ES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A5B80D56-86AB-4F9C-AC70-C3A14DF88819}"/>
              </a:ext>
            </a:extLst>
          </p:cNvPr>
          <p:cNvSpPr/>
          <p:nvPr userDrawn="1"/>
        </p:nvSpPr>
        <p:spPr>
          <a:xfrm>
            <a:off x="718004" y="4551068"/>
            <a:ext cx="7840800" cy="10800"/>
          </a:xfrm>
          <a:prstGeom prst="rect">
            <a:avLst/>
          </a:prstGeom>
          <a:solidFill>
            <a:srgbClr val="3261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880857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B9FBB-67EB-4F1A-BE27-8517A5762D10}" type="datetimeFigureOut">
              <a:rPr lang="es-ES" smtClean="0"/>
              <a:t>11/10/2023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C9E3E-F9FB-4CAE-ADB0-6C6947CEBDED}" type="slidenum">
              <a:rPr lang="es-ES" smtClean="0"/>
              <a:t>‹Nº›</a:t>
            </a:fld>
            <a:endParaRPr lang="es-ES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C41DBECD-C9CD-421C-A3F2-1693328A6BC0}"/>
              </a:ext>
            </a:extLst>
          </p:cNvPr>
          <p:cNvSpPr/>
          <p:nvPr userDrawn="1"/>
        </p:nvSpPr>
        <p:spPr>
          <a:xfrm>
            <a:off x="718005" y="1761602"/>
            <a:ext cx="7840800" cy="10800"/>
          </a:xfrm>
          <a:prstGeom prst="rect">
            <a:avLst/>
          </a:prstGeom>
          <a:solidFill>
            <a:srgbClr val="3261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242982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B9FBB-67EB-4F1A-BE27-8517A5762D10}" type="datetimeFigureOut">
              <a:rPr lang="es-ES" smtClean="0"/>
              <a:t>11/10/2023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C9E3E-F9FB-4CAE-ADB0-6C6947CEBDED}" type="slidenum">
              <a:rPr lang="es-ES" smtClean="0"/>
              <a:t>‹Nº›</a:t>
            </a:fld>
            <a:endParaRPr lang="es-ES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36C3E618-5C81-46FD-B8D6-5DD7F3756595}"/>
              </a:ext>
            </a:extLst>
          </p:cNvPr>
          <p:cNvSpPr/>
          <p:nvPr userDrawn="1"/>
        </p:nvSpPr>
        <p:spPr>
          <a:xfrm>
            <a:off x="718005" y="1689032"/>
            <a:ext cx="7840800" cy="10800"/>
          </a:xfrm>
          <a:prstGeom prst="rect">
            <a:avLst/>
          </a:prstGeom>
          <a:solidFill>
            <a:srgbClr val="3261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032126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B9FBB-67EB-4F1A-BE27-8517A5762D10}" type="datetimeFigureOut">
              <a:rPr lang="es-ES" smtClean="0"/>
              <a:t>11/10/2023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C9E3E-F9FB-4CAE-ADB0-6C6947CEBDED}" type="slidenum">
              <a:rPr lang="es-ES" smtClean="0"/>
              <a:t>‹Nº›</a:t>
            </a:fld>
            <a:endParaRPr lang="es-ES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02110A83-76B1-4F87-A409-CDB886555954}"/>
              </a:ext>
            </a:extLst>
          </p:cNvPr>
          <p:cNvSpPr/>
          <p:nvPr userDrawn="1"/>
        </p:nvSpPr>
        <p:spPr>
          <a:xfrm>
            <a:off x="718005" y="1761602"/>
            <a:ext cx="7840800" cy="10800"/>
          </a:xfrm>
          <a:prstGeom prst="rect">
            <a:avLst/>
          </a:prstGeom>
          <a:solidFill>
            <a:srgbClr val="3261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055955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B9FBB-67EB-4F1A-BE27-8517A5762D10}" type="datetimeFigureOut">
              <a:rPr lang="es-ES" smtClean="0"/>
              <a:t>11/10/2023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C9E3E-F9FB-4CAE-ADB0-6C6947CEBDE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616616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pPr lvl="0"/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2B9FBB-67EB-4F1A-BE27-8517A5762D10}" type="datetimeFigureOut">
              <a:rPr lang="es-ES" smtClean="0"/>
              <a:t>11/10/2023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EC9E3E-F9FB-4CAE-ADB0-6C6947CEBDED}" type="slidenum">
              <a:rPr lang="es-ES" smtClean="0"/>
              <a:t>‹Nº›</a:t>
            </a:fld>
            <a:endParaRPr lang="es-ES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2B28BD1A-F06E-4573-B02D-E28F3ADB7837}"/>
              </a:ext>
            </a:extLst>
          </p:cNvPr>
          <p:cNvSpPr/>
          <p:nvPr userDrawn="1"/>
        </p:nvSpPr>
        <p:spPr>
          <a:xfrm>
            <a:off x="1185" y="6116128"/>
            <a:ext cx="9142815" cy="741871"/>
          </a:xfrm>
          <a:prstGeom prst="rect">
            <a:avLst/>
          </a:prstGeom>
          <a:solidFill>
            <a:srgbClr val="3261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153F8B28-12C8-468A-A122-BA083F3AABF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0198" y="6130642"/>
            <a:ext cx="1623603" cy="673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199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62" r:id="rId3"/>
    <p:sldLayoutId id="2147483661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3000" kern="1200" dirty="0">
          <a:solidFill>
            <a:srgbClr val="326195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9.jpe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hyperlink" Target="https://www.fundacionual.es/internacionalizacion/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1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hyperlink" Target="https://ual.portalicaro.es/consultarofertas" TargetMode="External"/><Relationship Id="rId5" Type="http://schemas.openxmlformats.org/officeDocument/2006/relationships/hyperlink" Target="https://ual.portalicaro.es/" TargetMode="External"/><Relationship Id="rId4" Type="http://schemas.openxmlformats.org/officeDocument/2006/relationships/image" Target="../media/image20.jpeg"/><Relationship Id="rId9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24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hyperlink" Target="https://www.ual.es/emprendimiento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s://jump-ual.es/" TargetMode="Externa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6.png"/><Relationship Id="rId5" Type="http://schemas.openxmlformats.org/officeDocument/2006/relationships/hyperlink" Target="https://cms.ual.es/idc/groups/public/@serv/@empleo/documents/documento/normativapracticas220617.pdf" TargetMode="External"/><Relationship Id="rId4" Type="http://schemas.openxmlformats.org/officeDocument/2006/relationships/hyperlink" Target="https://www.boe.es/eli/es/rd/2014/07/11/592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6.png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6.png"/><Relationship Id="rId4" Type="http://schemas.openxmlformats.org/officeDocument/2006/relationships/image" Target="../media/image27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6.png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6.png"/><Relationship Id="rId5" Type="http://schemas.microsoft.com/office/2007/relationships/hdphoto" Target="../media/hdphoto4.wdp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6.png"/><Relationship Id="rId5" Type="http://schemas.microsoft.com/office/2007/relationships/hdphoto" Target="../media/hdphoto4.wdp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6.png"/><Relationship Id="rId5" Type="http://schemas.microsoft.com/office/2007/relationships/hdphoto" Target="../media/hdphoto5.wdp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9.xml"/><Relationship Id="rId7" Type="http://schemas.openxmlformats.org/officeDocument/2006/relationships/hyperlink" Target="https://www.ual.es/application/files/7916/5416/7041/ALUMNOSayudacurriculares2020.pdf" TargetMode="Externa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6.png"/><Relationship Id="rId5" Type="http://schemas.openxmlformats.org/officeDocument/2006/relationships/hyperlink" Target="http://cms.ual.es/idc/groups/public/@serv/@empleo/documents/documento/ayudacurriculares2020.pdf" TargetMode="External"/><Relationship Id="rId4" Type="http://schemas.openxmlformats.org/officeDocument/2006/relationships/notesSlide" Target="../notesSlides/notesSlide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22.png"/><Relationship Id="rId5" Type="http://schemas.openxmlformats.org/officeDocument/2006/relationships/image" Target="../media/image6.png"/><Relationship Id="rId4" Type="http://schemas.openxmlformats.org/officeDocument/2006/relationships/hyperlink" Target="https://sede.mjusticia.gob.es/es/tramites/certificado-registro-central" TargetMode="Externa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hyperlink" Target="https://portal.seg-social.gob.es/wps/portal/importass/importass/inicio" TargetMode="External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hyperlink" Target="https://fundacionual.es/" TargetMode="External"/><Relationship Id="rId3" Type="http://schemas.openxmlformats.org/officeDocument/2006/relationships/hyperlink" Target="mailto:serviciodeempleo@ual.es" TargetMode="External"/><Relationship Id="rId7" Type="http://schemas.openxmlformats.org/officeDocument/2006/relationships/hyperlink" Target="http://www.ual.es/empleo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hyperlink" Target="mailto:practicas@fundacionual.es" TargetMode="External"/><Relationship Id="rId5" Type="http://schemas.openxmlformats.org/officeDocument/2006/relationships/hyperlink" Target="mailto:ferreiro@fundacionual.es" TargetMode="External"/><Relationship Id="rId10" Type="http://schemas.openxmlformats.org/officeDocument/2006/relationships/hyperlink" Target="https://www.facebook.com/sueual" TargetMode="External"/><Relationship Id="rId4" Type="http://schemas.openxmlformats.org/officeDocument/2006/relationships/hyperlink" Target="mailto:mgarcia@ual.es" TargetMode="External"/><Relationship Id="rId9" Type="http://schemas.openxmlformats.org/officeDocument/2006/relationships/hyperlink" Target="https://www.facebook.com/IcaroUAL/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12.xml"/><Relationship Id="rId7" Type="http://schemas.openxmlformats.org/officeDocument/2006/relationships/diagramColors" Target="../diagrams/colors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6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0.jp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hyperlink" Target="mailto:jlopezm@fm.ual.es" TargetMode="External"/><Relationship Id="rId7" Type="http://schemas.openxmlformats.org/officeDocument/2006/relationships/image" Target="../media/image13.jpeg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hyperlink" Target="mailto:ecrespo@fm.ual.es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slideLayout" Target="../slideLayouts/slideLayout4.xml"/><Relationship Id="rId7" Type="http://schemas.openxmlformats.org/officeDocument/2006/relationships/diagramColors" Target="../diagrams/colors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ual.es/empleabilidad/empleabilidad/programa-talento/talento-dual" TargetMode="External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10" Type="http://schemas.microsoft.com/office/2007/relationships/hdphoto" Target="../media/hdphoto2.wdp"/><Relationship Id="rId4" Type="http://schemas.openxmlformats.org/officeDocument/2006/relationships/diagramLayout" Target="../diagrams/layout3.xml"/><Relationship Id="rId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/>
          <p:cNvPicPr>
            <a:picLocks noChangeAspect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255" y="0"/>
            <a:ext cx="8840614" cy="5264114"/>
          </a:xfrm>
          <a:prstGeom prst="rect">
            <a:avLst/>
          </a:prstGeom>
          <a:effectLst>
            <a:outerShdw blurRad="266700" dist="76200" dir="6600000" algn="ctr" rotWithShape="0">
              <a:srgbClr val="000000">
                <a:alpha val="43137"/>
              </a:srgbClr>
            </a:outerShdw>
            <a:softEdge rad="1270000"/>
          </a:effectLst>
        </p:spPr>
      </p:pic>
      <p:sp>
        <p:nvSpPr>
          <p:cNvPr id="2" name="Subtítulo 1"/>
          <p:cNvSpPr>
            <a:spLocks noGrp="1"/>
          </p:cNvSpPr>
          <p:nvPr>
            <p:ph type="subTitle" idx="4294967295"/>
          </p:nvPr>
        </p:nvSpPr>
        <p:spPr>
          <a:xfrm>
            <a:off x="461648" y="1372771"/>
            <a:ext cx="8682351" cy="293663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ES" sz="6600" b="1" dirty="0">
                <a:solidFill>
                  <a:schemeClr val="accent1">
                    <a:lumMod val="50000"/>
                  </a:schemeClr>
                </a:solidFill>
              </a:rPr>
              <a:t>UNIVERSIDAD DE ALMERÍA</a:t>
            </a:r>
          </a:p>
          <a:p>
            <a:pPr marL="0" indent="0" algn="ctr">
              <a:buNone/>
            </a:pPr>
            <a:endParaRPr lang="es-ES" sz="4400" dirty="0"/>
          </a:p>
          <a:p>
            <a:pPr marL="0" indent="0" algn="ctr">
              <a:buNone/>
            </a:pPr>
            <a:endParaRPr lang="es-ES" sz="4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88860" y="327026"/>
            <a:ext cx="487363" cy="487363"/>
          </a:xfrm>
          <a:prstGeom prst="rect">
            <a:avLst/>
          </a:prstGeom>
          <a:solidFill>
            <a:schemeClr val="accent1"/>
          </a:solidFill>
        </p:spPr>
      </p:pic>
      <p:sp>
        <p:nvSpPr>
          <p:cNvPr id="7" name="CuadroTexto 6"/>
          <p:cNvSpPr txBox="1"/>
          <p:nvPr/>
        </p:nvSpPr>
        <p:spPr>
          <a:xfrm>
            <a:off x="1" y="4446566"/>
            <a:ext cx="91439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/>
              <a:t>Pepa Martín Ferreiro</a:t>
            </a:r>
          </a:p>
          <a:p>
            <a:pPr algn="ctr"/>
            <a:r>
              <a:rPr lang="es-ES" b="1" dirty="0" smtClean="0"/>
              <a:t>Matías </a:t>
            </a:r>
            <a:r>
              <a:rPr lang="es-ES" b="1" dirty="0"/>
              <a:t>García Fernández</a:t>
            </a:r>
          </a:p>
          <a:p>
            <a:pPr algn="ctr"/>
            <a:endParaRPr lang="es-ES" dirty="0"/>
          </a:p>
          <a:p>
            <a:pPr algn="ctr"/>
            <a:r>
              <a:rPr lang="es-ES" sz="1600" dirty="0"/>
              <a:t>SERVICIO UNIVERSITARIO DE EMPLEO Y FUNDACIÓN DE LA UNIVERSIDAD DE ALMERÍA</a:t>
            </a:r>
          </a:p>
          <a:p>
            <a:pPr algn="ctr"/>
            <a:r>
              <a:rPr lang="es-ES" sz="1600" b="1" dirty="0"/>
              <a:t>VICERRECTORADO DE POSTGRADO, EMPLEABILIDAD Y RELACIONES CON EMPRESAS E INSTITUCIONES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77933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0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ítulo 12"/>
          <p:cNvSpPr>
            <a:spLocks noGrp="1"/>
          </p:cNvSpPr>
          <p:nvPr>
            <p:ph type="ctrTitle"/>
          </p:nvPr>
        </p:nvSpPr>
        <p:spPr>
          <a:xfrm>
            <a:off x="587972" y="285041"/>
            <a:ext cx="7827277" cy="652713"/>
          </a:xfrm>
        </p:spPr>
        <p:txBody>
          <a:bodyPr>
            <a:noAutofit/>
          </a:bodyPr>
          <a:lstStyle/>
          <a:p>
            <a:r>
              <a:rPr lang="es-ES" sz="4000" b="1" dirty="0"/>
              <a:t>BECAS TALENTO –D-UAL</a:t>
            </a:r>
          </a:p>
        </p:txBody>
      </p:sp>
      <p:pic>
        <p:nvPicPr>
          <p:cNvPr id="5" name="Imagen 4" descr="La UAL concede 20 becas Talento D-UAL-Empresa - UALNEWS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8480" y="1495467"/>
            <a:ext cx="3112551" cy="23710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63500"/>
          </a:effectLst>
        </p:spPr>
      </p:pic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698602"/>
              </p:ext>
            </p:extLst>
          </p:nvPr>
        </p:nvGraphicFramePr>
        <p:xfrm>
          <a:off x="237307" y="1744978"/>
          <a:ext cx="5393690" cy="2332041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2696845">
                  <a:extLst>
                    <a:ext uri="{9D8B030D-6E8A-4147-A177-3AD203B41FA5}">
                      <a16:colId xmlns:a16="http://schemas.microsoft.com/office/drawing/2014/main" val="803428216"/>
                    </a:ext>
                  </a:extLst>
                </a:gridCol>
                <a:gridCol w="2696845">
                  <a:extLst>
                    <a:ext uri="{9D8B030D-6E8A-4147-A177-3AD203B41FA5}">
                      <a16:colId xmlns:a16="http://schemas.microsoft.com/office/drawing/2014/main" val="358046159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Fecha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Fase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559523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27/09/23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Publicación en web de las Resoluciones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2241545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28/09/23 a 11/10/23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Período de inscripción de los estudiantes a las ofertas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4321984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20/10/23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Publicación listado provisional 1ª fase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0847453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23/10/23 a 24/10/23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Período de reclamaciones 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330785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27/10/23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Publicación listado definitivo 1ª fase. 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9326285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30/10/23 a 30/11/23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Período 2ª fase (entrevistas empresas, selección)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7143342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01/12/23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Publicación listado provisional 2ª fase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0987147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4/12/23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Publicación listado definitivo 2ª fase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9679291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5/12/23 a 22/12/23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Período de elaboración de acuerdos de estudios 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01637408"/>
                  </a:ext>
                </a:extLst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357063" y="945301"/>
            <a:ext cx="553209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S" sz="1600" b="0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PROPUESTA CALENDARIO CONVOCATORIA TALENTO D-UAL 2024</a:t>
            </a:r>
            <a:endParaRPr kumimoji="0" lang="es-ES" altLang="es-E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33941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Becas Erasmus para estudiar un máster en el extranjero -  Avanzaentucarrera.com"/>
          <p:cNvPicPr>
            <a:picLocks noChangeAspect="1" noChangeArrowheads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284" y="1208905"/>
            <a:ext cx="8922716" cy="4724411"/>
          </a:xfrm>
          <a:prstGeom prst="rect">
            <a:avLst/>
          </a:prstGeom>
          <a:ln>
            <a:noFill/>
          </a:ln>
          <a:effectLst>
            <a:glow rad="1905000">
              <a:schemeClr val="bg1">
                <a:alpha val="2000"/>
              </a:schemeClr>
            </a:glow>
            <a:softEdge rad="1651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09710" y="0"/>
            <a:ext cx="7772400" cy="1036320"/>
          </a:xfrm>
        </p:spPr>
        <p:txBody>
          <a:bodyPr>
            <a:noAutofit/>
          </a:bodyPr>
          <a:lstStyle/>
          <a:p>
            <a:r>
              <a:rPr lang="es-ES" sz="3200" b="1" dirty="0"/>
              <a:t>PRÁCTICAS EXTERNAS EN EL EXTRANJERO</a:t>
            </a:r>
          </a:p>
        </p:txBody>
      </p:sp>
      <p:pic>
        <p:nvPicPr>
          <p:cNvPr id="7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94747" y="489942"/>
            <a:ext cx="487363" cy="487363"/>
          </a:xfrm>
          <a:prstGeom prst="rect">
            <a:avLst/>
          </a:prstGeom>
          <a:solidFill>
            <a:schemeClr val="accent1"/>
          </a:solidFill>
        </p:spPr>
      </p:pic>
      <p:sp>
        <p:nvSpPr>
          <p:cNvPr id="3" name="CuadroTexto 2"/>
          <p:cNvSpPr txBox="1"/>
          <p:nvPr/>
        </p:nvSpPr>
        <p:spPr>
          <a:xfrm>
            <a:off x="624254" y="1628318"/>
            <a:ext cx="7570177" cy="2215991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4800" b="1" dirty="0">
                <a:solidFill>
                  <a:schemeClr val="accent6"/>
                </a:solidFill>
              </a:rPr>
              <a:t>Erasmus+ Prácticas</a:t>
            </a:r>
          </a:p>
          <a:p>
            <a:pPr lvl="0" algn="ctr"/>
            <a:r>
              <a:rPr lang="es-ES" dirty="0">
                <a:latin typeface="Aial"/>
              </a:rPr>
              <a:t>Estudiantes de grado, máster y doctorado.</a:t>
            </a:r>
          </a:p>
          <a:p>
            <a:pPr lvl="0" algn="ctr"/>
            <a:r>
              <a:rPr lang="es-ES" dirty="0">
                <a:latin typeface="Aial"/>
              </a:rPr>
              <a:t>Estancia durante un periodo de tiempo en una empresa u organización de otro participante</a:t>
            </a:r>
            <a:r>
              <a:rPr lang="es-ES" dirty="0"/>
              <a:t>.</a:t>
            </a:r>
          </a:p>
          <a:p>
            <a:endParaRPr lang="es-ES" dirty="0"/>
          </a:p>
          <a:p>
            <a:endParaRPr lang="es-ES" dirty="0"/>
          </a:p>
        </p:txBody>
      </p:sp>
      <p:pic>
        <p:nvPicPr>
          <p:cNvPr id="5124" name="Picture 4" descr="Fundación de la Universidad de Almería | LinkedIn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23" y="3960109"/>
            <a:ext cx="2145792" cy="2145792"/>
          </a:xfrm>
          <a:prstGeom prst="rect">
            <a:avLst/>
          </a:prstGeom>
          <a:noFill/>
          <a:effectLst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12863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9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Vicerrectorado de Postgrado, Empleabilidad y Relaciones con Empresas e  Instituciones - Universidad de Almería"/>
          <p:cNvPicPr>
            <a:picLocks noChangeAspect="1" noChangeArrowheads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782" y="3455377"/>
            <a:ext cx="5287234" cy="2643618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03662" y="289891"/>
            <a:ext cx="7772400" cy="789564"/>
          </a:xfrm>
        </p:spPr>
        <p:txBody>
          <a:bodyPr>
            <a:normAutofit/>
          </a:bodyPr>
          <a:lstStyle/>
          <a:p>
            <a:r>
              <a:rPr lang="es-ES" sz="3600" b="1" dirty="0"/>
              <a:t>AGENCIA DE COLOCACIÓN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325581" y="1454584"/>
            <a:ext cx="8320896" cy="2161206"/>
          </a:xfrm>
        </p:spPr>
        <p:txBody>
          <a:bodyPr>
            <a:normAutofit fontScale="85000" lnSpcReduction="20000"/>
          </a:bodyPr>
          <a:lstStyle/>
          <a:p>
            <a:pPr marL="285750" lvl="0" indent="-285750" algn="just" defTabSz="457200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  <a:buFont typeface="Wingdings 3" panose="05040102010807070707" pitchFamily="18" charset="2"/>
              <a:buChar char=""/>
            </a:pPr>
            <a:r>
              <a:rPr lang="es-ES" sz="2000" dirty="0">
                <a:solidFill>
                  <a:srgbClr val="052F61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Intermediamos en el mercado laboral, teniendo como finalidad proporcionar a las personas demandantes un empleo adecuado a sus características y facilitar a los empleadores las personas apropiadas a sus requerimientos y necesidades.</a:t>
            </a:r>
          </a:p>
          <a:p>
            <a:pPr marL="285750" lvl="0" indent="-285750" algn="just" defTabSz="457200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  <a:buFont typeface="Wingdings 3" panose="05040102010807070707" pitchFamily="18" charset="2"/>
              <a:buChar char=""/>
            </a:pPr>
            <a:r>
              <a:rPr lang="es-ES" sz="2000" dirty="0">
                <a:solidFill>
                  <a:srgbClr val="052F61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Inscribirse a través de Internet en la base de datos que para al efecto dispone el Servicio de Empleo de la Universidad de Almería en la dirección: </a:t>
            </a:r>
          </a:p>
          <a:p>
            <a:pPr marL="285750" lvl="0" indent="-285750" defTabSz="457200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  <a:buFont typeface="Wingdings 3" panose="05040102010807070707" pitchFamily="18" charset="2"/>
              <a:buChar char=""/>
            </a:pPr>
            <a:r>
              <a:rPr lang="es-ES" sz="2000" b="1" dirty="0">
                <a:solidFill>
                  <a:srgbClr val="146194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https://ual.portalicaro.es/</a:t>
            </a:r>
            <a:r>
              <a:rPr lang="es-ES" sz="2000" b="1" dirty="0">
                <a:solidFill>
                  <a:srgbClr val="146194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85750" lvl="0" indent="-285750" defTabSz="457200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  <a:buFont typeface="Wingdings 3" panose="05040102010807070707" pitchFamily="18" charset="2"/>
              <a:buChar char=""/>
            </a:pPr>
            <a:r>
              <a:rPr lang="es-ES" sz="2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OFERTAS DE EMPLEO</a:t>
            </a:r>
            <a:endParaRPr lang="es-ES" sz="20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91001" y="5216131"/>
            <a:ext cx="1590056" cy="882864"/>
          </a:xfrm>
          <a:prstGeom prst="rect">
            <a:avLst/>
          </a:prstGeom>
        </p:spPr>
      </p:pic>
      <p:pic>
        <p:nvPicPr>
          <p:cNvPr id="4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59114" y="496453"/>
            <a:ext cx="487363" cy="487363"/>
          </a:xfrm>
          <a:prstGeom prst="rect">
            <a:avLst/>
          </a:prstGeom>
          <a:solidFill>
            <a:schemeClr val="accent1"/>
          </a:solidFill>
        </p:spPr>
      </p:pic>
      <p:pic>
        <p:nvPicPr>
          <p:cNvPr id="8" name="Picture 2" descr="Url - Iconos gratis de web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1123" y="2687533"/>
            <a:ext cx="404446" cy="404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90947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1056805" y="252270"/>
            <a:ext cx="6400800" cy="670444"/>
          </a:xfrm>
        </p:spPr>
        <p:txBody>
          <a:bodyPr>
            <a:normAutofit/>
          </a:bodyPr>
          <a:lstStyle/>
          <a:p>
            <a:pPr algn="ctr"/>
            <a:r>
              <a:rPr lang="es-ES" sz="3200" b="1" dirty="0"/>
              <a:t>EMPRENDIMIENTO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4294967295"/>
          </p:nvPr>
        </p:nvSpPr>
        <p:spPr>
          <a:xfrm>
            <a:off x="0" y="1130531"/>
            <a:ext cx="4652389" cy="470511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s-ES" sz="2000" b="1" dirty="0">
                <a:latin typeface="Arial" panose="020B0604020202020204" pitchFamily="34" charset="0"/>
                <a:cs typeface="Arial" panose="020B0604020202020204" pitchFamily="34" charset="0"/>
              </a:rPr>
              <a:t>ACTUACIONES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Asesoramiento individualizado de los proyectos.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Información sobre las diferentes formas jurídicas y tipos de ayuda.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Seguimiento de los proyectos.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Espacio de coworking.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Proyecto de inversores y mentores.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Jornadas, Talleres, Seminarios y Networking.	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Feria de las Ideas.</a:t>
            </a:r>
            <a:endParaRPr lang="es-ES_tradnl" sz="20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/>
          <a:srcRect l="6319" t="32128" r="7557" b="39727"/>
          <a:stretch/>
        </p:blipFill>
        <p:spPr>
          <a:xfrm>
            <a:off x="2759026" y="4757129"/>
            <a:ext cx="3936196" cy="1286338"/>
          </a:xfrm>
          <a:prstGeom prst="rect">
            <a:avLst/>
          </a:prstGeom>
        </p:spPr>
      </p:pic>
      <p:pic>
        <p:nvPicPr>
          <p:cNvPr id="5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55173" y="522675"/>
            <a:ext cx="487363" cy="487363"/>
          </a:xfrm>
          <a:prstGeom prst="rect">
            <a:avLst/>
          </a:prstGeom>
          <a:solidFill>
            <a:schemeClr val="accent1"/>
          </a:solidFill>
        </p:spPr>
      </p:pic>
      <p:pic>
        <p:nvPicPr>
          <p:cNvPr id="7170" name="Picture 2" descr="EmprendeUAL - Universidad de Almería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1859" y="1747852"/>
            <a:ext cx="4122334" cy="2642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13241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92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1396539" y="79721"/>
            <a:ext cx="6400800" cy="743239"/>
          </a:xfrm>
        </p:spPr>
        <p:txBody>
          <a:bodyPr>
            <a:normAutofit/>
          </a:bodyPr>
          <a:lstStyle/>
          <a:p>
            <a:pPr algn="ctr"/>
            <a:r>
              <a:rPr lang="es-ES" sz="3200" b="1" dirty="0"/>
              <a:t>PROGRAMA JUMP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4294967295"/>
          </p:nvPr>
        </p:nvSpPr>
        <p:spPr>
          <a:xfrm>
            <a:off x="0" y="822961"/>
            <a:ext cx="9056077" cy="5023924"/>
          </a:xfrm>
        </p:spPr>
        <p:txBody>
          <a:bodyPr>
            <a:normAutofit/>
          </a:bodyPr>
          <a:lstStyle/>
          <a:p>
            <a:pPr algn="just"/>
            <a:r>
              <a:rPr lang="es-ES" sz="1800" dirty="0">
                <a:latin typeface="Arial" panose="020B0604020202020204" pitchFamily="34" charset="0"/>
                <a:cs typeface="Arial" panose="020B0604020202020204" pitchFamily="34" charset="0"/>
              </a:rPr>
              <a:t>La Universidad de Almería organiza el Programa Jóvenes Universitarios Muy Profesionales (JUMP).</a:t>
            </a:r>
          </a:p>
          <a:p>
            <a:pPr algn="just"/>
            <a:r>
              <a:rPr lang="es-ES" sz="1800" dirty="0">
                <a:latin typeface="Arial" panose="020B0604020202020204" pitchFamily="34" charset="0"/>
                <a:cs typeface="Arial" panose="020B0604020202020204" pitchFamily="34" charset="0"/>
              </a:rPr>
              <a:t>Objetivo: formar a las personas universitarias en competencias transversales profesionales que les capaciten para integrarse con más facilidad en el mercado laboral.</a:t>
            </a:r>
          </a:p>
          <a:p>
            <a:pPr algn="just"/>
            <a:r>
              <a:rPr lang="es-ES" sz="1800" dirty="0">
                <a:latin typeface="Arial" panose="020B0604020202020204" pitchFamily="34" charset="0"/>
                <a:cs typeface="Arial" panose="020B0604020202020204" pitchFamily="34" charset="0"/>
              </a:rPr>
              <a:t>Los contenidos de este programa han sido diseñados en colaboración del departamento de recursos humanos de las empresas patrocinadoras. Competencias en el momento de incorporarse a dichas empresas</a:t>
            </a:r>
            <a:r>
              <a:rPr lang="es-ES" sz="1800" b="1" dirty="0">
                <a:latin typeface="Arial" panose="020B0604020202020204" pitchFamily="34" charset="0"/>
                <a:cs typeface="Arial" panose="020B0604020202020204" pitchFamily="34" charset="0"/>
              </a:rPr>
              <a:t>: inglés avanzado, habilidades en comunicación, competencias comerciales, capacidades de trabajo en equipo y liderazgo, inteligencia emocional en la empresa y habilidades emprendedoras.</a:t>
            </a:r>
          </a:p>
        </p:txBody>
      </p:sp>
      <p:pic>
        <p:nvPicPr>
          <p:cNvPr id="4" name="Imagen 3">
            <a:hlinkClick r:id="rId2"/>
          </p:cNvPr>
          <p:cNvPicPr>
            <a:picLocks noChangeAspect="1"/>
          </p:cNvPicPr>
          <p:nvPr/>
        </p:nvPicPr>
        <p:blipFill rotWithShape="1">
          <a:blip r:embed="rId3"/>
          <a:srcRect l="11326" r="6180"/>
          <a:stretch/>
        </p:blipFill>
        <p:spPr>
          <a:xfrm>
            <a:off x="2873947" y="3824654"/>
            <a:ext cx="3445984" cy="2189285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8842806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42216A0-C771-411F-8A94-D13A866088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2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B939D73-917F-4B6E-875A-F8F4B1CC24F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pPr algn="ctr"/>
            <a:r>
              <a:rPr lang="es-ES" sz="2000" b="1" dirty="0"/>
              <a:t>NORMATIVA QUE REGULA LAS PRÁCTICAS ACADÉMICAS EXTERNAS</a:t>
            </a:r>
          </a:p>
        </p:txBody>
      </p:sp>
    </p:spTree>
    <p:extLst>
      <p:ext uri="{BB962C8B-B14F-4D97-AF65-F5344CB8AC3E}">
        <p14:creationId xmlns:p14="http://schemas.microsoft.com/office/powerpoint/2010/main" val="5065196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1 Rectángulo"/>
          <p:cNvSpPr>
            <a:spLocks noChangeArrowheads="1"/>
          </p:cNvSpPr>
          <p:nvPr/>
        </p:nvSpPr>
        <p:spPr bwMode="auto">
          <a:xfrm>
            <a:off x="615933" y="116632"/>
            <a:ext cx="7358063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lang="es-ES" sz="2000" b="1" dirty="0">
                <a:solidFill>
                  <a:srgbClr val="1D4F83"/>
                </a:solidFill>
                <a:latin typeface="Arial"/>
              </a:rPr>
              <a:t>NORMATIVA QUE  REGULA LAS PRÁCTICAS ACADÉMICAS EXTERNAS DE LOS ESTUDIANTES UNIVERSITARIOS</a:t>
            </a:r>
          </a:p>
        </p:txBody>
      </p:sp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1015984" y="1916832"/>
            <a:ext cx="6958012" cy="4093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  <a:hlinkClick r:id="rId4"/>
              </a:rPr>
              <a:t>Real Decreto 592/2014 de 11 de julio, por el que se regulan las prácticas académicas externas de los estudiantes universitarios.</a:t>
            </a:r>
            <a:endParaRPr kumimoji="0" lang="es-ES" sz="2000" b="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000" b="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000" b="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000" i="1" noProof="0" dirty="0">
                <a:latin typeface="Arial"/>
                <a:hlinkClick r:id="rId5"/>
              </a:rPr>
              <a:t>N</a:t>
            </a:r>
            <a:r>
              <a:rPr kumimoji="0" lang="es-ES" sz="20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hlinkClick r:id="rId5"/>
              </a:rPr>
              <a:t>ormativa de Prácticas Académicas Externas de la Universidad de Almería, aprobada en Consejo de </a:t>
            </a:r>
            <a:r>
              <a:rPr lang="es-ES" sz="2000" i="1" dirty="0">
                <a:latin typeface="Arial"/>
                <a:hlinkClick r:id="rId5"/>
              </a:rPr>
              <a:t>G</a:t>
            </a:r>
            <a:r>
              <a:rPr kumimoji="0" lang="es-ES" sz="2000" b="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/>
                <a:hlinkClick r:id="rId5"/>
              </a:rPr>
              <a:t>obierno</a:t>
            </a:r>
            <a:r>
              <a:rPr kumimoji="0" lang="es-ES" sz="20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hlinkClick r:id="rId5"/>
              </a:rPr>
              <a:t> del día 22 de junio de 2016 y modificada el 22 de junio de 2017 y el 10 de junio de 2022</a:t>
            </a:r>
            <a:endParaRPr kumimoji="0" lang="es-ES" sz="2000" b="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0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0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0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srgbClr val="1C4C74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</a:t>
            </a:r>
            <a:endParaRPr kumimoji="0" lang="es-ES" sz="2000" b="0" i="0" u="none" strike="noStrike" kern="1200" cap="none" spc="0" normalizeH="0" baseline="0" noProof="0" dirty="0">
              <a:ln>
                <a:noFill/>
              </a:ln>
              <a:solidFill>
                <a:srgbClr val="1C4C74">
                  <a:lumMod val="75000"/>
                </a:srgb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2292" name="3 Rectángulo"/>
          <p:cNvSpPr>
            <a:spLocks noChangeArrowheads="1"/>
          </p:cNvSpPr>
          <p:nvPr/>
        </p:nvSpPr>
        <p:spPr bwMode="auto">
          <a:xfrm>
            <a:off x="1092154" y="3340220"/>
            <a:ext cx="68580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srgbClr val="1C4C7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</a:p>
        </p:txBody>
      </p:sp>
      <p:pic>
        <p:nvPicPr>
          <p:cNvPr id="2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65495" y="315787"/>
            <a:ext cx="617352" cy="617352"/>
          </a:xfrm>
          <a:prstGeom prst="rect">
            <a:avLst/>
          </a:prstGeom>
          <a:solidFill>
            <a:schemeClr val="accent1"/>
          </a:solidFill>
        </p:spPr>
      </p:pic>
    </p:spTree>
    <p:extLst>
      <p:ext uri="{BB962C8B-B14F-4D97-AF65-F5344CB8AC3E}">
        <p14:creationId xmlns:p14="http://schemas.microsoft.com/office/powerpoint/2010/main" val="42063428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1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42216A0-C771-411F-8A94-D13A866088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3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B939D73-917F-4B6E-875A-F8F4B1CC24F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2000" b="1" dirty="0"/>
              <a:t>¿CÓMO SE SOLICITAN LAS PRÁCTICAS CURRICULARES?</a:t>
            </a:r>
          </a:p>
        </p:txBody>
      </p:sp>
    </p:spTree>
    <p:extLst>
      <p:ext uri="{BB962C8B-B14F-4D97-AF65-F5344CB8AC3E}">
        <p14:creationId xmlns:p14="http://schemas.microsoft.com/office/powerpoint/2010/main" val="19865000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1 Rectángulo"/>
          <p:cNvSpPr>
            <a:spLocks noChangeArrowheads="1"/>
          </p:cNvSpPr>
          <p:nvPr/>
        </p:nvSpPr>
        <p:spPr bwMode="auto">
          <a:xfrm>
            <a:off x="571500" y="1928813"/>
            <a:ext cx="735806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900113" y="3555177"/>
            <a:ext cx="695801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endParaRPr kumimoji="0" lang="es-ES" sz="2000" b="0" i="0" u="none" strike="noStrike" kern="1200" cap="none" spc="0" normalizeH="0" baseline="0" noProof="0" dirty="0">
              <a:ln>
                <a:noFill/>
              </a:ln>
              <a:solidFill>
                <a:srgbClr val="1C4C74">
                  <a:lumMod val="75000"/>
                </a:srgb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407659" y="150288"/>
            <a:ext cx="81769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400" b="1" dirty="0">
                <a:solidFill>
                  <a:srgbClr val="1D4F83"/>
                </a:solidFill>
                <a:latin typeface="Arial"/>
              </a:rPr>
              <a:t>SOLICITUD DE LAS PRÁCTICAS CURRICULARES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400" b="1" dirty="0">
                <a:solidFill>
                  <a:srgbClr val="1D4F83"/>
                </a:solidFill>
                <a:latin typeface="Arial"/>
              </a:rPr>
              <a:t>INSCRIPCIÓN DESDE CAMPUS VIRTUAL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78913"/>
            <a:ext cx="8992282" cy="4752528"/>
          </a:xfrm>
          <a:prstGeom prst="rect">
            <a:avLst/>
          </a:prstGeom>
        </p:spPr>
      </p:pic>
      <p:cxnSp>
        <p:nvCxnSpPr>
          <p:cNvPr id="8" name="AutoShape 2"/>
          <p:cNvCxnSpPr>
            <a:cxnSpLocks noChangeShapeType="1"/>
          </p:cNvCxnSpPr>
          <p:nvPr/>
        </p:nvCxnSpPr>
        <p:spPr bwMode="auto">
          <a:xfrm flipH="1">
            <a:off x="4788024" y="2383676"/>
            <a:ext cx="657225" cy="285750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</p:cxnSp>
      <p:pic>
        <p:nvPicPr>
          <p:cNvPr id="4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78138" y="467130"/>
            <a:ext cx="612969" cy="612969"/>
          </a:xfrm>
          <a:prstGeom prst="rect">
            <a:avLst/>
          </a:prstGeom>
          <a:solidFill>
            <a:schemeClr val="accent1"/>
          </a:solidFill>
        </p:spPr>
      </p:pic>
    </p:spTree>
    <p:extLst>
      <p:ext uri="{BB962C8B-B14F-4D97-AF65-F5344CB8AC3E}">
        <p14:creationId xmlns:p14="http://schemas.microsoft.com/office/powerpoint/2010/main" val="14941912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5" y="1340768"/>
            <a:ext cx="9012266" cy="4438198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1115616" y="188640"/>
            <a:ext cx="67687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400" b="1" dirty="0">
                <a:solidFill>
                  <a:srgbClr val="1D4F83"/>
                </a:solidFill>
                <a:latin typeface="Arial"/>
              </a:rPr>
              <a:t>SOLICITUD DE PRÁCTICAS CURRICULARES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400" b="1" dirty="0">
                <a:solidFill>
                  <a:srgbClr val="1D4F83"/>
                </a:solidFill>
                <a:latin typeface="Arial"/>
              </a:rPr>
              <a:t>INSCRIPCIÓN DESDE ICARO</a:t>
            </a:r>
          </a:p>
        </p:txBody>
      </p:sp>
      <p:pic>
        <p:nvPicPr>
          <p:cNvPr id="6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51380" y="449158"/>
            <a:ext cx="487363" cy="487363"/>
          </a:xfrm>
          <a:prstGeom prst="rect">
            <a:avLst/>
          </a:prstGeom>
          <a:solidFill>
            <a:schemeClr val="accent1"/>
          </a:solidFill>
        </p:spPr>
      </p:pic>
    </p:spTree>
    <p:extLst>
      <p:ext uri="{BB962C8B-B14F-4D97-AF65-F5344CB8AC3E}">
        <p14:creationId xmlns:p14="http://schemas.microsoft.com/office/powerpoint/2010/main" val="18859828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58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C3C4E8-18B1-4252-B70E-0D647AC6784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34108" y="790087"/>
            <a:ext cx="4352192" cy="1495425"/>
          </a:xfrm>
        </p:spPr>
        <p:txBody>
          <a:bodyPr>
            <a:normAutofit/>
          </a:bodyPr>
          <a:lstStyle/>
          <a:p>
            <a:pPr marL="48260" algn="ctr">
              <a:lnSpc>
                <a:spcPct val="115000"/>
              </a:lnSpc>
              <a:spcAft>
                <a:spcPts val="1000"/>
              </a:spcAft>
            </a:pPr>
            <a:r>
              <a:rPr lang="es-ES" sz="32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ESCUELA SUPERIOR DE INGENIERÍA</a:t>
            </a:r>
            <a:endParaRPr lang="es-ES" sz="3200" b="1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5" name="Marcador de texto 4"/>
          <p:cNvSpPr>
            <a:spLocks noGrp="1"/>
          </p:cNvSpPr>
          <p:nvPr>
            <p:ph type="body" sz="half" idx="4294967295"/>
          </p:nvPr>
        </p:nvSpPr>
        <p:spPr>
          <a:xfrm>
            <a:off x="220541" y="2681654"/>
            <a:ext cx="4228366" cy="1722437"/>
          </a:xfrm>
        </p:spPr>
        <p:txBody>
          <a:bodyPr>
            <a:normAutofit/>
          </a:bodyPr>
          <a:lstStyle/>
          <a:p>
            <a:endParaRPr lang="es-ES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s-ES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2106" y="5547945"/>
            <a:ext cx="1661702" cy="1310055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300" y="1897610"/>
            <a:ext cx="4018084" cy="2678068"/>
          </a:xfrm>
          <a:prstGeom prst="rect">
            <a:avLst/>
          </a:prstGeom>
          <a:effectLst>
            <a:softEdge rad="317500"/>
          </a:effectLst>
        </p:spPr>
      </p:pic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5905116"/>
              </p:ext>
            </p:extLst>
          </p:nvPr>
        </p:nvGraphicFramePr>
        <p:xfrm>
          <a:off x="269704" y="2772500"/>
          <a:ext cx="4130040" cy="2645478"/>
        </p:xfrm>
        <a:graphic>
          <a:graphicData uri="http://schemas.openxmlformats.org/drawingml/2006/table">
            <a:tbl>
              <a:tblPr/>
              <a:tblGrid>
                <a:gridCol w="4130040">
                  <a:extLst>
                    <a:ext uri="{9D8B030D-6E8A-4147-A177-3AD203B41FA5}">
                      <a16:colId xmlns:a16="http://schemas.microsoft.com/office/drawing/2014/main" val="4127929802"/>
                    </a:ext>
                  </a:extLst>
                </a:gridCol>
              </a:tblGrid>
              <a:tr h="344238">
                <a:tc>
                  <a:txBody>
                    <a:bodyPr/>
                    <a:lstStyle/>
                    <a:p>
                      <a:pPr rtl="0" fontAlgn="ctr"/>
                      <a:r>
                        <a:rPr lang="es-ES" b="1" dirty="0">
                          <a:effectLst/>
                          <a:latin typeface="Century Gothic" panose="020B0502020202020204" pitchFamily="34" charset="0"/>
                        </a:rPr>
                        <a:t>INGENIERÍA </a:t>
                      </a:r>
                      <a:r>
                        <a:rPr lang="es-ES" b="1" dirty="0" smtClean="0">
                          <a:effectLst/>
                          <a:latin typeface="Century Gothic" panose="020B0502020202020204" pitchFamily="34" charset="0"/>
                        </a:rPr>
                        <a:t>AGRÍCOLA (235 HORAS)</a:t>
                      </a:r>
                      <a:endParaRPr lang="es-ES" b="1" dirty="0"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22860" marR="22860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5520590"/>
                  </a:ext>
                </a:extLst>
              </a:tr>
              <a:tr h="327660">
                <a:tc>
                  <a:txBody>
                    <a:bodyPr/>
                    <a:lstStyle/>
                    <a:p>
                      <a:pPr rtl="0" fontAlgn="ctr"/>
                      <a:r>
                        <a:rPr lang="es-ES" b="1" dirty="0">
                          <a:effectLst/>
                          <a:latin typeface="Century Gothic" panose="020B0502020202020204" pitchFamily="34" charset="0"/>
                        </a:rPr>
                        <a:t>INGENIERÍA ELECTRÓNICA </a:t>
                      </a:r>
                      <a:r>
                        <a:rPr lang="es-ES" b="1" dirty="0" smtClean="0">
                          <a:effectLst/>
                          <a:latin typeface="Century Gothic" panose="020B0502020202020204" pitchFamily="34" charset="0"/>
                        </a:rPr>
                        <a:t>INDUSTRIAL (235 HORAS)</a:t>
                      </a:r>
                      <a:endParaRPr lang="es-ES" b="1" dirty="0"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22860" marR="22860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3760866"/>
                  </a:ext>
                </a:extLst>
              </a:tr>
              <a:tr h="327660">
                <a:tc>
                  <a:txBody>
                    <a:bodyPr/>
                    <a:lstStyle/>
                    <a:p>
                      <a:pPr rtl="0" fontAlgn="ctr"/>
                      <a:r>
                        <a:rPr lang="es-ES" b="1" dirty="0">
                          <a:effectLst/>
                          <a:latin typeface="Century Gothic" panose="020B0502020202020204" pitchFamily="34" charset="0"/>
                        </a:rPr>
                        <a:t>INGENIERÍA </a:t>
                      </a:r>
                      <a:r>
                        <a:rPr lang="es-ES" b="1" dirty="0" smtClean="0">
                          <a:effectLst/>
                          <a:latin typeface="Century Gothic" panose="020B0502020202020204" pitchFamily="34" charset="0"/>
                        </a:rPr>
                        <a:t>INFORMÁTICA (235 HORAS)</a:t>
                      </a:r>
                      <a:endParaRPr lang="es-ES" b="1" dirty="0"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22860" marR="22860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3110979"/>
                  </a:ext>
                </a:extLst>
              </a:tr>
              <a:tr h="327660">
                <a:tc>
                  <a:txBody>
                    <a:bodyPr/>
                    <a:lstStyle/>
                    <a:p>
                      <a:pPr rtl="0" fontAlgn="ctr"/>
                      <a:r>
                        <a:rPr lang="es-ES" b="1" dirty="0">
                          <a:effectLst/>
                          <a:latin typeface="Century Gothic" panose="020B0502020202020204" pitchFamily="34" charset="0"/>
                        </a:rPr>
                        <a:t>INGENIERÍA </a:t>
                      </a:r>
                      <a:r>
                        <a:rPr lang="es-ES" b="1" dirty="0" smtClean="0">
                          <a:effectLst/>
                          <a:latin typeface="Century Gothic" panose="020B0502020202020204" pitchFamily="34" charset="0"/>
                        </a:rPr>
                        <a:t>MECÁNICA (235 HORAS)</a:t>
                      </a:r>
                      <a:endParaRPr lang="es-ES" b="1" dirty="0"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22860" marR="22860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1158752"/>
                  </a:ext>
                </a:extLst>
              </a:tr>
              <a:tr h="327660">
                <a:tc>
                  <a:txBody>
                    <a:bodyPr/>
                    <a:lstStyle/>
                    <a:p>
                      <a:pPr rtl="0" fontAlgn="ctr"/>
                      <a:r>
                        <a:rPr lang="es-ES" b="1" dirty="0">
                          <a:effectLst/>
                          <a:latin typeface="Century Gothic" panose="020B0502020202020204" pitchFamily="34" charset="0"/>
                        </a:rPr>
                        <a:t>INGENIERÍA QUÍMICA </a:t>
                      </a:r>
                      <a:r>
                        <a:rPr lang="es-ES" b="1" dirty="0" smtClean="0">
                          <a:effectLst/>
                          <a:latin typeface="Century Gothic" panose="020B0502020202020204" pitchFamily="34" charset="0"/>
                        </a:rPr>
                        <a:t>INDUSTRIAL (235 HORAS)</a:t>
                      </a:r>
                      <a:endParaRPr lang="es-ES" b="1" dirty="0"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22860" marR="22860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8677817"/>
                  </a:ext>
                </a:extLst>
              </a:tr>
              <a:tr h="327660">
                <a:tc>
                  <a:txBody>
                    <a:bodyPr/>
                    <a:lstStyle/>
                    <a:p>
                      <a:pPr rtl="0" fontAlgn="ctr"/>
                      <a:r>
                        <a:rPr lang="es-ES" b="1" dirty="0">
                          <a:effectLst/>
                          <a:latin typeface="Century Gothic" panose="020B0502020202020204" pitchFamily="34" charset="0"/>
                        </a:rPr>
                        <a:t>INGENIERÍA </a:t>
                      </a:r>
                      <a:r>
                        <a:rPr lang="es-ES" b="1" dirty="0" smtClean="0">
                          <a:effectLst/>
                          <a:latin typeface="Century Gothic" panose="020B0502020202020204" pitchFamily="34" charset="0"/>
                        </a:rPr>
                        <a:t>ELECTRICA (235 HORAS)</a:t>
                      </a:r>
                      <a:endParaRPr lang="es-ES" b="1" dirty="0"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22860" marR="22860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739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478229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1 Rectángulo"/>
          <p:cNvSpPr>
            <a:spLocks noChangeArrowheads="1"/>
          </p:cNvSpPr>
          <p:nvPr/>
        </p:nvSpPr>
        <p:spPr bwMode="auto">
          <a:xfrm>
            <a:off x="571500" y="1928813"/>
            <a:ext cx="735806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900113" y="3555177"/>
            <a:ext cx="695801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endParaRPr kumimoji="0" lang="es-ES" sz="2000" b="0" i="0" u="none" strike="noStrike" kern="1200" cap="none" spc="0" normalizeH="0" baseline="0" noProof="0" dirty="0">
              <a:ln>
                <a:noFill/>
              </a:ln>
              <a:solidFill>
                <a:srgbClr val="1C4C74">
                  <a:lumMod val="75000"/>
                </a:srgb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571500" y="188640"/>
            <a:ext cx="81769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s-ES" sz="2400" b="1" dirty="0">
                <a:solidFill>
                  <a:srgbClr val="1D4F83"/>
                </a:solidFill>
              </a:rPr>
              <a:t>PRÁCTICAS CURRICULARES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400" b="1" dirty="0">
                <a:solidFill>
                  <a:srgbClr val="1D4F83"/>
                </a:solidFill>
                <a:latin typeface="Arial"/>
              </a:rPr>
              <a:t>INSCRIPCIÓN DESDE ÍCARO  </a:t>
            </a:r>
          </a:p>
        </p:txBody>
      </p:sp>
      <p:sp>
        <p:nvSpPr>
          <p:cNvPr id="12" name="Flecha izquierda 11"/>
          <p:cNvSpPr/>
          <p:nvPr/>
        </p:nvSpPr>
        <p:spPr bwMode="auto">
          <a:xfrm>
            <a:off x="1043608" y="2060848"/>
            <a:ext cx="792088" cy="72008"/>
          </a:xfrm>
          <a:prstGeom prst="leftArrow">
            <a:avLst/>
          </a:prstGeom>
          <a:solidFill>
            <a:schemeClr val="bg1"/>
          </a:solidFill>
          <a:ln w="28575" cap="flat" cmpd="sng" algn="ctr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Flecha izquierda 14"/>
          <p:cNvSpPr/>
          <p:nvPr/>
        </p:nvSpPr>
        <p:spPr bwMode="auto">
          <a:xfrm>
            <a:off x="5724128" y="3519173"/>
            <a:ext cx="792088" cy="72008"/>
          </a:xfrm>
          <a:prstGeom prst="leftArrow">
            <a:avLst/>
          </a:prstGeom>
          <a:solidFill>
            <a:schemeClr val="bg1"/>
          </a:solidFill>
          <a:ln w="28575" cap="flat" cmpd="sng" algn="ctr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1340610"/>
            <a:ext cx="9144001" cy="4227816"/>
          </a:xfrm>
          <a:prstGeom prst="rect">
            <a:avLst/>
          </a:prstGeom>
          <a:solidFill>
            <a:srgbClr val="FFC000"/>
          </a:solidFill>
        </p:spPr>
      </p:pic>
      <p:pic>
        <p:nvPicPr>
          <p:cNvPr id="9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85881" y="360456"/>
            <a:ext cx="487363" cy="487363"/>
          </a:xfrm>
          <a:prstGeom prst="rect">
            <a:avLst/>
          </a:prstGeom>
          <a:solidFill>
            <a:schemeClr val="accent1"/>
          </a:solidFill>
        </p:spPr>
      </p:pic>
      <p:cxnSp>
        <p:nvCxnSpPr>
          <p:cNvPr id="5" name="Conector recto de flecha 4"/>
          <p:cNvCxnSpPr/>
          <p:nvPr/>
        </p:nvCxnSpPr>
        <p:spPr>
          <a:xfrm>
            <a:off x="5724128" y="3519173"/>
            <a:ext cx="2205435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8930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74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42216A0-C771-411F-8A94-D13A866088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4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B939D73-917F-4B6E-875A-F8F4B1CC24F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2000" b="1" dirty="0"/>
              <a:t>ADJUDICACIÓN DE PUESTOS</a:t>
            </a:r>
          </a:p>
        </p:txBody>
      </p:sp>
    </p:spTree>
    <p:extLst>
      <p:ext uri="{BB962C8B-B14F-4D97-AF65-F5344CB8AC3E}">
        <p14:creationId xmlns:p14="http://schemas.microsoft.com/office/powerpoint/2010/main" val="9332725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Programas de becas Repsol para estudiantes y graduados | Repsol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/>
                    </a14:imgEffect>
                    <a14:imgEffect>
                      <a14:sharpenSoften amount="-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00" y="3789484"/>
            <a:ext cx="8780829" cy="2455537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Título"/>
          <p:cNvSpPr txBox="1">
            <a:spLocks/>
          </p:cNvSpPr>
          <p:nvPr/>
        </p:nvSpPr>
        <p:spPr>
          <a:xfrm>
            <a:off x="448142" y="260648"/>
            <a:ext cx="8229600" cy="576064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3200" b="1" dirty="0">
                <a:solidFill>
                  <a:srgbClr val="1D4F83"/>
                </a:solidFill>
                <a:latin typeface="Arial"/>
              </a:rPr>
              <a:t>ADJUDICACIÓN DE PUESTOS</a:t>
            </a:r>
          </a:p>
        </p:txBody>
      </p:sp>
      <p:sp>
        <p:nvSpPr>
          <p:cNvPr id="3" name="2 Marcador de contenido"/>
          <p:cNvSpPr txBox="1">
            <a:spLocks/>
          </p:cNvSpPr>
          <p:nvPr/>
        </p:nvSpPr>
        <p:spPr>
          <a:xfrm>
            <a:off x="296088" y="836712"/>
            <a:ext cx="8381654" cy="3304465"/>
          </a:xfrm>
          <a:prstGeom prst="rect">
            <a:avLst/>
          </a:prstGeom>
        </p:spPr>
        <p:txBody>
          <a:bodyPr>
            <a:normAutofit fontScale="55000" lnSpcReduction="20000"/>
          </a:bodyPr>
          <a:lstStyle/>
          <a:p>
            <a:pPr marL="342900" marR="0" lvl="1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s-E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  <a:endParaRPr kumimoji="0" lang="es-E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algn="just" defTabSz="914400">
              <a:lnSpc>
                <a:spcPct val="110000"/>
              </a:lnSpc>
              <a:spcBef>
                <a:spcPct val="20000"/>
              </a:spcBef>
              <a:defRPr/>
            </a:pPr>
            <a:r>
              <a:rPr lang="es-E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ESTUDIANTES CON EMPRESA CONTACTADA (PRÁCTICAS PERFILADAS) </a:t>
            </a:r>
          </a:p>
          <a:p>
            <a:pPr marL="342900" lvl="0" indent="-342900" algn="just" defTabSz="914400">
              <a:lnSpc>
                <a:spcPct val="110000"/>
              </a:lnSpc>
              <a:spcBef>
                <a:spcPct val="20000"/>
              </a:spcBef>
              <a:defRPr/>
            </a:pPr>
            <a:r>
              <a:rPr lang="es-E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Esta modalidad es excepcional, por lo que debe ser autorizada por el/la coordinador/a</a:t>
            </a:r>
          </a:p>
          <a:p>
            <a:pPr marL="342900" lvl="0" indent="-342900" algn="just" defTabSz="914400">
              <a:lnSpc>
                <a:spcPct val="110000"/>
              </a:lnSpc>
              <a:spcBef>
                <a:spcPct val="20000"/>
              </a:spcBef>
              <a:defRPr/>
            </a:pPr>
            <a:r>
              <a:rPr lang="es-E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	de las prácticas.</a:t>
            </a:r>
          </a:p>
          <a:p>
            <a:pPr marL="342900" lvl="0" indent="-342900" algn="just" defTabSz="914400">
              <a:lnSpc>
                <a:spcPct val="11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s-ES" sz="2800" dirty="0">
                <a:latin typeface="Arial" panose="020B0604020202020204" pitchFamily="34" charset="0"/>
                <a:cs typeface="Arial" panose="020B0604020202020204" pitchFamily="34" charset="0"/>
              </a:rPr>
              <a:t>Los estudiantes que estén interesados en realizar las prácticas en una empresa concreta con la que hayan contactado previamente y haya sido autorizada por el coordinador de las prácticas deben informar a la empresa. </a:t>
            </a:r>
          </a:p>
          <a:p>
            <a:pPr marL="342900" lvl="0" indent="-342900" algn="just" defTabSz="914400">
              <a:lnSpc>
                <a:spcPct val="11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s-ES" sz="2800" dirty="0">
                <a:latin typeface="Arial" panose="020B0604020202020204" pitchFamily="34" charset="0"/>
                <a:cs typeface="Arial" panose="020B0604020202020204" pitchFamily="34" charset="0"/>
              </a:rPr>
              <a:t>Registro de la empresa en </a:t>
            </a:r>
            <a:r>
              <a:rPr lang="es-E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ICARO</a:t>
            </a:r>
            <a:r>
              <a:rPr lang="es-E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lvl="0" indent="-342900" algn="just" defTabSz="914400">
              <a:lnSpc>
                <a:spcPct val="11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s-ES" sz="2800" dirty="0">
                <a:latin typeface="Arial" panose="020B0604020202020204" pitchFamily="34" charset="0"/>
                <a:cs typeface="Arial" panose="020B0604020202020204" pitchFamily="34" charset="0"/>
              </a:rPr>
              <a:t>Solicitud de nueva oferta de </a:t>
            </a:r>
            <a:r>
              <a:rPr lang="es-ES" sz="2800" b="1" dirty="0">
                <a:latin typeface="Arial" panose="020B0604020202020204" pitchFamily="34" charset="0"/>
                <a:cs typeface="Arial" panose="020B0604020202020204" pitchFamily="34" charset="0"/>
              </a:rPr>
              <a:t>Prácticas Curriculares</a:t>
            </a:r>
            <a:r>
              <a:rPr lang="es-ES" sz="2800" dirty="0">
                <a:latin typeface="Arial" panose="020B0604020202020204" pitchFamily="34" charset="0"/>
                <a:cs typeface="Arial" panose="020B0604020202020204" pitchFamily="34" charset="0"/>
              </a:rPr>
              <a:t>, indicando, en el apartado OTROS DATOS-OBSERVACIONES, el nombre, apellidos y DNI del estudiante seleccionado.</a:t>
            </a:r>
          </a:p>
          <a:p>
            <a:pPr marL="342900" lvl="0" indent="-342900" algn="just" defTabSz="914400">
              <a:lnSpc>
                <a:spcPct val="11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s-ES" sz="2800" dirty="0">
                <a:latin typeface="Arial" panose="020B0604020202020204" pitchFamily="34" charset="0"/>
                <a:cs typeface="Arial" panose="020B0604020202020204" pitchFamily="34" charset="0"/>
              </a:rPr>
              <a:t>Estos estudiantes no participarán en el proceso de inscripción de ofertas de prácticas disponibles.</a:t>
            </a:r>
          </a:p>
          <a:p>
            <a:pPr algn="just">
              <a:lnSpc>
                <a:spcPct val="110000"/>
              </a:lnSpc>
              <a:spcBef>
                <a:spcPct val="20000"/>
              </a:spcBef>
              <a:defRPr/>
            </a:pPr>
            <a:endParaRPr lang="es-ES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07070" y="747895"/>
            <a:ext cx="487363" cy="487363"/>
          </a:xfrm>
          <a:prstGeom prst="rect">
            <a:avLst/>
          </a:prstGeom>
          <a:solidFill>
            <a:schemeClr val="accent1"/>
          </a:solidFill>
        </p:spPr>
      </p:pic>
    </p:spTree>
    <p:extLst>
      <p:ext uri="{BB962C8B-B14F-4D97-AF65-F5344CB8AC3E}">
        <p14:creationId xmlns:p14="http://schemas.microsoft.com/office/powerpoint/2010/main" val="5616253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69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Programas de becas Repsol para estudiantes y graduados | Repsol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/>
                    </a14:imgEffect>
                    <a14:imgEffect>
                      <a14:sharpenSoften amount="-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00" y="3789484"/>
            <a:ext cx="8780829" cy="2455537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Título"/>
          <p:cNvSpPr txBox="1">
            <a:spLocks/>
          </p:cNvSpPr>
          <p:nvPr/>
        </p:nvSpPr>
        <p:spPr>
          <a:xfrm>
            <a:off x="448142" y="260648"/>
            <a:ext cx="8229600" cy="576064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3200" b="1" dirty="0">
                <a:solidFill>
                  <a:srgbClr val="1D4F83"/>
                </a:solidFill>
                <a:latin typeface="Arial"/>
              </a:rPr>
              <a:t>ADJUDICACIÓN DE PUESTOS</a:t>
            </a:r>
          </a:p>
        </p:txBody>
      </p:sp>
      <p:sp>
        <p:nvSpPr>
          <p:cNvPr id="3" name="2 Marcador de contenido"/>
          <p:cNvSpPr txBox="1">
            <a:spLocks/>
          </p:cNvSpPr>
          <p:nvPr/>
        </p:nvSpPr>
        <p:spPr>
          <a:xfrm>
            <a:off x="296088" y="836712"/>
            <a:ext cx="8381654" cy="3304465"/>
          </a:xfrm>
          <a:prstGeom prst="rect">
            <a:avLst/>
          </a:prstGeom>
        </p:spPr>
        <p:txBody>
          <a:bodyPr>
            <a:normAutofit fontScale="70000" lnSpcReduction="20000"/>
          </a:bodyPr>
          <a:lstStyle/>
          <a:p>
            <a:pPr marL="342900" marR="0" lvl="1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s-E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  <a:endParaRPr kumimoji="0" lang="es-E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indent="-342900" algn="just">
              <a:lnSpc>
                <a:spcPct val="11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s-ES" sz="2600" dirty="0">
                <a:latin typeface="Arial" panose="020B0604020202020204" pitchFamily="34" charset="0"/>
                <a:cs typeface="Arial" panose="020B0604020202020204" pitchFamily="34" charset="0"/>
              </a:rPr>
              <a:t>En primer lugar se abrirá un Plazo de Inscripción a las ofertas de prácticas disponibles en el que cada estudiante indicará desde la aplicación ICARO, por orden de preferencia, todas las empresas en las que desea realizar las prácticas. </a:t>
            </a:r>
          </a:p>
          <a:p>
            <a:pPr algn="just">
              <a:lnSpc>
                <a:spcPct val="110000"/>
              </a:lnSpc>
              <a:spcBef>
                <a:spcPct val="20000"/>
              </a:spcBef>
              <a:defRPr/>
            </a:pPr>
            <a:endParaRPr lang="es-E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1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s-ES" sz="2600" dirty="0">
                <a:latin typeface="Arial" panose="020B0604020202020204" pitchFamily="34" charset="0"/>
                <a:cs typeface="Arial" panose="020B0604020202020204" pitchFamily="34" charset="0"/>
              </a:rPr>
              <a:t>En cada oferta se informa del nombre de la  empresa, localidad de realización de las prácticas, fecha de inicio, duración, actividades a desempeñar y competencias a desarrollar durante las prácticas.</a:t>
            </a:r>
          </a:p>
          <a:p>
            <a:pPr algn="just">
              <a:lnSpc>
                <a:spcPct val="110000"/>
              </a:lnSpc>
              <a:spcBef>
                <a:spcPct val="20000"/>
              </a:spcBef>
              <a:defRPr/>
            </a:pPr>
            <a:endParaRPr lang="es-E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1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s-ES" sz="2600" dirty="0">
                <a:latin typeface="Arial" panose="020B0604020202020204" pitchFamily="34" charset="0"/>
                <a:cs typeface="Arial" panose="020B0604020202020204" pitchFamily="34" charset="0"/>
              </a:rPr>
              <a:t>El periodo exacto de inscripción se comunicará por correo electrónico.</a:t>
            </a:r>
          </a:p>
        </p:txBody>
      </p:sp>
      <p:pic>
        <p:nvPicPr>
          <p:cNvPr id="5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64915" y="419325"/>
            <a:ext cx="612827" cy="612827"/>
          </a:xfrm>
          <a:prstGeom prst="rect">
            <a:avLst/>
          </a:prstGeom>
          <a:solidFill>
            <a:schemeClr val="accent1"/>
          </a:solidFill>
        </p:spPr>
      </p:pic>
    </p:spTree>
    <p:extLst>
      <p:ext uri="{BB962C8B-B14F-4D97-AF65-F5344CB8AC3E}">
        <p14:creationId xmlns:p14="http://schemas.microsoft.com/office/powerpoint/2010/main" val="42129817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58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Prácticas profesionales pagas: Sector público abrió las puertas a  universitarios, consulte cómo vinculars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100000"/>
                    </a14:imgEffect>
                    <a14:imgEffect>
                      <a14:saturation sat="66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596" b="15641"/>
          <a:stretch/>
        </p:blipFill>
        <p:spPr bwMode="auto">
          <a:xfrm>
            <a:off x="1314570" y="4141178"/>
            <a:ext cx="6440245" cy="2092569"/>
          </a:xfrm>
          <a:prstGeom prst="rect">
            <a:avLst/>
          </a:prstGeom>
          <a:noFill/>
          <a:effectLst>
            <a:glow rad="914400">
              <a:schemeClr val="bg1">
                <a:alpha val="0"/>
              </a:schemeClr>
            </a:glo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2 Marcador de contenido"/>
          <p:cNvSpPr txBox="1">
            <a:spLocks/>
          </p:cNvSpPr>
          <p:nvPr/>
        </p:nvSpPr>
        <p:spPr>
          <a:xfrm>
            <a:off x="419892" y="829491"/>
            <a:ext cx="8229600" cy="4176464"/>
          </a:xfrm>
          <a:prstGeom prst="rect">
            <a:avLst/>
          </a:prstGeom>
        </p:spPr>
        <p:txBody>
          <a:bodyPr>
            <a:normAutofit fontScale="92500"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s-ES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La adjudicación de ofertas se hará atendiendo a la </a:t>
            </a:r>
            <a:r>
              <a:rPr lang="es-E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nota del expediente académico </a:t>
            </a:r>
            <a:r>
              <a:rPr kumimoji="0" lang="es-ES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de cada estudiante. Se tiene en cuenta la nota </a:t>
            </a:r>
            <a:r>
              <a:rPr lang="es-ES" sz="2200" dirty="0">
                <a:latin typeface="Arial" panose="020B0604020202020204" pitchFamily="34" charset="0"/>
                <a:cs typeface="Arial" panose="020B0604020202020204" pitchFamily="34" charset="0"/>
              </a:rPr>
              <a:t>que aparece en el expediente académico el 30 de septiembre.</a:t>
            </a:r>
            <a:endParaRPr kumimoji="0" lang="es-ES" sz="2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s-ES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Finalizado el periodo de inscripción, se enviará a través de correo electrónico un </a:t>
            </a:r>
            <a:r>
              <a:rPr kumimoji="0" lang="es-E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Listado Provisional de Adjudicación</a:t>
            </a:r>
            <a:r>
              <a:rPr kumimoji="0" lang="es-ES" sz="2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s-ES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y se abrirá un periodo de alegaciones.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s-ES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Finalizado dicho periodo </a:t>
            </a:r>
            <a:r>
              <a:rPr lang="es-ES" sz="2200" dirty="0">
                <a:latin typeface="Arial" panose="020B0604020202020204" pitchFamily="34" charset="0"/>
                <a:cs typeface="Arial" panose="020B0604020202020204" pitchFamily="34" charset="0"/>
              </a:rPr>
              <a:t>de alegaciones </a:t>
            </a:r>
            <a:r>
              <a:rPr kumimoji="0" lang="es-ES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se enviará vía correo electrónico el </a:t>
            </a:r>
            <a:r>
              <a:rPr kumimoji="0" lang="es-E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Listado Definitivo de Adjudicación</a:t>
            </a:r>
            <a:r>
              <a:rPr kumimoji="0" lang="es-ES" sz="2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s-ES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de ofertas y se comunicará a cada persona la fecha en la que tiene que confirmar la aceptación a través de la aplicación Ícaro.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s-ES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Las personas con oferta adjudicada tienen la obligación de aceptarla.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s-E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s-E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1 Título"/>
          <p:cNvSpPr txBox="1">
            <a:spLocks/>
          </p:cNvSpPr>
          <p:nvPr/>
        </p:nvSpPr>
        <p:spPr>
          <a:xfrm>
            <a:off x="323528" y="0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3200" b="1" dirty="0">
                <a:solidFill>
                  <a:srgbClr val="1D4F83"/>
                </a:solidFill>
                <a:latin typeface="Arial"/>
              </a:rPr>
              <a:t>ADJUDICACIÓN DE PUESTOS</a:t>
            </a:r>
          </a:p>
        </p:txBody>
      </p:sp>
      <p:pic>
        <p:nvPicPr>
          <p:cNvPr id="6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65765" y="399355"/>
            <a:ext cx="487363" cy="487363"/>
          </a:xfrm>
          <a:prstGeom prst="rect">
            <a:avLst/>
          </a:prstGeom>
          <a:solidFill>
            <a:schemeClr val="accent1"/>
          </a:solidFill>
        </p:spPr>
      </p:pic>
    </p:spTree>
    <p:extLst>
      <p:ext uri="{BB962C8B-B14F-4D97-AF65-F5344CB8AC3E}">
        <p14:creationId xmlns:p14="http://schemas.microsoft.com/office/powerpoint/2010/main" val="26978405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15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42216A0-C771-411F-8A94-D13A866088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5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B939D73-917F-4B6E-875A-F8F4B1CC24F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2000" b="1" dirty="0"/>
              <a:t>CALENDARIO</a:t>
            </a:r>
          </a:p>
        </p:txBody>
      </p:sp>
    </p:spTree>
    <p:extLst>
      <p:ext uri="{BB962C8B-B14F-4D97-AF65-F5344CB8AC3E}">
        <p14:creationId xmlns:p14="http://schemas.microsoft.com/office/powerpoint/2010/main" val="33878894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7"/>
          <p:cNvSpPr>
            <a:spLocks noChangeArrowheads="1"/>
          </p:cNvSpPr>
          <p:nvPr/>
        </p:nvSpPr>
        <p:spPr bwMode="auto">
          <a:xfrm>
            <a:off x="2663825" y="1814513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s-ES" altLang="es-E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s-ES" altLang="es-E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831273" y="0"/>
            <a:ext cx="7398326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CALENDARIO PRÁCTICAS CURRICULARES GRADOS </a:t>
            </a:r>
            <a:r>
              <a:rPr lang="es-ES" sz="1400" b="1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ESCUELA </a:t>
            </a:r>
            <a:r>
              <a:rPr lang="es-ES" sz="14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SUPERIOR DE INGENIERÍA (Ing. Agrícola, Electrónica Industrial, Mecánica, Informática, Eléctrica y Química Industrial) </a:t>
            </a:r>
            <a:r>
              <a:rPr lang="es-ES" sz="1400" b="1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CURSO </a:t>
            </a:r>
            <a:r>
              <a:rPr lang="es-ES" sz="14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2023– 2024</a:t>
            </a:r>
            <a:endParaRPr lang="es-ES" sz="11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3777021"/>
              </p:ext>
            </p:extLst>
          </p:nvPr>
        </p:nvGraphicFramePr>
        <p:xfrm>
          <a:off x="435429" y="739258"/>
          <a:ext cx="8029303" cy="5428043"/>
        </p:xfrm>
        <a:graphic>
          <a:graphicData uri="http://schemas.openxmlformats.org/drawingml/2006/table">
            <a:tbl>
              <a:tblPr/>
              <a:tblGrid>
                <a:gridCol w="3159289">
                  <a:extLst>
                    <a:ext uri="{9D8B030D-6E8A-4147-A177-3AD203B41FA5}">
                      <a16:colId xmlns:a16="http://schemas.microsoft.com/office/drawing/2014/main" val="758460425"/>
                    </a:ext>
                  </a:extLst>
                </a:gridCol>
                <a:gridCol w="4870014">
                  <a:extLst>
                    <a:ext uri="{9D8B030D-6E8A-4147-A177-3AD203B41FA5}">
                      <a16:colId xmlns:a16="http://schemas.microsoft.com/office/drawing/2014/main" val="4056335696"/>
                    </a:ext>
                  </a:extLst>
                </a:gridCol>
              </a:tblGrid>
              <a:tr h="3060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3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Fecha </a:t>
                      </a:r>
                      <a:endParaRPr lang="es-ES" sz="13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6903" marR="46903" marT="46903" marB="4690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3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Acción</a:t>
                      </a:r>
                      <a:endParaRPr lang="es-ES" sz="13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6903" marR="46903" marT="46903" marB="4690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90393407"/>
                  </a:ext>
                </a:extLst>
              </a:tr>
              <a:tr h="514930">
                <a:tc>
                  <a:txBody>
                    <a:bodyPr/>
                    <a:lstStyle/>
                    <a:p>
                      <a:pPr marL="151765" marR="147320" algn="ctr">
                        <a:lnSpc>
                          <a:spcPct val="102000"/>
                        </a:lnSpc>
                        <a:spcAft>
                          <a:spcPts val="0"/>
                        </a:spcAft>
                      </a:pPr>
                      <a:r>
                        <a:rPr lang="es-ES" sz="13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Primera reunión: 09/10/2023 (13:00)</a:t>
                      </a:r>
                      <a:endParaRPr lang="es-ES" sz="13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  <a:p>
                      <a:pPr marL="151765" marR="147320" algn="ctr">
                        <a:lnSpc>
                          <a:spcPct val="102000"/>
                        </a:lnSpc>
                        <a:spcAft>
                          <a:spcPts val="0"/>
                        </a:spcAft>
                      </a:pPr>
                      <a:r>
                        <a:rPr lang="es-ES" sz="13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Segunda reunión:  febrero</a:t>
                      </a:r>
                      <a:endParaRPr lang="es-ES" sz="13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6903" marR="46903" marT="46903" marB="4690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382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3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Reuniones presenciales con estudiantes </a:t>
                      </a:r>
                      <a:endParaRPr lang="es-ES" sz="13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6903" marR="46903" marT="46903" marB="4690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28824596"/>
                  </a:ext>
                </a:extLst>
              </a:tr>
              <a:tr h="3060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3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lunes 16/10/2023</a:t>
                      </a:r>
                      <a:endParaRPr lang="es-ES" sz="13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6903" marR="46903" marT="46903" marB="4690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382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3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Enviar ofertas al coordinador para su AUTORIZACIÓN</a:t>
                      </a:r>
                      <a:endParaRPr lang="es-ES" sz="13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6903" marR="46903" marT="46903" marB="4690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73791943"/>
                  </a:ext>
                </a:extLst>
              </a:tr>
              <a:tr h="3060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3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miércoles 18/10/2023 </a:t>
                      </a:r>
                      <a:endParaRPr lang="es-ES" sz="13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6903" marR="46903" marT="46903" marB="4690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382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3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PUBLICACIÓN de ofertas en la Web del Grado</a:t>
                      </a:r>
                      <a:endParaRPr lang="es-ES" sz="13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6903" marR="46903" marT="46903" marB="4690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35787178"/>
                  </a:ext>
                </a:extLst>
              </a:tr>
              <a:tr h="41957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3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jueves 19/10/2023 – domingo </a:t>
                      </a:r>
                      <a:endParaRPr lang="es-ES" sz="13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55"/>
                        </a:spcBef>
                        <a:spcAft>
                          <a:spcPts val="0"/>
                        </a:spcAft>
                      </a:pPr>
                      <a:r>
                        <a:rPr lang="es-ES" sz="13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2</a:t>
                      </a:r>
                      <a:r>
                        <a:rPr lang="es-ES" sz="13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2</a:t>
                      </a:r>
                      <a:r>
                        <a:rPr lang="es-ES" sz="13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/10/2023 </a:t>
                      </a:r>
                      <a:endParaRPr lang="es-ES" sz="13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6903" marR="46903" marT="46903" marB="4690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6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3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SOLICITUD de los alumnos (Preferencias)</a:t>
                      </a:r>
                      <a:endParaRPr lang="es-ES" sz="13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6903" marR="46903" marT="46903" marB="4690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54887563"/>
                  </a:ext>
                </a:extLst>
              </a:tr>
              <a:tr h="3060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3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lunes 23/10/2023 </a:t>
                      </a:r>
                      <a:endParaRPr lang="es-ES" sz="13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6903" marR="46903" marT="46903" marB="4690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382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3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Resolución PROVISIONAL</a:t>
                      </a:r>
                      <a:endParaRPr lang="es-ES" sz="13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6903" marR="46903" marT="46903" marB="4690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72658876"/>
                  </a:ext>
                </a:extLst>
              </a:tr>
              <a:tr h="53493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3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martes 24/10/2023 – miércoles  </a:t>
                      </a:r>
                      <a:endParaRPr lang="es-ES" sz="13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55"/>
                        </a:spcBef>
                        <a:spcAft>
                          <a:spcPts val="0"/>
                        </a:spcAft>
                      </a:pPr>
                      <a:r>
                        <a:rPr lang="es-ES" sz="13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25/10/2023 </a:t>
                      </a:r>
                      <a:endParaRPr lang="es-ES" sz="13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6903" marR="46903" marT="46903" marB="4690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366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3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ALEGACIONES</a:t>
                      </a:r>
                      <a:endParaRPr lang="es-ES" sz="13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6903" marR="46903" marT="46903" marB="4690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92519803"/>
                  </a:ext>
                </a:extLst>
              </a:tr>
              <a:tr h="53493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3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jueves 26/10/2023-viernes </a:t>
                      </a:r>
                      <a:endParaRPr lang="es-ES" sz="13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60"/>
                        </a:spcBef>
                        <a:spcAft>
                          <a:spcPts val="0"/>
                        </a:spcAft>
                      </a:pPr>
                      <a:r>
                        <a:rPr lang="es-ES" sz="13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27/10/2023</a:t>
                      </a:r>
                      <a:endParaRPr lang="es-ES" sz="13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6903" marR="46903" marT="46903" marB="4690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382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3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RESPUESTA Alegaciones</a:t>
                      </a:r>
                      <a:endParaRPr lang="es-ES" sz="13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6903" marR="46903" marT="46903" marB="4690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96213326"/>
                  </a:ext>
                </a:extLst>
              </a:tr>
              <a:tr h="3060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3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martes 31/10/2023 </a:t>
                      </a:r>
                      <a:endParaRPr lang="es-ES" sz="13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6903" marR="46903" marT="46903" marB="4690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382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3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Resolución DEFINITIVA</a:t>
                      </a:r>
                      <a:endParaRPr lang="es-ES" sz="13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6903" marR="46903" marT="46903" marB="4690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11334846"/>
                  </a:ext>
                </a:extLst>
              </a:tr>
              <a:tr h="534930">
                <a:tc>
                  <a:txBody>
                    <a:bodyPr/>
                    <a:lstStyle/>
                    <a:p>
                      <a:pPr marL="271780" marR="225425" algn="ctr">
                        <a:lnSpc>
                          <a:spcPct val="101000"/>
                        </a:lnSpc>
                        <a:spcAft>
                          <a:spcPts val="0"/>
                        </a:spcAft>
                      </a:pPr>
                      <a:r>
                        <a:rPr lang="es-ES" sz="13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jueves 02/11/2023 – viernes 03/11/2023</a:t>
                      </a:r>
                      <a:endParaRPr lang="es-ES" sz="13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6903" marR="46903" marT="46903" marB="4690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6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3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- FIRMAS </a:t>
                      </a:r>
                      <a:endParaRPr lang="es-ES" sz="13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  <a:p>
                      <a:pPr marL="76200">
                        <a:lnSpc>
                          <a:spcPct val="115000"/>
                        </a:lnSpc>
                        <a:spcBef>
                          <a:spcPts val="55"/>
                        </a:spcBef>
                        <a:spcAft>
                          <a:spcPts val="0"/>
                        </a:spcAft>
                      </a:pPr>
                      <a:r>
                        <a:rPr lang="es-ES" sz="13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- Asignación de tutores académicos a los alumnos</a:t>
                      </a:r>
                      <a:endParaRPr lang="es-ES" sz="13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6903" marR="46903" marT="46903" marB="4690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89534177"/>
                  </a:ext>
                </a:extLst>
              </a:tr>
              <a:tr h="46272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3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viernes 03/11/2023</a:t>
                      </a:r>
                      <a:endParaRPr lang="es-ES" sz="13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6903" marR="46903" marT="46903" marB="4690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2550" marR="124460" indent="-3810">
                        <a:lnSpc>
                          <a:spcPct val="101000"/>
                        </a:lnSpc>
                        <a:spcAft>
                          <a:spcPts val="0"/>
                        </a:spcAft>
                      </a:pPr>
                      <a:r>
                        <a:rPr lang="es-ES" sz="13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CORREO a tutores de empresa y académico comunicando la  INCORPORACIÓN de su alumno en uno de los 3 períodos  posibles</a:t>
                      </a:r>
                      <a:endParaRPr lang="es-ES" sz="13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6903" marR="46903" marT="46903" marB="4690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43925997"/>
                  </a:ext>
                </a:extLst>
              </a:tr>
              <a:tr h="53493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300" b="1">
                          <a:solidFill>
                            <a:srgbClr val="E36C0A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martes 07/11/2023 – jueves</a:t>
                      </a:r>
                      <a:endParaRPr lang="es-ES" sz="13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75"/>
                        </a:spcBef>
                        <a:spcAft>
                          <a:spcPts val="0"/>
                        </a:spcAft>
                      </a:pPr>
                      <a:r>
                        <a:rPr lang="es-ES" sz="1300" b="1">
                          <a:solidFill>
                            <a:srgbClr val="E36C0A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25/01/2024 (incluye Navidad)</a:t>
                      </a:r>
                      <a:endParaRPr lang="es-ES" sz="13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6903" marR="46903" marT="46903" marB="4690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2550" marR="572770" indent="1270">
                        <a:lnSpc>
                          <a:spcPct val="102000"/>
                        </a:lnSpc>
                        <a:spcAft>
                          <a:spcPts val="0"/>
                        </a:spcAft>
                      </a:pPr>
                      <a:r>
                        <a:rPr lang="es-ES" sz="13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INCORPORACIÓN a la empresa y REALIZACIÓN de las  prácticas para los alumnos del primer período</a:t>
                      </a:r>
                      <a:endParaRPr lang="es-ES" sz="13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6903" marR="46903" marT="46903" marB="46903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890564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968397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7"/>
          <p:cNvSpPr>
            <a:spLocks noChangeArrowheads="1"/>
          </p:cNvSpPr>
          <p:nvPr/>
        </p:nvSpPr>
        <p:spPr bwMode="auto">
          <a:xfrm>
            <a:off x="2663825" y="1814513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s-ES" altLang="es-E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s-ES" altLang="es-E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831273" y="0"/>
            <a:ext cx="7398326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CALENDARIO PRÁCTICAS CURRICULARES GRADOS </a:t>
            </a:r>
            <a:r>
              <a:rPr lang="es-ES" sz="1400" b="1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ESCUELA </a:t>
            </a:r>
            <a:r>
              <a:rPr lang="es-ES" sz="14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SUPERIOR DE INGENIERÍA (Ing. Agrícola, Electrónica Industrial, Mecánica, Informática, Eléctrica y Química Industrial) </a:t>
            </a:r>
            <a:r>
              <a:rPr lang="es-ES" sz="1400" b="1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CURSO </a:t>
            </a:r>
            <a:r>
              <a:rPr lang="es-ES" sz="14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2023– 2024</a:t>
            </a:r>
            <a:endParaRPr lang="es-ES" sz="11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4404296"/>
              </p:ext>
            </p:extLst>
          </p:nvPr>
        </p:nvGraphicFramePr>
        <p:xfrm>
          <a:off x="831273" y="800219"/>
          <a:ext cx="7511538" cy="4676592"/>
        </p:xfrm>
        <a:graphic>
          <a:graphicData uri="http://schemas.openxmlformats.org/drawingml/2006/table">
            <a:tbl>
              <a:tblPr/>
              <a:tblGrid>
                <a:gridCol w="2955565">
                  <a:extLst>
                    <a:ext uri="{9D8B030D-6E8A-4147-A177-3AD203B41FA5}">
                      <a16:colId xmlns:a16="http://schemas.microsoft.com/office/drawing/2014/main" val="3113112428"/>
                    </a:ext>
                  </a:extLst>
                </a:gridCol>
                <a:gridCol w="4555973">
                  <a:extLst>
                    <a:ext uri="{9D8B030D-6E8A-4147-A177-3AD203B41FA5}">
                      <a16:colId xmlns:a16="http://schemas.microsoft.com/office/drawing/2014/main" val="3660786881"/>
                    </a:ext>
                  </a:extLst>
                </a:gridCol>
              </a:tblGrid>
              <a:tr h="43791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18/01/2024</a:t>
                      </a:r>
                      <a:endParaRPr lang="es-ES" sz="12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0675" marR="50675" marT="50675" marB="5067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7470" marR="252730" indent="-3810">
                        <a:lnSpc>
                          <a:spcPct val="102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Activar los INFORMES de Valoración y ENCUESTAS </a:t>
                      </a:r>
                      <a:r>
                        <a:rPr lang="es-ES" sz="120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(deben  estar activados hasta el 10 de julio)</a:t>
                      </a:r>
                      <a:endParaRPr lang="es-ES" sz="1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0675" marR="50675" marT="50675" marB="5067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27207362"/>
                  </a:ext>
                </a:extLst>
              </a:tr>
              <a:tr h="60303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26/01/2024</a:t>
                      </a:r>
                      <a:endParaRPr lang="es-ES" sz="12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0675" marR="50675" marT="50675" marB="5067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7470" marR="134620">
                        <a:lnSpc>
                          <a:spcPct val="102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CORREO de recordatorio a tutores de empresa y académico  comunicando la INCORPORACIÓN de su alumno en el  periodo 2</a:t>
                      </a:r>
                      <a:endParaRPr lang="es-ES" sz="1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0675" marR="50675" marT="50675" marB="5067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13005510"/>
                  </a:ext>
                </a:extLst>
              </a:tr>
              <a:tr h="598178">
                <a:tc>
                  <a:txBody>
                    <a:bodyPr/>
                    <a:lstStyle/>
                    <a:p>
                      <a:pPr marL="155575" marR="150495" algn="ctr">
                        <a:lnSpc>
                          <a:spcPct val="101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solidFill>
                            <a:srgbClr val="E36C0A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jueves 01/02/2024 – viernes 19/04/2024 (incluye Semana Santa)</a:t>
                      </a:r>
                      <a:endParaRPr lang="es-ES" sz="12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0675" marR="50675" marT="50675" marB="5067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2550" marR="572770" indent="1270">
                        <a:lnSpc>
                          <a:spcPct val="101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INCORPORACIÓN a la empresa y REALIZACIÓN de las  prácticas para los alumnos del segundo periodo</a:t>
                      </a:r>
                      <a:endParaRPr lang="es-ES" sz="12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0675" marR="50675" marT="50675" marB="5067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8823206"/>
                  </a:ext>
                </a:extLst>
              </a:tr>
              <a:tr h="45772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jueves 13/04/2024</a:t>
                      </a:r>
                      <a:endParaRPr lang="es-ES" sz="1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0675" marR="50675" marT="50675" marB="5067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7470" marR="135890">
                        <a:lnSpc>
                          <a:spcPct val="101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CORREO de recordatorio a tutores de empresa y académico comunicando la INCORPORACIÓN de su alumno en el  periodo 3</a:t>
                      </a:r>
                      <a:endParaRPr lang="es-ES" sz="12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0675" marR="50675" marT="50675" marB="5067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24037205"/>
                  </a:ext>
                </a:extLst>
              </a:tr>
              <a:tr h="103365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solidFill>
                            <a:srgbClr val="E36C0A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lunes 15/04/2024 – viernes </a:t>
                      </a:r>
                      <a:endParaRPr lang="es-ES" sz="12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5"/>
                        </a:spcBef>
                        <a:spcAft>
                          <a:spcPts val="0"/>
                        </a:spcAft>
                      </a:pPr>
                      <a:r>
                        <a:rPr lang="es-ES" sz="1200" b="1" dirty="0">
                          <a:solidFill>
                            <a:srgbClr val="E36C0A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28/06/2024</a:t>
                      </a:r>
                      <a:endParaRPr lang="es-ES" sz="12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5"/>
                        </a:spcBef>
                        <a:spcAft>
                          <a:spcPts val="0"/>
                        </a:spcAft>
                      </a:pPr>
                      <a:r>
                        <a:rPr lang="es-ES" sz="1200" b="1" dirty="0">
                          <a:solidFill>
                            <a:srgbClr val="92D05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Se califica en la convocatoria  </a:t>
                      </a:r>
                      <a:endParaRPr lang="es-ES" sz="12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  <a:p>
                      <a:pPr marL="292100" marR="250190" algn="ctr">
                        <a:lnSpc>
                          <a:spcPct val="100000"/>
                        </a:lnSpc>
                        <a:spcBef>
                          <a:spcPts val="75"/>
                        </a:spcBef>
                        <a:spcAft>
                          <a:spcPts val="0"/>
                        </a:spcAft>
                      </a:pPr>
                      <a:r>
                        <a:rPr lang="es-ES" sz="1200" b="1" dirty="0">
                          <a:solidFill>
                            <a:srgbClr val="92D05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extraordinaria de julio (antiguo septiembre)</a:t>
                      </a:r>
                      <a:endParaRPr lang="es-ES" sz="12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0675" marR="50675" marT="50675" marB="5067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2550" marR="572770" indent="1270">
                        <a:lnSpc>
                          <a:spcPct val="101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INCORPORACIÓN a la empresa y REALIZACIÓN de las  prácticas para los alumnos del tercer periodo</a:t>
                      </a:r>
                      <a:endParaRPr lang="es-ES" sz="12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0675" marR="50675" marT="50675" marB="5067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4915597"/>
                  </a:ext>
                </a:extLst>
              </a:tr>
              <a:tr h="434673">
                <a:tc>
                  <a:txBody>
                    <a:bodyPr/>
                    <a:lstStyle/>
                    <a:p>
                      <a:pPr marL="117475" marR="109855" algn="ctr">
                        <a:lnSpc>
                          <a:spcPct val="101000"/>
                        </a:lnSpc>
                        <a:spcAft>
                          <a:spcPts val="0"/>
                        </a:spcAft>
                      </a:pPr>
                      <a:r>
                        <a:rPr lang="es-ES" sz="1200" b="1">
                          <a:solidFill>
                            <a:srgbClr val="92D05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Calificaciones convocatorias ordinaria (mayo)</a:t>
                      </a:r>
                      <a:endParaRPr lang="es-ES" sz="1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0675" marR="50675" marT="50675" marB="5067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6835" marR="467360" indent="-3175">
                        <a:lnSpc>
                          <a:spcPct val="101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VALORACIÓN del TUTOR para los alumnos de primer y  segundo periodos</a:t>
                      </a:r>
                      <a:endParaRPr lang="es-ES" sz="12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0675" marR="50675" marT="50675" marB="5067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8948524"/>
                  </a:ext>
                </a:extLst>
              </a:tr>
              <a:tr h="461580">
                <a:tc>
                  <a:txBody>
                    <a:bodyPr/>
                    <a:lstStyle/>
                    <a:p>
                      <a:pPr marL="129540" marR="83185" algn="ctr">
                        <a:lnSpc>
                          <a:spcPct val="101000"/>
                        </a:lnSpc>
                        <a:spcAft>
                          <a:spcPts val="0"/>
                        </a:spcAft>
                      </a:pPr>
                      <a:r>
                        <a:rPr lang="es-ES" sz="1200" b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Hasta el 22/06/2024 (fecha límite de cierre de actas de la convocatoria)</a:t>
                      </a:r>
                      <a:endParaRPr lang="es-ES" sz="1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0675" marR="50675" marT="50675" marB="5067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7470" marR="103505" indent="5715">
                        <a:lnSpc>
                          <a:spcPct val="101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Entrega de ACTAS por parte del tutor o responsable para los  alumnos de la convocatoria de mayo (primer y segundo  periodos)</a:t>
                      </a:r>
                      <a:endParaRPr lang="es-ES" sz="12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0675" marR="50675" marT="50675" marB="5067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87074369"/>
                  </a:ext>
                </a:extLst>
              </a:tr>
              <a:tr h="49349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>
                          <a:solidFill>
                            <a:srgbClr val="92D05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Calificaciones convocatorias  </a:t>
                      </a:r>
                      <a:endParaRPr lang="es-ES" sz="1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55"/>
                        </a:spcBef>
                        <a:spcAft>
                          <a:spcPts val="0"/>
                        </a:spcAft>
                      </a:pPr>
                      <a:r>
                        <a:rPr lang="es-ES" sz="1200" b="1">
                          <a:solidFill>
                            <a:srgbClr val="92D05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extraordinaria (julio) </a:t>
                      </a:r>
                      <a:endParaRPr lang="es-ES" sz="1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0675" marR="50675" marT="50675" marB="5067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366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VALORACIÓN del TUTOR para los alumnos de tercer periodo</a:t>
                      </a:r>
                      <a:endParaRPr lang="es-ES" sz="12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50675" marR="50675" marT="50675" marB="5067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86980336"/>
                  </a:ext>
                </a:extLst>
              </a:tr>
            </a:tbl>
          </a:graphicData>
        </a:graphic>
      </p:graphicFrame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7958285"/>
              </p:ext>
            </p:extLst>
          </p:nvPr>
        </p:nvGraphicFramePr>
        <p:xfrm>
          <a:off x="831273" y="5476811"/>
          <a:ext cx="7511538" cy="496443"/>
        </p:xfrm>
        <a:graphic>
          <a:graphicData uri="http://schemas.openxmlformats.org/drawingml/2006/table">
            <a:tbl>
              <a:tblPr/>
              <a:tblGrid>
                <a:gridCol w="2955564">
                  <a:extLst>
                    <a:ext uri="{9D8B030D-6E8A-4147-A177-3AD203B41FA5}">
                      <a16:colId xmlns:a16="http://schemas.microsoft.com/office/drawing/2014/main" val="121135038"/>
                    </a:ext>
                  </a:extLst>
                </a:gridCol>
                <a:gridCol w="4555974">
                  <a:extLst>
                    <a:ext uri="{9D8B030D-6E8A-4147-A177-3AD203B41FA5}">
                      <a16:colId xmlns:a16="http://schemas.microsoft.com/office/drawing/2014/main" val="2420048332"/>
                    </a:ext>
                  </a:extLst>
                </a:gridCol>
              </a:tblGrid>
              <a:tr h="378460">
                <a:tc>
                  <a:txBody>
                    <a:bodyPr/>
                    <a:lstStyle/>
                    <a:p>
                      <a:pPr marL="129540" marR="83185" algn="ctr">
                        <a:lnSpc>
                          <a:spcPct val="101000"/>
                        </a:lnSpc>
                        <a:spcAft>
                          <a:spcPts val="0"/>
                        </a:spcAft>
                      </a:pPr>
                      <a:r>
                        <a:rPr lang="es-ES" sz="1200" b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Hasta el 08/07/2024 (fecha límite de cierre de actas de la convocatoria)</a:t>
                      </a:r>
                      <a:endParaRPr lang="es-E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7470" marR="103505" indent="5715">
                        <a:lnSpc>
                          <a:spcPct val="101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Entrega de ACTAS por parte del tutor o responsable para los  alumnos de la convocatoria de julio (tercer periodo)</a:t>
                      </a:r>
                      <a:endParaRPr lang="es-ES" sz="1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053820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608633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42216A0-C771-411F-8A94-D13A866088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6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B939D73-917F-4B6E-875A-F8F4B1CC24F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2000" b="1" dirty="0"/>
              <a:t>MANUAL DE ACCESO A ÍCARO</a:t>
            </a:r>
          </a:p>
        </p:txBody>
      </p:sp>
    </p:spTree>
    <p:extLst>
      <p:ext uri="{BB962C8B-B14F-4D97-AF65-F5344CB8AC3E}">
        <p14:creationId xmlns:p14="http://schemas.microsoft.com/office/powerpoint/2010/main" val="4435925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1 Rectángulo"/>
          <p:cNvSpPr>
            <a:spLocks noChangeArrowheads="1"/>
          </p:cNvSpPr>
          <p:nvPr/>
        </p:nvSpPr>
        <p:spPr bwMode="auto">
          <a:xfrm>
            <a:off x="70338" y="1496743"/>
            <a:ext cx="89154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5"/>
              </a:rPr>
              <a:t>MANUAL DE PRÁCTICAS CURRICULARES PARA EL ALUMNADO</a:t>
            </a:r>
            <a:endParaRPr kumimoji="0" lang="es-E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1043608" y="260648"/>
            <a:ext cx="73448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400" b="1" dirty="0">
                <a:solidFill>
                  <a:srgbClr val="1D4F83"/>
                </a:solidFill>
                <a:latin typeface="Arial"/>
              </a:rPr>
              <a:t>MANUAL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lang="es-ES" sz="2400" b="1" dirty="0">
                <a:solidFill>
                  <a:srgbClr val="1D4F83"/>
                </a:solidFill>
                <a:latin typeface="Arial"/>
              </a:rPr>
              <a:t>DE PRÁCTICAS CURRICULARES</a:t>
            </a:r>
          </a:p>
        </p:txBody>
      </p:sp>
      <p:pic>
        <p:nvPicPr>
          <p:cNvPr id="3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01145" y="617022"/>
            <a:ext cx="774558" cy="774558"/>
          </a:xfrm>
          <a:prstGeom prst="rect">
            <a:avLst/>
          </a:prstGeom>
          <a:solidFill>
            <a:schemeClr val="accent1"/>
          </a:solidFill>
        </p:spPr>
      </p:pic>
      <p:pic>
        <p:nvPicPr>
          <p:cNvPr id="2" name="Imagen 1">
            <a:hlinkClick r:id="rId7"/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18" t="12393" r="27212" b="10342"/>
          <a:stretch/>
        </p:blipFill>
        <p:spPr>
          <a:xfrm>
            <a:off x="3603790" y="2855314"/>
            <a:ext cx="2224452" cy="3142038"/>
          </a:xfrm>
          <a:prstGeom prst="rect">
            <a:avLst/>
          </a:prstGeom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20194281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42216A0-C771-411F-8A94-D13A866088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1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B939D73-917F-4B6E-875A-F8F4B1CC24F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pPr algn="ctr"/>
            <a:r>
              <a:rPr lang="es-ES" sz="2000" dirty="0"/>
              <a:t>SERVICIO UNIVERSITARIO DE EMPLEO Y FUNDACIÓN DE LA UNIVERSIDAD DE ALMERÍA</a:t>
            </a:r>
          </a:p>
        </p:txBody>
      </p:sp>
      <p:pic>
        <p:nvPicPr>
          <p:cNvPr id="5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GlowEdge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94868" y="433789"/>
            <a:ext cx="827069" cy="827069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127684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5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42216A0-C771-411F-8A94-D13A866088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7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B939D73-917F-4B6E-875A-F8F4B1CC24F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2000" b="1" dirty="0"/>
              <a:t>CERTIFICADO DELITOS SEXUALES</a:t>
            </a:r>
          </a:p>
        </p:txBody>
      </p:sp>
    </p:spTree>
    <p:extLst>
      <p:ext uri="{BB962C8B-B14F-4D97-AF65-F5344CB8AC3E}">
        <p14:creationId xmlns:p14="http://schemas.microsoft.com/office/powerpoint/2010/main" val="6652807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1979712" y="404664"/>
            <a:ext cx="46085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400" b="1" dirty="0">
                <a:solidFill>
                  <a:srgbClr val="1D4F83"/>
                </a:solidFill>
                <a:latin typeface="Arial"/>
              </a:rPr>
              <a:t>MUY IMPORTANTE</a:t>
            </a:r>
          </a:p>
        </p:txBody>
      </p:sp>
      <p:sp>
        <p:nvSpPr>
          <p:cNvPr id="3" name="2 CuadroTexto"/>
          <p:cNvSpPr txBox="1"/>
          <p:nvPr/>
        </p:nvSpPr>
        <p:spPr>
          <a:xfrm>
            <a:off x="709253" y="1366453"/>
            <a:ext cx="756084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sz="1600" dirty="0"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lvl="1" algn="just" defTabSz="914400">
              <a:defRPr/>
            </a:pPr>
            <a:r>
              <a:rPr kumimoji="0" lang="es-E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Aquellas personas que durante las prácticas vayan a tener contacto con menores, deben solicitar el certificado de no haber cometido delitos sexuales al  Ministerio de Justicia. Si tienes firma digital,  lo puedes solicitar en la siguiente dirección: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lvl="0" algn="ctr" defTabSz="914400">
              <a:defRPr/>
            </a:pPr>
            <a:r>
              <a:rPr lang="es-ES" sz="1600" dirty="0">
                <a:hlinkClick r:id="rId4"/>
              </a:rPr>
              <a:t>https://sede.mjusticia.gob.es/es/tramites/certificado-registro-central</a:t>
            </a:r>
            <a:endParaRPr lang="es-ES" sz="1600" dirty="0"/>
          </a:p>
          <a:p>
            <a:pPr lvl="0" algn="just" defTabSz="914400">
              <a:defRPr/>
            </a:pPr>
            <a:endParaRPr kumimoji="0" lang="es-ES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/>
            </a:r>
            <a:br>
              <a:rPr kumimoji="0" lang="es-E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</a:br>
            <a:endParaRPr kumimoji="0" lang="es-E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4075" y="530443"/>
            <a:ext cx="507785" cy="507785"/>
          </a:xfrm>
          <a:prstGeom prst="rect">
            <a:avLst/>
          </a:prstGeom>
          <a:solidFill>
            <a:schemeClr val="accent1"/>
          </a:solidFill>
        </p:spPr>
      </p:pic>
      <p:pic>
        <p:nvPicPr>
          <p:cNvPr id="6" name="Picture 2" descr="Url - Iconos gratis de web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908" y="1697555"/>
            <a:ext cx="404446" cy="404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28065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81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8</a:t>
            </a:r>
            <a:endParaRPr lang="es-ES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4778717" y="3146231"/>
            <a:ext cx="4227717" cy="835219"/>
          </a:xfrm>
        </p:spPr>
        <p:txBody>
          <a:bodyPr>
            <a:normAutofit/>
          </a:bodyPr>
          <a:lstStyle/>
          <a:p>
            <a:pPr algn="ctr"/>
            <a:r>
              <a:rPr lang="es-ES" sz="2000" b="1" dirty="0"/>
              <a:t>CUESTIONES A TENER EN CUENTA</a:t>
            </a:r>
          </a:p>
        </p:txBody>
      </p:sp>
    </p:spTree>
    <p:extLst>
      <p:ext uri="{BB962C8B-B14F-4D97-AF65-F5344CB8AC3E}">
        <p14:creationId xmlns:p14="http://schemas.microsoft.com/office/powerpoint/2010/main" val="2036916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534075" y="230255"/>
            <a:ext cx="8132496" cy="60324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 u="sng" dirty="0" smtClean="0"/>
              <a:t>IMPORTANTE</a:t>
            </a:r>
          </a:p>
          <a:p>
            <a:pPr marL="342900" indent="-342900" algn="just">
              <a:buFont typeface="+mj-lt"/>
              <a:buAutoNum type="arabicParenR"/>
            </a:pPr>
            <a:endParaRPr lang="es-ES" sz="1600" dirty="0"/>
          </a:p>
          <a:p>
            <a:pPr marL="342900" indent="-342900" algn="just">
              <a:buFont typeface="+mj-lt"/>
              <a:buAutoNum type="arabicParenR"/>
            </a:pPr>
            <a:r>
              <a:rPr lang="es-ES" sz="1600" dirty="0" smtClean="0"/>
              <a:t>Debéis tener el cv en Ícaro totalmente cumplimentado y actualizado.</a:t>
            </a:r>
          </a:p>
          <a:p>
            <a:pPr marL="342900" indent="-342900" algn="just">
              <a:buFont typeface="+mj-lt"/>
              <a:buAutoNum type="arabicParenR"/>
            </a:pPr>
            <a:endParaRPr lang="es-ES" sz="1600" dirty="0" smtClean="0"/>
          </a:p>
          <a:p>
            <a:pPr marL="342900" indent="-342900" algn="just">
              <a:buFont typeface="+mj-lt"/>
              <a:buAutoNum type="arabicParenR"/>
            </a:pPr>
            <a:r>
              <a:rPr lang="es-ES" sz="1600" dirty="0" smtClean="0"/>
              <a:t>Se participa con la nota media del curso académico anterior.</a:t>
            </a:r>
          </a:p>
          <a:p>
            <a:pPr marL="342900" indent="-342900" algn="just">
              <a:buFont typeface="+mj-lt"/>
              <a:buAutoNum type="arabicParenR"/>
            </a:pPr>
            <a:endParaRPr lang="es-ES" sz="1600" dirty="0" smtClean="0"/>
          </a:p>
          <a:p>
            <a:pPr marL="342900" indent="-342900" algn="just">
              <a:buFont typeface="+mj-lt"/>
              <a:buAutoNum type="arabicParenR"/>
            </a:pPr>
            <a:r>
              <a:rPr lang="es-ES" sz="1600" dirty="0" smtClean="0"/>
              <a:t>No es aconsejable visualizar las ofertas en móvil.</a:t>
            </a:r>
          </a:p>
          <a:p>
            <a:pPr marL="342900" indent="-342900" algn="just">
              <a:buFont typeface="+mj-lt"/>
              <a:buAutoNum type="arabicParenR"/>
            </a:pPr>
            <a:endParaRPr lang="es-ES" sz="1600" dirty="0" smtClean="0"/>
          </a:p>
          <a:p>
            <a:pPr marL="342900" indent="-342900" algn="just">
              <a:buFont typeface="+mj-lt"/>
              <a:buAutoNum type="arabicParenR"/>
            </a:pPr>
            <a:r>
              <a:rPr lang="es-ES" sz="1600" dirty="0" smtClean="0"/>
              <a:t>Prestad atención a la localidad de realización de las prácticas.</a:t>
            </a:r>
          </a:p>
          <a:p>
            <a:pPr marL="342900" indent="-342900" algn="just">
              <a:buFont typeface="+mj-lt"/>
              <a:buAutoNum type="arabicParenR"/>
            </a:pPr>
            <a:endParaRPr lang="es-ES" sz="1600" dirty="0" smtClean="0"/>
          </a:p>
          <a:p>
            <a:pPr marL="342900" indent="-342900" algn="just">
              <a:buFont typeface="+mj-lt"/>
              <a:buAutoNum type="arabicParenR"/>
            </a:pPr>
            <a:r>
              <a:rPr lang="es-ES" sz="1600" dirty="0" smtClean="0"/>
              <a:t>Prestad atención al tipo de ofertas (existe la opción de prácticas telemáticas, semipresenciales y presenciales).</a:t>
            </a:r>
          </a:p>
          <a:p>
            <a:pPr marL="342900" indent="-342900" algn="just">
              <a:buFont typeface="+mj-lt"/>
              <a:buAutoNum type="arabicParenR"/>
            </a:pPr>
            <a:endParaRPr lang="es-ES" sz="1600" dirty="0" smtClean="0"/>
          </a:p>
          <a:p>
            <a:pPr marL="342900" indent="-342900" algn="just">
              <a:buFont typeface="+mj-lt"/>
              <a:buAutoNum type="arabicParenR"/>
            </a:pPr>
            <a:r>
              <a:rPr lang="es-ES" sz="1600" dirty="0" smtClean="0"/>
              <a:t>Debéis cumplimentar las 235 horas en el periodo que aparece en vuestro documento de aceptación;: nadie podrá excederse de ese periodo. </a:t>
            </a:r>
          </a:p>
          <a:p>
            <a:pPr marL="342900" indent="-342900" algn="just">
              <a:buFont typeface="+mj-lt"/>
              <a:buAutoNum type="arabicParenR"/>
            </a:pPr>
            <a:endParaRPr lang="es-ES" sz="1600" dirty="0" smtClean="0"/>
          </a:p>
          <a:p>
            <a:pPr marL="342900" indent="-342900" algn="just">
              <a:buFont typeface="+mj-lt"/>
              <a:buAutoNum type="arabicParenR"/>
            </a:pPr>
            <a:r>
              <a:rPr lang="es-ES" sz="1600" dirty="0" smtClean="0"/>
              <a:t>No se puede faltar a la empresa sin avisarles.</a:t>
            </a:r>
          </a:p>
          <a:p>
            <a:pPr marL="342900" indent="-342900" algn="just">
              <a:buFont typeface="+mj-lt"/>
              <a:buAutoNum type="arabicParenR"/>
            </a:pPr>
            <a:endParaRPr lang="es-ES" sz="1600" dirty="0" smtClean="0"/>
          </a:p>
          <a:p>
            <a:pPr marL="342900" indent="-342900" algn="just">
              <a:buFont typeface="+mj-lt"/>
              <a:buAutoNum type="arabicParenR"/>
            </a:pPr>
            <a:r>
              <a:rPr lang="es-ES" sz="1600" dirty="0" smtClean="0"/>
              <a:t>Se debe realizar todas las </a:t>
            </a:r>
            <a:r>
              <a:rPr lang="es-ES" sz="1600" dirty="0"/>
              <a:t>tareas con </a:t>
            </a:r>
            <a:r>
              <a:rPr lang="es-ES" sz="1600" dirty="0" smtClean="0"/>
              <a:t>responsabilidad, con independencia de que sean básicas </a:t>
            </a:r>
            <a:r>
              <a:rPr lang="es-ES" sz="1600" dirty="0"/>
              <a:t>o de </a:t>
            </a:r>
            <a:r>
              <a:rPr lang="es-ES" sz="1600" dirty="0" smtClean="0"/>
              <a:t>cierta importancia.</a:t>
            </a:r>
          </a:p>
          <a:p>
            <a:pPr marL="342900" indent="-342900" algn="just">
              <a:buFont typeface="+mj-lt"/>
              <a:buAutoNum type="arabicParenR"/>
            </a:pPr>
            <a:endParaRPr lang="es-ES" sz="1600" dirty="0" smtClean="0"/>
          </a:p>
          <a:p>
            <a:pPr marL="342900" indent="-342900" algn="just">
              <a:buFont typeface="+mj-lt"/>
              <a:buAutoNum type="arabicParenR"/>
            </a:pPr>
            <a:r>
              <a:rPr lang="es-ES" sz="1600" dirty="0" smtClean="0"/>
              <a:t>En general, hay que mantener las normas básicas</a:t>
            </a:r>
            <a:r>
              <a:rPr lang="es-ES" sz="1600" dirty="0"/>
              <a:t> de comportamiento, educación y </a:t>
            </a:r>
            <a:r>
              <a:rPr lang="es-ES" sz="1600" dirty="0" smtClean="0"/>
              <a:t>profesionalidad.</a:t>
            </a:r>
          </a:p>
          <a:p>
            <a:pPr marL="342900" indent="-342900">
              <a:buFont typeface="+mj-lt"/>
              <a:buAutoNum type="arabicParenR"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774182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42216A0-C771-411F-8A94-D13A866088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9</a:t>
            </a:r>
            <a:endParaRPr lang="es-ES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B939D73-917F-4B6E-875A-F8F4B1CC24F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2000" b="1" dirty="0"/>
              <a:t>RECONOCIMIENTO DE CRÉDITOS</a:t>
            </a:r>
          </a:p>
        </p:txBody>
      </p:sp>
    </p:spTree>
    <p:extLst>
      <p:ext uri="{BB962C8B-B14F-4D97-AF65-F5344CB8AC3E}">
        <p14:creationId xmlns:p14="http://schemas.microsoft.com/office/powerpoint/2010/main" val="289045844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1699491" y="404664"/>
            <a:ext cx="56526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400" b="1" dirty="0">
                <a:solidFill>
                  <a:srgbClr val="1D4F83"/>
                </a:solidFill>
                <a:latin typeface="Arial"/>
              </a:rPr>
              <a:t>RECONOCIMIENTO DE CRÉDITOS</a:t>
            </a:r>
          </a:p>
        </p:txBody>
      </p:sp>
      <p:sp>
        <p:nvSpPr>
          <p:cNvPr id="3" name="2 CuadroTexto"/>
          <p:cNvSpPr txBox="1"/>
          <p:nvPr/>
        </p:nvSpPr>
        <p:spPr>
          <a:xfrm>
            <a:off x="641838" y="1266626"/>
            <a:ext cx="8176846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4400">
              <a:lnSpc>
                <a:spcPct val="150000"/>
              </a:lnSpc>
              <a:defRPr/>
            </a:pPr>
            <a:r>
              <a:rPr lang="es-ES" sz="2000" dirty="0"/>
              <a:t>Las personas que realizan las Prácticas Extracurriculares y solicitan el reconocimiento de créditos, tras el reconocimiento de las asignaturas de Prácticas en su expediente académico, hay que revocar la beca general del Ministerio de Educación y Formación </a:t>
            </a:r>
            <a:r>
              <a:rPr lang="es-ES" sz="2000" dirty="0" smtClean="0"/>
              <a:t>Profesional, </a:t>
            </a:r>
            <a:r>
              <a:rPr lang="es-ES" sz="2000" dirty="0"/>
              <a:t>por haber quedado matriculada de menos créditos de los exigidos en la </a:t>
            </a:r>
            <a:r>
              <a:rPr lang="es-ES" sz="2000" dirty="0" smtClean="0"/>
              <a:t>convocatoria. </a:t>
            </a:r>
            <a:r>
              <a:rPr kumimoji="0" lang="es-E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</a:rPr>
              <a:t/>
            </a:r>
            <a:br>
              <a:rPr kumimoji="0" lang="es-E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</a:rPr>
            </a:br>
            <a:endParaRPr kumimoji="0" lang="es-ES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242" name="Picture 2" descr="Información General del trámite de reconocimiento y transferencia de  créditos - Universidad de Almerí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0081" y="3605818"/>
            <a:ext cx="2580359" cy="2338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27280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42216A0-C771-411F-8A94-D13A86608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3794" y="1542776"/>
            <a:ext cx="1999528" cy="2828925"/>
          </a:xfrm>
        </p:spPr>
        <p:txBody>
          <a:bodyPr>
            <a:normAutofit/>
          </a:bodyPr>
          <a:lstStyle/>
          <a:p>
            <a:r>
              <a:rPr lang="es-ES" sz="12000" dirty="0" smtClean="0"/>
              <a:t>10</a:t>
            </a:r>
            <a:endParaRPr lang="es-ES" sz="12000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B939D73-917F-4B6E-875A-F8F4B1CC24F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2000" b="1" dirty="0" smtClean="0"/>
              <a:t>COTIZACIÓN A LA SEGURIDAD SOCIAL</a:t>
            </a:r>
            <a:endParaRPr lang="es-ES" sz="2000" b="1" dirty="0"/>
          </a:p>
        </p:txBody>
      </p:sp>
    </p:spTree>
    <p:extLst>
      <p:ext uri="{BB962C8B-B14F-4D97-AF65-F5344CB8AC3E}">
        <p14:creationId xmlns:p14="http://schemas.microsoft.com/office/powerpoint/2010/main" val="1147673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123702" y="1542654"/>
            <a:ext cx="708867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350" dirty="0"/>
              <a:t>Todos el estudiantado que vaya a realizar prácticas académicas curriculares no remuneradas deberá disponer de Número de Seguridad Social (NSS).</a:t>
            </a:r>
          </a:p>
          <a:p>
            <a:endParaRPr lang="es-ES" sz="1350" dirty="0"/>
          </a:p>
          <a:p>
            <a:r>
              <a:rPr lang="es-ES" sz="1350" dirty="0"/>
              <a:t>Es aconsejable disponer de certificado digital o </a:t>
            </a:r>
            <a:r>
              <a:rPr lang="es-ES" sz="1350" dirty="0" err="1"/>
              <a:t>cl@ve</a:t>
            </a:r>
            <a:r>
              <a:rPr lang="es-ES" sz="1350" dirty="0"/>
              <a:t> para poder realizar los trámites de forma más ágil.</a:t>
            </a:r>
          </a:p>
          <a:p>
            <a:endParaRPr lang="es-ES" sz="1350" dirty="0"/>
          </a:p>
          <a:p>
            <a:r>
              <a:rPr lang="es-ES" sz="1350" dirty="0"/>
              <a:t>Para saber si se dispone de NSS la persona interesada puede realizar los siguientes pasos:</a:t>
            </a:r>
          </a:p>
          <a:p>
            <a:endParaRPr lang="es-ES" sz="1350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3702" y="3483657"/>
            <a:ext cx="6409112" cy="1500188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1364145" y="792480"/>
            <a:ext cx="6189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smtClean="0"/>
              <a:t>COTIZACIÓN DE LAS PRÁCTICAS A LA SEGURIDAD SOCIAL</a:t>
            </a:r>
            <a:endParaRPr lang="es-ES" b="1" dirty="0"/>
          </a:p>
        </p:txBody>
      </p:sp>
    </p:spTree>
    <p:extLst>
      <p:ext uri="{BB962C8B-B14F-4D97-AF65-F5344CB8AC3E}">
        <p14:creationId xmlns:p14="http://schemas.microsoft.com/office/powerpoint/2010/main" val="1823803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1520899" y="1227909"/>
            <a:ext cx="6189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smtClean="0"/>
              <a:t>COTIZACIÓN DE LAS PRÁCTICAS A LA SEGURIDAD SOCIAL</a:t>
            </a:r>
            <a:endParaRPr lang="es-ES" b="1" dirty="0"/>
          </a:p>
        </p:txBody>
      </p:sp>
      <p:sp>
        <p:nvSpPr>
          <p:cNvPr id="5" name="Rectángulo 4">
            <a:hlinkClick r:id="rId2"/>
          </p:cNvPr>
          <p:cNvSpPr/>
          <p:nvPr/>
        </p:nvSpPr>
        <p:spPr>
          <a:xfrm>
            <a:off x="1128133" y="2227112"/>
            <a:ext cx="739832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 smtClean="0"/>
              <a:t>https://portal.seg-social.gob.es/wps/portal/importass/importass/inicio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832153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518748" y="1275716"/>
            <a:ext cx="8018583" cy="4939814"/>
          </a:xfrm>
          <a:prstGeom prst="rect">
            <a:avLst/>
          </a:prstGeom>
          <a:noFill/>
          <a:ln>
            <a:solidFill>
              <a:srgbClr val="1D4F83"/>
            </a:solidFill>
          </a:ln>
        </p:spPr>
        <p:txBody>
          <a:bodyPr wrap="square" rtlCol="0">
            <a:spAutoFit/>
          </a:bodyPr>
          <a:lstStyle/>
          <a:p>
            <a:pPr lvl="0" algn="ctr" defTabSz="914400">
              <a:lnSpc>
                <a:spcPct val="150000"/>
              </a:lnSpc>
              <a:defRPr/>
            </a:pPr>
            <a:r>
              <a:rPr lang="es-ES" b="1" dirty="0">
                <a:latin typeface="Arial" charset="0"/>
                <a:cs typeface="Arial" charset="0"/>
              </a:rPr>
              <a:t>CAU: https://www.ual.es/contacta </a:t>
            </a:r>
          </a:p>
          <a:p>
            <a:pPr lvl="0" algn="ctr" defTabSz="914400">
              <a:lnSpc>
                <a:spcPct val="150000"/>
              </a:lnSpc>
              <a:defRPr/>
            </a:pPr>
            <a:r>
              <a:rPr kumimoji="0" lang="es-ES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cs typeface="Arial" charset="0"/>
              </a:rPr>
              <a:t>  950 01 </a:t>
            </a:r>
            <a:r>
              <a:rPr lang="es-ES" b="1" dirty="0" smtClean="0">
                <a:latin typeface="Arial" charset="0"/>
                <a:cs typeface="Arial" charset="0"/>
              </a:rPr>
              <a:t>53 4</a:t>
            </a:r>
            <a:r>
              <a:rPr kumimoji="0" lang="es-ES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charset="0"/>
                <a:cs typeface="Arial" charset="0"/>
              </a:rPr>
              <a:t>4</a:t>
            </a:r>
            <a:r>
              <a:rPr kumimoji="0" lang="es-ES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charset="0"/>
                <a:cs typeface="Arial" charset="0"/>
              </a:rPr>
              <a:t> </a:t>
            </a:r>
            <a:r>
              <a:rPr kumimoji="0" lang="es-ES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charset="0"/>
                <a:cs typeface="Arial" charset="0"/>
              </a:rPr>
              <a:t>;</a:t>
            </a:r>
            <a:r>
              <a:rPr kumimoji="0" lang="es-ES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cs typeface="Arial" charset="0"/>
              </a:rPr>
              <a:t> 950 01 50 06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cs typeface="Arial" charset="0"/>
                <a:hlinkClick r:id="rId3"/>
              </a:rPr>
              <a:t>serviciodeempleo@ual.es</a:t>
            </a:r>
            <a:endParaRPr kumimoji="0" lang="es-ES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charset="0"/>
              <a:cs typeface="Arial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b="1" dirty="0">
                <a:latin typeface="Arial" charset="0"/>
                <a:cs typeface="Arial" charset="0"/>
                <a:hlinkClick r:id="rId4"/>
              </a:rPr>
              <a:t>mgarcia@ual.es</a:t>
            </a:r>
            <a:endParaRPr lang="es-ES" b="1" dirty="0">
              <a:latin typeface="Arial" charset="0"/>
              <a:cs typeface="Arial" charset="0"/>
            </a:endParaRPr>
          </a:p>
          <a:p>
            <a:pPr lvl="0" algn="ctr" defTabSz="914400">
              <a:lnSpc>
                <a:spcPct val="150000"/>
              </a:lnSpc>
              <a:defRPr/>
            </a:pPr>
            <a:r>
              <a:rPr lang="es-ES" b="1" u="sng" dirty="0" smtClean="0">
                <a:latin typeface="Arial" charset="0"/>
                <a:cs typeface="Arial" charset="0"/>
                <a:hlinkClick r:id="rId5"/>
              </a:rPr>
              <a:t>ferreiro@fundacionual.es</a:t>
            </a:r>
            <a:endParaRPr lang="es-ES" b="1" u="sng" dirty="0">
              <a:latin typeface="Arial" charset="0"/>
              <a:cs typeface="Arial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cs typeface="Arial" charset="0"/>
                <a:hlinkClick r:id="rId6"/>
              </a:rPr>
              <a:t>practicas@fundacionual.es</a:t>
            </a:r>
            <a:endParaRPr kumimoji="0" lang="es-ES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charset="0"/>
              <a:cs typeface="Arial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cs typeface="Arial" charset="0"/>
              </a:rPr>
              <a:t>Nos puedes encontrar en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hlinkClick r:id="rId7"/>
              </a:rPr>
              <a:t>http://www.ual.es/empleo</a:t>
            </a:r>
            <a:endParaRPr kumimoji="0" lang="es-ES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hlinkClick r:id="rId8"/>
              </a:rPr>
              <a:t>https://fundacionual.es/</a:t>
            </a:r>
            <a:endParaRPr kumimoji="0" lang="es-ES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</a:endParaRPr>
          </a:p>
          <a:p>
            <a:pPr lvl="0" algn="ctr" defTabSz="914400">
              <a:lnSpc>
                <a:spcPct val="150000"/>
              </a:lnSpc>
              <a:defRPr/>
            </a:pPr>
            <a:r>
              <a:rPr lang="es-ES" b="1" dirty="0">
                <a:latin typeface="Arial"/>
              </a:rPr>
              <a:t> </a:t>
            </a:r>
            <a:r>
              <a:rPr lang="es-ES" b="1" dirty="0">
                <a:latin typeface="Arial"/>
                <a:hlinkClick r:id="rId9"/>
              </a:rPr>
              <a:t>https://www.facebook.com/IcaroUAL</a:t>
            </a:r>
            <a:r>
              <a:rPr lang="es-ES" u="sng" dirty="0">
                <a:latin typeface="Times New Roman" panose="02020603050405020304" pitchFamily="18" charset="0"/>
                <a:ea typeface="Calibri" panose="020F0502020204030204" pitchFamily="34" charset="0"/>
                <a:hlinkClick r:id="rId9"/>
              </a:rPr>
              <a:t>/</a:t>
            </a:r>
            <a:endParaRPr kumimoji="0" lang="es-ES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cs typeface="Arial" charset="0"/>
                <a:hlinkClick r:id="rId10"/>
              </a:rPr>
              <a:t>https://www.facebook.com/sueual</a:t>
            </a:r>
            <a:endParaRPr kumimoji="0" lang="es-ES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charset="0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657927" y="132534"/>
            <a:ext cx="7879404" cy="123110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400" b="1" dirty="0">
                <a:solidFill>
                  <a:srgbClr val="1D4F83"/>
                </a:solidFill>
                <a:latin typeface="Arial"/>
              </a:rPr>
              <a:t>CONTACTO</a:t>
            </a:r>
          </a:p>
          <a:p>
            <a:pPr algn="ctr">
              <a:defRPr/>
            </a:pPr>
            <a:r>
              <a:rPr lang="es-ES" sz="2000" b="1" dirty="0">
                <a:solidFill>
                  <a:schemeClr val="accent1"/>
                </a:solidFill>
                <a:latin typeface="Arial" charset="0"/>
                <a:cs typeface="Arial" charset="0"/>
              </a:rPr>
              <a:t>SERVICIO UNIVERSITARIO DE EMPLEO</a:t>
            </a:r>
          </a:p>
          <a:p>
            <a:pPr algn="ctr" defTabSz="914400">
              <a:lnSpc>
                <a:spcPct val="150000"/>
              </a:lnSpc>
              <a:defRPr/>
            </a:pPr>
            <a:r>
              <a:rPr lang="es-ES" sz="2000" b="1" dirty="0">
                <a:solidFill>
                  <a:schemeClr val="accent1"/>
                </a:solidFill>
                <a:latin typeface="Arial" charset="0"/>
                <a:cs typeface="Arial" charset="0"/>
              </a:rPr>
              <a:t>FUNDACIÓN DE LA UNIVERSIDAD DE ALMERIA</a:t>
            </a:r>
          </a:p>
        </p:txBody>
      </p:sp>
    </p:spTree>
    <p:extLst>
      <p:ext uri="{BB962C8B-B14F-4D97-AF65-F5344CB8AC3E}">
        <p14:creationId xmlns:p14="http://schemas.microsoft.com/office/powerpoint/2010/main" val="32381605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897821" y="17010"/>
            <a:ext cx="74274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3200" b="1" dirty="0">
                <a:solidFill>
                  <a:srgbClr val="1D4F83"/>
                </a:solidFill>
                <a:latin typeface="+mj-lt"/>
              </a:rPr>
              <a:t>SERVICIO UNIVERSITARIO DE EMPLEO</a:t>
            </a:r>
          </a:p>
        </p:txBody>
      </p:sp>
      <p:graphicFrame>
        <p:nvGraphicFramePr>
          <p:cNvPr id="8" name="7 Diagrama"/>
          <p:cNvGraphicFramePr/>
          <p:nvPr>
            <p:extLst>
              <p:ext uri="{D42A27DB-BD31-4B8C-83A1-F6EECF244321}">
                <p14:modId xmlns:p14="http://schemas.microsoft.com/office/powerpoint/2010/main" val="670944114"/>
              </p:ext>
            </p:extLst>
          </p:nvPr>
        </p:nvGraphicFramePr>
        <p:xfrm>
          <a:off x="1100799" y="723254"/>
          <a:ext cx="7224464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0" name="29 CuadroTexto"/>
          <p:cNvSpPr txBox="1"/>
          <p:nvPr/>
        </p:nvSpPr>
        <p:spPr>
          <a:xfrm>
            <a:off x="3383824" y="5049669"/>
            <a:ext cx="4248472" cy="30777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FUNDACIÓN UNIVERSIDAD DE ALMERÍA (FUAL)</a:t>
            </a:r>
          </a:p>
        </p:txBody>
      </p:sp>
      <p:pic>
        <p:nvPicPr>
          <p:cNvPr id="3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078615" y="601785"/>
            <a:ext cx="697502" cy="697502"/>
          </a:xfrm>
          <a:prstGeom prst="rect">
            <a:avLst/>
          </a:prstGeom>
          <a:solidFill>
            <a:schemeClr val="accent1"/>
          </a:solidFill>
        </p:spPr>
      </p:pic>
    </p:spTree>
    <p:extLst>
      <p:ext uri="{BB962C8B-B14F-4D97-AF65-F5344CB8AC3E}">
        <p14:creationId xmlns:p14="http://schemas.microsoft.com/office/powerpoint/2010/main" val="1636270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4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La UAL se afianza en el prestigioso ranking THE: entre las 200 primeras de  toda Europa - UALNEWS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risscrossEtching/>
                    </a14:imgEffect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331" y="0"/>
            <a:ext cx="7743571" cy="6093069"/>
          </a:xfrm>
          <a:prstGeom prst="rect">
            <a:avLst/>
          </a:prstGeom>
          <a:noFill/>
          <a:ln>
            <a:noFill/>
          </a:ln>
          <a:effectLst>
            <a:softEdge rad="635000"/>
          </a:effectLst>
        </p:spPr>
      </p:pic>
      <p:sp>
        <p:nvSpPr>
          <p:cNvPr id="78851" name="Rectangle 1"/>
          <p:cNvSpPr>
            <a:spLocks noChangeArrowheads="1"/>
          </p:cNvSpPr>
          <p:nvPr/>
        </p:nvSpPr>
        <p:spPr bwMode="auto">
          <a:xfrm>
            <a:off x="175848" y="2868428"/>
            <a:ext cx="86868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s-ES" sz="4800" b="1" i="0" u="none" strike="noStrike" kern="1200" cap="none" spc="0" normalizeH="0" baseline="0" noProof="0" dirty="0">
                <a:ln>
                  <a:noFill/>
                </a:ln>
                <a:solidFill>
                  <a:srgbClr val="1D4F8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MUCHAS GRACIAS</a:t>
            </a:r>
          </a:p>
        </p:txBody>
      </p:sp>
    </p:spTree>
    <p:extLst>
      <p:ext uri="{BB962C8B-B14F-4D97-AF65-F5344CB8AC3E}">
        <p14:creationId xmlns:p14="http://schemas.microsoft.com/office/powerpoint/2010/main" val="11033672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247226"/>
          </a:xfrm>
        </p:spPr>
        <p:txBody>
          <a:bodyPr/>
          <a:lstStyle/>
          <a:p>
            <a:pPr algn="ctr"/>
            <a:r>
              <a:rPr lang="es-ES" b="1" dirty="0"/>
              <a:t>Orientación profesional</a:t>
            </a:r>
          </a:p>
        </p:txBody>
      </p:sp>
      <p:sp>
        <p:nvSpPr>
          <p:cNvPr id="6" name="Marcador de texto 5"/>
          <p:cNvSpPr>
            <a:spLocks noGrp="1"/>
          </p:cNvSpPr>
          <p:nvPr>
            <p:ph type="body" sz="half" idx="4294967295"/>
          </p:nvPr>
        </p:nvSpPr>
        <p:spPr>
          <a:xfrm>
            <a:off x="6108192" y="1565031"/>
            <a:ext cx="2882939" cy="4364611"/>
          </a:xfrm>
        </p:spPr>
        <p:txBody>
          <a:bodyPr>
            <a:noAutofit/>
          </a:bodyPr>
          <a:lstStyle/>
          <a:p>
            <a:endParaRPr lang="es-E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Courier New" panose="02070309020205020404" pitchFamily="49" charset="0"/>
              <a:buChar char="o"/>
            </a:pP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Este programa se encarga de realizar una atención individualizada con el objetivo de ayudar a sus estudiantes en su proceso de búsqueda de empleo. </a:t>
            </a:r>
          </a:p>
          <a:p>
            <a:pPr marL="0" indent="0">
              <a:buNone/>
            </a:pPr>
            <a:endParaRPr lang="es-E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Courier New" panose="02070309020205020404" pitchFamily="49" charset="0"/>
              <a:buChar char="o"/>
            </a:pP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A través de un análisis de sus objetivos, intereses, expectativas y situación del mercado de trabajo. </a:t>
            </a:r>
          </a:p>
        </p:txBody>
      </p:sp>
      <p:pic>
        <p:nvPicPr>
          <p:cNvPr id="2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97715" y="415110"/>
            <a:ext cx="672211" cy="672211"/>
          </a:xfrm>
          <a:prstGeom prst="rect">
            <a:avLst/>
          </a:prstGeom>
          <a:solidFill>
            <a:schemeClr val="accent1"/>
          </a:solidFill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41" y="1808871"/>
            <a:ext cx="4686300" cy="3124200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9754923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C3C4E8-18B1-4252-B70E-0D647AC678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53444"/>
            <a:ext cx="9144000" cy="678980"/>
          </a:xfrm>
        </p:spPr>
        <p:txBody>
          <a:bodyPr>
            <a:normAutofit/>
          </a:bodyPr>
          <a:lstStyle/>
          <a:p>
            <a:r>
              <a:rPr lang="es-ES" sz="2800" b="1" dirty="0"/>
              <a:t>Datos de contacto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4BF023C-507A-494A-9B9C-B5E5830167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344" y="992776"/>
            <a:ext cx="4461718" cy="4859383"/>
          </a:xfrm>
        </p:spPr>
        <p:txBody>
          <a:bodyPr>
            <a:normAutofit lnSpcReduction="10000"/>
          </a:bodyPr>
          <a:lstStyle/>
          <a:p>
            <a:pPr lvl="0" eaLnBrk="0" fontAlgn="base" hangingPunct="0">
              <a:spcBef>
                <a:spcPct val="40000"/>
              </a:spcBef>
              <a:spcAft>
                <a:spcPct val="0"/>
              </a:spcAft>
              <a:buClr>
                <a:srgbClr val="1C4C74"/>
              </a:buClr>
              <a:defRPr/>
            </a:pPr>
            <a:r>
              <a:rPr lang="es-ES" sz="19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Cita previa Unidad de Orientación (Presencial u online)</a:t>
            </a:r>
            <a:endParaRPr lang="es-ES" sz="3500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eaLnBrk="0" fontAlgn="base" hangingPunct="0">
              <a:spcBef>
                <a:spcPct val="40000"/>
              </a:spcBef>
              <a:spcAft>
                <a:spcPct val="0"/>
              </a:spcAft>
              <a:buClr>
                <a:srgbClr val="1C4C74"/>
              </a:buClr>
              <a:defRPr/>
            </a:pPr>
            <a:r>
              <a:rPr lang="es-ES" sz="2800" dirty="0"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</a:p>
          <a:p>
            <a:pPr lvl="0" eaLnBrk="0" fontAlgn="base" hangingPunct="0">
              <a:spcBef>
                <a:spcPct val="40000"/>
              </a:spcBef>
              <a:spcAft>
                <a:spcPct val="0"/>
              </a:spcAft>
              <a:buClr>
                <a:srgbClr val="1C4C74"/>
              </a:buClr>
              <a:defRPr/>
            </a:pPr>
            <a:r>
              <a:rPr lang="es-ES" sz="2800" dirty="0">
                <a:latin typeface="Arial" panose="020B0604020202020204" pitchFamily="34" charset="0"/>
                <a:cs typeface="Arial" panose="020B0604020202020204" pitchFamily="34" charset="0"/>
              </a:rPr>
              <a:t>950 015 871</a:t>
            </a:r>
          </a:p>
          <a:p>
            <a:pPr lvl="0" eaLnBrk="0" fontAlgn="base" hangingPunct="0">
              <a:spcBef>
                <a:spcPct val="40000"/>
              </a:spcBef>
              <a:spcAft>
                <a:spcPct val="0"/>
              </a:spcAft>
              <a:buClr>
                <a:srgbClr val="1C4C74"/>
              </a:buClr>
              <a:defRPr/>
            </a:pPr>
            <a:r>
              <a:rPr lang="es-ES" sz="2800" dirty="0">
                <a:latin typeface="Arial" panose="020B0604020202020204" pitchFamily="34" charset="0"/>
                <a:cs typeface="Arial" panose="020B0604020202020204" pitchFamily="34" charset="0"/>
              </a:rPr>
              <a:t>950 015 604</a:t>
            </a:r>
          </a:p>
          <a:p>
            <a:pPr marL="192087" lvl="1" eaLnBrk="0" fontAlgn="base" hangingPunct="0">
              <a:spcBef>
                <a:spcPct val="40000"/>
              </a:spcBef>
              <a:spcAft>
                <a:spcPct val="0"/>
              </a:spcAft>
              <a:buClr>
                <a:srgbClr val="1C4C74"/>
              </a:buClr>
              <a:defRPr/>
            </a:pPr>
            <a:endParaRPr lang="es-ES" sz="2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92087" lvl="1" eaLnBrk="0" fontAlgn="base" hangingPunct="0">
              <a:spcBef>
                <a:spcPct val="40000"/>
              </a:spcBef>
              <a:spcAft>
                <a:spcPct val="0"/>
              </a:spcAft>
              <a:buClr>
                <a:srgbClr val="1C4C74"/>
              </a:buClr>
              <a:defRPr/>
            </a:pPr>
            <a:r>
              <a:rPr lang="es-E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Edificio PITA. Despacho 23</a:t>
            </a:r>
          </a:p>
          <a:p>
            <a:pPr marL="192087" lvl="1" eaLnBrk="0" fontAlgn="base" hangingPunct="0">
              <a:spcBef>
                <a:spcPct val="40000"/>
              </a:spcBef>
              <a:spcAft>
                <a:spcPct val="0"/>
              </a:spcAft>
              <a:buClr>
                <a:srgbClr val="1C4C74"/>
              </a:buClr>
              <a:defRPr/>
            </a:pPr>
            <a:r>
              <a:rPr lang="es-E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Universidad de Almería</a:t>
            </a:r>
          </a:p>
          <a:p>
            <a:pPr marL="192087" lvl="1" algn="just" eaLnBrk="0" fontAlgn="base" hangingPunct="0">
              <a:spcBef>
                <a:spcPct val="40000"/>
              </a:spcBef>
              <a:spcAft>
                <a:spcPct val="0"/>
              </a:spcAft>
              <a:buClr>
                <a:srgbClr val="1C4C74"/>
              </a:buClr>
              <a:defRPr/>
            </a:pPr>
            <a:endParaRPr lang="es-ES" sz="35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 eaLnBrk="0" fontAlgn="base" hangingPunct="0">
              <a:spcBef>
                <a:spcPct val="40000"/>
              </a:spcBef>
              <a:spcAft>
                <a:spcPct val="0"/>
              </a:spcAft>
              <a:buClr>
                <a:srgbClr val="1C4C74"/>
              </a:buClr>
              <a:defRPr/>
            </a:pPr>
            <a:r>
              <a:rPr lang="es-ES" sz="3500" dirty="0"/>
              <a:t> </a:t>
            </a:r>
          </a:p>
          <a:p>
            <a:pPr algn="l"/>
            <a:endParaRPr lang="es-ES" dirty="0"/>
          </a:p>
        </p:txBody>
      </p:sp>
      <p:sp>
        <p:nvSpPr>
          <p:cNvPr id="10" name="Rectángulo 9"/>
          <p:cNvSpPr/>
          <p:nvPr/>
        </p:nvSpPr>
        <p:spPr>
          <a:xfrm>
            <a:off x="4454434" y="992777"/>
            <a:ext cx="4532812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 defTabSz="914400">
              <a:defRPr/>
            </a:pPr>
            <a:r>
              <a:rPr lang="es-ES" sz="1900" b="1" dirty="0">
                <a:solidFill>
                  <a:schemeClr val="accent2"/>
                </a:solidFill>
                <a:latin typeface="Arial"/>
              </a:rPr>
              <a:t>Técnicos Programa de Orientación de la Fundación de la UAL</a:t>
            </a:r>
          </a:p>
          <a:p>
            <a:pPr lvl="1" defTabSz="914400">
              <a:defRPr/>
            </a:pPr>
            <a:endParaRPr lang="es-ES" sz="1900" dirty="0">
              <a:solidFill>
                <a:srgbClr val="00B050"/>
              </a:solidFill>
              <a:latin typeface="Arial"/>
            </a:endParaRPr>
          </a:p>
          <a:p>
            <a:pPr lvl="1" algn="ctr" defTabSz="914400"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s-ES" sz="1900" b="1" dirty="0">
                <a:solidFill>
                  <a:srgbClr val="005828"/>
                </a:solidFill>
                <a:latin typeface="Arial"/>
              </a:rPr>
              <a:t>Juan Manuel López López </a:t>
            </a:r>
            <a:r>
              <a:rPr lang="es-ES" sz="1900" dirty="0">
                <a:latin typeface="Arial"/>
              </a:rPr>
              <a:t>(</a:t>
            </a:r>
            <a:r>
              <a:rPr lang="es-ES" sz="1900" b="1" dirty="0">
                <a:solidFill>
                  <a:srgbClr val="000000"/>
                </a:solidFill>
                <a:latin typeface="Arial"/>
              </a:rPr>
              <a:t>@</a:t>
            </a:r>
            <a:r>
              <a:rPr lang="es-ES" sz="1900" u="sng" dirty="0">
                <a:solidFill>
                  <a:srgbClr val="000000"/>
                </a:solidFill>
                <a:latin typeface="Arial"/>
              </a:rPr>
              <a:t>Juanmalopez11</a:t>
            </a:r>
            <a:r>
              <a:rPr lang="es-ES" sz="1900" b="1" dirty="0">
                <a:latin typeface="Arial"/>
              </a:rPr>
              <a:t> </a:t>
            </a:r>
            <a:r>
              <a:rPr lang="es-ES" sz="1900" dirty="0">
                <a:latin typeface="Arial"/>
              </a:rPr>
              <a:t>). </a:t>
            </a:r>
          </a:p>
          <a:p>
            <a:pPr lvl="1" algn="ctr" defTabSz="914400">
              <a:defRPr/>
            </a:pPr>
            <a:endParaRPr lang="es-ES" sz="1900" dirty="0">
              <a:latin typeface="Arial"/>
            </a:endParaRPr>
          </a:p>
          <a:p>
            <a:pPr lvl="1" algn="ctr" defTabSz="914400">
              <a:defRPr/>
            </a:pPr>
            <a:r>
              <a:rPr lang="es-ES" sz="1900" dirty="0">
                <a:latin typeface="Arial"/>
              </a:rPr>
              <a:t> </a:t>
            </a:r>
            <a:r>
              <a:rPr lang="es-ES" sz="1900" dirty="0">
                <a:latin typeface="Arial"/>
                <a:hlinkClick r:id="rId3"/>
              </a:rPr>
              <a:t>jlopezm@fundacionual.es</a:t>
            </a:r>
            <a:r>
              <a:rPr lang="es-ES" sz="1900" dirty="0">
                <a:latin typeface="Arial"/>
              </a:rPr>
              <a:t> </a:t>
            </a:r>
          </a:p>
          <a:p>
            <a:pPr lvl="1" algn="ctr" defTabSz="914400">
              <a:defRPr/>
            </a:pPr>
            <a:r>
              <a:rPr lang="es-ES" sz="1900" dirty="0">
                <a:latin typeface="Arial"/>
              </a:rPr>
              <a:t>950 015 604</a:t>
            </a:r>
          </a:p>
          <a:p>
            <a:pPr lvl="1" algn="ctr" defTabSz="914400">
              <a:defRPr/>
            </a:pPr>
            <a:endParaRPr lang="es-ES" sz="1900" dirty="0">
              <a:latin typeface="Arial"/>
            </a:endParaRPr>
          </a:p>
          <a:p>
            <a:pPr lvl="1" algn="ctr" defTabSz="914400">
              <a:defRPr/>
            </a:pPr>
            <a:endParaRPr lang="es-ES" sz="1900" dirty="0">
              <a:latin typeface="Arial"/>
            </a:endParaRPr>
          </a:p>
          <a:p>
            <a:pPr lvl="1" algn="ctr" defTabSz="914400"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s-ES" sz="1900" b="1" dirty="0">
                <a:solidFill>
                  <a:srgbClr val="005828"/>
                </a:solidFill>
                <a:latin typeface="Arial"/>
              </a:rPr>
              <a:t>Elena Crespo Martínez </a:t>
            </a:r>
          </a:p>
          <a:p>
            <a:pPr lvl="1" algn="ctr" defTabSz="914400"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s-ES" sz="1900" dirty="0">
                <a:latin typeface="Arial"/>
              </a:rPr>
              <a:t>(</a:t>
            </a:r>
            <a:r>
              <a:rPr lang="es-ES" sz="1900" u="sng" dirty="0">
                <a:solidFill>
                  <a:schemeClr val="bg1"/>
                </a:solidFill>
                <a:latin typeface="Arial"/>
              </a:rPr>
              <a:t>@</a:t>
            </a:r>
            <a:r>
              <a:rPr lang="es-ES" sz="1900" u="sng" dirty="0">
                <a:solidFill>
                  <a:srgbClr val="000000"/>
                </a:solidFill>
                <a:latin typeface="Arial"/>
              </a:rPr>
              <a:t>Elena_Crespo_ </a:t>
            </a:r>
            <a:r>
              <a:rPr lang="es-ES" sz="1900" dirty="0">
                <a:latin typeface="Arial"/>
              </a:rPr>
              <a:t>).  </a:t>
            </a:r>
          </a:p>
          <a:p>
            <a:pPr lvl="1" algn="ctr" defTabSz="914400">
              <a:defRPr/>
            </a:pPr>
            <a:endParaRPr lang="es-ES" sz="1900" dirty="0">
              <a:latin typeface="Arial"/>
            </a:endParaRPr>
          </a:p>
          <a:p>
            <a:pPr lvl="1" algn="ctr" defTabSz="914400">
              <a:defRPr/>
            </a:pPr>
            <a:r>
              <a:rPr lang="es-ES" sz="1900" dirty="0">
                <a:latin typeface="Arial"/>
                <a:hlinkClick r:id="rId4"/>
              </a:rPr>
              <a:t>ecrespo@fundacionual.es</a:t>
            </a:r>
            <a:r>
              <a:rPr lang="es-ES" sz="1900" dirty="0">
                <a:latin typeface="Arial"/>
              </a:rPr>
              <a:t> </a:t>
            </a:r>
          </a:p>
          <a:p>
            <a:pPr lvl="1" algn="ctr" defTabSz="914400">
              <a:defRPr/>
            </a:pPr>
            <a:r>
              <a:rPr lang="es-ES" sz="1900" dirty="0">
                <a:latin typeface="Arial"/>
              </a:rPr>
              <a:t>950 015 871</a:t>
            </a:r>
          </a:p>
        </p:txBody>
      </p:sp>
      <p:sp>
        <p:nvSpPr>
          <p:cNvPr id="4" name="Rectángulo 3"/>
          <p:cNvSpPr/>
          <p:nvPr/>
        </p:nvSpPr>
        <p:spPr>
          <a:xfrm>
            <a:off x="4585122" y="871738"/>
            <a:ext cx="4547062" cy="5238916"/>
          </a:xfrm>
          <a:prstGeom prst="rect">
            <a:avLst/>
          </a:prstGeom>
          <a:noFill/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Rectángulo 5"/>
          <p:cNvSpPr/>
          <p:nvPr/>
        </p:nvSpPr>
        <p:spPr>
          <a:xfrm>
            <a:off x="0" y="871738"/>
            <a:ext cx="4585122" cy="5238915"/>
          </a:xfrm>
          <a:prstGeom prst="rect">
            <a:avLst/>
          </a:prstGeom>
          <a:noFill/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031" y="2554870"/>
            <a:ext cx="560714" cy="560714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22" y="2007070"/>
            <a:ext cx="560714" cy="560714"/>
          </a:xfrm>
          <a:prstGeom prst="rect">
            <a:avLst/>
          </a:prstGeom>
        </p:spPr>
      </p:pic>
      <p:sp>
        <p:nvSpPr>
          <p:cNvPr id="5" name="AutoShape 2" descr="Ubicación Icono Ilustraciones Svg, Vectoriales, Clip Art Vectorizado Libre  De Derechos. Image 62144284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7" name="AutoShape 4" descr="Ubicación Icono Ilustraciones Svg, Vectoriales, Clip Art Vectorizado Libre  De Derechos. Image 62144284.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1030" name="Picture 6" descr="Ubicación - Iconos gratis de señale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30" y="3721755"/>
            <a:ext cx="477045" cy="477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Icono De Correo Electrónico Ilustraciones Svg, Vectoriales, Clip Art  Vectorizado Libre De Derechos. Image 57158662.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158" y="3043516"/>
            <a:ext cx="293121" cy="293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2678" y="3340155"/>
            <a:ext cx="381600" cy="381600"/>
          </a:xfrm>
          <a:prstGeom prst="rect">
            <a:avLst/>
          </a:prstGeom>
        </p:spPr>
      </p:pic>
      <p:pic>
        <p:nvPicPr>
          <p:cNvPr id="17" name="Picture 10" descr="Icono De Correo Electrónico Ilustraciones Svg, Vectoriales, Clip Art  Vectorizado Libre De Derechos. Image 57158662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2167" y="5094255"/>
            <a:ext cx="290977" cy="290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0318" y="5385232"/>
            <a:ext cx="333960" cy="333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5322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66799" y="294393"/>
            <a:ext cx="6315891" cy="471306"/>
          </a:xfrm>
        </p:spPr>
        <p:txBody>
          <a:bodyPr>
            <a:noAutofit/>
          </a:bodyPr>
          <a:lstStyle/>
          <a:p>
            <a:r>
              <a:rPr lang="es-ES" sz="2800" b="1" dirty="0"/>
              <a:t>Prácticas en Empresa</a:t>
            </a:r>
          </a:p>
        </p:txBody>
      </p:sp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3141163114"/>
              </p:ext>
            </p:extLst>
          </p:nvPr>
        </p:nvGraphicFramePr>
        <p:xfrm>
          <a:off x="502920" y="1102289"/>
          <a:ext cx="8331646" cy="47299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74026" y="532942"/>
            <a:ext cx="487363" cy="487363"/>
          </a:xfrm>
          <a:prstGeom prst="rect">
            <a:avLst/>
          </a:prstGeom>
          <a:solidFill>
            <a:schemeClr val="accent1"/>
          </a:solidFill>
        </p:spPr>
      </p:pic>
    </p:spTree>
    <p:extLst>
      <p:ext uri="{BB962C8B-B14F-4D97-AF65-F5344CB8AC3E}">
        <p14:creationId xmlns:p14="http://schemas.microsoft.com/office/powerpoint/2010/main" val="28289433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6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1363629" y="237995"/>
            <a:ext cx="6400800" cy="568389"/>
          </a:xfrm>
        </p:spPr>
        <p:txBody>
          <a:bodyPr/>
          <a:lstStyle/>
          <a:p>
            <a:pPr algn="ctr"/>
            <a:r>
              <a:rPr lang="es-ES" b="1" dirty="0"/>
              <a:t>Prácticas en Empresa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4294967295"/>
          </p:nvPr>
        </p:nvSpPr>
        <p:spPr>
          <a:xfrm>
            <a:off x="0" y="949569"/>
            <a:ext cx="8871438" cy="413346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s-E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s-ES" sz="2400" b="1" dirty="0">
                <a:latin typeface="Arial" panose="020B0604020202020204" pitchFamily="34" charset="0"/>
                <a:cs typeface="Arial" panose="020B0604020202020204" pitchFamily="34" charset="0"/>
              </a:rPr>
              <a:t>PROCEDIMIENTO</a:t>
            </a:r>
          </a:p>
          <a:p>
            <a:pPr marL="0" indent="0" algn="just">
              <a:buNone/>
            </a:pP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Inscribirse través de Internet en la base de datos que para tal efecto dispone el Servicio de Empleo de la Universidad de Almería.</a:t>
            </a:r>
          </a:p>
          <a:p>
            <a:pPr marL="0" indent="0" algn="just">
              <a:buNone/>
            </a:pPr>
            <a:endParaRPr lang="es-E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s-ES" sz="2400" b="1" dirty="0">
                <a:latin typeface="Arial" panose="020B0604020202020204" pitchFamily="34" charset="0"/>
                <a:cs typeface="Arial" panose="020B0604020202020204" pitchFamily="34" charset="0"/>
              </a:rPr>
              <a:t>https://ual.portalicaro.es/ 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/>
          <a:srcRect l="25965" t="10408" r="25761" b="36612"/>
          <a:stretch/>
        </p:blipFill>
        <p:spPr>
          <a:xfrm>
            <a:off x="2924896" y="3971699"/>
            <a:ext cx="3278265" cy="2025801"/>
          </a:xfrm>
          <a:prstGeom prst="rect">
            <a:avLst/>
          </a:prstGeom>
        </p:spPr>
      </p:pic>
      <p:pic>
        <p:nvPicPr>
          <p:cNvPr id="2050" name="Picture 2" descr="Url - Iconos gratis de we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2422" y="3321067"/>
            <a:ext cx="650631" cy="650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00080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ítulo 12"/>
          <p:cNvSpPr>
            <a:spLocks noGrp="1"/>
          </p:cNvSpPr>
          <p:nvPr>
            <p:ph type="ctrTitle"/>
          </p:nvPr>
        </p:nvSpPr>
        <p:spPr>
          <a:xfrm>
            <a:off x="587972" y="285041"/>
            <a:ext cx="7827277" cy="652713"/>
          </a:xfrm>
        </p:spPr>
        <p:txBody>
          <a:bodyPr>
            <a:noAutofit/>
          </a:bodyPr>
          <a:lstStyle/>
          <a:p>
            <a:r>
              <a:rPr lang="es-ES" sz="4000" b="1" dirty="0"/>
              <a:t>BECAS TALENTO </a:t>
            </a:r>
            <a:r>
              <a:rPr lang="es-ES" sz="4000" b="1" dirty="0" smtClean="0"/>
              <a:t>D-UAL</a:t>
            </a:r>
            <a:endParaRPr lang="es-ES" sz="4000" b="1" dirty="0"/>
          </a:p>
        </p:txBody>
      </p:sp>
      <p:graphicFrame>
        <p:nvGraphicFramePr>
          <p:cNvPr id="15" name="Diagrama 14"/>
          <p:cNvGraphicFramePr/>
          <p:nvPr>
            <p:extLst>
              <p:ext uri="{D42A27DB-BD31-4B8C-83A1-F6EECF244321}">
                <p14:modId xmlns:p14="http://schemas.microsoft.com/office/powerpoint/2010/main" val="517826701"/>
              </p:ext>
            </p:extLst>
          </p:nvPr>
        </p:nvGraphicFramePr>
        <p:xfrm>
          <a:off x="691810" y="1237374"/>
          <a:ext cx="7723440" cy="45649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Imagen 4" descr="La UAL concede 20 becas Talento D-UAL-Empresa - UALNEWS">
            <a:hlinkClick r:id="rId8"/>
          </p:cNvPr>
          <p:cNvPicPr/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-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2698" y="1237374"/>
            <a:ext cx="3112551" cy="23710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42035120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ersonalizado 2">
      <a:majorFont>
        <a:latin typeface="Catamaran"/>
        <a:ea typeface=""/>
        <a:cs typeface=""/>
      </a:majorFont>
      <a:minorFont>
        <a:latin typeface="Catamaran"/>
        <a:ea typeface=""/>
        <a:cs typeface="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Tema d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11EFCF7E409075418D93116C2B5F6284" ma:contentTypeVersion="16" ma:contentTypeDescription="Crear nuevo documento." ma:contentTypeScope="" ma:versionID="92bfb0401c6c1ffd5215d933383fcc4c">
  <xsd:schema xmlns:xsd="http://www.w3.org/2001/XMLSchema" xmlns:xs="http://www.w3.org/2001/XMLSchema" xmlns:p="http://schemas.microsoft.com/office/2006/metadata/properties" xmlns:ns3="32b449e3-c5ca-4082-a87b-7de523da81f1" xmlns:ns4="372ac379-cdad-449d-95e2-422d0c8807d3" targetNamespace="http://schemas.microsoft.com/office/2006/metadata/properties" ma:root="true" ma:fieldsID="11f1322f1bb4b73a8478064ea42265de" ns3:_="" ns4:_="">
    <xsd:import namespace="32b449e3-c5ca-4082-a87b-7de523da81f1"/>
    <xsd:import namespace="372ac379-cdad-449d-95e2-422d0c8807d3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LengthInSeconds" minOccurs="0"/>
                <xsd:element ref="ns3:MediaServiceLocation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ObjectDetectorVersions" minOccurs="0"/>
                <xsd:element ref="ns3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2b449e3-c5ca-4082-a87b-7de523da81f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2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_activity" ma:index="23" nillable="true" ma:displayName="_activity" ma:hidden="true" ma:internalName="_activity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72ac379-cdad-449d-95e2-422d0c8807d3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1" nillable="true" ma:displayName="Hash de la sugerencia para compartir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32b449e3-c5ca-4082-a87b-7de523da81f1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9CAA896-8B3A-4DDB-A341-A2D1C90E523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2b449e3-c5ca-4082-a87b-7de523da81f1"/>
    <ds:schemaRef ds:uri="372ac379-cdad-449d-95e2-422d0c8807d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4C4CC06-733D-480E-B90C-4B4F65A7A95B}">
  <ds:schemaRefs>
    <ds:schemaRef ds:uri="http://purl.org/dc/terms/"/>
    <ds:schemaRef ds:uri="http://schemas.microsoft.com/office/2006/documentManagement/types"/>
    <ds:schemaRef ds:uri="http://purl.org/dc/dcmitype/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372ac379-cdad-449d-95e2-422d0c8807d3"/>
    <ds:schemaRef ds:uri="32b449e3-c5ca-4082-a87b-7de523da81f1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B8DFD3FA-8A16-4C7F-8E58-25BAC70A556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8500</TotalTime>
  <Words>2113</Words>
  <Application>Microsoft Office PowerPoint</Application>
  <PresentationFormat>Presentación en pantalla (4:3)</PresentationFormat>
  <Paragraphs>297</Paragraphs>
  <Slides>40</Slides>
  <Notes>5</Notes>
  <HiddenSlides>2</HiddenSlides>
  <MMClips>17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40</vt:i4>
      </vt:variant>
    </vt:vector>
  </HeadingPairs>
  <TitlesOfParts>
    <vt:vector size="50" baseType="lpstr">
      <vt:lpstr>Arial</vt:lpstr>
      <vt:lpstr>Aial</vt:lpstr>
      <vt:lpstr>Calibri</vt:lpstr>
      <vt:lpstr>Century Gothic</vt:lpstr>
      <vt:lpstr>Wingdings</vt:lpstr>
      <vt:lpstr>Catamaran</vt:lpstr>
      <vt:lpstr>Times New Roman</vt:lpstr>
      <vt:lpstr>Courier New</vt:lpstr>
      <vt:lpstr>Wingdings 3</vt:lpstr>
      <vt:lpstr>Tema de Office</vt:lpstr>
      <vt:lpstr>Presentación de PowerPoint</vt:lpstr>
      <vt:lpstr>ESCUELA SUPERIOR DE INGENIERÍA</vt:lpstr>
      <vt:lpstr>1</vt:lpstr>
      <vt:lpstr>Presentación de PowerPoint</vt:lpstr>
      <vt:lpstr>Orientación profesional</vt:lpstr>
      <vt:lpstr>Datos de contacto</vt:lpstr>
      <vt:lpstr>Prácticas en Empresa</vt:lpstr>
      <vt:lpstr>Prácticas en Empresa</vt:lpstr>
      <vt:lpstr>BECAS TALENTO D-UAL</vt:lpstr>
      <vt:lpstr>BECAS TALENTO –D-UAL</vt:lpstr>
      <vt:lpstr>PRÁCTICAS EXTERNAS EN EL EXTRANJERO</vt:lpstr>
      <vt:lpstr>AGENCIA DE COLOCACIÓN</vt:lpstr>
      <vt:lpstr>EMPRENDIMIENTO</vt:lpstr>
      <vt:lpstr>PROGRAMA JUMP</vt:lpstr>
      <vt:lpstr>2</vt:lpstr>
      <vt:lpstr>Presentación de PowerPoint</vt:lpstr>
      <vt:lpstr>3</vt:lpstr>
      <vt:lpstr>Presentación de PowerPoint</vt:lpstr>
      <vt:lpstr>Presentación de PowerPoint</vt:lpstr>
      <vt:lpstr>Presentación de PowerPoint</vt:lpstr>
      <vt:lpstr>4</vt:lpstr>
      <vt:lpstr>Presentación de PowerPoint</vt:lpstr>
      <vt:lpstr>Presentación de PowerPoint</vt:lpstr>
      <vt:lpstr>Presentación de PowerPoint</vt:lpstr>
      <vt:lpstr>5</vt:lpstr>
      <vt:lpstr>Presentación de PowerPoint</vt:lpstr>
      <vt:lpstr>Presentación de PowerPoint</vt:lpstr>
      <vt:lpstr>6</vt:lpstr>
      <vt:lpstr>Presentación de PowerPoint</vt:lpstr>
      <vt:lpstr>7</vt:lpstr>
      <vt:lpstr>Presentación de PowerPoint</vt:lpstr>
      <vt:lpstr>8</vt:lpstr>
      <vt:lpstr>Presentación de PowerPoint</vt:lpstr>
      <vt:lpstr>9</vt:lpstr>
      <vt:lpstr>Presentación de PowerPoint</vt:lpstr>
      <vt:lpstr>10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Kuka</dc:creator>
  <cp:lastModifiedBy>Matías GarcíA Fernández</cp:lastModifiedBy>
  <cp:revision>267</cp:revision>
  <cp:lastPrinted>2023-09-13T07:40:11Z</cp:lastPrinted>
  <dcterms:created xsi:type="dcterms:W3CDTF">2018-03-07T11:18:53Z</dcterms:created>
  <dcterms:modified xsi:type="dcterms:W3CDTF">2023-10-11T08:01:13Z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0x01010011EFCF7E409075418D93116C2B5F6284</vt:lpwstr>
  </property>
</Properties>
</file>