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293" r:id="rId5"/>
    <p:sldId id="276" r:id="rId6"/>
    <p:sldId id="290" r:id="rId7"/>
    <p:sldId id="307" r:id="rId8"/>
    <p:sldId id="304" r:id="rId9"/>
    <p:sldId id="305" r:id="rId10"/>
    <p:sldId id="306" r:id="rId11"/>
    <p:sldId id="302" r:id="rId12"/>
  </p:sldIdLst>
  <p:sldSz cx="9144000" cy="6858000" type="screen4x3"/>
  <p:notesSz cx="6797675" cy="9926638"/>
  <p:embeddedFontLst>
    <p:embeddedFont>
      <p:font typeface="Catamaran Light" panose="00000400000000000000" pitchFamily="2" charset="0"/>
      <p:regular r:id="rId14"/>
      <p:bold r:id="rId15"/>
    </p:embeddedFont>
    <p:embeddedFont>
      <p:font typeface="Catamaran Medium" panose="00000600000000000000" pitchFamily="2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gWJ6k+APSryPRvM/pm68u/s4m7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8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4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35335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0161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4887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3364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3110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0708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8081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2200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9884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7817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3661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788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6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ual.es/universidad/centros/cienciaseconomica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ual.es/estudios/grados/presentacion/plandeestudios/practicas/6319" TargetMode="External"/><Relationship Id="rId4" Type="http://schemas.openxmlformats.org/officeDocument/2006/relationships/hyperlink" Target="https://www.ual.es/universidad/centros/cienciaseconomica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890346" y="1083954"/>
            <a:ext cx="7198688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Facultad de Ciencias Económicas y Empresariales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PRESENTACIÓN PARA LOS ESTUDIANTES DE ÚLTIMO CURSO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"/>
          <p:cNvSpPr txBox="1"/>
          <p:nvPr/>
        </p:nvSpPr>
        <p:spPr>
          <a:xfrm>
            <a:off x="133164" y="3217435"/>
            <a:ext cx="8894325" cy="252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 dirty="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CONTENIDOS DE ESTA PRESENTACIÓN:</a:t>
            </a:r>
            <a:endParaRPr sz="1600" dirty="0"/>
          </a:p>
          <a:p>
            <a:pPr lvl="2">
              <a:spcBef>
                <a:spcPts val="1200"/>
              </a:spcBef>
              <a:buClr>
                <a:schemeClr val="lt1"/>
              </a:buClr>
              <a:buSzPts val="1400"/>
            </a:pPr>
            <a:r>
              <a:rPr lang="es-ES" sz="1600" b="0" i="0" u="none" strike="noStrike" cap="none" dirty="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	</a:t>
            </a:r>
            <a:r>
              <a:rPr lang="es-ES" sz="2800" b="0" i="0" u="none" strike="noStrike" cap="none" dirty="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1. </a:t>
            </a:r>
            <a:r>
              <a:rPr lang="es-ES" sz="1600" b="0" i="0" u="none" strike="noStrike" cap="none" dirty="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Página web de la Facultad y presencia en Instagram</a:t>
            </a:r>
          </a:p>
          <a:p>
            <a:pPr lvl="2">
              <a:spcBef>
                <a:spcPts val="1200"/>
              </a:spcBef>
              <a:buClr>
                <a:schemeClr val="lt1"/>
              </a:buClr>
              <a:buSzPts val="1400"/>
            </a:pPr>
            <a:r>
              <a:rPr lang="es-ES" sz="1600" dirty="0">
                <a:solidFill>
                  <a:schemeClr val="lt1"/>
                </a:solidFill>
                <a:latin typeface="Catamaran Light"/>
                <a:cs typeface="Catamaran Light"/>
                <a:sym typeface="Catamaran Light"/>
              </a:rPr>
              <a:t>	</a:t>
            </a:r>
            <a:r>
              <a:rPr lang="es-ES" sz="2800" dirty="0">
                <a:solidFill>
                  <a:schemeClr val="lt1"/>
                </a:solidFill>
                <a:latin typeface="Catamaran Light"/>
                <a:cs typeface="Catamaran Light"/>
                <a:sym typeface="Catamaran Light"/>
              </a:rPr>
              <a:t>2. </a:t>
            </a:r>
            <a:r>
              <a:rPr lang="es-ES" sz="1600" dirty="0">
                <a:solidFill>
                  <a:schemeClr val="lt1"/>
                </a:solidFill>
                <a:latin typeface="Catamaran Light"/>
                <a:cs typeface="Catamaran Light"/>
                <a:sym typeface="Catamaran Light"/>
              </a:rPr>
              <a:t>Prácticas en Empresas</a:t>
            </a:r>
          </a:p>
          <a:p>
            <a:pPr lvl="2">
              <a:spcBef>
                <a:spcPts val="1200"/>
              </a:spcBef>
              <a:buClr>
                <a:schemeClr val="lt1"/>
              </a:buClr>
              <a:buSzPts val="1400"/>
            </a:pPr>
            <a:r>
              <a:rPr lang="es-ES" sz="2800" dirty="0">
                <a:solidFill>
                  <a:schemeClr val="lt1"/>
                </a:solidFill>
                <a:latin typeface="Catamaran Light"/>
                <a:cs typeface="Catamaran Light"/>
                <a:sym typeface="Catamaran Light"/>
              </a:rPr>
              <a:t>	3. </a:t>
            </a:r>
            <a:r>
              <a:rPr lang="es-ES" sz="1600" dirty="0">
                <a:solidFill>
                  <a:schemeClr val="lt1"/>
                </a:solidFill>
                <a:latin typeface="Catamaran Light"/>
                <a:cs typeface="Catamaran Light"/>
                <a:sym typeface="Catamaran Light"/>
              </a:rPr>
              <a:t>Trabajos Fin de Grado</a:t>
            </a:r>
          </a:p>
          <a:p>
            <a:pPr lvl="2">
              <a:spcBef>
                <a:spcPts val="1200"/>
              </a:spcBef>
              <a:buClr>
                <a:schemeClr val="lt1"/>
              </a:buClr>
              <a:buSzPts val="1400"/>
            </a:pPr>
            <a:r>
              <a:rPr lang="es-ES" sz="1600" dirty="0">
                <a:solidFill>
                  <a:schemeClr val="lt1"/>
                </a:solidFill>
                <a:latin typeface="Catamaran Light"/>
                <a:cs typeface="Catamaran Light"/>
                <a:sym typeface="Catamaran Light"/>
              </a:rPr>
              <a:t>			</a:t>
            </a:r>
            <a:endParaRPr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2. Prácticas en Empresas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Fases y fechas relevantes (Grado en Turismo)</a:t>
            </a:r>
            <a:endParaRPr lang="es-ES" sz="1600" dirty="0"/>
          </a:p>
        </p:txBody>
      </p:sp>
      <p:sp>
        <p:nvSpPr>
          <p:cNvPr id="6" name="Google Shape;175;p10"/>
          <p:cNvSpPr txBox="1"/>
          <p:nvPr/>
        </p:nvSpPr>
        <p:spPr>
          <a:xfrm>
            <a:off x="-32723" y="1760417"/>
            <a:ext cx="110690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defRPr/>
            </a:pPr>
            <a:r>
              <a:rPr lang="es-ES" sz="1100" b="1" dirty="0">
                <a:solidFill>
                  <a:srgbClr val="FF0000"/>
                </a:solidFill>
                <a:latin typeface="Catamaran Light"/>
                <a:cs typeface="Catamaran Light"/>
              </a:rPr>
              <a:t>TODA ESTA INFORMACIÓN ESTÁ INDICADA EN LA WEB DE LA FACULTAD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56200" y="5565325"/>
            <a:ext cx="779451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300" dirty="0"/>
              <a:t>* Además, el tutor académico realizará en Diciembre una presentación de la asignatura y en Abril una reunión de seguimiento de las prácticas. Ambas se anunciarán por correo electrónico o aula virtual. </a:t>
            </a:r>
          </a:p>
        </p:txBody>
      </p:sp>
      <p:pic>
        <p:nvPicPr>
          <p:cNvPr id="3" name="Imagen 2" descr="Tabla&#10;&#10;El contenido generado por IA puede ser incorrecto.">
            <a:extLst>
              <a:ext uri="{FF2B5EF4-FFF2-40B4-BE49-F238E27FC236}">
                <a16:creationId xmlns:a16="http://schemas.microsoft.com/office/drawing/2014/main" id="{00DCC64D-1D4D-BC03-C0DD-C26F3D1A1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962" y="1667182"/>
            <a:ext cx="6696075" cy="375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53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2. Prácticas en Empresas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6" name="Google Shape;175;p10"/>
          <p:cNvSpPr txBox="1"/>
          <p:nvPr/>
        </p:nvSpPr>
        <p:spPr>
          <a:xfrm>
            <a:off x="643267" y="1738365"/>
            <a:ext cx="7795559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s-ES" sz="1600" b="1" dirty="0">
                <a:solidFill>
                  <a:schemeClr val="dk1"/>
                </a:solidFill>
                <a:latin typeface="Catamaran Light"/>
                <a:cs typeface="Catamaran Light"/>
              </a:rPr>
              <a:t>El estudiante debe mandar 3 emails al tutor académico</a:t>
            </a: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</a:rPr>
              <a:t> (se considera para evaluación): </a:t>
            </a:r>
          </a:p>
          <a:p>
            <a:pPr indent="-285750"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</a:rPr>
              <a:t>Al inicio de las prácticas (incorporación / datos tutor empresa / horario…).</a:t>
            </a:r>
          </a:p>
          <a:p>
            <a:pPr indent="-285750"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</a:rPr>
              <a:t>Al cumplir 100 horas de realización (primer informe de desarrollo).</a:t>
            </a:r>
          </a:p>
          <a:p>
            <a:pPr indent="-285750"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</a:rPr>
              <a:t>A la finalización (informando al tutor informalmente cómo se han desarrollado).</a:t>
            </a:r>
          </a:p>
          <a:p>
            <a:pPr>
              <a:defRPr/>
            </a:pPr>
            <a:endParaRPr lang="es-ES" sz="1600" dirty="0">
              <a:solidFill>
                <a:schemeClr val="dk1"/>
              </a:solidFill>
              <a:latin typeface="Catamaran Light"/>
              <a:cs typeface="Catamaran Light"/>
            </a:endParaRPr>
          </a:p>
          <a:p>
            <a:pPr>
              <a:defRPr/>
            </a:pP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</a:rPr>
              <a:t>Al finalizar la práctica, </a:t>
            </a:r>
            <a:r>
              <a:rPr lang="es-ES" sz="1600" b="1" dirty="0">
                <a:solidFill>
                  <a:schemeClr val="tx1"/>
                </a:solidFill>
                <a:latin typeface="Catamaran Light"/>
                <a:cs typeface="Catamaran Light"/>
              </a:rPr>
              <a:t>el estudiante debe subir su informe final en ICARO</a:t>
            </a:r>
            <a:r>
              <a:rPr lang="es-ES" sz="1600" dirty="0">
                <a:solidFill>
                  <a:schemeClr val="tx1"/>
                </a:solidFill>
                <a:latin typeface="Catamaran Light"/>
                <a:cs typeface="Catamaran Light"/>
              </a:rPr>
              <a:t> (modelo en la web de la Facultad) y </a:t>
            </a:r>
            <a:r>
              <a:rPr lang="es-ES" sz="1600" b="1" dirty="0">
                <a:solidFill>
                  <a:schemeClr val="tx1"/>
                </a:solidFill>
                <a:latin typeface="Catamaran Light"/>
                <a:cs typeface="Catamaran Light"/>
              </a:rPr>
              <a:t>el/la tutor/a de empresa también</a:t>
            </a:r>
            <a:r>
              <a:rPr lang="es-ES" sz="1600" dirty="0">
                <a:solidFill>
                  <a:schemeClr val="tx1"/>
                </a:solidFill>
                <a:latin typeface="Catamaran Light"/>
                <a:cs typeface="Catamaran Light"/>
              </a:rPr>
              <a:t>  (se activan la semana de finalización de las prácticas). </a:t>
            </a:r>
          </a:p>
          <a:p>
            <a:pPr>
              <a:defRPr/>
            </a:pPr>
            <a:endParaRPr lang="es-ES" sz="1600" dirty="0">
              <a:solidFill>
                <a:schemeClr val="dk1"/>
              </a:solidFill>
              <a:latin typeface="Catamaran Light"/>
              <a:cs typeface="Catamaran Light"/>
            </a:endParaRPr>
          </a:p>
          <a:p>
            <a:pPr>
              <a:defRPr/>
            </a:pPr>
            <a:r>
              <a:rPr lang="es-ES" sz="1600" b="1" dirty="0">
                <a:solidFill>
                  <a:schemeClr val="dk1"/>
                </a:solidFill>
                <a:latin typeface="Catamaran Light"/>
                <a:cs typeface="Catamaran Light"/>
              </a:rPr>
              <a:t>El/la tutor/a académico califica</a:t>
            </a: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</a:rPr>
              <a:t> (cuando estén disponibles la memoria del estudiante y el  informe del tutor/a de empresa). </a:t>
            </a:r>
          </a:p>
          <a:p>
            <a:pPr>
              <a:defRPr/>
            </a:pPr>
            <a:endParaRPr lang="es-ES" sz="1600" dirty="0">
              <a:solidFill>
                <a:schemeClr val="dk1"/>
              </a:solidFill>
              <a:latin typeface="Catamaran Light"/>
              <a:cs typeface="Catamaran Light"/>
            </a:endParaRPr>
          </a:p>
          <a:p>
            <a:pPr>
              <a:defRPr/>
            </a:pPr>
            <a:r>
              <a:rPr lang="es-ES" sz="1600" b="1" dirty="0">
                <a:solidFill>
                  <a:schemeClr val="dk1"/>
                </a:solidFill>
                <a:latin typeface="Catamaran Light"/>
                <a:cs typeface="Catamaran Light"/>
              </a:rPr>
              <a:t>El/la coordinador/a de prácticas de empresa cumplimenta la nota en el acta</a:t>
            </a: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</a:rPr>
              <a:t> (hasta el 01/07/2026, tanto las prácticas del 1Q y 2Q).</a:t>
            </a:r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Cuestiones a tener en cuenta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9093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/>
          <p:nvPr/>
        </p:nvSpPr>
        <p:spPr>
          <a:xfrm>
            <a:off x="3900488" y="2239030"/>
            <a:ext cx="1057275" cy="274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25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1</a:t>
            </a:r>
            <a:endParaRPr/>
          </a:p>
        </p:txBody>
      </p:sp>
      <p:sp>
        <p:nvSpPr>
          <p:cNvPr id="107" name="Google Shape;107;p4"/>
          <p:cNvSpPr txBox="1"/>
          <p:nvPr/>
        </p:nvSpPr>
        <p:spPr>
          <a:xfrm>
            <a:off x="4807744" y="3146230"/>
            <a:ext cx="3957638" cy="66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7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Página Web de la Facultad y presencia en Instagram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 txBox="1"/>
          <p:nvPr/>
        </p:nvSpPr>
        <p:spPr>
          <a:xfrm>
            <a:off x="643268" y="742950"/>
            <a:ext cx="75756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1. Página Web de la Facultad y presencia en Instagram</a:t>
            </a:r>
            <a:endParaRPr dirty="0"/>
          </a:p>
        </p:txBody>
      </p:sp>
      <p:sp>
        <p:nvSpPr>
          <p:cNvPr id="21" name="Google Shape;175;p10"/>
          <p:cNvSpPr txBox="1"/>
          <p:nvPr/>
        </p:nvSpPr>
        <p:spPr>
          <a:xfrm>
            <a:off x="2780150" y="1783089"/>
            <a:ext cx="5574615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  <a:sym typeface="Catamaran Light"/>
                <a:hlinkClick r:id="rId4"/>
              </a:rPr>
              <a:t>https://www.ual.es/universidad/centros/cienciaseconomicas</a:t>
            </a:r>
            <a:endParaRPr lang="es-ES" sz="1600" dirty="0">
              <a:solidFill>
                <a:schemeClr val="dk1"/>
              </a:solidFill>
              <a:latin typeface="Catamaran Light"/>
              <a:cs typeface="Catamaran Light"/>
              <a:sym typeface="Catamaran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575" dirty="0">
              <a:solidFill>
                <a:schemeClr val="dk1"/>
              </a:solidFill>
              <a:latin typeface="Catamaran Light"/>
              <a:cs typeface="Catamaran Light"/>
              <a:sym typeface="Catamaran Ligh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C06887F-7F5E-9E1E-5261-F0B94FE49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519" y="2129749"/>
            <a:ext cx="5037878" cy="39193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Google Shape;180;p10">
            <a:extLst>
              <a:ext uri="{FF2B5EF4-FFF2-40B4-BE49-F238E27FC236}">
                <a16:creationId xmlns:a16="http://schemas.microsoft.com/office/drawing/2014/main" id="{F8E7F598-8C55-B23C-8B50-126FF4960565}"/>
              </a:ext>
            </a:extLst>
          </p:cNvPr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Página web</a:t>
            </a:r>
            <a:endParaRPr dirty="0"/>
          </a:p>
        </p:txBody>
      </p:sp>
      <p:sp>
        <p:nvSpPr>
          <p:cNvPr id="9" name="Google Shape;175;p10">
            <a:extLst>
              <a:ext uri="{FF2B5EF4-FFF2-40B4-BE49-F238E27FC236}">
                <a16:creationId xmlns:a16="http://schemas.microsoft.com/office/drawing/2014/main" id="{814C052D-103A-60BE-EEFF-E4E5874DBF16}"/>
              </a:ext>
            </a:extLst>
          </p:cNvPr>
          <p:cNvSpPr txBox="1"/>
          <p:nvPr/>
        </p:nvSpPr>
        <p:spPr>
          <a:xfrm>
            <a:off x="654263" y="2363870"/>
            <a:ext cx="225068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dk1"/>
                </a:solidFill>
                <a:latin typeface="Catamaran Light"/>
                <a:cs typeface="Catamaran Light"/>
                <a:sym typeface="Catamaran Light"/>
              </a:rPr>
              <a:t>Nuestra web es el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2000" dirty="0">
              <a:solidFill>
                <a:schemeClr val="dk1"/>
              </a:solidFill>
              <a:latin typeface="Catamaran Light"/>
              <a:cs typeface="Catamaran Light"/>
              <a:sym typeface="Catamaran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chemeClr val="dk1"/>
                </a:solidFill>
                <a:latin typeface="Catamaran Light"/>
                <a:cs typeface="Catamaran Light"/>
                <a:sym typeface="Catamaran Light"/>
              </a:rPr>
              <a:t>EPICENTRO INFORMATIVO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 txBox="1"/>
          <p:nvPr/>
        </p:nvSpPr>
        <p:spPr>
          <a:xfrm>
            <a:off x="643268" y="742950"/>
            <a:ext cx="75756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1. Página Web de la Facultad y presencia en Instagram</a:t>
            </a:r>
            <a:endParaRPr dirty="0"/>
          </a:p>
        </p:txBody>
      </p:sp>
      <p:sp>
        <p:nvSpPr>
          <p:cNvPr id="21" name="Google Shape;175;p10"/>
          <p:cNvSpPr txBox="1"/>
          <p:nvPr/>
        </p:nvSpPr>
        <p:spPr>
          <a:xfrm>
            <a:off x="1131754" y="1947565"/>
            <a:ext cx="2992124" cy="243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  <a:sym typeface="Catamaran Light"/>
              </a:rPr>
              <a:t>Búscanos en Instagram como: </a:t>
            </a:r>
            <a:r>
              <a:rPr lang="es-ES" sz="2400" b="1" dirty="0" err="1">
                <a:solidFill>
                  <a:schemeClr val="dk1"/>
                </a:solidFill>
                <a:latin typeface="Catamaran Light"/>
                <a:cs typeface="Catamaran Light"/>
                <a:sym typeface="Catamaran Light"/>
              </a:rPr>
              <a:t>facultadcceeual</a:t>
            </a:r>
            <a:endParaRPr lang="es-ES" sz="1600" b="1" dirty="0">
              <a:solidFill>
                <a:schemeClr val="dk1"/>
              </a:solidFill>
              <a:latin typeface="Catamaran Light"/>
              <a:cs typeface="Catamaran Light"/>
              <a:sym typeface="Catamaran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600" b="1" dirty="0">
              <a:solidFill>
                <a:schemeClr val="dk1"/>
              </a:solidFill>
              <a:latin typeface="Catamaran Light"/>
              <a:cs typeface="Catamaran Light"/>
              <a:sym typeface="Catamaran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600" b="1" dirty="0">
              <a:solidFill>
                <a:schemeClr val="dk1"/>
              </a:solidFill>
              <a:latin typeface="Catamaran Light"/>
              <a:cs typeface="Catamaran Light"/>
              <a:sym typeface="Catamaran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  <a:sym typeface="Catamaran Light"/>
              </a:rPr>
              <a:t>Podrás estar informado/a de las actividades que se desarrollan en la Facultad en todo momento (incluso si eres egresado de nuestra Facultad)</a:t>
            </a:r>
          </a:p>
        </p:txBody>
      </p:sp>
      <p:sp>
        <p:nvSpPr>
          <p:cNvPr id="8" name="Google Shape;180;p10">
            <a:extLst>
              <a:ext uri="{FF2B5EF4-FFF2-40B4-BE49-F238E27FC236}">
                <a16:creationId xmlns:a16="http://schemas.microsoft.com/office/drawing/2014/main" id="{F8E7F598-8C55-B23C-8B50-126FF4960565}"/>
              </a:ext>
            </a:extLst>
          </p:cNvPr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Instagram</a:t>
            </a:r>
            <a:endParaRPr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71" y="1424795"/>
            <a:ext cx="2484436" cy="447870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49948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1"/>
          <p:cNvSpPr txBox="1"/>
          <p:nvPr/>
        </p:nvSpPr>
        <p:spPr>
          <a:xfrm>
            <a:off x="3475619" y="2239030"/>
            <a:ext cx="1057275" cy="274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250" dirty="0">
                <a:solidFill>
                  <a:srgbClr val="1D4F83"/>
                </a:solidFill>
                <a:latin typeface="Catamaran Medium"/>
                <a:cs typeface="Catamaran Medium"/>
                <a:sym typeface="Catamaran Medium"/>
              </a:rPr>
              <a:t>2</a:t>
            </a:r>
            <a:endParaRPr dirty="0"/>
          </a:p>
        </p:txBody>
      </p:sp>
      <p:sp>
        <p:nvSpPr>
          <p:cNvPr id="359" name="Google Shape;359;p21"/>
          <p:cNvSpPr txBox="1"/>
          <p:nvPr/>
        </p:nvSpPr>
        <p:spPr>
          <a:xfrm>
            <a:off x="4807744" y="3146230"/>
            <a:ext cx="3957638" cy="38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7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Prácticas en Empresas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2. Prácticas en Empresas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6" name="Google Shape;175;p10"/>
          <p:cNvSpPr txBox="1"/>
          <p:nvPr/>
        </p:nvSpPr>
        <p:spPr>
          <a:xfrm>
            <a:off x="643267" y="1990239"/>
            <a:ext cx="7795559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CURRICULARES: Obligatorias del plan (con Nota) vs Asignaturas Sustitutorias.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EXTRACURRICULARES: Opción (pueden reconocerse por las curriculares sin Nota =&gt; + Trámites y Tiempo).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Prácticas en Empresa. Gestionadas a través de la Fundación UAL. Área de empleo y formación vinculada a las empresas – Plataforma ÍCARO.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Se admite OFERTA PERFILADA (que una empresa solicite un estudiante concreto para realizar una práctica). Se salta elección de Empresas en concurrencia competitiva.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567606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Diferencia entre prácticas CURRICULARES y EXTRACURRICULARES</a:t>
            </a:r>
            <a:endParaRPr dirty="0"/>
          </a:p>
        </p:txBody>
      </p:sp>
      <p:sp>
        <p:nvSpPr>
          <p:cNvPr id="2" name="Google Shape;180;p10">
            <a:extLst>
              <a:ext uri="{FF2B5EF4-FFF2-40B4-BE49-F238E27FC236}">
                <a16:creationId xmlns:a16="http://schemas.microsoft.com/office/drawing/2014/main" id="{76D7BE25-5A26-25F5-D249-2E25D72C4544}"/>
              </a:ext>
            </a:extLst>
          </p:cNvPr>
          <p:cNvSpPr txBox="1"/>
          <p:nvPr/>
        </p:nvSpPr>
        <p:spPr>
          <a:xfrm>
            <a:off x="842324" y="3244336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Gestión y presentación CURRICULARES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9620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2. Prácticas en Empresas</a:t>
            </a:r>
          </a:p>
        </p:txBody>
      </p:sp>
      <p:sp>
        <p:nvSpPr>
          <p:cNvPr id="6" name="Google Shape;175;p10"/>
          <p:cNvSpPr txBox="1"/>
          <p:nvPr/>
        </p:nvSpPr>
        <p:spPr>
          <a:xfrm>
            <a:off x="643268" y="1869905"/>
            <a:ext cx="3805640" cy="345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 través de dos </a:t>
            </a:r>
            <a:r>
              <a:rPr lang="es-ES" sz="1575" dirty="0" err="1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sub-sitios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Web de la Facultad &gt; pestaña inicio &gt; hacemos </a:t>
            </a:r>
            <a:r>
              <a:rPr lang="es-ES" sz="1575" i="1" dirty="0" err="1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scroll</a:t>
            </a:r>
            <a:r>
              <a:rPr lang="es-ES" sz="1575" i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</a:t>
            </a:r>
            <a:r>
              <a:rPr lang="es-ES" sz="1575" i="1" dirty="0" err="1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down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y llegamos al siguiente menú: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Web de cada titulación (ejemplo: Grado en Economía):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¿Dónde encontrar toda la información que necesito saber sobre las prácticas en empresas?</a:t>
            </a:r>
            <a:endParaRPr dirty="0"/>
          </a:p>
        </p:txBody>
      </p:sp>
      <p:sp>
        <p:nvSpPr>
          <p:cNvPr id="8" name="Google Shape;175;p10"/>
          <p:cNvSpPr txBox="1"/>
          <p:nvPr/>
        </p:nvSpPr>
        <p:spPr>
          <a:xfrm>
            <a:off x="601247" y="3182238"/>
            <a:ext cx="413325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120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  <a:hlinkClick r:id="rId4"/>
              </a:rPr>
              <a:t>https://www.ual.es/universidad/centros/cienciaseconomicas</a:t>
            </a:r>
            <a:endParaRPr lang="es-ES" sz="12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10" name="Google Shape;175;p10"/>
          <p:cNvSpPr txBox="1"/>
          <p:nvPr/>
        </p:nvSpPr>
        <p:spPr>
          <a:xfrm>
            <a:off x="315658" y="5079050"/>
            <a:ext cx="584775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105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  <a:hlinkClick r:id="rId5"/>
              </a:rPr>
              <a:t>https://www.ual.es/estudios/grados/presentacion/plandeestudos/practicas/6319</a:t>
            </a:r>
            <a:endParaRPr lang="es-ES" sz="105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lvl="0"/>
            <a:endParaRPr lang="es-ES" sz="105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497" y="3716720"/>
            <a:ext cx="4098788" cy="23627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 descr="Interfaz de usuario gráfica, Aplicación, Word, Sitio web&#10;&#10;El contenido generado por IA puede ser incorrecto.">
            <a:extLst>
              <a:ext uri="{FF2B5EF4-FFF2-40B4-BE49-F238E27FC236}">
                <a16:creationId xmlns:a16="http://schemas.microsoft.com/office/drawing/2014/main" id="{A97E511A-84DD-E503-EA11-9C99A22E28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497" y="1590981"/>
            <a:ext cx="4123095" cy="204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13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2. Prácticas en Empresas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Fases y fechas relevantes </a:t>
            </a:r>
            <a:r>
              <a:rPr lang="es-ES" sz="1575" b="1" u="sng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1Q</a:t>
            </a: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(GADE, GECO, GFYCO, GMIM)</a:t>
            </a:r>
            <a:endParaRPr lang="es-ES" sz="1600" dirty="0"/>
          </a:p>
        </p:txBody>
      </p:sp>
      <p:sp>
        <p:nvSpPr>
          <p:cNvPr id="9" name="Google Shape;175;p10"/>
          <p:cNvSpPr txBox="1"/>
          <p:nvPr/>
        </p:nvSpPr>
        <p:spPr>
          <a:xfrm>
            <a:off x="7543553" y="4732090"/>
            <a:ext cx="179754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s-ES" sz="1200" dirty="0">
                <a:solidFill>
                  <a:schemeClr val="dk1"/>
                </a:solidFill>
                <a:latin typeface="Catamaran Light"/>
                <a:cs typeface="Catamaran Light"/>
              </a:rPr>
              <a:t>200 horas (en horario a acordar con empresas)</a:t>
            </a:r>
          </a:p>
          <a:p>
            <a:pPr>
              <a:defRPr/>
            </a:pPr>
            <a:r>
              <a:rPr lang="es-ES" dirty="0">
                <a:solidFill>
                  <a:schemeClr val="dk1"/>
                </a:solidFill>
                <a:latin typeface="Catamaran Light"/>
                <a:cs typeface="Catamaran Light"/>
              </a:rPr>
              <a:t>	</a:t>
            </a:r>
          </a:p>
        </p:txBody>
      </p:sp>
      <p:sp>
        <p:nvSpPr>
          <p:cNvPr id="11" name="Google Shape;175;p10"/>
          <p:cNvSpPr txBox="1"/>
          <p:nvPr/>
        </p:nvSpPr>
        <p:spPr>
          <a:xfrm>
            <a:off x="19529" y="1760417"/>
            <a:ext cx="110690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defRPr/>
            </a:pPr>
            <a:r>
              <a:rPr lang="es-ES" sz="1100" b="1" dirty="0">
                <a:solidFill>
                  <a:srgbClr val="FF0000"/>
                </a:solidFill>
                <a:latin typeface="Catamaran Light"/>
                <a:cs typeface="Catamaran Light"/>
              </a:rPr>
              <a:t>TODA ESTA INFORMACIÓN ESTÁ INDICADA EN LA WEB DE LA FACULTAD</a:t>
            </a:r>
          </a:p>
        </p:txBody>
      </p:sp>
      <p:pic>
        <p:nvPicPr>
          <p:cNvPr id="3" name="Imagen 2" descr="Tabla&#10;&#10;El contenido generado por IA puede ser incorrecto.">
            <a:extLst>
              <a:ext uri="{FF2B5EF4-FFF2-40B4-BE49-F238E27FC236}">
                <a16:creationId xmlns:a16="http://schemas.microsoft.com/office/drawing/2014/main" id="{3A81ED53-353D-32A1-51BE-1A1667B63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0" y="1661206"/>
            <a:ext cx="6419850" cy="439669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785A5CE-9149-2269-7D5F-EA817C635E45}"/>
              </a:ext>
            </a:extLst>
          </p:cNvPr>
          <p:cNvSpPr/>
          <p:nvPr/>
        </p:nvSpPr>
        <p:spPr>
          <a:xfrm>
            <a:off x="1047750" y="4743450"/>
            <a:ext cx="6419850" cy="52387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7284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2. Prácticas en Empresas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Fases y fechas relevantes </a:t>
            </a:r>
            <a:r>
              <a:rPr lang="es-ES" sz="1575" b="1" u="sng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2Q</a:t>
            </a: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(GADE, GECO, GFYCO, GMIM y Doble Grado en Derecho y ADE*)</a:t>
            </a:r>
            <a:endParaRPr lang="es-ES" sz="1600" dirty="0"/>
          </a:p>
        </p:txBody>
      </p:sp>
      <p:sp>
        <p:nvSpPr>
          <p:cNvPr id="10" name="Google Shape;175;p10"/>
          <p:cNvSpPr txBox="1"/>
          <p:nvPr/>
        </p:nvSpPr>
        <p:spPr>
          <a:xfrm>
            <a:off x="7183246" y="4707375"/>
            <a:ext cx="179754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s-ES" sz="1200" dirty="0">
                <a:solidFill>
                  <a:schemeClr val="dk1"/>
                </a:solidFill>
                <a:latin typeface="Catamaran Light"/>
                <a:cs typeface="Catamaran Light"/>
              </a:rPr>
              <a:t>200 horas (en horario a acordar con empresas)</a:t>
            </a:r>
          </a:p>
          <a:p>
            <a:pPr>
              <a:defRPr/>
            </a:pPr>
            <a:r>
              <a:rPr lang="es-ES" dirty="0">
                <a:solidFill>
                  <a:schemeClr val="dk1"/>
                </a:solidFill>
                <a:latin typeface="Catamaran Light"/>
                <a:cs typeface="Catamaran Light"/>
              </a:rPr>
              <a:t>	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316643" y="1846973"/>
            <a:ext cx="1846944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</a:rPr>
              <a:t>* Sólo para los alumnos del Doble Grado en Derecho y ADE que hayan elegido realizar las Prácticas en Empresa en ADE (código de asignatura: 63104227)</a:t>
            </a:r>
          </a:p>
        </p:txBody>
      </p:sp>
      <p:sp>
        <p:nvSpPr>
          <p:cNvPr id="9" name="Google Shape;175;p10"/>
          <p:cNvSpPr txBox="1"/>
          <p:nvPr/>
        </p:nvSpPr>
        <p:spPr>
          <a:xfrm>
            <a:off x="-32723" y="1760417"/>
            <a:ext cx="110690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defRPr/>
            </a:pPr>
            <a:r>
              <a:rPr lang="es-ES" sz="1100" b="1" dirty="0">
                <a:solidFill>
                  <a:srgbClr val="FF0000"/>
                </a:solidFill>
                <a:latin typeface="Catamaran Light"/>
                <a:cs typeface="Catamaran Light"/>
              </a:rPr>
              <a:t>TODA ESTA INFORMACIÓN ESTÁ INDICADA EN LA WEB DE LA FACULTAD</a:t>
            </a:r>
          </a:p>
        </p:txBody>
      </p:sp>
      <p:pic>
        <p:nvPicPr>
          <p:cNvPr id="5" name="Imagen 4" descr="Tabla&#10;&#10;El contenido generado por IA puede ser incorrecto.">
            <a:extLst>
              <a:ext uri="{FF2B5EF4-FFF2-40B4-BE49-F238E27FC236}">
                <a16:creationId xmlns:a16="http://schemas.microsoft.com/office/drawing/2014/main" id="{34BE49E8-F215-8A4E-36AF-7E3C51D90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5" y="1623090"/>
            <a:ext cx="6234112" cy="437766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17095" y="4714558"/>
            <a:ext cx="6200171" cy="52035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09826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659</Words>
  <Application>Microsoft Office PowerPoint</Application>
  <PresentationFormat>Presentación en pantalla (4:3)</PresentationFormat>
  <Paragraphs>75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Catamaran Light</vt:lpstr>
      <vt:lpstr>Catamaran Medium</vt:lpstr>
      <vt:lpstr>Wingdings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Kuka</dc:creator>
  <cp:lastModifiedBy>Jose Antonio Ubeda Lopez</cp:lastModifiedBy>
  <cp:revision>62</cp:revision>
  <cp:lastPrinted>2023-09-05T07:53:08Z</cp:lastPrinted>
  <dcterms:created xsi:type="dcterms:W3CDTF">2018-03-07T11:18:53Z</dcterms:created>
  <dcterms:modified xsi:type="dcterms:W3CDTF">2025-09-10T11:33:49Z</dcterms:modified>
</cp:coreProperties>
</file>