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26"/>
  </p:notesMasterIdLst>
  <p:sldIdLst>
    <p:sldId id="256" r:id="rId2"/>
    <p:sldId id="259" r:id="rId3"/>
    <p:sldId id="260" r:id="rId4"/>
    <p:sldId id="293" r:id="rId5"/>
    <p:sldId id="263" r:id="rId6"/>
    <p:sldId id="264" r:id="rId7"/>
    <p:sldId id="303" r:id="rId8"/>
    <p:sldId id="294" r:id="rId9"/>
    <p:sldId id="295" r:id="rId10"/>
    <p:sldId id="296" r:id="rId11"/>
    <p:sldId id="299" r:id="rId12"/>
    <p:sldId id="301" r:id="rId13"/>
    <p:sldId id="298" r:id="rId14"/>
    <p:sldId id="297" r:id="rId15"/>
    <p:sldId id="308" r:id="rId16"/>
    <p:sldId id="309" r:id="rId17"/>
    <p:sldId id="276" r:id="rId18"/>
    <p:sldId id="290" r:id="rId19"/>
    <p:sldId id="307" r:id="rId20"/>
    <p:sldId id="304" r:id="rId21"/>
    <p:sldId id="305" r:id="rId22"/>
    <p:sldId id="306" r:id="rId23"/>
    <p:sldId id="302" r:id="rId24"/>
    <p:sldId id="292" r:id="rId25"/>
  </p:sldIdLst>
  <p:sldSz cx="9144000" cy="6858000" type="screen4x3"/>
  <p:notesSz cx="6858000" cy="9144000"/>
  <p:embeddedFontLst>
    <p:embeddedFont>
      <p:font typeface="Catamaran Light" panose="00000400000000000000" pitchFamily="2" charset="0"/>
      <p:regular r:id="rId27"/>
      <p:bold r:id="rId28"/>
    </p:embeddedFont>
    <p:embeddedFont>
      <p:font typeface="Catamaran Medium" panose="00000600000000000000" pitchFamily="2" charset="0"/>
      <p:regular r:id="rId29"/>
      <p:bold r:id="rId30"/>
    </p:embeddedFont>
    <p:embeddedFont>
      <p:font typeface="Calibri" panose="020F0502020204030204" pitchFamily="34" charset="0"/>
      <p:regular r:id="rId31"/>
      <p:bold r:id="rId32"/>
      <p:italic r:id="rId33"/>
      <p:boldItalic r:id="rId3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47" roundtripDataSignature="AMtx7mgWJ6k+APSryPRvM/pm68u/s4m7t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9" d="100"/>
          <a:sy n="109" d="100"/>
        </p:scale>
        <p:origin x="167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51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font" Target="fonts/font8.fntdata"/><Relationship Id="rId47" Type="http://customschemas.google.com/relationships/presentationmetadata" Target="metadata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7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3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6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2.fntdata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5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1.fntdata"/><Relationship Id="rId30" Type="http://schemas.openxmlformats.org/officeDocument/2006/relationships/font" Target="fonts/font4.fntdata"/><Relationship Id="rId48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3" name="Google Shape;163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30604490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3" name="Google Shape;163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27771773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3" name="Google Shape;163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6903841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3" name="Google Shape;163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79265420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3" name="Google Shape;163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8425141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4" name="Google Shape;474;p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5" name="Google Shape;475;p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5054514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3" name="Google Shape;163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02972668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4" name="Google Shape;354;p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5" name="Google Shape;355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3" name="Google Shape;163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7988476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3" name="Google Shape;163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51781775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3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3" name="Google Shape;163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01366195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3" name="Google Shape;163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61788137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3" name="Google Shape;163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87488747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3" name="Google Shape;163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35336440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4745949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10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10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75808128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6" name="Google Shape;156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3" name="Google Shape;163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3" name="Google Shape;163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5990291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3" name="Google Shape;163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5810250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3" name="Google Shape;163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297485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apositiva de título" type="title">
  <p:cSld name="TITL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36"/>
          <p:cNvSpPr txBox="1"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36"/>
          <p:cNvSpPr txBox="1"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4" name="Google Shape;14;p36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36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36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y texto vertical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45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45"/>
          <p:cNvSpPr txBox="1">
            <a:spLocks noGrp="1"/>
          </p:cNvSpPr>
          <p:nvPr>
            <p:ph type="body" idx="1"/>
          </p:nvPr>
        </p:nvSpPr>
        <p:spPr>
          <a:xfrm rot="5400000">
            <a:off x="2396331" y="57944"/>
            <a:ext cx="4351338" cy="788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45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45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45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vertical y texto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46"/>
          <p:cNvSpPr txBox="1">
            <a:spLocks noGrp="1"/>
          </p:cNvSpPr>
          <p:nvPr>
            <p:ph type="title"/>
          </p:nvPr>
        </p:nvSpPr>
        <p:spPr>
          <a:xfrm rot="5400000">
            <a:off x="4623594" y="2285207"/>
            <a:ext cx="5811838" cy="1971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46"/>
          <p:cNvSpPr txBox="1">
            <a:spLocks noGrp="1"/>
          </p:cNvSpPr>
          <p:nvPr>
            <p:ph type="body" idx="1"/>
          </p:nvPr>
        </p:nvSpPr>
        <p:spPr>
          <a:xfrm rot="5400000">
            <a:off x="623094" y="370681"/>
            <a:ext cx="5811838" cy="5800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46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46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46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y objetos" type="obj">
  <p:cSld name="OBJECT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37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37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0" name="Google Shape;20;p37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37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37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cabezado de sección" type="secHead">
  <p:cSld name="SECTION_HEADER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38"/>
          <p:cNvSpPr txBox="1"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38"/>
          <p:cNvSpPr txBox="1"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26" name="Google Shape;26;p38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38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38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os objetos" type="twoObj">
  <p:cSld name="TWO_OBJECTS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39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39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38862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2" name="Google Shape;32;p39"/>
          <p:cNvSpPr txBox="1">
            <a:spLocks noGrp="1"/>
          </p:cNvSpPr>
          <p:nvPr>
            <p:ph type="body" idx="2"/>
          </p:nvPr>
        </p:nvSpPr>
        <p:spPr>
          <a:xfrm>
            <a:off x="4629150" y="1825625"/>
            <a:ext cx="38862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3" name="Google Shape;33;p39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39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39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ación" type="twoTxTwoObj">
  <p:cSld name="TWO_OBJECTS_WITH_TEXT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40"/>
          <p:cNvSpPr txBox="1"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40"/>
          <p:cNvSpPr txBox="1"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39" name="Google Shape;39;p40"/>
          <p:cNvSpPr txBox="1">
            <a:spLocks noGrp="1"/>
          </p:cNvSpPr>
          <p:nvPr>
            <p:ph type="body" idx="2"/>
          </p:nvPr>
        </p:nvSpPr>
        <p:spPr>
          <a:xfrm>
            <a:off x="629842" y="2505075"/>
            <a:ext cx="3868340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0" name="Google Shape;40;p40"/>
          <p:cNvSpPr txBox="1">
            <a:spLocks noGrp="1"/>
          </p:cNvSpPr>
          <p:nvPr>
            <p:ph type="body" idx="3"/>
          </p:nvPr>
        </p:nvSpPr>
        <p:spPr>
          <a:xfrm>
            <a:off x="4629150" y="1681163"/>
            <a:ext cx="3887391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1" name="Google Shape;41;p40"/>
          <p:cNvSpPr txBox="1">
            <a:spLocks noGrp="1"/>
          </p:cNvSpPr>
          <p:nvPr>
            <p:ph type="body" idx="4"/>
          </p:nvPr>
        </p:nvSpPr>
        <p:spPr>
          <a:xfrm>
            <a:off x="4629150" y="2505075"/>
            <a:ext cx="3887391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2" name="Google Shape;42;p40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40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40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olo el título" type="titleOnly">
  <p:cSld name="TITLE_ONLY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41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41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41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41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 blanco" type="blank">
  <p:cSld name="BLANK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42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42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42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ido con título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43"/>
          <p:cNvSpPr txBox="1"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43"/>
          <p:cNvSpPr txBox="1">
            <a:spLocks noGrp="1"/>
          </p:cNvSpPr>
          <p:nvPr>
            <p:ph type="body" idx="1"/>
          </p:nvPr>
        </p:nvSpPr>
        <p:spPr>
          <a:xfrm>
            <a:off x="3887391" y="987426"/>
            <a:ext cx="462915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43"/>
          <p:cNvSpPr txBox="1">
            <a:spLocks noGrp="1"/>
          </p:cNvSpPr>
          <p:nvPr>
            <p:ph type="body" idx="2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58" name="Google Shape;58;p43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43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43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n con título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44"/>
          <p:cNvSpPr txBox="1"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44"/>
          <p:cNvSpPr>
            <a:spLocks noGrp="1"/>
          </p:cNvSpPr>
          <p:nvPr>
            <p:ph type="pic" idx="2"/>
          </p:nvPr>
        </p:nvSpPr>
        <p:spPr>
          <a:xfrm>
            <a:off x="3887391" y="987426"/>
            <a:ext cx="462915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44"/>
          <p:cNvSpPr txBox="1">
            <a:spLocks noGrp="1"/>
          </p:cNvSpPr>
          <p:nvPr>
            <p:ph type="body" idx="1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5" name="Google Shape;65;p44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44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44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35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35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35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35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35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hyperlink" Target="mailto:decaccee@ual.es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hyperlink" Target="https://www.ual.es/estudios/grados/presentacion/plandeestudios/practicas/6319" TargetMode="External"/><Relationship Id="rId4" Type="http://schemas.openxmlformats.org/officeDocument/2006/relationships/hyperlink" Target="https://www.ual.es/universidad/centros/cienciaseconomicas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hyperlink" Target="https://www.ual.es/universidad/centros/cienciaseconomicas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7" Type="http://schemas.openxmlformats.org/officeDocument/2006/relationships/hyperlink" Target="https://www.ual.es/estudios/grados/presentacion/plandeestudios/trabajofinestudios/6410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ual.es/universidad/centros/cienciaseconomicas" TargetMode="Externa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ual.es/universidad/centros/cienciaseconomicas/informacion/trabajos-fin-de-grado-facultad-ciencias-economicas-y-empresariales" TargetMode="Externa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" name="Google Shape;84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85" name="Google Shape;85;p1"/>
          <p:cNvSpPr txBox="1"/>
          <p:nvPr/>
        </p:nvSpPr>
        <p:spPr>
          <a:xfrm>
            <a:off x="1890346" y="1083954"/>
            <a:ext cx="7198688" cy="9848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400" b="0" i="0" u="none" strike="noStrike" cap="none" dirty="0">
                <a:solidFill>
                  <a:srgbClr val="1D4F83"/>
                </a:solidFill>
                <a:latin typeface="Catamaran Medium"/>
                <a:ea typeface="Catamaran Medium"/>
                <a:cs typeface="Catamaran Medium"/>
                <a:sym typeface="Catamaran Medium"/>
              </a:rPr>
              <a:t>Facultad de Ciencias Económicas y Empresariales</a:t>
            </a:r>
            <a:endParaRPr dirty="0"/>
          </a:p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000" b="0" i="0" u="none" strike="noStrike" cap="none" dirty="0">
                <a:solidFill>
                  <a:srgbClr val="1D4F83"/>
                </a:solidFill>
                <a:latin typeface="Catamaran Light"/>
                <a:ea typeface="Catamaran Light"/>
                <a:cs typeface="Catamaran Light"/>
                <a:sym typeface="Catamaran Light"/>
              </a:rPr>
              <a:t>PRESENTACIÓN PARA LOS </a:t>
            </a:r>
            <a:r>
              <a:rPr lang="es-ES" sz="2000" b="0" i="0" u="none" strike="noStrike" cap="none" dirty="0" smtClean="0">
                <a:solidFill>
                  <a:srgbClr val="1D4F83"/>
                </a:solidFill>
                <a:latin typeface="Catamaran Light"/>
                <a:ea typeface="Catamaran Light"/>
                <a:cs typeface="Catamaran Light"/>
                <a:sym typeface="Catamaran Light"/>
              </a:rPr>
              <a:t>ESTUDIANTES </a:t>
            </a:r>
            <a:r>
              <a:rPr lang="es-ES" sz="2000" b="0" i="0" u="none" strike="noStrike" cap="none" dirty="0">
                <a:solidFill>
                  <a:srgbClr val="1D4F83"/>
                </a:solidFill>
                <a:latin typeface="Catamaran Light"/>
                <a:ea typeface="Catamaran Light"/>
                <a:cs typeface="Catamaran Light"/>
                <a:sym typeface="Catamaran Light"/>
              </a:rPr>
              <a:t>DE ÚLTIMO CURSO</a:t>
            </a:r>
          </a:p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86;p1"/>
          <p:cNvSpPr txBox="1"/>
          <p:nvPr/>
        </p:nvSpPr>
        <p:spPr>
          <a:xfrm>
            <a:off x="133164" y="3217435"/>
            <a:ext cx="8894325" cy="27083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 b="1" i="0" u="none" strike="noStrike" cap="none" dirty="0">
                <a:solidFill>
                  <a:schemeClr val="lt1"/>
                </a:solidFill>
                <a:latin typeface="Catamaran Light"/>
                <a:ea typeface="Catamaran Light"/>
                <a:cs typeface="Catamaran Light"/>
                <a:sym typeface="Catamaran Light"/>
              </a:rPr>
              <a:t>CONTENIDOS DE ESTA PRESENTACIÓN:</a:t>
            </a:r>
            <a:endParaRPr sz="1600" dirty="0"/>
          </a:p>
          <a:p>
            <a:pPr lvl="2">
              <a:spcBef>
                <a:spcPts val="1200"/>
              </a:spcBef>
              <a:buClr>
                <a:schemeClr val="lt1"/>
              </a:buClr>
              <a:buSzPts val="1400"/>
            </a:pPr>
            <a:r>
              <a:rPr lang="es-ES" sz="1600" b="0" i="0" u="none" strike="noStrike" cap="none" dirty="0">
                <a:solidFill>
                  <a:schemeClr val="lt1"/>
                </a:solidFill>
                <a:latin typeface="Catamaran Light"/>
                <a:ea typeface="Catamaran Light"/>
                <a:cs typeface="Catamaran Light"/>
                <a:sym typeface="Catamaran Light"/>
              </a:rPr>
              <a:t>	</a:t>
            </a:r>
            <a:r>
              <a:rPr lang="es-ES" sz="2800" b="0" i="0" u="none" strike="noStrike" cap="none" dirty="0">
                <a:solidFill>
                  <a:schemeClr val="lt1"/>
                </a:solidFill>
                <a:latin typeface="Catamaran Light"/>
                <a:ea typeface="Catamaran Light"/>
                <a:cs typeface="Catamaran Light"/>
                <a:sym typeface="Catamaran Light"/>
              </a:rPr>
              <a:t>1. </a:t>
            </a:r>
            <a:r>
              <a:rPr lang="es-ES" sz="1600" b="0" i="0" u="none" strike="noStrike" cap="none" dirty="0">
                <a:solidFill>
                  <a:schemeClr val="lt1"/>
                </a:solidFill>
                <a:latin typeface="Catamaran Light"/>
                <a:ea typeface="Catamaran Light"/>
                <a:cs typeface="Catamaran Light"/>
                <a:sym typeface="Catamaran Light"/>
              </a:rPr>
              <a:t>Página web de la Facultad y presencia en Instagram</a:t>
            </a:r>
          </a:p>
          <a:p>
            <a:pPr lvl="2">
              <a:spcBef>
                <a:spcPts val="1200"/>
              </a:spcBef>
              <a:buClr>
                <a:schemeClr val="lt1"/>
              </a:buClr>
              <a:buSzPts val="1400"/>
            </a:pPr>
            <a:r>
              <a:rPr lang="es-ES" sz="1600" dirty="0">
                <a:solidFill>
                  <a:schemeClr val="lt1"/>
                </a:solidFill>
                <a:latin typeface="Catamaran Light"/>
                <a:cs typeface="Catamaran Light"/>
                <a:sym typeface="Catamaran Light"/>
              </a:rPr>
              <a:t>	</a:t>
            </a:r>
            <a:r>
              <a:rPr lang="es-ES" sz="2800" dirty="0">
                <a:solidFill>
                  <a:schemeClr val="lt1"/>
                </a:solidFill>
                <a:latin typeface="Catamaran Light"/>
                <a:cs typeface="Catamaran Light"/>
                <a:sym typeface="Catamaran Light"/>
              </a:rPr>
              <a:t>2. </a:t>
            </a:r>
            <a:r>
              <a:rPr lang="es-ES" sz="1600" dirty="0">
                <a:solidFill>
                  <a:schemeClr val="lt1"/>
                </a:solidFill>
                <a:latin typeface="Catamaran Light"/>
                <a:cs typeface="Catamaran Light"/>
                <a:sym typeface="Catamaran Light"/>
              </a:rPr>
              <a:t>Trabajos Fin de Grado</a:t>
            </a:r>
          </a:p>
          <a:p>
            <a:pPr lvl="2">
              <a:spcBef>
                <a:spcPts val="1200"/>
              </a:spcBef>
              <a:buClr>
                <a:schemeClr val="lt1"/>
              </a:buClr>
              <a:buSzPts val="1400"/>
            </a:pPr>
            <a:r>
              <a:rPr lang="es-ES" sz="1600" dirty="0">
                <a:solidFill>
                  <a:schemeClr val="lt1"/>
                </a:solidFill>
                <a:latin typeface="Catamaran Light"/>
                <a:cs typeface="Catamaran Light"/>
                <a:sym typeface="Catamaran Light"/>
              </a:rPr>
              <a:t>	</a:t>
            </a:r>
            <a:r>
              <a:rPr lang="es-ES" sz="2800" dirty="0">
                <a:solidFill>
                  <a:schemeClr val="lt1"/>
                </a:solidFill>
                <a:latin typeface="Catamaran Light"/>
                <a:cs typeface="Catamaran Light"/>
                <a:sym typeface="Catamaran Light"/>
              </a:rPr>
              <a:t>3. </a:t>
            </a:r>
            <a:r>
              <a:rPr lang="es-ES" sz="1600" dirty="0">
                <a:solidFill>
                  <a:schemeClr val="lt1"/>
                </a:solidFill>
                <a:latin typeface="Catamaran Light"/>
                <a:cs typeface="Catamaran Light"/>
                <a:sym typeface="Catamaran Light"/>
              </a:rPr>
              <a:t>Evaluación por Compensación </a:t>
            </a:r>
            <a:r>
              <a:rPr lang="es-ES" sz="1600" dirty="0" smtClean="0">
                <a:solidFill>
                  <a:schemeClr val="lt1"/>
                </a:solidFill>
                <a:latin typeface="Catamaran Light"/>
                <a:cs typeface="Catamaran Light"/>
                <a:sym typeface="Catamaran Light"/>
              </a:rPr>
              <a:t>Curricular</a:t>
            </a:r>
            <a:endParaRPr lang="es-ES" sz="1600" dirty="0">
              <a:solidFill>
                <a:schemeClr val="lt1"/>
              </a:solidFill>
              <a:latin typeface="Catamaran Light"/>
              <a:cs typeface="Catamaran Light"/>
              <a:sym typeface="Catamaran Light"/>
            </a:endParaRPr>
          </a:p>
          <a:p>
            <a:pPr lvl="2">
              <a:spcBef>
                <a:spcPts val="1200"/>
              </a:spcBef>
              <a:buClr>
                <a:schemeClr val="lt1"/>
              </a:buClr>
              <a:buSzPts val="1400"/>
            </a:pPr>
            <a:r>
              <a:rPr lang="es-ES" sz="1600" dirty="0">
                <a:solidFill>
                  <a:schemeClr val="lt1"/>
                </a:solidFill>
                <a:latin typeface="Catamaran Light"/>
                <a:cs typeface="Catamaran Light"/>
                <a:sym typeface="Catamaran Light"/>
              </a:rPr>
              <a:t>	</a:t>
            </a:r>
            <a:r>
              <a:rPr lang="es-ES" sz="2800" dirty="0">
                <a:solidFill>
                  <a:schemeClr val="lt1"/>
                </a:solidFill>
                <a:latin typeface="Catamaran Light"/>
                <a:cs typeface="Catamaran Light"/>
                <a:sym typeface="Catamaran Light"/>
              </a:rPr>
              <a:t>4. </a:t>
            </a:r>
            <a:r>
              <a:rPr lang="es-ES" sz="1600" dirty="0">
                <a:solidFill>
                  <a:schemeClr val="lt1"/>
                </a:solidFill>
                <a:latin typeface="Catamaran Light"/>
                <a:cs typeface="Catamaran Light"/>
                <a:sym typeface="Catamaran Light"/>
              </a:rPr>
              <a:t>Prácticas en Empresas</a:t>
            </a:r>
            <a:endParaRPr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5" name="Google Shape;165;p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08" y="0"/>
            <a:ext cx="9142984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166" name="Google Shape;166;p9"/>
          <p:cNvSpPr txBox="1"/>
          <p:nvPr/>
        </p:nvSpPr>
        <p:spPr>
          <a:xfrm>
            <a:off x="643268" y="742950"/>
            <a:ext cx="7575698" cy="496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625" dirty="0">
                <a:solidFill>
                  <a:srgbClr val="1D4F83"/>
                </a:solidFill>
                <a:latin typeface="Catamaran Medium"/>
                <a:ea typeface="Catamaran Medium"/>
                <a:cs typeface="Catamaran Medium"/>
                <a:sym typeface="Catamaran Medium"/>
              </a:rPr>
              <a:t>2. Trabajos Fin de Grado</a:t>
            </a:r>
            <a:endParaRPr sz="2625" dirty="0">
              <a:solidFill>
                <a:srgbClr val="1D4F83"/>
              </a:solidFill>
              <a:latin typeface="Catamaran Medium"/>
              <a:ea typeface="Catamaran Medium"/>
              <a:cs typeface="Catamaran Medium"/>
              <a:sym typeface="Catamaran Medium"/>
            </a:endParaRPr>
          </a:p>
        </p:txBody>
      </p:sp>
      <p:sp>
        <p:nvSpPr>
          <p:cNvPr id="6" name="Google Shape;175;p10"/>
          <p:cNvSpPr txBox="1"/>
          <p:nvPr/>
        </p:nvSpPr>
        <p:spPr>
          <a:xfrm>
            <a:off x="643268" y="1702856"/>
            <a:ext cx="7994616" cy="33277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R="0" lvl="0" algn="just" rtl="0">
              <a:spcBef>
                <a:spcPts val="0"/>
              </a:spcBef>
              <a:spcAft>
                <a:spcPts val="0"/>
              </a:spcAft>
            </a:pPr>
            <a:r>
              <a:rPr lang="es-ES" sz="2000" b="1" dirty="0">
                <a:solidFill>
                  <a:schemeClr val="dk1"/>
                </a:solidFill>
                <a:latin typeface="Catamaran Light"/>
                <a:ea typeface="Catamaran Light"/>
                <a:cs typeface="Catamaran Light"/>
                <a:sym typeface="Catamaran Light"/>
              </a:rPr>
              <a:t>Pre-requisitos para poder defender el TFG</a:t>
            </a:r>
            <a:r>
              <a:rPr lang="es-ES" sz="2000" dirty="0">
                <a:solidFill>
                  <a:schemeClr val="dk1"/>
                </a:solidFill>
                <a:latin typeface="Catamaran Light"/>
                <a:ea typeface="Catamaran Light"/>
                <a:cs typeface="Catamaran Light"/>
                <a:sym typeface="Catamaran Light"/>
              </a:rPr>
              <a:t> </a:t>
            </a:r>
            <a:r>
              <a:rPr lang="es-ES" sz="2000" dirty="0">
                <a:solidFill>
                  <a:srgbClr val="FF0000"/>
                </a:solidFill>
                <a:latin typeface="Catamaran Light"/>
                <a:ea typeface="Catamaran Light"/>
                <a:cs typeface="Catamaran Light"/>
                <a:sym typeface="Catamaran Light"/>
              </a:rPr>
              <a:t>(DEBEN FIGURAR EN EL EXPEDIENTE DEL ESTUDIANTE AL MENOS 24 HORAS ANTES DE LA DEFENSA)</a:t>
            </a:r>
            <a:r>
              <a:rPr lang="es-ES" sz="2000" dirty="0">
                <a:solidFill>
                  <a:schemeClr val="dk1"/>
                </a:solidFill>
                <a:latin typeface="Catamaran Light"/>
                <a:ea typeface="Catamaran Light"/>
                <a:cs typeface="Catamaran Light"/>
                <a:sym typeface="Catamaran Light"/>
              </a:rPr>
              <a:t>: </a:t>
            </a:r>
            <a:r>
              <a:rPr lang="es-ES" sz="2000" dirty="0">
                <a:solidFill>
                  <a:schemeClr val="dk1"/>
                </a:solidFill>
                <a:highlight>
                  <a:srgbClr val="00FFFF"/>
                </a:highlight>
                <a:latin typeface="Catamaran Light"/>
                <a:ea typeface="Catamaran Light"/>
                <a:cs typeface="Catamaran Light"/>
                <a:sym typeface="Catamaran Light"/>
              </a:rPr>
              <a:t>Tener superados 210 ECTS, incluyendo todas las materias básicas, excepto para el Doble Grado que son 323 ECTS</a:t>
            </a:r>
            <a:r>
              <a:rPr lang="es-ES" sz="2000" dirty="0">
                <a:solidFill>
                  <a:schemeClr val="dk1"/>
                </a:solidFill>
                <a:latin typeface="Catamaran Light"/>
                <a:ea typeface="Catamaran Light"/>
                <a:cs typeface="Catamaran Light"/>
                <a:sym typeface="Catamaran Light"/>
              </a:rPr>
              <a:t>.</a:t>
            </a:r>
          </a:p>
          <a:p>
            <a:pPr marR="0" lvl="0" algn="just" rtl="0">
              <a:spcBef>
                <a:spcPts val="0"/>
              </a:spcBef>
              <a:spcAft>
                <a:spcPts val="0"/>
              </a:spcAft>
            </a:pPr>
            <a:endParaRPr lang="es-ES" sz="2000" dirty="0">
              <a:solidFill>
                <a:schemeClr val="dk1"/>
              </a:solidFill>
              <a:latin typeface="Catamaran Light"/>
              <a:ea typeface="Catamaran Light"/>
              <a:cs typeface="Catamaran Light"/>
              <a:sym typeface="Catamaran Light"/>
            </a:endParaRPr>
          </a:p>
          <a:p>
            <a:pPr marR="0" lvl="0" algn="just" rtl="0">
              <a:spcBef>
                <a:spcPts val="0"/>
              </a:spcBef>
              <a:spcAft>
                <a:spcPts val="0"/>
              </a:spcAft>
            </a:pPr>
            <a:r>
              <a:rPr lang="es-ES" sz="1575" b="1" dirty="0">
                <a:solidFill>
                  <a:schemeClr val="dk1"/>
                </a:solidFill>
                <a:latin typeface="Catamaran Light"/>
                <a:ea typeface="Catamaran Light"/>
                <a:cs typeface="Catamaran Light"/>
                <a:sym typeface="Catamaran Light"/>
              </a:rPr>
              <a:t>El/la tutor/a debe dar el visto bueno oficial al trabajo </a:t>
            </a:r>
            <a:r>
              <a:rPr lang="es-ES" sz="1575" dirty="0">
                <a:solidFill>
                  <a:schemeClr val="dk1"/>
                </a:solidFill>
                <a:latin typeface="Catamaran Light"/>
                <a:ea typeface="Catamaran Light"/>
                <a:cs typeface="Catamaran Light"/>
                <a:sym typeface="Catamaran Light"/>
              </a:rPr>
              <a:t>(a través de su campus virtual) y </a:t>
            </a:r>
            <a:r>
              <a:rPr lang="es-ES" sz="1575" b="1" dirty="0">
                <a:solidFill>
                  <a:schemeClr val="dk1"/>
                </a:solidFill>
                <a:latin typeface="Catamaran Light"/>
                <a:ea typeface="Catamaran Light"/>
                <a:cs typeface="Catamaran Light"/>
                <a:sym typeface="Catamaran Light"/>
              </a:rPr>
              <a:t>entregar el Informe de valoración en la Facultad</a:t>
            </a:r>
            <a:r>
              <a:rPr lang="es-ES" sz="1575" dirty="0">
                <a:solidFill>
                  <a:schemeClr val="dk1"/>
                </a:solidFill>
                <a:latin typeface="Catamaran Light"/>
                <a:ea typeface="Catamaran Light"/>
                <a:cs typeface="Catamaran Light"/>
                <a:sym typeface="Catamaran Light"/>
              </a:rPr>
              <a:t>. Sin el visto bueno del tutor/a no se puede defender el TFG.</a:t>
            </a:r>
          </a:p>
          <a:p>
            <a:pPr marR="0" lvl="0" algn="just" rtl="0">
              <a:spcBef>
                <a:spcPts val="0"/>
              </a:spcBef>
              <a:spcAft>
                <a:spcPts val="0"/>
              </a:spcAft>
            </a:pPr>
            <a:endParaRPr lang="es-ES" sz="1575" dirty="0">
              <a:solidFill>
                <a:schemeClr val="dk1"/>
              </a:solidFill>
              <a:latin typeface="Catamaran Light"/>
              <a:ea typeface="Catamaran Light"/>
              <a:cs typeface="Catamaran Light"/>
              <a:sym typeface="Catamaran Light"/>
            </a:endParaRPr>
          </a:p>
          <a:p>
            <a:pPr marR="0" lvl="0" algn="just" rtl="0">
              <a:spcBef>
                <a:spcPts val="0"/>
              </a:spcBef>
              <a:spcAft>
                <a:spcPts val="0"/>
              </a:spcAft>
            </a:pPr>
            <a:r>
              <a:rPr lang="es-ES" sz="1575" dirty="0">
                <a:solidFill>
                  <a:schemeClr val="dk1"/>
                </a:solidFill>
                <a:latin typeface="Catamaran Light"/>
                <a:ea typeface="Catamaran Light"/>
                <a:cs typeface="Catamaran Light"/>
                <a:sym typeface="Catamaran Light"/>
              </a:rPr>
              <a:t>La Facultad constituye las </a:t>
            </a:r>
            <a:r>
              <a:rPr lang="es-ES" sz="1575" b="1" dirty="0">
                <a:solidFill>
                  <a:schemeClr val="dk1"/>
                </a:solidFill>
                <a:latin typeface="Catamaran Light"/>
                <a:ea typeface="Catamaran Light"/>
                <a:cs typeface="Catamaran Light"/>
                <a:sym typeface="Catamaran Light"/>
              </a:rPr>
              <a:t>Comisiones Evaluadoras de los TFG </a:t>
            </a:r>
            <a:r>
              <a:rPr lang="es-ES" sz="1575" dirty="0">
                <a:solidFill>
                  <a:schemeClr val="dk1"/>
                </a:solidFill>
                <a:latin typeface="Catamaran Light"/>
                <a:ea typeface="Catamaran Light"/>
                <a:cs typeface="Catamaran Light"/>
                <a:sym typeface="Catamaran Light"/>
              </a:rPr>
              <a:t>para cada convocatoria, les asigna los estudiantes que van a presentar su TFG y convoca a cada estudiante en lugar, fecha y hora de Defensa concretas. </a:t>
            </a:r>
            <a:r>
              <a:rPr lang="es-ES" sz="1575" dirty="0">
                <a:solidFill>
                  <a:srgbClr val="FF0000"/>
                </a:solidFill>
                <a:latin typeface="Catamaran Light"/>
                <a:ea typeface="Catamaran Light"/>
                <a:cs typeface="Catamaran Light"/>
                <a:sym typeface="Catamaran Light"/>
              </a:rPr>
              <a:t>LOS PLAZOS SON SIEMPRE AJUSTADOS, LOS ESTUDIANTES DEBEN ESTAR PENDIENTES A LA PUBLICACIÓN DE LOS TRIBUNALES EN LA WEB DE CADA TÍTULO</a:t>
            </a:r>
            <a:r>
              <a:rPr lang="es-ES" sz="1575" dirty="0">
                <a:solidFill>
                  <a:schemeClr val="dk1"/>
                </a:solidFill>
                <a:latin typeface="Catamaran Light"/>
                <a:ea typeface="Catamaran Light"/>
                <a:cs typeface="Catamaran Light"/>
                <a:sym typeface="Catamaran Light"/>
              </a:rPr>
              <a:t>.</a:t>
            </a:r>
          </a:p>
        </p:txBody>
      </p:sp>
      <p:sp>
        <p:nvSpPr>
          <p:cNvPr id="7" name="Google Shape;180;p10"/>
          <p:cNvSpPr txBox="1"/>
          <p:nvPr/>
        </p:nvSpPr>
        <p:spPr>
          <a:xfrm>
            <a:off x="842325" y="1332475"/>
            <a:ext cx="7795559" cy="3346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575" b="1" dirty="0">
                <a:solidFill>
                  <a:srgbClr val="1D4F83"/>
                </a:solidFill>
                <a:latin typeface="Catamaran Light"/>
                <a:cs typeface="Catamaran Light"/>
                <a:sym typeface="Catamaran Light"/>
              </a:rPr>
              <a:t>Defensa del TFG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280641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5" name="Google Shape;165;p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16" y="1"/>
            <a:ext cx="9142984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166" name="Google Shape;166;p9"/>
          <p:cNvSpPr txBox="1"/>
          <p:nvPr/>
        </p:nvSpPr>
        <p:spPr>
          <a:xfrm>
            <a:off x="643268" y="742950"/>
            <a:ext cx="7575698" cy="496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625" dirty="0">
                <a:solidFill>
                  <a:srgbClr val="1D4F83"/>
                </a:solidFill>
                <a:latin typeface="Catamaran Medium"/>
                <a:ea typeface="Catamaran Medium"/>
                <a:cs typeface="Catamaran Medium"/>
                <a:sym typeface="Catamaran Medium"/>
              </a:rPr>
              <a:t>2. Trabajos Fin de Grado</a:t>
            </a:r>
            <a:endParaRPr sz="2625" dirty="0">
              <a:solidFill>
                <a:srgbClr val="1D4F83"/>
              </a:solidFill>
              <a:latin typeface="Catamaran Medium"/>
              <a:ea typeface="Catamaran Medium"/>
              <a:cs typeface="Catamaran Medium"/>
              <a:sym typeface="Catamaran Medium"/>
            </a:endParaRPr>
          </a:p>
        </p:txBody>
      </p:sp>
      <p:sp>
        <p:nvSpPr>
          <p:cNvPr id="7" name="Google Shape;180;p10"/>
          <p:cNvSpPr txBox="1"/>
          <p:nvPr/>
        </p:nvSpPr>
        <p:spPr>
          <a:xfrm>
            <a:off x="842325" y="1332475"/>
            <a:ext cx="7795559" cy="3346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575" b="1" dirty="0">
                <a:solidFill>
                  <a:srgbClr val="1D4F83"/>
                </a:solidFill>
                <a:latin typeface="Catamaran Light"/>
                <a:cs typeface="Catamaran Light"/>
                <a:sym typeface="Catamaran Light"/>
              </a:rPr>
              <a:t>Modalidades de Defensa del TFG</a:t>
            </a:r>
            <a:endParaRPr dirty="0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3C2BECF5-B1FE-80F9-A46A-0BE1DD652CA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88064" y="1760377"/>
            <a:ext cx="5149820" cy="4028139"/>
          </a:xfrm>
          <a:prstGeom prst="rect">
            <a:avLst/>
          </a:prstGeom>
        </p:spPr>
      </p:pic>
      <p:sp>
        <p:nvSpPr>
          <p:cNvPr id="5" name="Google Shape;175;p10">
            <a:extLst>
              <a:ext uri="{FF2B5EF4-FFF2-40B4-BE49-F238E27FC236}">
                <a16:creationId xmlns:a16="http://schemas.microsoft.com/office/drawing/2014/main" id="{5D81FF77-7024-CB42-BBD8-692D402A1561}"/>
              </a:ext>
            </a:extLst>
          </p:cNvPr>
          <p:cNvSpPr txBox="1"/>
          <p:nvPr/>
        </p:nvSpPr>
        <p:spPr>
          <a:xfrm>
            <a:off x="643268" y="1827144"/>
            <a:ext cx="2952188" cy="20312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R="0" lvl="0" algn="ctr" rtl="0">
              <a:spcBef>
                <a:spcPts val="0"/>
              </a:spcBef>
              <a:spcAft>
                <a:spcPts val="0"/>
              </a:spcAft>
            </a:pPr>
            <a:r>
              <a:rPr lang="es-ES" sz="1575" b="1" dirty="0">
                <a:solidFill>
                  <a:schemeClr val="dk1"/>
                </a:solidFill>
                <a:latin typeface="Catamaran Light"/>
                <a:ea typeface="Catamaran Light"/>
                <a:cs typeface="Catamaran Light"/>
                <a:sym typeface="Catamaran Light"/>
              </a:rPr>
              <a:t>NORMATIVA DE DESARROLLO DE LOS TRABAJOS DE FIN DE GRADO PARA LOS ESTUDIOS DE GRADO DE LA FACULTAD DE CIENCIAS ECONÓMICAS Y EMPRESARIALES</a:t>
            </a:r>
            <a:r>
              <a:rPr lang="es-ES" sz="1575" dirty="0">
                <a:solidFill>
                  <a:schemeClr val="dk1"/>
                </a:solidFill>
                <a:latin typeface="Catamaran Light"/>
                <a:ea typeface="Catamaran Light"/>
                <a:cs typeface="Catamaran Light"/>
                <a:sym typeface="Catamaran Light"/>
              </a:rPr>
              <a:t> - Mayo de 2022</a:t>
            </a:r>
          </a:p>
          <a:p>
            <a:pPr marR="0" lvl="0" algn="ctr" rtl="0">
              <a:spcBef>
                <a:spcPts val="0"/>
              </a:spcBef>
              <a:spcAft>
                <a:spcPts val="0"/>
              </a:spcAft>
            </a:pPr>
            <a:endParaRPr lang="es-ES" sz="1575" dirty="0">
              <a:solidFill>
                <a:schemeClr val="dk1"/>
              </a:solidFill>
              <a:latin typeface="Catamaran Light"/>
              <a:ea typeface="Catamaran Light"/>
              <a:cs typeface="Catamaran Light"/>
              <a:sym typeface="Catamaran Light"/>
            </a:endParaRPr>
          </a:p>
          <a:p>
            <a:pPr marR="0" lvl="0" algn="ctr" rtl="0">
              <a:spcBef>
                <a:spcPts val="0"/>
              </a:spcBef>
              <a:spcAft>
                <a:spcPts val="0"/>
              </a:spcAft>
            </a:pPr>
            <a:r>
              <a:rPr lang="es-ES" sz="1575" dirty="0">
                <a:solidFill>
                  <a:schemeClr val="dk1"/>
                </a:solidFill>
                <a:latin typeface="Catamaran Light"/>
                <a:ea typeface="Catamaran Light"/>
                <a:cs typeface="Catamaran Light"/>
                <a:sym typeface="Catamaran Light"/>
              </a:rPr>
              <a:t>Art. 6-2 (página 4)</a:t>
            </a:r>
          </a:p>
        </p:txBody>
      </p:sp>
    </p:spTree>
    <p:extLst>
      <p:ext uri="{BB962C8B-B14F-4D97-AF65-F5344CB8AC3E}">
        <p14:creationId xmlns:p14="http://schemas.microsoft.com/office/powerpoint/2010/main" val="2764998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5" name="Google Shape;165;p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08" y="0"/>
            <a:ext cx="9142984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166" name="Google Shape;166;p9"/>
          <p:cNvSpPr txBox="1"/>
          <p:nvPr/>
        </p:nvSpPr>
        <p:spPr>
          <a:xfrm>
            <a:off x="643268" y="742950"/>
            <a:ext cx="7575698" cy="496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625" dirty="0">
                <a:solidFill>
                  <a:srgbClr val="1D4F83"/>
                </a:solidFill>
                <a:latin typeface="Catamaran Medium"/>
                <a:ea typeface="Catamaran Medium"/>
                <a:cs typeface="Catamaran Medium"/>
                <a:sym typeface="Catamaran Medium"/>
              </a:rPr>
              <a:t>2. Trabajos Fin de Grado</a:t>
            </a:r>
            <a:endParaRPr sz="2625" dirty="0">
              <a:solidFill>
                <a:srgbClr val="1D4F83"/>
              </a:solidFill>
              <a:latin typeface="Catamaran Medium"/>
              <a:ea typeface="Catamaran Medium"/>
              <a:cs typeface="Catamaran Medium"/>
              <a:sym typeface="Catamaran Medium"/>
            </a:endParaRPr>
          </a:p>
        </p:txBody>
      </p:sp>
      <p:sp>
        <p:nvSpPr>
          <p:cNvPr id="6" name="Google Shape;175;p10"/>
          <p:cNvSpPr txBox="1"/>
          <p:nvPr/>
        </p:nvSpPr>
        <p:spPr>
          <a:xfrm>
            <a:off x="733919" y="1869470"/>
            <a:ext cx="7994616" cy="37279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AutoNum type="arabicPeriod"/>
            </a:pPr>
            <a:r>
              <a:rPr lang="es-ES" sz="1575" dirty="0">
                <a:solidFill>
                  <a:schemeClr val="dk1"/>
                </a:solidFill>
                <a:latin typeface="Catamaran Light"/>
                <a:ea typeface="Catamaran Light"/>
                <a:cs typeface="Catamaran Light"/>
                <a:sym typeface="Catamaran Light"/>
              </a:rPr>
              <a:t>El </a:t>
            </a:r>
            <a:r>
              <a:rPr lang="es-ES" sz="1575" b="1" dirty="0">
                <a:solidFill>
                  <a:schemeClr val="dk1"/>
                </a:solidFill>
                <a:latin typeface="Catamaran Light"/>
                <a:ea typeface="Catamaran Light"/>
                <a:cs typeface="Catamaran Light"/>
                <a:sym typeface="Catamaran Light"/>
              </a:rPr>
              <a:t>TFG</a:t>
            </a:r>
            <a:r>
              <a:rPr lang="es-ES" sz="1575" dirty="0">
                <a:solidFill>
                  <a:schemeClr val="dk1"/>
                </a:solidFill>
                <a:latin typeface="Catamaran Light"/>
                <a:ea typeface="Catamaran Light"/>
                <a:cs typeface="Catamaran Light"/>
                <a:sym typeface="Catamaran Light"/>
              </a:rPr>
              <a:t> a través de la plataforma de </a:t>
            </a:r>
            <a:r>
              <a:rPr lang="es-ES" sz="1575" dirty="0" err="1">
                <a:solidFill>
                  <a:schemeClr val="dk1"/>
                </a:solidFill>
                <a:latin typeface="Catamaran Light"/>
                <a:ea typeface="Catamaran Light"/>
                <a:cs typeface="Catamaran Light"/>
                <a:sym typeface="Catamaran Light"/>
              </a:rPr>
              <a:t>TFEs</a:t>
            </a:r>
            <a:r>
              <a:rPr lang="es-ES" sz="1575" dirty="0">
                <a:solidFill>
                  <a:schemeClr val="dk1"/>
                </a:solidFill>
                <a:latin typeface="Catamaran Light"/>
                <a:ea typeface="Catamaran Light"/>
                <a:cs typeface="Catamaran Light"/>
                <a:sym typeface="Catamaran Light"/>
              </a:rPr>
              <a:t> de campus virtual, </a:t>
            </a:r>
            <a:r>
              <a:rPr lang="es-ES" sz="1575" b="1" dirty="0">
                <a:solidFill>
                  <a:srgbClr val="FF0000"/>
                </a:solidFill>
                <a:latin typeface="Catamaran Light"/>
                <a:ea typeface="Catamaran Light"/>
                <a:cs typeface="Catamaran Light"/>
                <a:sym typeface="Catamaran Light"/>
              </a:rPr>
              <a:t>plazos según convocatoria (consultar web de la Facultad</a:t>
            </a:r>
            <a:r>
              <a:rPr lang="es-ES" sz="1575" b="1" dirty="0" smtClean="0">
                <a:solidFill>
                  <a:srgbClr val="FF0000"/>
                </a:solidFill>
                <a:latin typeface="Catamaran Light"/>
                <a:ea typeface="Catamaran Light"/>
                <a:cs typeface="Catamaran Light"/>
                <a:sym typeface="Catamaran Light"/>
              </a:rPr>
              <a:t>).</a:t>
            </a:r>
            <a:endParaRPr lang="es-ES" sz="1575" dirty="0">
              <a:solidFill>
                <a:schemeClr val="dk1"/>
              </a:solidFill>
              <a:latin typeface="Catamaran Light"/>
              <a:ea typeface="Catamaran Light"/>
              <a:cs typeface="Catamaran Light"/>
              <a:sym typeface="Catamaran Light"/>
            </a:endParaRPr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AutoNum type="arabicPeriod"/>
            </a:pPr>
            <a:r>
              <a:rPr lang="es-ES" sz="1575" dirty="0">
                <a:solidFill>
                  <a:schemeClr val="dk1"/>
                </a:solidFill>
                <a:latin typeface="Catamaran Light"/>
                <a:ea typeface="Catamaran Light"/>
                <a:cs typeface="Catamaran Light"/>
                <a:sym typeface="Catamaran Light"/>
              </a:rPr>
              <a:t>El </a:t>
            </a:r>
            <a:r>
              <a:rPr lang="es-ES" sz="1575" b="1" dirty="0">
                <a:solidFill>
                  <a:schemeClr val="dk1"/>
                </a:solidFill>
                <a:latin typeface="Catamaran Light"/>
                <a:ea typeface="Catamaran Light"/>
                <a:cs typeface="Catamaran Light"/>
                <a:sym typeface="Catamaran Light"/>
              </a:rPr>
              <a:t>archivo para defensa </a:t>
            </a:r>
            <a:r>
              <a:rPr lang="es-ES" sz="1575" dirty="0">
                <a:solidFill>
                  <a:schemeClr val="dk1"/>
                </a:solidFill>
                <a:latin typeface="Catamaran Light"/>
                <a:ea typeface="Catamaran Light"/>
                <a:cs typeface="Catamaran Light"/>
                <a:sym typeface="Catamaran Light"/>
              </a:rPr>
              <a:t>(PÓSTER o PRESENTACIÓN EXTENDIDA): debe enviarse a la Facultad por email (</a:t>
            </a:r>
            <a:r>
              <a:rPr lang="es-ES" sz="1575" dirty="0">
                <a:solidFill>
                  <a:schemeClr val="dk1"/>
                </a:solidFill>
                <a:latin typeface="Catamaran Light"/>
                <a:ea typeface="Catamaran Light"/>
                <a:cs typeface="Catamaran Light"/>
                <a:sym typeface="Catamaran Light"/>
                <a:hlinkClick r:id="rId4"/>
              </a:rPr>
              <a:t>decaccee@ual.es</a:t>
            </a:r>
            <a:r>
              <a:rPr lang="es-ES" sz="1575" dirty="0">
                <a:solidFill>
                  <a:schemeClr val="dk1"/>
                </a:solidFill>
                <a:latin typeface="Catamaran Light"/>
                <a:ea typeface="Catamaran Light"/>
                <a:cs typeface="Catamaran Light"/>
                <a:sym typeface="Catamaran Light"/>
              </a:rPr>
              <a:t>) </a:t>
            </a:r>
            <a:r>
              <a:rPr lang="es-ES" sz="1575" b="1" dirty="0">
                <a:solidFill>
                  <a:srgbClr val="FF0000"/>
                </a:solidFill>
                <a:latin typeface="Catamaran Light"/>
                <a:ea typeface="Catamaran Light"/>
                <a:cs typeface="Catamaran Light"/>
                <a:sym typeface="Catamaran Light"/>
              </a:rPr>
              <a:t>durante los 5 días naturales tras el final del plazo de depósito del TFG en la </a:t>
            </a:r>
            <a:r>
              <a:rPr lang="es-ES" sz="1575" b="1" dirty="0" smtClean="0">
                <a:solidFill>
                  <a:srgbClr val="FF0000"/>
                </a:solidFill>
                <a:latin typeface="Catamaran Light"/>
                <a:ea typeface="Catamaran Light"/>
                <a:cs typeface="Catamaran Light"/>
                <a:sym typeface="Catamaran Light"/>
              </a:rPr>
              <a:t>plataforma.</a:t>
            </a:r>
            <a:endParaRPr lang="es-ES" sz="1575" dirty="0">
              <a:solidFill>
                <a:schemeClr val="dk1"/>
              </a:solidFill>
              <a:latin typeface="Catamaran Light"/>
              <a:ea typeface="Catamaran Light"/>
              <a:cs typeface="Catamaran Light"/>
              <a:sym typeface="Catamaran Light"/>
            </a:endParaRPr>
          </a:p>
          <a:p>
            <a:pPr marL="342900" lvl="0" indent="-342900">
              <a:buAutoNum type="arabicPeriod"/>
            </a:pPr>
            <a:r>
              <a:rPr lang="es-ES" sz="1575" dirty="0">
                <a:solidFill>
                  <a:schemeClr val="dk1"/>
                </a:solidFill>
                <a:latin typeface="Catamaran Light"/>
                <a:ea typeface="Catamaran Light"/>
                <a:cs typeface="Catamaran Light"/>
                <a:sym typeface="Catamaran Light"/>
              </a:rPr>
              <a:t>En el caso de PRESENTACIÓN EXTENDIDA: debe enviarse a la Facultad por email (</a:t>
            </a:r>
            <a:r>
              <a:rPr lang="es-ES" sz="1575" dirty="0">
                <a:solidFill>
                  <a:schemeClr val="dk1"/>
                </a:solidFill>
                <a:latin typeface="Catamaran Light"/>
                <a:ea typeface="Catamaran Light"/>
                <a:cs typeface="Catamaran Light"/>
                <a:sym typeface="Catamaran Light"/>
                <a:hlinkClick r:id="rId4"/>
              </a:rPr>
              <a:t>decaccee@ual.es</a:t>
            </a:r>
            <a:r>
              <a:rPr lang="es-ES" sz="1575" dirty="0">
                <a:solidFill>
                  <a:schemeClr val="dk1"/>
                </a:solidFill>
                <a:latin typeface="Catamaran Light"/>
                <a:ea typeface="Catamaran Light"/>
                <a:cs typeface="Catamaran Light"/>
                <a:sym typeface="Catamaran Light"/>
              </a:rPr>
              <a:t>) </a:t>
            </a:r>
            <a:r>
              <a:rPr lang="es-ES" sz="1575" b="1" dirty="0">
                <a:solidFill>
                  <a:schemeClr val="dk1"/>
                </a:solidFill>
                <a:latin typeface="Catamaran Light"/>
                <a:ea typeface="Catamaran Light"/>
                <a:cs typeface="Catamaran Light"/>
                <a:sym typeface="Catamaran Light"/>
              </a:rPr>
              <a:t>modelo solicitud para defensa extendida</a:t>
            </a:r>
            <a:r>
              <a:rPr lang="es-ES" sz="1575" dirty="0">
                <a:solidFill>
                  <a:schemeClr val="dk1"/>
                </a:solidFill>
                <a:latin typeface="Catamaran Light"/>
                <a:ea typeface="Catamaran Light"/>
                <a:cs typeface="Catamaran Light"/>
                <a:sym typeface="Catamaran Light"/>
              </a:rPr>
              <a:t> en el </a:t>
            </a:r>
            <a:r>
              <a:rPr lang="es-ES" sz="1575" b="1" dirty="0">
                <a:solidFill>
                  <a:srgbClr val="FF0000"/>
                </a:solidFill>
                <a:latin typeface="Catamaran Light"/>
                <a:ea typeface="Catamaran Light"/>
                <a:cs typeface="Catamaran Light"/>
                <a:sym typeface="Catamaran Light"/>
              </a:rPr>
              <a:t>mismo plazo que el archivo para </a:t>
            </a:r>
            <a:r>
              <a:rPr lang="es-ES" sz="1575" b="1" dirty="0" smtClean="0">
                <a:solidFill>
                  <a:srgbClr val="FF0000"/>
                </a:solidFill>
                <a:latin typeface="Catamaran Light"/>
                <a:ea typeface="Catamaran Light"/>
                <a:cs typeface="Catamaran Light"/>
                <a:sym typeface="Catamaran Light"/>
              </a:rPr>
              <a:t>defensa.</a:t>
            </a:r>
            <a:endParaRPr lang="es-ES" sz="1575" b="1" dirty="0">
              <a:solidFill>
                <a:srgbClr val="FF0000"/>
              </a:solidFill>
              <a:latin typeface="Catamaran Light"/>
              <a:ea typeface="Catamaran Light"/>
              <a:cs typeface="Catamaran Light"/>
              <a:sym typeface="Catamaran Light"/>
            </a:endParaRPr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AutoNum type="arabicPeriod"/>
            </a:pPr>
            <a:endParaRPr lang="es-ES" sz="1575" dirty="0">
              <a:solidFill>
                <a:schemeClr val="dk1"/>
              </a:solidFill>
              <a:latin typeface="Catamaran Light"/>
              <a:ea typeface="Catamaran Light"/>
              <a:cs typeface="Catamaran Light"/>
              <a:sym typeface="Catamaran Light"/>
            </a:endParaRPr>
          </a:p>
          <a:p>
            <a:pPr marR="0" lvl="0" algn="l" rtl="0">
              <a:spcBef>
                <a:spcPts val="0"/>
              </a:spcBef>
              <a:spcAft>
                <a:spcPts val="0"/>
              </a:spcAft>
            </a:pPr>
            <a:r>
              <a:rPr lang="es-ES" sz="1575" dirty="0">
                <a:solidFill>
                  <a:schemeClr val="dk1"/>
                </a:solidFill>
                <a:latin typeface="Catamaran Light"/>
                <a:ea typeface="Catamaran Light"/>
                <a:cs typeface="Catamaran Light"/>
                <a:sym typeface="Catamaran Light"/>
              </a:rPr>
              <a:t>Más información: </a:t>
            </a: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es-ES" sz="1575" dirty="0">
                <a:solidFill>
                  <a:schemeClr val="dk1"/>
                </a:solidFill>
                <a:latin typeface="Catamaran Light"/>
                <a:ea typeface="Catamaran Light"/>
                <a:cs typeface="Catamaran Light"/>
                <a:sym typeface="Catamaran Light"/>
              </a:rPr>
              <a:t>Documento titulado </a:t>
            </a:r>
            <a:r>
              <a:rPr lang="es-ES" sz="1575" b="1" dirty="0">
                <a:solidFill>
                  <a:schemeClr val="dk1"/>
                </a:solidFill>
                <a:latin typeface="Catamaran Light"/>
                <a:cs typeface="Catamaran Light"/>
              </a:rPr>
              <a:t>NORMAS DE ESTILO PARA LA ELABORACIÓN Y DEFENSA DEL TRABAJO DE FIN DE GRADO EN LA FACULTAD DE CIENCAS ECONÓMICAS Y EMPRESARIALES.</a:t>
            </a: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es-ES" sz="1575" dirty="0">
                <a:solidFill>
                  <a:schemeClr val="dk1"/>
                </a:solidFill>
                <a:latin typeface="Catamaran Light"/>
                <a:cs typeface="Catamaran Light"/>
              </a:rPr>
              <a:t>Otra documentación publicada en la </a:t>
            </a:r>
            <a:r>
              <a:rPr lang="es-ES" sz="1575" b="1" dirty="0">
                <a:solidFill>
                  <a:schemeClr val="dk1"/>
                </a:solidFill>
                <a:latin typeface="Catamaran Light"/>
                <a:cs typeface="Catamaran Light"/>
              </a:rPr>
              <a:t>web de la Facultad</a:t>
            </a:r>
            <a:r>
              <a:rPr lang="es-ES" sz="1575" dirty="0">
                <a:solidFill>
                  <a:schemeClr val="dk1"/>
                </a:solidFill>
                <a:latin typeface="Catamaran Light"/>
                <a:cs typeface="Catamaran Light"/>
              </a:rPr>
              <a:t>.</a:t>
            </a:r>
            <a:endParaRPr lang="es-ES" sz="1575" dirty="0">
              <a:solidFill>
                <a:schemeClr val="dk1"/>
              </a:solidFill>
              <a:latin typeface="Catamaran Light"/>
              <a:cs typeface="Catamaran Light"/>
              <a:sym typeface="Catamaran Light"/>
            </a:endParaRPr>
          </a:p>
          <a:p>
            <a:pPr marR="0" lvl="0" algn="l" rtl="0">
              <a:spcBef>
                <a:spcPts val="0"/>
              </a:spcBef>
              <a:spcAft>
                <a:spcPts val="0"/>
              </a:spcAft>
            </a:pPr>
            <a:endParaRPr lang="es-ES" sz="1575" dirty="0">
              <a:solidFill>
                <a:schemeClr val="dk1"/>
              </a:solidFill>
              <a:latin typeface="Catamaran Light"/>
              <a:ea typeface="Catamaran Light"/>
              <a:cs typeface="Catamaran Light"/>
              <a:sym typeface="Catamaran Light"/>
            </a:endParaRPr>
          </a:p>
        </p:txBody>
      </p:sp>
      <p:sp>
        <p:nvSpPr>
          <p:cNvPr id="7" name="Google Shape;180;p10"/>
          <p:cNvSpPr txBox="1"/>
          <p:nvPr/>
        </p:nvSpPr>
        <p:spPr>
          <a:xfrm>
            <a:off x="842325" y="1332475"/>
            <a:ext cx="7795559" cy="3346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575" b="1" dirty="0">
                <a:solidFill>
                  <a:srgbClr val="1D4F83"/>
                </a:solidFill>
                <a:latin typeface="Catamaran Light"/>
                <a:cs typeface="Catamaran Light"/>
                <a:sym typeface="Catamaran Light"/>
              </a:rPr>
              <a:t>EN RESUMEN… ¿qué se debe entregar?</a:t>
            </a:r>
            <a:endParaRPr lang="es-ES" sz="1600" dirty="0"/>
          </a:p>
        </p:txBody>
      </p:sp>
    </p:spTree>
    <p:extLst>
      <p:ext uri="{BB962C8B-B14F-4D97-AF65-F5344CB8AC3E}">
        <p14:creationId xmlns:p14="http://schemas.microsoft.com/office/powerpoint/2010/main" val="1932643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5" name="Google Shape;165;p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08" y="0"/>
            <a:ext cx="9142984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166" name="Google Shape;166;p9"/>
          <p:cNvSpPr txBox="1"/>
          <p:nvPr/>
        </p:nvSpPr>
        <p:spPr>
          <a:xfrm>
            <a:off x="643268" y="742950"/>
            <a:ext cx="7575698" cy="496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625" dirty="0">
                <a:solidFill>
                  <a:srgbClr val="1D4F83"/>
                </a:solidFill>
                <a:latin typeface="Catamaran Medium"/>
                <a:ea typeface="Catamaran Medium"/>
                <a:cs typeface="Catamaran Medium"/>
                <a:sym typeface="Catamaran Medium"/>
              </a:rPr>
              <a:t>2. Trabajos Fin de Grado</a:t>
            </a:r>
            <a:endParaRPr sz="2625" dirty="0">
              <a:solidFill>
                <a:srgbClr val="1D4F83"/>
              </a:solidFill>
              <a:latin typeface="Catamaran Medium"/>
              <a:ea typeface="Catamaran Medium"/>
              <a:cs typeface="Catamaran Medium"/>
              <a:sym typeface="Catamaran Medium"/>
            </a:endParaRPr>
          </a:p>
        </p:txBody>
      </p:sp>
      <p:sp>
        <p:nvSpPr>
          <p:cNvPr id="6" name="Google Shape;175;p10"/>
          <p:cNvSpPr txBox="1"/>
          <p:nvPr/>
        </p:nvSpPr>
        <p:spPr>
          <a:xfrm>
            <a:off x="643268" y="1832758"/>
            <a:ext cx="7994616" cy="30007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es-ES" sz="1575" dirty="0">
                <a:solidFill>
                  <a:schemeClr val="dk1"/>
                </a:solidFill>
                <a:latin typeface="Catamaran Light"/>
                <a:ea typeface="Catamaran Light"/>
                <a:cs typeface="Catamaran Light"/>
                <a:sym typeface="Catamaran Light"/>
              </a:rPr>
              <a:t>El TFG es responsabilidad del estudiante, no del tutor/a.</a:t>
            </a:r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endParaRPr lang="es-ES" sz="1575" dirty="0">
              <a:solidFill>
                <a:schemeClr val="dk1"/>
              </a:solidFill>
              <a:latin typeface="Catamaran Light"/>
              <a:ea typeface="Catamaran Light"/>
              <a:cs typeface="Catamaran Light"/>
              <a:sym typeface="Catamaran Light"/>
            </a:endParaRPr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es-ES" sz="1575" dirty="0">
                <a:solidFill>
                  <a:schemeClr val="dk1"/>
                </a:solidFill>
                <a:latin typeface="Catamaran Light"/>
                <a:ea typeface="Catamaran Light"/>
                <a:cs typeface="Catamaran Light"/>
                <a:sym typeface="Catamaran Light"/>
              </a:rPr>
              <a:t>Los estudiantes deben contactar con su tutor/a para concertar citas/tutorías. </a:t>
            </a:r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endParaRPr lang="es-ES" sz="1575" dirty="0">
              <a:solidFill>
                <a:schemeClr val="dk1"/>
              </a:solidFill>
              <a:latin typeface="Catamaran Light"/>
              <a:ea typeface="Catamaran Light"/>
              <a:cs typeface="Catamaran Light"/>
              <a:sym typeface="Catamaran Light"/>
            </a:endParaRPr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es-ES" sz="1575" dirty="0">
                <a:solidFill>
                  <a:schemeClr val="dk1"/>
                </a:solidFill>
                <a:latin typeface="Catamaran Light"/>
                <a:ea typeface="Catamaran Light"/>
                <a:cs typeface="Catamaran Light"/>
                <a:sym typeface="Catamaran Light"/>
              </a:rPr>
              <a:t>Planificar tareas y NO apurar plazos. </a:t>
            </a:r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endParaRPr lang="es-ES" sz="1575" dirty="0">
              <a:solidFill>
                <a:schemeClr val="dk1"/>
              </a:solidFill>
              <a:latin typeface="Catamaran Light"/>
              <a:ea typeface="Catamaran Light"/>
              <a:cs typeface="Catamaran Light"/>
              <a:sym typeface="Catamaran Light"/>
            </a:endParaRPr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es-ES" sz="1575" dirty="0">
                <a:solidFill>
                  <a:schemeClr val="dk1"/>
                </a:solidFill>
                <a:latin typeface="Catamaran Light"/>
                <a:ea typeface="Catamaran Light"/>
                <a:cs typeface="Catamaran Light"/>
                <a:sym typeface="Catamaran Light"/>
              </a:rPr>
              <a:t>No esperar respuesta inmediata del tutor/a (cada tutor/a puede llevar entre 5 y 15 </a:t>
            </a:r>
            <a:r>
              <a:rPr lang="es-ES" sz="1575" dirty="0" err="1">
                <a:solidFill>
                  <a:schemeClr val="dk1"/>
                </a:solidFill>
                <a:latin typeface="Catamaran Light"/>
                <a:ea typeface="Catamaran Light"/>
                <a:cs typeface="Catamaran Light"/>
                <a:sym typeface="Catamaran Light"/>
              </a:rPr>
              <a:t>TFGs</a:t>
            </a:r>
            <a:r>
              <a:rPr lang="es-ES" sz="1575" dirty="0">
                <a:solidFill>
                  <a:schemeClr val="dk1"/>
                </a:solidFill>
                <a:latin typeface="Catamaran Light"/>
                <a:ea typeface="Catamaran Light"/>
                <a:cs typeface="Catamaran Light"/>
                <a:sym typeface="Catamaran Light"/>
              </a:rPr>
              <a:t>, sin contar los </a:t>
            </a:r>
            <a:r>
              <a:rPr lang="es-ES" sz="1575" dirty="0" err="1">
                <a:solidFill>
                  <a:schemeClr val="dk1"/>
                </a:solidFill>
                <a:latin typeface="Catamaran Light"/>
                <a:ea typeface="Catamaran Light"/>
                <a:cs typeface="Catamaran Light"/>
                <a:sym typeface="Catamaran Light"/>
              </a:rPr>
              <a:t>TFMs</a:t>
            </a:r>
            <a:r>
              <a:rPr lang="es-ES" sz="1575" dirty="0">
                <a:solidFill>
                  <a:schemeClr val="dk1"/>
                </a:solidFill>
                <a:latin typeface="Catamaran Light"/>
                <a:ea typeface="Catamaran Light"/>
                <a:cs typeface="Catamaran Light"/>
                <a:sym typeface="Catamaran Light"/>
              </a:rPr>
              <a:t>, entre otras muchas obligaciones académicas).</a:t>
            </a:r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endParaRPr lang="es-ES" sz="1575" dirty="0">
              <a:solidFill>
                <a:schemeClr val="dk1"/>
              </a:solidFill>
              <a:latin typeface="Catamaran Light"/>
              <a:ea typeface="Catamaran Light"/>
              <a:cs typeface="Catamaran Light"/>
              <a:sym typeface="Catamaran Light"/>
            </a:endParaRPr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es-ES" sz="1575" dirty="0">
                <a:solidFill>
                  <a:schemeClr val="dk1"/>
                </a:solidFill>
                <a:latin typeface="Catamaran Light"/>
                <a:ea typeface="Catamaran Light"/>
                <a:cs typeface="Catamaran Light"/>
                <a:sym typeface="Catamaran Light"/>
              </a:rPr>
              <a:t>Respetar los periodos vacacionales del profesorado.</a:t>
            </a:r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AutoNum type="arabicPeriod"/>
            </a:pPr>
            <a:endParaRPr lang="es-ES" sz="1575" dirty="0">
              <a:solidFill>
                <a:schemeClr val="dk1"/>
              </a:solidFill>
              <a:latin typeface="Catamaran Light"/>
              <a:ea typeface="Catamaran Light"/>
              <a:cs typeface="Catamaran Light"/>
              <a:sym typeface="Catamaran Light"/>
            </a:endParaRPr>
          </a:p>
          <a:p>
            <a:pPr marR="0" lvl="0" algn="l" rtl="0">
              <a:spcBef>
                <a:spcPts val="0"/>
              </a:spcBef>
              <a:spcAft>
                <a:spcPts val="0"/>
              </a:spcAft>
            </a:pPr>
            <a:endParaRPr lang="es-ES" sz="1575" dirty="0">
              <a:solidFill>
                <a:schemeClr val="dk1"/>
              </a:solidFill>
              <a:latin typeface="Catamaran Light"/>
              <a:ea typeface="Catamaran Light"/>
              <a:cs typeface="Catamaran Light"/>
              <a:sym typeface="Catamaran Light"/>
            </a:endParaRPr>
          </a:p>
        </p:txBody>
      </p:sp>
      <p:sp>
        <p:nvSpPr>
          <p:cNvPr id="7" name="Google Shape;180;p10"/>
          <p:cNvSpPr txBox="1"/>
          <p:nvPr/>
        </p:nvSpPr>
        <p:spPr>
          <a:xfrm>
            <a:off x="842325" y="1332475"/>
            <a:ext cx="7795559" cy="3347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575" b="1" dirty="0">
                <a:solidFill>
                  <a:srgbClr val="1D4F83"/>
                </a:solidFill>
                <a:latin typeface="Catamaran Light"/>
                <a:ea typeface="Catamaran Light"/>
                <a:cs typeface="Catamaran Light"/>
                <a:sym typeface="Catamaran Light"/>
              </a:rPr>
              <a:t>ALGUNOS CONSEJOS ÚTILES A TENER EN CUENTA 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517690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5" name="Google Shape;165;p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08" y="0"/>
            <a:ext cx="9142984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166" name="Google Shape;166;p9"/>
          <p:cNvSpPr txBox="1"/>
          <p:nvPr/>
        </p:nvSpPr>
        <p:spPr>
          <a:xfrm>
            <a:off x="643268" y="742950"/>
            <a:ext cx="7575698" cy="496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625" dirty="0">
                <a:solidFill>
                  <a:srgbClr val="1D4F83"/>
                </a:solidFill>
                <a:latin typeface="Catamaran Medium"/>
                <a:ea typeface="Catamaran Medium"/>
                <a:cs typeface="Catamaran Medium"/>
                <a:sym typeface="Catamaran Medium"/>
              </a:rPr>
              <a:t>2. Trabajos Fin de Grado</a:t>
            </a:r>
            <a:endParaRPr sz="2625" dirty="0">
              <a:solidFill>
                <a:srgbClr val="1D4F83"/>
              </a:solidFill>
              <a:latin typeface="Catamaran Medium"/>
              <a:ea typeface="Catamaran Medium"/>
              <a:cs typeface="Catamaran Medium"/>
              <a:sym typeface="Catamaran Medium"/>
            </a:endParaRPr>
          </a:p>
        </p:txBody>
      </p:sp>
      <p:sp>
        <p:nvSpPr>
          <p:cNvPr id="6" name="Google Shape;175;p10"/>
          <p:cNvSpPr txBox="1"/>
          <p:nvPr/>
        </p:nvSpPr>
        <p:spPr>
          <a:xfrm>
            <a:off x="643268" y="1702856"/>
            <a:ext cx="7994616" cy="38587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000" b="1" dirty="0">
                <a:solidFill>
                  <a:schemeClr val="tx1"/>
                </a:solidFill>
                <a:latin typeface="Catamaran Light"/>
                <a:cs typeface="Catamaran Light"/>
              </a:rPr>
              <a:t>II Simposio de Docencia en Economía y Empresa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000" b="1" dirty="0">
                <a:solidFill>
                  <a:schemeClr val="tx1"/>
                </a:solidFill>
                <a:latin typeface="Catamaran Light"/>
                <a:cs typeface="Catamaran Light"/>
              </a:rPr>
              <a:t>Realización del Trabajo Fin de Grado (TFG)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575" b="1" dirty="0">
                <a:solidFill>
                  <a:schemeClr val="tx1"/>
                </a:solidFill>
                <a:latin typeface="Catamaran Light"/>
                <a:cs typeface="Catamaran Light"/>
              </a:rPr>
              <a:t>13 de octubre de 2022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s-ES" sz="1575" dirty="0">
              <a:solidFill>
                <a:schemeClr val="tx1"/>
              </a:solidFill>
              <a:latin typeface="Catamaran Light"/>
              <a:cs typeface="Catamaran Light"/>
              <a:sym typeface="Catamaran Light"/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575" dirty="0">
                <a:solidFill>
                  <a:schemeClr val="tx1"/>
                </a:solidFill>
                <a:latin typeface="Catamaran Light"/>
                <a:cs typeface="Catamaran Light"/>
                <a:sym typeface="Catamaran Light"/>
              </a:rPr>
              <a:t>Evento diseñado y promovido por el Departamento de Economía y Empresa para profesores y estudiantes que quieran participar comentando su experiencia con los </a:t>
            </a:r>
            <a:r>
              <a:rPr lang="es-ES" sz="1575" dirty="0" err="1">
                <a:solidFill>
                  <a:schemeClr val="tx1"/>
                </a:solidFill>
                <a:latin typeface="Catamaran Light"/>
                <a:cs typeface="Catamaran Light"/>
                <a:sym typeface="Catamaran Light"/>
              </a:rPr>
              <a:t>TFGs</a:t>
            </a:r>
            <a:r>
              <a:rPr lang="es-ES" sz="1575" dirty="0">
                <a:solidFill>
                  <a:schemeClr val="tx1"/>
                </a:solidFill>
                <a:latin typeface="Catamaran Light"/>
                <a:cs typeface="Catamaran Light"/>
                <a:sym typeface="Catamaran Light"/>
              </a:rPr>
              <a:t>.</a:t>
            </a: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lang="es-ES" sz="1575" dirty="0">
              <a:solidFill>
                <a:schemeClr val="tx1"/>
              </a:solidFill>
              <a:latin typeface="Catamaran Light"/>
              <a:cs typeface="Catamaran Light"/>
              <a:sym typeface="Catamaran Light"/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575" dirty="0">
                <a:solidFill>
                  <a:schemeClr val="tx1"/>
                </a:solidFill>
                <a:latin typeface="Catamaran Light"/>
                <a:cs typeface="Catamaran Light"/>
                <a:sym typeface="Catamaran Light"/>
              </a:rPr>
              <a:t>Temáticas de las </a:t>
            </a:r>
            <a:r>
              <a:rPr lang="es-ES" sz="1575" b="1" dirty="0">
                <a:solidFill>
                  <a:schemeClr val="tx1"/>
                </a:solidFill>
                <a:latin typeface="Catamaran Light"/>
                <a:cs typeface="Catamaran Light"/>
                <a:sym typeface="Catamaran Light"/>
              </a:rPr>
              <a:t>ponencias de profesores</a:t>
            </a:r>
            <a:r>
              <a:rPr lang="es-ES" sz="1575" dirty="0">
                <a:solidFill>
                  <a:schemeClr val="tx1"/>
                </a:solidFill>
                <a:latin typeface="Catamaran Light"/>
                <a:cs typeface="Catamaran Light"/>
                <a:sym typeface="Catamaran Light"/>
              </a:rPr>
              <a:t>:</a:t>
            </a:r>
          </a:p>
          <a:p>
            <a:pPr marL="285750" marR="0" lvl="0" indent="-285750" algn="just" rtl="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es-ES" sz="1575" b="1" dirty="0">
                <a:solidFill>
                  <a:schemeClr val="tx1"/>
                </a:solidFill>
                <a:latin typeface="Catamaran Light"/>
                <a:cs typeface="Catamaran Light"/>
                <a:sym typeface="Catamaran Light"/>
              </a:rPr>
              <a:t>Experiencias en la tutorización de TFG grupal.</a:t>
            </a:r>
          </a:p>
          <a:p>
            <a:pPr marL="285750" marR="0" lvl="0" indent="-285750" algn="just" rtl="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es-ES" sz="1575" b="1" dirty="0">
                <a:solidFill>
                  <a:schemeClr val="tx1"/>
                </a:solidFill>
                <a:latin typeface="Catamaran Light"/>
                <a:cs typeface="Catamaran Light"/>
                <a:sym typeface="Catamaran Light"/>
              </a:rPr>
              <a:t>Metodologías empleadas en la tutorización de TFG.</a:t>
            </a:r>
          </a:p>
          <a:p>
            <a:pPr marL="285750" marR="0" lvl="0" indent="-285750" algn="just" rtl="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es-ES" sz="1575" b="1" dirty="0">
                <a:solidFill>
                  <a:schemeClr val="tx1"/>
                </a:solidFill>
                <a:latin typeface="Catamaran Light"/>
                <a:cs typeface="Catamaran Light"/>
                <a:sym typeface="Catamaran Light"/>
              </a:rPr>
              <a:t>Exposición de las distintas líneas de investigación.</a:t>
            </a:r>
          </a:p>
          <a:p>
            <a:pPr marL="285750" marR="0" lvl="0" indent="-285750" algn="just" rtl="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es-ES" sz="1575" b="1" dirty="0">
                <a:solidFill>
                  <a:schemeClr val="tx1"/>
                </a:solidFill>
                <a:latin typeface="Catamaran Light"/>
                <a:cs typeface="Catamaran Light"/>
                <a:sym typeface="Catamaran Light"/>
              </a:rPr>
              <a:t>La problemática en la elección del tema del TFG.</a:t>
            </a: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lang="es-ES" sz="1575" dirty="0">
              <a:solidFill>
                <a:schemeClr val="tx1"/>
              </a:solidFill>
              <a:latin typeface="Catamaran Light"/>
              <a:cs typeface="Catamaran Light"/>
              <a:sym typeface="Catamaran Light"/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575" dirty="0">
                <a:solidFill>
                  <a:schemeClr val="tx1"/>
                </a:solidFill>
                <a:latin typeface="Catamaran Light"/>
                <a:cs typeface="Catamaran Light"/>
                <a:sym typeface="Catamaran Light"/>
              </a:rPr>
              <a:t>Además, el simposio abre en esta ocasión la participación a los </a:t>
            </a:r>
            <a:r>
              <a:rPr lang="es-ES" sz="1575" b="1" dirty="0">
                <a:solidFill>
                  <a:schemeClr val="tx1"/>
                </a:solidFill>
                <a:latin typeface="Catamaran Light"/>
                <a:cs typeface="Catamaran Light"/>
                <a:sym typeface="Catamaran Light"/>
              </a:rPr>
              <a:t>alumnos egresados </a:t>
            </a:r>
            <a:r>
              <a:rPr lang="es-ES" sz="1575" dirty="0">
                <a:solidFill>
                  <a:schemeClr val="tx1"/>
                </a:solidFill>
                <a:latin typeface="Catamaran Light"/>
                <a:cs typeface="Catamaran Light"/>
                <a:sym typeface="Catamaran Light"/>
              </a:rPr>
              <a:t>para compartir con profesores y alumnos su </a:t>
            </a:r>
            <a:r>
              <a:rPr lang="es-ES" sz="1575" b="1" dirty="0">
                <a:solidFill>
                  <a:schemeClr val="tx1"/>
                </a:solidFill>
                <a:latin typeface="Catamaran Light"/>
                <a:cs typeface="Catamaran Light"/>
                <a:sym typeface="Catamaran Light"/>
              </a:rPr>
              <a:t>experiencia en la realización del TFG</a:t>
            </a:r>
            <a:r>
              <a:rPr lang="es-ES" sz="1575" dirty="0">
                <a:solidFill>
                  <a:schemeClr val="tx1"/>
                </a:solidFill>
                <a:latin typeface="Catamaran Light"/>
                <a:cs typeface="Catamaran Light"/>
                <a:sym typeface="Catamaran Light"/>
              </a:rPr>
              <a:t>. </a:t>
            </a:r>
            <a:endParaRPr lang="es-ES" dirty="0"/>
          </a:p>
        </p:txBody>
      </p:sp>
      <p:sp>
        <p:nvSpPr>
          <p:cNvPr id="7" name="Google Shape;180;p10"/>
          <p:cNvSpPr txBox="1"/>
          <p:nvPr/>
        </p:nvSpPr>
        <p:spPr>
          <a:xfrm>
            <a:off x="842325" y="1332475"/>
            <a:ext cx="7795559" cy="3346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575" b="1" dirty="0">
                <a:solidFill>
                  <a:srgbClr val="1D4F83"/>
                </a:solidFill>
                <a:latin typeface="Catamaran Light"/>
                <a:cs typeface="Catamaran Light"/>
                <a:sym typeface="Catamaran Light"/>
              </a:rPr>
              <a:t>JORNADAS DEL DEPARTAMENTO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520907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7" name="Google Shape;477;p3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08" y="0"/>
            <a:ext cx="9142984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478" name="Google Shape;478;p30"/>
          <p:cNvSpPr txBox="1"/>
          <p:nvPr/>
        </p:nvSpPr>
        <p:spPr>
          <a:xfrm>
            <a:off x="3475619" y="2239030"/>
            <a:ext cx="1057275" cy="27468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7250" dirty="0">
                <a:solidFill>
                  <a:srgbClr val="1D4F83"/>
                </a:solidFill>
                <a:latin typeface="Catamaran Medium"/>
                <a:cs typeface="Catamaran Medium"/>
                <a:sym typeface="Catamaran Medium"/>
              </a:rPr>
              <a:t>3</a:t>
            </a:r>
            <a:endParaRPr dirty="0"/>
          </a:p>
        </p:txBody>
      </p:sp>
      <p:sp>
        <p:nvSpPr>
          <p:cNvPr id="479" name="Google Shape;479;p30"/>
          <p:cNvSpPr txBox="1"/>
          <p:nvPr/>
        </p:nvSpPr>
        <p:spPr>
          <a:xfrm>
            <a:off x="4807744" y="3146230"/>
            <a:ext cx="3957638" cy="6693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75" dirty="0">
                <a:solidFill>
                  <a:srgbClr val="1D4F83"/>
                </a:solidFill>
                <a:latin typeface="Catamaran Medium"/>
                <a:ea typeface="Catamaran Medium"/>
                <a:cs typeface="Catamaran Medium"/>
                <a:sym typeface="Catamaran Medium"/>
              </a:rPr>
              <a:t>Evaluación por </a:t>
            </a:r>
            <a:br>
              <a:rPr lang="es-ES" sz="1875" dirty="0">
                <a:solidFill>
                  <a:srgbClr val="1D4F83"/>
                </a:solidFill>
                <a:latin typeface="Catamaran Medium"/>
                <a:ea typeface="Catamaran Medium"/>
                <a:cs typeface="Catamaran Medium"/>
                <a:sym typeface="Catamaran Medium"/>
              </a:rPr>
            </a:br>
            <a:r>
              <a:rPr lang="es-ES" sz="1875" dirty="0">
                <a:solidFill>
                  <a:srgbClr val="1D4F83"/>
                </a:solidFill>
                <a:latin typeface="Catamaran Medium"/>
                <a:ea typeface="Catamaran Medium"/>
                <a:cs typeface="Catamaran Medium"/>
                <a:sym typeface="Catamaran Medium"/>
              </a:rPr>
              <a:t>Compensación Curricular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329127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5" name="Google Shape;165;p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08" y="0"/>
            <a:ext cx="9142984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166" name="Google Shape;166;p9"/>
          <p:cNvSpPr txBox="1"/>
          <p:nvPr/>
        </p:nvSpPr>
        <p:spPr>
          <a:xfrm>
            <a:off x="643268" y="742950"/>
            <a:ext cx="7575698" cy="496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625" dirty="0">
                <a:solidFill>
                  <a:srgbClr val="1D4F83"/>
                </a:solidFill>
                <a:latin typeface="Catamaran Medium"/>
                <a:ea typeface="Catamaran Medium"/>
                <a:cs typeface="Catamaran Medium"/>
                <a:sym typeface="Catamaran Medium"/>
              </a:rPr>
              <a:t>3</a:t>
            </a:r>
            <a:r>
              <a:rPr lang="es-ES" sz="2625" dirty="0" smtClean="0">
                <a:solidFill>
                  <a:srgbClr val="1D4F83"/>
                </a:solidFill>
                <a:latin typeface="Catamaran Medium"/>
                <a:ea typeface="Catamaran Medium"/>
                <a:cs typeface="Catamaran Medium"/>
                <a:sym typeface="Catamaran Medium"/>
              </a:rPr>
              <a:t>. </a:t>
            </a:r>
            <a:r>
              <a:rPr lang="es-ES" sz="2625" dirty="0">
                <a:solidFill>
                  <a:srgbClr val="1D4F83"/>
                </a:solidFill>
                <a:latin typeface="Catamaran Medium"/>
                <a:ea typeface="Catamaran Medium"/>
                <a:cs typeface="Catamaran Medium"/>
                <a:sym typeface="Catamaran Medium"/>
              </a:rPr>
              <a:t>Evaluación por Compensación Curricular</a:t>
            </a:r>
            <a:endParaRPr sz="2625" dirty="0">
              <a:solidFill>
                <a:srgbClr val="1D4F83"/>
              </a:solidFill>
              <a:latin typeface="Catamaran Medium"/>
              <a:ea typeface="Catamaran Medium"/>
              <a:cs typeface="Catamaran Medium"/>
              <a:sym typeface="Catamaran Medium"/>
            </a:endParaRPr>
          </a:p>
        </p:txBody>
      </p:sp>
      <p:sp>
        <p:nvSpPr>
          <p:cNvPr id="6" name="Google Shape;175;p10"/>
          <p:cNvSpPr txBox="1"/>
          <p:nvPr/>
        </p:nvSpPr>
        <p:spPr>
          <a:xfrm>
            <a:off x="643267" y="1415471"/>
            <a:ext cx="7795559" cy="42126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575" dirty="0">
                <a:solidFill>
                  <a:schemeClr val="dk1"/>
                </a:solidFill>
                <a:latin typeface="Catamaran Light"/>
                <a:ea typeface="Catamaran Light"/>
                <a:cs typeface="Catamaran Light"/>
                <a:sym typeface="Catamaran Light"/>
              </a:rPr>
              <a:t>Regulado en los </a:t>
            </a:r>
            <a:r>
              <a:rPr lang="es-ES" sz="1575" b="1" dirty="0">
                <a:solidFill>
                  <a:schemeClr val="dk1"/>
                </a:solidFill>
                <a:latin typeface="Catamaran Light"/>
                <a:ea typeface="Catamaran Light"/>
                <a:cs typeface="Catamaran Light"/>
                <a:sym typeface="Catamaran Light"/>
              </a:rPr>
              <a:t>Art. 27- 32 del Reglamento de Evaluación y Calificación de los Estudiantes (REA) </a:t>
            </a:r>
            <a:r>
              <a:rPr lang="es-ES" sz="1575" dirty="0">
                <a:solidFill>
                  <a:schemeClr val="dk1"/>
                </a:solidFill>
                <a:latin typeface="Catamaran Light"/>
                <a:ea typeface="Catamaran Light"/>
                <a:cs typeface="Catamaran Light"/>
                <a:sym typeface="Catamaran Light"/>
              </a:rPr>
              <a:t>(aprobado 10 junio 2021</a:t>
            </a:r>
            <a:r>
              <a:rPr lang="es-ES" sz="1575" dirty="0" smtClean="0">
                <a:solidFill>
                  <a:schemeClr val="dk1"/>
                </a:solidFill>
                <a:latin typeface="Catamaran Light"/>
                <a:ea typeface="Catamaran Light"/>
                <a:cs typeface="Catamaran Light"/>
                <a:sym typeface="Catamaran Light"/>
              </a:rPr>
              <a:t>).</a:t>
            </a:r>
            <a:endParaRPr lang="es-ES" sz="1575" dirty="0">
              <a:solidFill>
                <a:schemeClr val="dk1"/>
              </a:solidFill>
              <a:latin typeface="Catamaran Light"/>
              <a:ea typeface="Catamaran Light"/>
              <a:cs typeface="Catamaran Light"/>
              <a:sym typeface="Catamaran Light"/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lang="es-ES" sz="1575" dirty="0">
              <a:solidFill>
                <a:schemeClr val="dk1"/>
              </a:solidFill>
              <a:latin typeface="Catamaran Light"/>
              <a:ea typeface="Catamaran Light"/>
              <a:cs typeface="Catamaran Light"/>
              <a:sym typeface="Catamaran Light"/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575" dirty="0">
                <a:solidFill>
                  <a:schemeClr val="dk1"/>
                </a:solidFill>
                <a:latin typeface="Catamaran Light"/>
                <a:ea typeface="Catamaran Light"/>
                <a:cs typeface="Catamaran Light"/>
                <a:sym typeface="Catamaran Light"/>
              </a:rPr>
              <a:t>Pueden solicitarlo los estudiantes para última asignatura (excepto TFG y Prácticas Externas), </a:t>
            </a: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575" dirty="0">
                <a:solidFill>
                  <a:schemeClr val="dk1"/>
                </a:solidFill>
                <a:latin typeface="Catamaran Light"/>
                <a:ea typeface="Catamaran Light"/>
                <a:cs typeface="Catamaran Light"/>
                <a:sym typeface="Catamaran Light"/>
              </a:rPr>
              <a:t>una vez </a:t>
            </a:r>
            <a:r>
              <a:rPr lang="es-ES" sz="1575" b="1" dirty="0">
                <a:solidFill>
                  <a:schemeClr val="dk1"/>
                </a:solidFill>
                <a:latin typeface="Catamaran Light"/>
                <a:ea typeface="Catamaran Light"/>
                <a:cs typeface="Catamaran Light"/>
                <a:sym typeface="Catamaran Light"/>
              </a:rPr>
              <a:t>agotadas al menos 4 convocatorias y cumplan 3 de 4 requisitos</a:t>
            </a:r>
            <a:r>
              <a:rPr lang="es-ES" sz="1575" dirty="0">
                <a:solidFill>
                  <a:schemeClr val="dk1"/>
                </a:solidFill>
                <a:latin typeface="Catamaran Light"/>
                <a:ea typeface="Catamaran Light"/>
                <a:cs typeface="Catamaran Light"/>
                <a:sym typeface="Catamaran Light"/>
              </a:rPr>
              <a:t>:</a:t>
            </a:r>
          </a:p>
          <a:p>
            <a:pPr marL="285750" marR="0" lvl="0" indent="-285750" algn="just" rtl="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es-ES" sz="1575" dirty="0">
                <a:solidFill>
                  <a:schemeClr val="dk1"/>
                </a:solidFill>
                <a:latin typeface="Catamaran Light"/>
                <a:ea typeface="Catamaran Light"/>
                <a:cs typeface="Catamaran Light"/>
                <a:sym typeface="Catamaran Light"/>
              </a:rPr>
              <a:t>Cursar al menos el 50% del plan en la </a:t>
            </a:r>
            <a:r>
              <a:rPr lang="es-ES" sz="1575" dirty="0" smtClean="0">
                <a:solidFill>
                  <a:schemeClr val="dk1"/>
                </a:solidFill>
                <a:latin typeface="Catamaran Light"/>
                <a:ea typeface="Catamaran Light"/>
                <a:cs typeface="Catamaran Light"/>
                <a:sym typeface="Catamaran Light"/>
              </a:rPr>
              <a:t>UAL.</a:t>
            </a:r>
            <a:endParaRPr lang="es-ES" sz="1575" dirty="0">
              <a:solidFill>
                <a:schemeClr val="dk1"/>
              </a:solidFill>
              <a:latin typeface="Catamaran Light"/>
              <a:ea typeface="Catamaran Light"/>
              <a:cs typeface="Catamaran Light"/>
              <a:sym typeface="Catamaran Light"/>
            </a:endParaRPr>
          </a:p>
          <a:p>
            <a:pPr marL="285750" marR="0" lvl="0" indent="-285750" algn="just" rtl="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es-ES" sz="1575" dirty="0">
                <a:solidFill>
                  <a:schemeClr val="dk1"/>
                </a:solidFill>
                <a:latin typeface="Catamaran Light"/>
                <a:ea typeface="Catamaran Light"/>
                <a:cs typeface="Catamaran Light"/>
                <a:sym typeface="Catamaran Light"/>
              </a:rPr>
              <a:t>Haber obtenido, al menos, un 3 (sobre 10) en 2 </a:t>
            </a:r>
            <a:r>
              <a:rPr lang="es-ES" sz="1575" dirty="0" smtClean="0">
                <a:solidFill>
                  <a:schemeClr val="dk1"/>
                </a:solidFill>
                <a:latin typeface="Catamaran Light"/>
                <a:ea typeface="Catamaran Light"/>
                <a:cs typeface="Catamaran Light"/>
                <a:sym typeface="Catamaran Light"/>
              </a:rPr>
              <a:t>convocatorias.</a:t>
            </a:r>
            <a:endParaRPr lang="es-ES" sz="1575" dirty="0">
              <a:solidFill>
                <a:schemeClr val="dk1"/>
              </a:solidFill>
              <a:latin typeface="Catamaran Light"/>
              <a:ea typeface="Catamaran Light"/>
              <a:cs typeface="Catamaran Light"/>
              <a:sym typeface="Catamaran Light"/>
            </a:endParaRPr>
          </a:p>
          <a:p>
            <a:pPr marL="285750" marR="0" lvl="0" indent="-285750" algn="just" rtl="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es-ES" sz="1575" dirty="0">
                <a:solidFill>
                  <a:schemeClr val="dk1"/>
                </a:solidFill>
                <a:latin typeface="Catamaran Light"/>
                <a:ea typeface="Catamaran Light"/>
                <a:cs typeface="Catamaran Light"/>
                <a:sym typeface="Catamaran Light"/>
              </a:rPr>
              <a:t>Calificación media mayor o igual </a:t>
            </a:r>
            <a:r>
              <a:rPr lang="es-ES" sz="1575" dirty="0" smtClean="0">
                <a:solidFill>
                  <a:schemeClr val="dk1"/>
                </a:solidFill>
                <a:latin typeface="Catamaran Light"/>
                <a:ea typeface="Catamaran Light"/>
                <a:cs typeface="Catamaran Light"/>
                <a:sym typeface="Catamaran Light"/>
              </a:rPr>
              <a:t>6.</a:t>
            </a:r>
            <a:endParaRPr lang="es-ES" sz="1575" dirty="0">
              <a:solidFill>
                <a:schemeClr val="dk1"/>
              </a:solidFill>
              <a:latin typeface="Catamaran Light"/>
              <a:ea typeface="Catamaran Light"/>
              <a:cs typeface="Catamaran Light"/>
              <a:sym typeface="Catamaran Light"/>
            </a:endParaRPr>
          </a:p>
          <a:p>
            <a:pPr marL="285750" marR="0" lvl="0" indent="-285750" algn="just" rtl="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es-ES" sz="1575" dirty="0">
                <a:solidFill>
                  <a:schemeClr val="dk1"/>
                </a:solidFill>
                <a:latin typeface="Catamaran Light"/>
                <a:ea typeface="Catamaran Light"/>
                <a:cs typeface="Catamaran Light"/>
                <a:sym typeface="Catamaran Light"/>
              </a:rPr>
              <a:t>Informe favorable de la comisión de la </a:t>
            </a:r>
            <a:r>
              <a:rPr lang="es-ES" sz="1575" dirty="0" smtClean="0">
                <a:solidFill>
                  <a:schemeClr val="dk1"/>
                </a:solidFill>
                <a:latin typeface="Catamaran Light"/>
                <a:ea typeface="Catamaran Light"/>
                <a:cs typeface="Catamaran Light"/>
                <a:sym typeface="Catamaran Light"/>
              </a:rPr>
              <a:t>titulación.</a:t>
            </a:r>
            <a:endParaRPr lang="es-ES" sz="1575" dirty="0">
              <a:solidFill>
                <a:schemeClr val="dk1"/>
              </a:solidFill>
              <a:latin typeface="Catamaran Light"/>
              <a:ea typeface="Catamaran Light"/>
              <a:cs typeface="Catamaran Light"/>
              <a:sym typeface="Catamaran Light"/>
            </a:endParaRPr>
          </a:p>
          <a:p>
            <a:pPr marR="0" lvl="0" algn="just" rtl="0">
              <a:spcBef>
                <a:spcPts val="0"/>
              </a:spcBef>
              <a:spcAft>
                <a:spcPts val="0"/>
              </a:spcAft>
            </a:pPr>
            <a:endParaRPr lang="es-ES" sz="1575" dirty="0">
              <a:solidFill>
                <a:schemeClr val="dk1"/>
              </a:solidFill>
              <a:latin typeface="Catamaran Light"/>
              <a:ea typeface="Catamaran Light"/>
              <a:cs typeface="Catamaran Light"/>
              <a:sym typeface="Catamaran Light"/>
            </a:endParaRPr>
          </a:p>
          <a:p>
            <a:pPr marR="0" lvl="0" algn="just" rtl="0">
              <a:spcBef>
                <a:spcPts val="0"/>
              </a:spcBef>
              <a:spcAft>
                <a:spcPts val="0"/>
              </a:spcAft>
            </a:pPr>
            <a:r>
              <a:rPr lang="es-ES" sz="1575" b="1" dirty="0">
                <a:solidFill>
                  <a:schemeClr val="dk1"/>
                </a:solidFill>
                <a:latin typeface="Catamaran Light"/>
                <a:ea typeface="Catamaran Light"/>
                <a:cs typeface="Catamaran Light"/>
                <a:sym typeface="Catamaran Light"/>
              </a:rPr>
              <a:t>La Comisión Académica de la Facultad propone informe favorable o no</a:t>
            </a:r>
            <a:r>
              <a:rPr lang="es-ES" sz="1575" dirty="0">
                <a:solidFill>
                  <a:schemeClr val="dk1"/>
                </a:solidFill>
                <a:latin typeface="Catamaran Light"/>
                <a:ea typeface="Catamaran Light"/>
                <a:cs typeface="Catamaran Light"/>
                <a:sym typeface="Catamaran Light"/>
              </a:rPr>
              <a:t> para compensar, atendiendo a criterios sobre las competencias de la asignatura que se hayan podido alcanzar mayoritariamente en otras asignaturas de la titulación.</a:t>
            </a:r>
          </a:p>
          <a:p>
            <a:pPr marR="0" lvl="0" algn="just" rtl="0">
              <a:spcBef>
                <a:spcPts val="0"/>
              </a:spcBef>
              <a:spcAft>
                <a:spcPts val="0"/>
              </a:spcAft>
            </a:pPr>
            <a:r>
              <a:rPr lang="es-ES" sz="1575" dirty="0">
                <a:solidFill>
                  <a:schemeClr val="dk1"/>
                </a:solidFill>
                <a:latin typeface="Catamaran Light"/>
                <a:ea typeface="Catamaran Light"/>
                <a:cs typeface="Catamaran Light"/>
                <a:sym typeface="Catamaran Light"/>
              </a:rPr>
              <a:t>El informe negativo (si lo hubiere) será justificado.</a:t>
            </a:r>
          </a:p>
          <a:p>
            <a:pPr marR="0" lvl="0" algn="just" rtl="0">
              <a:spcBef>
                <a:spcPts val="0"/>
              </a:spcBef>
              <a:spcAft>
                <a:spcPts val="0"/>
              </a:spcAft>
            </a:pPr>
            <a:endParaRPr lang="es-ES" sz="1575" dirty="0">
              <a:solidFill>
                <a:schemeClr val="dk1"/>
              </a:solidFill>
              <a:latin typeface="Catamaran Light"/>
              <a:ea typeface="Catamaran Light"/>
              <a:cs typeface="Catamaran Light"/>
              <a:sym typeface="Catamaran Light"/>
            </a:endParaRPr>
          </a:p>
          <a:p>
            <a:pPr lvl="0" algn="just"/>
            <a:r>
              <a:rPr lang="es-ES" sz="1575" dirty="0">
                <a:solidFill>
                  <a:schemeClr val="dk1"/>
                </a:solidFill>
                <a:latin typeface="Catamaran Light"/>
                <a:ea typeface="Catamaran Light"/>
                <a:cs typeface="Catamaran Light"/>
                <a:sym typeface="Catamaran Light"/>
              </a:rPr>
              <a:t>Las </a:t>
            </a:r>
            <a:r>
              <a:rPr lang="es-ES" sz="1575" b="1" dirty="0">
                <a:solidFill>
                  <a:schemeClr val="dk1"/>
                </a:solidFill>
                <a:latin typeface="Catamaran Light"/>
                <a:ea typeface="Catamaran Light"/>
                <a:cs typeface="Catamaran Light"/>
                <a:sym typeface="Catamaran Light"/>
              </a:rPr>
              <a:t>solicitudes</a:t>
            </a:r>
            <a:r>
              <a:rPr lang="es-ES" sz="1575" dirty="0">
                <a:solidFill>
                  <a:schemeClr val="dk1"/>
                </a:solidFill>
                <a:latin typeface="Catamaran Light"/>
                <a:ea typeface="Catamaran Light"/>
                <a:cs typeface="Catamaran Light"/>
                <a:sym typeface="Catamaran Light"/>
              </a:rPr>
              <a:t> se presentarán por Registro Electrónico de la Universidad, en los plazos establecidos, y según el modelo de solicitud que figura en el REA.</a:t>
            </a:r>
          </a:p>
        </p:txBody>
      </p:sp>
    </p:spTree>
    <p:extLst>
      <p:ext uri="{BB962C8B-B14F-4D97-AF65-F5344CB8AC3E}">
        <p14:creationId xmlns:p14="http://schemas.microsoft.com/office/powerpoint/2010/main" val="2609349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7" name="Google Shape;357;p2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08" y="0"/>
            <a:ext cx="9142984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358" name="Google Shape;358;p21"/>
          <p:cNvSpPr txBox="1"/>
          <p:nvPr/>
        </p:nvSpPr>
        <p:spPr>
          <a:xfrm>
            <a:off x="3475619" y="2239030"/>
            <a:ext cx="1057275" cy="27468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7250" dirty="0">
                <a:solidFill>
                  <a:srgbClr val="1D4F83"/>
                </a:solidFill>
                <a:latin typeface="Catamaran Medium"/>
                <a:cs typeface="Catamaran Medium"/>
                <a:sym typeface="Catamaran Medium"/>
              </a:rPr>
              <a:t>4</a:t>
            </a:r>
            <a:endParaRPr dirty="0"/>
          </a:p>
        </p:txBody>
      </p:sp>
      <p:sp>
        <p:nvSpPr>
          <p:cNvPr id="359" name="Google Shape;359;p21"/>
          <p:cNvSpPr txBox="1"/>
          <p:nvPr/>
        </p:nvSpPr>
        <p:spPr>
          <a:xfrm>
            <a:off x="4807744" y="3146230"/>
            <a:ext cx="3957638" cy="3808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75" dirty="0">
                <a:solidFill>
                  <a:srgbClr val="1D4F83"/>
                </a:solidFill>
                <a:latin typeface="Catamaran Medium"/>
                <a:ea typeface="Catamaran Medium"/>
                <a:cs typeface="Catamaran Medium"/>
                <a:sym typeface="Catamaran Medium"/>
              </a:rPr>
              <a:t>Prácticas en Empresas</a:t>
            </a:r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5" name="Google Shape;165;p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08" y="0"/>
            <a:ext cx="9142984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166" name="Google Shape;166;p9"/>
          <p:cNvSpPr txBox="1"/>
          <p:nvPr/>
        </p:nvSpPr>
        <p:spPr>
          <a:xfrm>
            <a:off x="643268" y="742950"/>
            <a:ext cx="7575698" cy="496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625" dirty="0" smtClean="0">
                <a:solidFill>
                  <a:srgbClr val="1D4F83"/>
                </a:solidFill>
                <a:latin typeface="Catamaran Medium"/>
                <a:ea typeface="Catamaran Medium"/>
                <a:cs typeface="Catamaran Medium"/>
                <a:sym typeface="Catamaran Medium"/>
              </a:rPr>
              <a:t>4. </a:t>
            </a:r>
            <a:r>
              <a:rPr lang="es-ES" sz="2625" dirty="0">
                <a:solidFill>
                  <a:srgbClr val="1D4F83"/>
                </a:solidFill>
                <a:latin typeface="Catamaran Medium"/>
                <a:ea typeface="Catamaran Medium"/>
                <a:cs typeface="Catamaran Medium"/>
                <a:sym typeface="Catamaran Medium"/>
              </a:rPr>
              <a:t>Prácticas en Empresas</a:t>
            </a:r>
            <a:endParaRPr sz="2625" dirty="0">
              <a:solidFill>
                <a:srgbClr val="1D4F83"/>
              </a:solidFill>
              <a:latin typeface="Catamaran Medium"/>
              <a:ea typeface="Catamaran Medium"/>
              <a:cs typeface="Catamaran Medium"/>
              <a:sym typeface="Catamaran Medium"/>
            </a:endParaRPr>
          </a:p>
        </p:txBody>
      </p:sp>
      <p:sp>
        <p:nvSpPr>
          <p:cNvPr id="6" name="Google Shape;175;p10"/>
          <p:cNvSpPr txBox="1"/>
          <p:nvPr/>
        </p:nvSpPr>
        <p:spPr>
          <a:xfrm>
            <a:off x="643267" y="1990239"/>
            <a:ext cx="7795559" cy="39702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es-ES" sz="1800" dirty="0">
                <a:solidFill>
                  <a:schemeClr val="dk1"/>
                </a:solidFill>
                <a:latin typeface="Catamaran Light"/>
                <a:ea typeface="Catamaran Light"/>
                <a:cs typeface="Catamaran Light"/>
                <a:sym typeface="Catamaran Light"/>
              </a:rPr>
              <a:t>CURRICULARES: Obligatorias del plan (con Nota) vs Asignaturas Sustitutorias.</a:t>
            </a: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es-ES" sz="1800" dirty="0">
                <a:solidFill>
                  <a:schemeClr val="dk1"/>
                </a:solidFill>
                <a:latin typeface="Catamaran Light"/>
                <a:ea typeface="Catamaran Light"/>
                <a:cs typeface="Catamaran Light"/>
                <a:sym typeface="Catamaran Light"/>
              </a:rPr>
              <a:t>EXTRACURRICULARES: Opción (pueden reconocerse por las curriculares sin Nota =&gt; + Trámites y Tiempo</a:t>
            </a:r>
            <a:r>
              <a:rPr lang="es-ES" sz="1800" dirty="0" smtClean="0">
                <a:solidFill>
                  <a:schemeClr val="dk1"/>
                </a:solidFill>
                <a:latin typeface="Catamaran Light"/>
                <a:ea typeface="Catamaran Light"/>
                <a:cs typeface="Catamaran Light"/>
                <a:sym typeface="Catamaran Light"/>
              </a:rPr>
              <a:t>).</a:t>
            </a:r>
            <a:endParaRPr lang="es-ES" sz="1800" dirty="0">
              <a:solidFill>
                <a:schemeClr val="dk1"/>
              </a:solidFill>
              <a:latin typeface="Catamaran Light"/>
              <a:ea typeface="Catamaran Light"/>
              <a:cs typeface="Catamaran Light"/>
              <a:sym typeface="Catamaran Light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s-ES" sz="1800" dirty="0">
              <a:solidFill>
                <a:schemeClr val="dk1"/>
              </a:solidFill>
              <a:latin typeface="Catamaran Light"/>
              <a:ea typeface="Catamaran Light"/>
              <a:cs typeface="Catamaran Light"/>
              <a:sym typeface="Catamaran Light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s-ES" sz="1800" dirty="0">
              <a:solidFill>
                <a:schemeClr val="dk1"/>
              </a:solidFill>
              <a:latin typeface="Catamaran Light"/>
              <a:ea typeface="Catamaran Light"/>
              <a:cs typeface="Catamaran Light"/>
              <a:sym typeface="Catamaran Light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s-ES" sz="1800" dirty="0">
              <a:solidFill>
                <a:schemeClr val="dk1"/>
              </a:solidFill>
              <a:latin typeface="Catamaran Light"/>
              <a:ea typeface="Catamaran Light"/>
              <a:cs typeface="Catamaran Light"/>
              <a:sym typeface="Catamaran Light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 dirty="0">
                <a:solidFill>
                  <a:schemeClr val="dk1"/>
                </a:solidFill>
                <a:latin typeface="Catamaran Light"/>
                <a:ea typeface="Catamaran Light"/>
                <a:cs typeface="Catamaran Light"/>
                <a:sym typeface="Catamaran Light"/>
              </a:rPr>
              <a:t>Prácticas en Empresa. Gestionadas a través de la Fundación UAL. Área de empleo y formación vinculada a las empresas – Plataforma </a:t>
            </a:r>
            <a:r>
              <a:rPr lang="es-ES" sz="1800" dirty="0" smtClean="0">
                <a:solidFill>
                  <a:schemeClr val="dk1"/>
                </a:solidFill>
                <a:latin typeface="Catamaran Light"/>
                <a:ea typeface="Catamaran Light"/>
                <a:cs typeface="Catamaran Light"/>
                <a:sym typeface="Catamaran Light"/>
              </a:rPr>
              <a:t>ÍCARO.</a:t>
            </a:r>
            <a:endParaRPr lang="es-ES" sz="1800" dirty="0">
              <a:solidFill>
                <a:schemeClr val="dk1"/>
              </a:solidFill>
              <a:latin typeface="Catamaran Light"/>
              <a:ea typeface="Catamaran Light"/>
              <a:cs typeface="Catamaran Light"/>
              <a:sym typeface="Catamaran Light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s-ES" sz="1800" dirty="0">
              <a:solidFill>
                <a:schemeClr val="dk1"/>
              </a:solidFill>
              <a:latin typeface="Catamaran Light"/>
              <a:ea typeface="Catamaran Light"/>
              <a:cs typeface="Catamaran Light"/>
              <a:sym typeface="Catamaran Light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 dirty="0">
                <a:solidFill>
                  <a:schemeClr val="dk1"/>
                </a:solidFill>
                <a:latin typeface="Catamaran Light"/>
                <a:ea typeface="Catamaran Light"/>
                <a:cs typeface="Catamaran Light"/>
                <a:sym typeface="Catamaran Light"/>
              </a:rPr>
              <a:t>Se admite OFERTA PERFILADA (que una empresa solicite un estudiante concreto para realizar una práctica). Se salta elección de Empresas en concurrencia </a:t>
            </a:r>
            <a:r>
              <a:rPr lang="es-ES" sz="1800" dirty="0" smtClean="0">
                <a:solidFill>
                  <a:schemeClr val="dk1"/>
                </a:solidFill>
                <a:latin typeface="Catamaran Light"/>
                <a:ea typeface="Catamaran Light"/>
                <a:cs typeface="Catamaran Light"/>
                <a:sym typeface="Catamaran Light"/>
              </a:rPr>
              <a:t>competitiva.</a:t>
            </a:r>
            <a:endParaRPr lang="es-ES" sz="1800" dirty="0">
              <a:solidFill>
                <a:schemeClr val="dk1"/>
              </a:solidFill>
              <a:latin typeface="Catamaran Light"/>
              <a:ea typeface="Catamaran Light"/>
              <a:cs typeface="Catamaran Light"/>
              <a:sym typeface="Catamaran Light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s-ES" sz="1800" dirty="0">
              <a:solidFill>
                <a:schemeClr val="dk1"/>
              </a:solidFill>
              <a:latin typeface="Catamaran Light"/>
              <a:ea typeface="Catamaran Light"/>
              <a:cs typeface="Catamaran Light"/>
              <a:sym typeface="Catamaran Light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s-ES" sz="1800" dirty="0">
              <a:solidFill>
                <a:schemeClr val="dk1"/>
              </a:solidFill>
              <a:latin typeface="Catamaran Light"/>
              <a:ea typeface="Catamaran Light"/>
              <a:cs typeface="Catamaran Light"/>
              <a:sym typeface="Catamaran Light"/>
            </a:endParaRPr>
          </a:p>
        </p:txBody>
      </p:sp>
      <p:sp>
        <p:nvSpPr>
          <p:cNvPr id="7" name="Google Shape;180;p10"/>
          <p:cNvSpPr txBox="1"/>
          <p:nvPr/>
        </p:nvSpPr>
        <p:spPr>
          <a:xfrm>
            <a:off x="842325" y="1567606"/>
            <a:ext cx="7795559" cy="3347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575" b="1" dirty="0">
                <a:solidFill>
                  <a:srgbClr val="1D4F83"/>
                </a:solidFill>
                <a:latin typeface="Catamaran Light"/>
                <a:ea typeface="Catamaran Light"/>
                <a:cs typeface="Catamaran Light"/>
                <a:sym typeface="Catamaran Light"/>
              </a:rPr>
              <a:t>Diferencia entre prácticas CURRICULARES y EXTRACURRICULARES</a:t>
            </a:r>
            <a:endParaRPr dirty="0"/>
          </a:p>
        </p:txBody>
      </p:sp>
      <p:sp>
        <p:nvSpPr>
          <p:cNvPr id="2" name="Google Shape;180;p10">
            <a:extLst>
              <a:ext uri="{FF2B5EF4-FFF2-40B4-BE49-F238E27FC236}">
                <a16:creationId xmlns:a16="http://schemas.microsoft.com/office/drawing/2014/main" id="{76D7BE25-5A26-25F5-D249-2E25D72C4544}"/>
              </a:ext>
            </a:extLst>
          </p:cNvPr>
          <p:cNvSpPr txBox="1"/>
          <p:nvPr/>
        </p:nvSpPr>
        <p:spPr>
          <a:xfrm>
            <a:off x="842324" y="3244336"/>
            <a:ext cx="7795559" cy="3347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575" b="1" dirty="0">
                <a:solidFill>
                  <a:srgbClr val="1D4F83"/>
                </a:solidFill>
                <a:latin typeface="Catamaran Light"/>
                <a:ea typeface="Catamaran Light"/>
                <a:cs typeface="Catamaran Light"/>
                <a:sym typeface="Catamaran Light"/>
              </a:rPr>
              <a:t>Gestión y presentación CURRICULARES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629620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5" name="Google Shape;165;p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08" y="0"/>
            <a:ext cx="9142984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166" name="Google Shape;166;p9"/>
          <p:cNvSpPr txBox="1"/>
          <p:nvPr/>
        </p:nvSpPr>
        <p:spPr>
          <a:xfrm>
            <a:off x="643268" y="742950"/>
            <a:ext cx="7575698" cy="496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/>
            <a:r>
              <a:rPr lang="es-ES" sz="2625" dirty="0">
                <a:solidFill>
                  <a:srgbClr val="1D4F83"/>
                </a:solidFill>
                <a:latin typeface="Catamaran Medium"/>
                <a:ea typeface="Catamaran Medium"/>
                <a:cs typeface="Catamaran Medium"/>
                <a:sym typeface="Catamaran Medium"/>
              </a:rPr>
              <a:t>4</a:t>
            </a:r>
            <a:r>
              <a:rPr lang="es-ES" sz="2625" dirty="0" smtClean="0">
                <a:solidFill>
                  <a:srgbClr val="1D4F83"/>
                </a:solidFill>
                <a:latin typeface="Catamaran Medium"/>
                <a:ea typeface="Catamaran Medium"/>
                <a:cs typeface="Catamaran Medium"/>
                <a:sym typeface="Catamaran Medium"/>
              </a:rPr>
              <a:t>. </a:t>
            </a:r>
            <a:r>
              <a:rPr lang="es-ES" sz="2625" dirty="0">
                <a:solidFill>
                  <a:srgbClr val="1D4F83"/>
                </a:solidFill>
                <a:latin typeface="Catamaran Medium"/>
                <a:ea typeface="Catamaran Medium"/>
                <a:cs typeface="Catamaran Medium"/>
                <a:sym typeface="Catamaran Medium"/>
              </a:rPr>
              <a:t>Prácticas en Empresas</a:t>
            </a:r>
          </a:p>
        </p:txBody>
      </p:sp>
      <p:sp>
        <p:nvSpPr>
          <p:cNvPr id="6" name="Google Shape;175;p10"/>
          <p:cNvSpPr txBox="1"/>
          <p:nvPr/>
        </p:nvSpPr>
        <p:spPr>
          <a:xfrm>
            <a:off x="643268" y="1869905"/>
            <a:ext cx="3805640" cy="34585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575" dirty="0">
                <a:solidFill>
                  <a:schemeClr val="dk1"/>
                </a:solidFill>
                <a:latin typeface="Catamaran Light"/>
                <a:ea typeface="Catamaran Light"/>
                <a:cs typeface="Catamaran Light"/>
                <a:sym typeface="Catamaran Light"/>
              </a:rPr>
              <a:t>A través de dos </a:t>
            </a:r>
            <a:r>
              <a:rPr lang="es-ES" sz="1575" dirty="0" err="1">
                <a:solidFill>
                  <a:schemeClr val="dk1"/>
                </a:solidFill>
                <a:latin typeface="Catamaran Light"/>
                <a:ea typeface="Catamaran Light"/>
                <a:cs typeface="Catamaran Light"/>
                <a:sym typeface="Catamaran Light"/>
              </a:rPr>
              <a:t>sub-sitios</a:t>
            </a:r>
            <a:r>
              <a:rPr lang="es-ES" sz="1575" dirty="0">
                <a:solidFill>
                  <a:schemeClr val="dk1"/>
                </a:solidFill>
                <a:latin typeface="Catamaran Light"/>
                <a:ea typeface="Catamaran Light"/>
                <a:cs typeface="Catamaran Light"/>
                <a:sym typeface="Catamaran Light"/>
              </a:rPr>
              <a:t>: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s-ES" sz="1575" dirty="0">
              <a:solidFill>
                <a:schemeClr val="dk1"/>
              </a:solidFill>
              <a:latin typeface="Catamaran Light"/>
              <a:ea typeface="Catamaran Light"/>
              <a:cs typeface="Catamaran Light"/>
              <a:sym typeface="Catamaran Light"/>
            </a:endParaRPr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es-ES" sz="1575" dirty="0">
                <a:solidFill>
                  <a:schemeClr val="dk1"/>
                </a:solidFill>
                <a:latin typeface="Catamaran Light"/>
                <a:ea typeface="Catamaran Light"/>
                <a:cs typeface="Catamaran Light"/>
                <a:sym typeface="Catamaran Light"/>
              </a:rPr>
              <a:t>Web de la Facultad &gt; pestaña inicio &gt; hacemos </a:t>
            </a:r>
            <a:r>
              <a:rPr lang="es-ES" sz="1575" i="1" dirty="0" err="1">
                <a:solidFill>
                  <a:schemeClr val="dk1"/>
                </a:solidFill>
                <a:latin typeface="Catamaran Light"/>
                <a:ea typeface="Catamaran Light"/>
                <a:cs typeface="Catamaran Light"/>
                <a:sym typeface="Catamaran Light"/>
              </a:rPr>
              <a:t>scroll</a:t>
            </a:r>
            <a:r>
              <a:rPr lang="es-ES" sz="1575" i="1" dirty="0">
                <a:solidFill>
                  <a:schemeClr val="dk1"/>
                </a:solidFill>
                <a:latin typeface="Catamaran Light"/>
                <a:ea typeface="Catamaran Light"/>
                <a:cs typeface="Catamaran Light"/>
                <a:sym typeface="Catamaran Light"/>
              </a:rPr>
              <a:t> </a:t>
            </a:r>
            <a:r>
              <a:rPr lang="es-ES" sz="1575" i="1" dirty="0" err="1">
                <a:solidFill>
                  <a:schemeClr val="dk1"/>
                </a:solidFill>
                <a:latin typeface="Catamaran Light"/>
                <a:ea typeface="Catamaran Light"/>
                <a:cs typeface="Catamaran Light"/>
                <a:sym typeface="Catamaran Light"/>
              </a:rPr>
              <a:t>down</a:t>
            </a:r>
            <a:r>
              <a:rPr lang="es-ES" sz="1575" dirty="0">
                <a:solidFill>
                  <a:schemeClr val="dk1"/>
                </a:solidFill>
                <a:latin typeface="Catamaran Light"/>
                <a:ea typeface="Catamaran Light"/>
                <a:cs typeface="Catamaran Light"/>
                <a:sym typeface="Catamaran Light"/>
              </a:rPr>
              <a:t> y llegamos al siguiente menú:</a:t>
            </a:r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endParaRPr lang="es-ES" sz="1575" dirty="0">
              <a:solidFill>
                <a:schemeClr val="dk1"/>
              </a:solidFill>
              <a:latin typeface="Catamaran Light"/>
              <a:ea typeface="Catamaran Light"/>
              <a:cs typeface="Catamaran Light"/>
              <a:sym typeface="Catamaran Light"/>
            </a:endParaRPr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endParaRPr lang="es-ES" sz="1575" dirty="0">
              <a:solidFill>
                <a:schemeClr val="dk1"/>
              </a:solidFill>
              <a:latin typeface="Catamaran Light"/>
              <a:ea typeface="Catamaran Light"/>
              <a:cs typeface="Catamaran Light"/>
              <a:sym typeface="Catamaran Light"/>
            </a:endParaRPr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endParaRPr lang="es-ES" sz="1575" dirty="0">
              <a:solidFill>
                <a:schemeClr val="dk1"/>
              </a:solidFill>
              <a:latin typeface="Catamaran Light"/>
              <a:ea typeface="Catamaran Light"/>
              <a:cs typeface="Catamaran Light"/>
              <a:sym typeface="Catamaran Light"/>
            </a:endParaRPr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endParaRPr lang="es-ES" sz="1575" dirty="0">
              <a:solidFill>
                <a:schemeClr val="dk1"/>
              </a:solidFill>
              <a:latin typeface="Catamaran Light"/>
              <a:ea typeface="Catamaran Light"/>
              <a:cs typeface="Catamaran Light"/>
              <a:sym typeface="Catamaran Light"/>
            </a:endParaRPr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endParaRPr lang="es-ES" sz="1575" dirty="0">
              <a:solidFill>
                <a:schemeClr val="dk1"/>
              </a:solidFill>
              <a:latin typeface="Catamaran Light"/>
              <a:ea typeface="Catamaran Light"/>
              <a:cs typeface="Catamaran Light"/>
              <a:sym typeface="Catamaran Light"/>
            </a:endParaRPr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endParaRPr lang="es-ES" sz="1575" dirty="0">
              <a:solidFill>
                <a:schemeClr val="dk1"/>
              </a:solidFill>
              <a:latin typeface="Catamaran Light"/>
              <a:ea typeface="Catamaran Light"/>
              <a:cs typeface="Catamaran Light"/>
              <a:sym typeface="Catamaran Light"/>
            </a:endParaRPr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es-ES" sz="1575" dirty="0">
                <a:solidFill>
                  <a:schemeClr val="dk1"/>
                </a:solidFill>
                <a:latin typeface="Catamaran Light"/>
                <a:ea typeface="Catamaran Light"/>
                <a:cs typeface="Catamaran Light"/>
                <a:sym typeface="Catamaran Light"/>
              </a:rPr>
              <a:t>Web de cada titulación (ejemplo: Grado en Economía):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" name="Google Shape;180;p10"/>
          <p:cNvSpPr txBox="1"/>
          <p:nvPr/>
        </p:nvSpPr>
        <p:spPr>
          <a:xfrm>
            <a:off x="842325" y="1332475"/>
            <a:ext cx="7795559" cy="3347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575" b="1" dirty="0">
                <a:solidFill>
                  <a:srgbClr val="1D4F83"/>
                </a:solidFill>
                <a:latin typeface="Catamaran Light"/>
                <a:ea typeface="Catamaran Light"/>
                <a:cs typeface="Catamaran Light"/>
                <a:sym typeface="Catamaran Light"/>
              </a:rPr>
              <a:t>¿Dónde encontrar toda la información que necesito saber sobre las prácticas en empresas?</a:t>
            </a:r>
            <a:endParaRPr dirty="0"/>
          </a:p>
        </p:txBody>
      </p:sp>
      <p:sp>
        <p:nvSpPr>
          <p:cNvPr id="8" name="Google Shape;175;p10"/>
          <p:cNvSpPr txBox="1"/>
          <p:nvPr/>
        </p:nvSpPr>
        <p:spPr>
          <a:xfrm>
            <a:off x="601247" y="3182238"/>
            <a:ext cx="4133250" cy="2769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/>
            <a:r>
              <a:rPr lang="es-ES" sz="1200" dirty="0">
                <a:solidFill>
                  <a:schemeClr val="dk1"/>
                </a:solidFill>
                <a:latin typeface="Catamaran Light"/>
                <a:ea typeface="Catamaran Light"/>
                <a:cs typeface="Catamaran Light"/>
                <a:sym typeface="Catamaran Light"/>
                <a:hlinkClick r:id="rId4"/>
              </a:rPr>
              <a:t>https://www.ual.es/universidad/centros/cienciaseconomicas</a:t>
            </a:r>
            <a:endParaRPr lang="es-ES" sz="1200" dirty="0">
              <a:solidFill>
                <a:schemeClr val="dk1"/>
              </a:solidFill>
              <a:latin typeface="Catamaran Light"/>
              <a:ea typeface="Catamaran Light"/>
              <a:cs typeface="Catamaran Light"/>
              <a:sym typeface="Catamaran Light"/>
            </a:endParaRPr>
          </a:p>
        </p:txBody>
      </p:sp>
      <p:sp>
        <p:nvSpPr>
          <p:cNvPr id="10" name="Google Shape;175;p10"/>
          <p:cNvSpPr txBox="1"/>
          <p:nvPr/>
        </p:nvSpPr>
        <p:spPr>
          <a:xfrm>
            <a:off x="315658" y="5079050"/>
            <a:ext cx="5847750" cy="4308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/>
            <a:r>
              <a:rPr lang="es-ES" sz="1050" dirty="0">
                <a:solidFill>
                  <a:schemeClr val="dk1"/>
                </a:solidFill>
                <a:latin typeface="Catamaran Light"/>
                <a:ea typeface="Catamaran Light"/>
                <a:cs typeface="Catamaran Light"/>
                <a:sym typeface="Catamaran Light"/>
                <a:hlinkClick r:id="rId5"/>
              </a:rPr>
              <a:t>https://www.ual.es/estudios/grados/presentacion/plandeestudos/practicas/6319</a:t>
            </a:r>
            <a:endParaRPr lang="es-ES" sz="1050" dirty="0">
              <a:solidFill>
                <a:schemeClr val="dk1"/>
              </a:solidFill>
              <a:latin typeface="Catamaran Light"/>
              <a:ea typeface="Catamaran Light"/>
              <a:cs typeface="Catamaran Light"/>
              <a:sym typeface="Catamaran Light"/>
            </a:endParaRPr>
          </a:p>
          <a:p>
            <a:pPr lvl="0"/>
            <a:endParaRPr lang="es-ES" sz="1050" dirty="0">
              <a:solidFill>
                <a:schemeClr val="dk1"/>
              </a:solidFill>
              <a:latin typeface="Catamaran Light"/>
              <a:ea typeface="Catamaran Light"/>
              <a:cs typeface="Catamaran Light"/>
              <a:sym typeface="Catamaran Light"/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72000" y="1681246"/>
            <a:ext cx="4275325" cy="21432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34497" y="3897695"/>
            <a:ext cx="4098788" cy="236271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166613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5" name="Google Shape;105;p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08" y="0"/>
            <a:ext cx="9142984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106" name="Google Shape;106;p4"/>
          <p:cNvSpPr txBox="1"/>
          <p:nvPr/>
        </p:nvSpPr>
        <p:spPr>
          <a:xfrm>
            <a:off x="3900488" y="2239030"/>
            <a:ext cx="1057275" cy="27469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7250">
                <a:solidFill>
                  <a:srgbClr val="1D4F83"/>
                </a:solidFill>
                <a:latin typeface="Catamaran Medium"/>
                <a:ea typeface="Catamaran Medium"/>
                <a:cs typeface="Catamaran Medium"/>
                <a:sym typeface="Catamaran Medium"/>
              </a:rPr>
              <a:t>1</a:t>
            </a:r>
            <a:endParaRPr/>
          </a:p>
        </p:txBody>
      </p:sp>
      <p:sp>
        <p:nvSpPr>
          <p:cNvPr id="107" name="Google Shape;107;p4"/>
          <p:cNvSpPr txBox="1"/>
          <p:nvPr/>
        </p:nvSpPr>
        <p:spPr>
          <a:xfrm>
            <a:off x="4807744" y="3146230"/>
            <a:ext cx="3957638" cy="6693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75" dirty="0">
                <a:solidFill>
                  <a:srgbClr val="1D4F83"/>
                </a:solidFill>
                <a:latin typeface="Catamaran Medium"/>
                <a:ea typeface="Catamaran Medium"/>
                <a:cs typeface="Catamaran Medium"/>
                <a:sym typeface="Catamaran Medium"/>
              </a:rPr>
              <a:t>Página Web de la Facultad y presencia en Instagram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5" name="Google Shape;165;p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08" y="0"/>
            <a:ext cx="9142984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166" name="Google Shape;166;p9"/>
          <p:cNvSpPr txBox="1"/>
          <p:nvPr/>
        </p:nvSpPr>
        <p:spPr>
          <a:xfrm>
            <a:off x="643268" y="742950"/>
            <a:ext cx="7575698" cy="496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625" dirty="0">
                <a:solidFill>
                  <a:srgbClr val="1D4F83"/>
                </a:solidFill>
                <a:latin typeface="Catamaran Medium"/>
                <a:ea typeface="Catamaran Medium"/>
                <a:cs typeface="Catamaran Medium"/>
                <a:sym typeface="Catamaran Medium"/>
              </a:rPr>
              <a:t>4</a:t>
            </a:r>
            <a:r>
              <a:rPr lang="es-ES" sz="2625" dirty="0" smtClean="0">
                <a:solidFill>
                  <a:srgbClr val="1D4F83"/>
                </a:solidFill>
                <a:latin typeface="Catamaran Medium"/>
                <a:ea typeface="Catamaran Medium"/>
                <a:cs typeface="Catamaran Medium"/>
                <a:sym typeface="Catamaran Medium"/>
              </a:rPr>
              <a:t>. </a:t>
            </a:r>
            <a:r>
              <a:rPr lang="es-ES" sz="2625" dirty="0">
                <a:solidFill>
                  <a:srgbClr val="1D4F83"/>
                </a:solidFill>
                <a:latin typeface="Catamaran Medium"/>
                <a:ea typeface="Catamaran Medium"/>
                <a:cs typeface="Catamaran Medium"/>
                <a:sym typeface="Catamaran Medium"/>
              </a:rPr>
              <a:t>Prácticas en Empresas</a:t>
            </a:r>
            <a:endParaRPr sz="2625" dirty="0">
              <a:solidFill>
                <a:srgbClr val="1D4F83"/>
              </a:solidFill>
              <a:latin typeface="Catamaran Medium"/>
              <a:ea typeface="Catamaran Medium"/>
              <a:cs typeface="Catamaran Medium"/>
              <a:sym typeface="Catamaran Medium"/>
            </a:endParaRPr>
          </a:p>
        </p:txBody>
      </p:sp>
      <p:sp>
        <p:nvSpPr>
          <p:cNvPr id="7" name="Google Shape;180;p10"/>
          <p:cNvSpPr txBox="1"/>
          <p:nvPr/>
        </p:nvSpPr>
        <p:spPr>
          <a:xfrm>
            <a:off x="842325" y="1332475"/>
            <a:ext cx="7795559" cy="3347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/>
            <a:r>
              <a:rPr lang="es-ES" sz="1575" b="1" dirty="0">
                <a:solidFill>
                  <a:srgbClr val="1D4F83"/>
                </a:solidFill>
                <a:latin typeface="Catamaran Light"/>
                <a:ea typeface="Catamaran Light"/>
                <a:cs typeface="Catamaran Light"/>
                <a:sym typeface="Catamaran Light"/>
              </a:rPr>
              <a:t>Fases y fechas relevantes </a:t>
            </a:r>
            <a:r>
              <a:rPr lang="es-ES" sz="1575" b="1" u="sng" dirty="0">
                <a:solidFill>
                  <a:srgbClr val="1D4F83"/>
                </a:solidFill>
                <a:latin typeface="Catamaran Light"/>
                <a:ea typeface="Catamaran Light"/>
                <a:cs typeface="Catamaran Light"/>
                <a:sym typeface="Catamaran Light"/>
              </a:rPr>
              <a:t>1Q</a:t>
            </a:r>
            <a:r>
              <a:rPr lang="es-ES" sz="1575" b="1" dirty="0">
                <a:solidFill>
                  <a:srgbClr val="1D4F83"/>
                </a:solidFill>
                <a:latin typeface="Catamaran Light"/>
                <a:ea typeface="Catamaran Light"/>
                <a:cs typeface="Catamaran Light"/>
                <a:sym typeface="Catamaran Light"/>
              </a:rPr>
              <a:t> (GADE, GECO, GFYCO, GMIM)</a:t>
            </a:r>
            <a:endParaRPr lang="es-ES" sz="1600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43034" y="1667182"/>
            <a:ext cx="6192222" cy="4355469"/>
          </a:xfrm>
          <a:prstGeom prst="rect">
            <a:avLst/>
          </a:prstGeom>
        </p:spPr>
      </p:pic>
      <p:sp>
        <p:nvSpPr>
          <p:cNvPr id="8" name="Rectángulo 7"/>
          <p:cNvSpPr/>
          <p:nvPr/>
        </p:nvSpPr>
        <p:spPr>
          <a:xfrm>
            <a:off x="1214500" y="4499806"/>
            <a:ext cx="6092997" cy="634901"/>
          </a:xfrm>
          <a:prstGeom prst="rect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9" name="Google Shape;175;p10"/>
          <p:cNvSpPr txBox="1"/>
          <p:nvPr/>
        </p:nvSpPr>
        <p:spPr>
          <a:xfrm>
            <a:off x="7285643" y="4563077"/>
            <a:ext cx="1797540" cy="6770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>
              <a:defRPr/>
            </a:pPr>
            <a:r>
              <a:rPr lang="es-ES" sz="1200" dirty="0">
                <a:solidFill>
                  <a:schemeClr val="dk1"/>
                </a:solidFill>
                <a:latin typeface="Catamaran Light"/>
                <a:cs typeface="Catamaran Light"/>
              </a:rPr>
              <a:t>200 horas (en horario a acordar con empresas)</a:t>
            </a:r>
          </a:p>
          <a:p>
            <a:pPr>
              <a:defRPr/>
            </a:pPr>
            <a:r>
              <a:rPr lang="es-ES" dirty="0">
                <a:solidFill>
                  <a:schemeClr val="dk1"/>
                </a:solidFill>
                <a:latin typeface="Catamaran Light"/>
                <a:cs typeface="Catamaran Light"/>
              </a:rPr>
              <a:t>	</a:t>
            </a:r>
          </a:p>
        </p:txBody>
      </p:sp>
      <p:sp>
        <p:nvSpPr>
          <p:cNvPr id="11" name="Google Shape;175;p10"/>
          <p:cNvSpPr txBox="1"/>
          <p:nvPr/>
        </p:nvSpPr>
        <p:spPr>
          <a:xfrm>
            <a:off x="19529" y="1760417"/>
            <a:ext cx="1106907" cy="11079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ctr">
              <a:defRPr/>
            </a:pPr>
            <a:r>
              <a:rPr lang="es-ES" sz="1100" b="1" dirty="0">
                <a:solidFill>
                  <a:srgbClr val="FF0000"/>
                </a:solidFill>
                <a:latin typeface="Catamaran Light"/>
                <a:cs typeface="Catamaran Light"/>
              </a:rPr>
              <a:t>TODA ESTA INFORMACIÓN ESTÁ INDICADA EN LA WEB DE LA FACULTAD</a:t>
            </a:r>
          </a:p>
        </p:txBody>
      </p:sp>
    </p:spTree>
    <p:extLst>
      <p:ext uri="{BB962C8B-B14F-4D97-AF65-F5344CB8AC3E}">
        <p14:creationId xmlns:p14="http://schemas.microsoft.com/office/powerpoint/2010/main" val="408728469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5" name="Google Shape;165;p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08" y="0"/>
            <a:ext cx="9142984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166" name="Google Shape;166;p9"/>
          <p:cNvSpPr txBox="1"/>
          <p:nvPr/>
        </p:nvSpPr>
        <p:spPr>
          <a:xfrm>
            <a:off x="643268" y="742950"/>
            <a:ext cx="7575698" cy="496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625" dirty="0" smtClean="0">
                <a:solidFill>
                  <a:srgbClr val="1D4F83"/>
                </a:solidFill>
                <a:latin typeface="Catamaran Medium"/>
                <a:ea typeface="Catamaran Medium"/>
                <a:cs typeface="Catamaran Medium"/>
                <a:sym typeface="Catamaran Medium"/>
              </a:rPr>
              <a:t>4. </a:t>
            </a:r>
            <a:r>
              <a:rPr lang="es-ES" sz="2625" dirty="0">
                <a:solidFill>
                  <a:srgbClr val="1D4F83"/>
                </a:solidFill>
                <a:latin typeface="Catamaran Medium"/>
                <a:ea typeface="Catamaran Medium"/>
                <a:cs typeface="Catamaran Medium"/>
                <a:sym typeface="Catamaran Medium"/>
              </a:rPr>
              <a:t>Prácticas en Empresas</a:t>
            </a:r>
            <a:endParaRPr sz="2625" dirty="0">
              <a:solidFill>
                <a:srgbClr val="1D4F83"/>
              </a:solidFill>
              <a:latin typeface="Catamaran Medium"/>
              <a:ea typeface="Catamaran Medium"/>
              <a:cs typeface="Catamaran Medium"/>
              <a:sym typeface="Catamaran Medium"/>
            </a:endParaRPr>
          </a:p>
        </p:txBody>
      </p:sp>
      <p:sp>
        <p:nvSpPr>
          <p:cNvPr id="7" name="Google Shape;180;p10"/>
          <p:cNvSpPr txBox="1"/>
          <p:nvPr/>
        </p:nvSpPr>
        <p:spPr>
          <a:xfrm>
            <a:off x="842325" y="1332475"/>
            <a:ext cx="7795559" cy="3347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/>
            <a:r>
              <a:rPr lang="es-ES" sz="1575" b="1" dirty="0">
                <a:solidFill>
                  <a:srgbClr val="1D4F83"/>
                </a:solidFill>
                <a:latin typeface="Catamaran Light"/>
                <a:ea typeface="Catamaran Light"/>
                <a:cs typeface="Catamaran Light"/>
                <a:sym typeface="Catamaran Light"/>
              </a:rPr>
              <a:t>Fases y fechas relevantes </a:t>
            </a:r>
            <a:r>
              <a:rPr lang="es-ES" sz="1575" b="1" u="sng" dirty="0">
                <a:solidFill>
                  <a:srgbClr val="1D4F83"/>
                </a:solidFill>
                <a:latin typeface="Catamaran Light"/>
                <a:ea typeface="Catamaran Light"/>
                <a:cs typeface="Catamaran Light"/>
                <a:sym typeface="Catamaran Light"/>
              </a:rPr>
              <a:t>2Q</a:t>
            </a:r>
            <a:r>
              <a:rPr lang="es-ES" sz="1575" b="1" dirty="0">
                <a:solidFill>
                  <a:srgbClr val="1D4F83"/>
                </a:solidFill>
                <a:latin typeface="Catamaran Light"/>
                <a:ea typeface="Catamaran Light"/>
                <a:cs typeface="Catamaran Light"/>
                <a:sym typeface="Catamaran Light"/>
              </a:rPr>
              <a:t> (GADE, GECO, GFYCO, GMIM y Doble Grado en Derecho y ADE*)</a:t>
            </a:r>
            <a:endParaRPr lang="es-ES" sz="1600" dirty="0"/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39016" y="1759637"/>
            <a:ext cx="6206833" cy="4150023"/>
          </a:xfrm>
          <a:prstGeom prst="rect">
            <a:avLst/>
          </a:prstGeom>
        </p:spPr>
      </p:pic>
      <p:sp>
        <p:nvSpPr>
          <p:cNvPr id="10" name="Google Shape;175;p10"/>
          <p:cNvSpPr txBox="1"/>
          <p:nvPr/>
        </p:nvSpPr>
        <p:spPr>
          <a:xfrm>
            <a:off x="7183246" y="4312547"/>
            <a:ext cx="1797540" cy="6770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>
              <a:defRPr/>
            </a:pPr>
            <a:r>
              <a:rPr lang="es-ES" sz="1200" dirty="0">
                <a:solidFill>
                  <a:schemeClr val="dk1"/>
                </a:solidFill>
                <a:latin typeface="Catamaran Light"/>
                <a:cs typeface="Catamaran Light"/>
              </a:rPr>
              <a:t>200 horas (en horario a acordar con empresas)</a:t>
            </a:r>
          </a:p>
          <a:p>
            <a:pPr>
              <a:defRPr/>
            </a:pPr>
            <a:r>
              <a:rPr lang="es-ES" dirty="0">
                <a:solidFill>
                  <a:schemeClr val="dk1"/>
                </a:solidFill>
                <a:latin typeface="Catamaran Light"/>
                <a:cs typeface="Catamaran Light"/>
              </a:rPr>
              <a:t>	</a:t>
            </a:r>
          </a:p>
        </p:txBody>
      </p:sp>
      <p:sp>
        <p:nvSpPr>
          <p:cNvPr id="2" name="Rectángulo 1"/>
          <p:cNvSpPr/>
          <p:nvPr/>
        </p:nvSpPr>
        <p:spPr>
          <a:xfrm>
            <a:off x="7316643" y="1846973"/>
            <a:ext cx="1846944" cy="20744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s-ES" b="1" dirty="0">
                <a:solidFill>
                  <a:srgbClr val="1D4F83"/>
                </a:solidFill>
                <a:latin typeface="Catamaran Light"/>
                <a:ea typeface="Catamaran Light"/>
                <a:cs typeface="Catamaran Light"/>
              </a:rPr>
              <a:t>* Sólo para los alumnos del Doble Grado en Derecho y ADE que hayan elegido realizar las Prácticas en Empresa en ADE (código de asignatura: 63104227)</a:t>
            </a:r>
          </a:p>
        </p:txBody>
      </p:sp>
      <p:sp>
        <p:nvSpPr>
          <p:cNvPr id="3" name="Rectángulo 2"/>
          <p:cNvSpPr/>
          <p:nvPr/>
        </p:nvSpPr>
        <p:spPr>
          <a:xfrm>
            <a:off x="1090249" y="4338923"/>
            <a:ext cx="6092997" cy="426507"/>
          </a:xfrm>
          <a:prstGeom prst="rect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9" name="Google Shape;175;p10"/>
          <p:cNvSpPr txBox="1"/>
          <p:nvPr/>
        </p:nvSpPr>
        <p:spPr>
          <a:xfrm>
            <a:off x="-32723" y="1760417"/>
            <a:ext cx="1106907" cy="11079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ctr">
              <a:defRPr/>
            </a:pPr>
            <a:r>
              <a:rPr lang="es-ES" sz="1100" b="1" dirty="0">
                <a:solidFill>
                  <a:srgbClr val="FF0000"/>
                </a:solidFill>
                <a:latin typeface="Catamaran Light"/>
                <a:cs typeface="Catamaran Light"/>
              </a:rPr>
              <a:t>TODA ESTA INFORMACIÓN ESTÁ INDICADA EN LA WEB DE LA FACULTAD</a:t>
            </a:r>
          </a:p>
        </p:txBody>
      </p:sp>
    </p:spTree>
    <p:extLst>
      <p:ext uri="{BB962C8B-B14F-4D97-AF65-F5344CB8AC3E}">
        <p14:creationId xmlns:p14="http://schemas.microsoft.com/office/powerpoint/2010/main" val="154098266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5" name="Google Shape;165;p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08" y="0"/>
            <a:ext cx="9142984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166" name="Google Shape;166;p9"/>
          <p:cNvSpPr txBox="1"/>
          <p:nvPr/>
        </p:nvSpPr>
        <p:spPr>
          <a:xfrm>
            <a:off x="643268" y="742950"/>
            <a:ext cx="7575698" cy="496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625" dirty="0" smtClean="0">
                <a:solidFill>
                  <a:srgbClr val="1D4F83"/>
                </a:solidFill>
                <a:latin typeface="Catamaran Medium"/>
                <a:ea typeface="Catamaran Medium"/>
                <a:cs typeface="Catamaran Medium"/>
                <a:sym typeface="Catamaran Medium"/>
              </a:rPr>
              <a:t>4. </a:t>
            </a:r>
            <a:r>
              <a:rPr lang="es-ES" sz="2625" dirty="0">
                <a:solidFill>
                  <a:srgbClr val="1D4F83"/>
                </a:solidFill>
                <a:latin typeface="Catamaran Medium"/>
                <a:ea typeface="Catamaran Medium"/>
                <a:cs typeface="Catamaran Medium"/>
                <a:sym typeface="Catamaran Medium"/>
              </a:rPr>
              <a:t>Prácticas en Empresas</a:t>
            </a:r>
            <a:endParaRPr sz="2625" dirty="0">
              <a:solidFill>
                <a:srgbClr val="1D4F83"/>
              </a:solidFill>
              <a:latin typeface="Catamaran Medium"/>
              <a:ea typeface="Catamaran Medium"/>
              <a:cs typeface="Catamaran Medium"/>
              <a:sym typeface="Catamaran Medium"/>
            </a:endParaRPr>
          </a:p>
        </p:txBody>
      </p:sp>
      <p:sp>
        <p:nvSpPr>
          <p:cNvPr id="7" name="Google Shape;180;p10"/>
          <p:cNvSpPr txBox="1"/>
          <p:nvPr/>
        </p:nvSpPr>
        <p:spPr>
          <a:xfrm>
            <a:off x="842325" y="1332475"/>
            <a:ext cx="7795559" cy="3347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/>
            <a:r>
              <a:rPr lang="es-ES" sz="1575" b="1" dirty="0">
                <a:solidFill>
                  <a:srgbClr val="1D4F83"/>
                </a:solidFill>
                <a:latin typeface="Catamaran Light"/>
                <a:ea typeface="Catamaran Light"/>
                <a:cs typeface="Catamaran Light"/>
                <a:sym typeface="Catamaran Light"/>
              </a:rPr>
              <a:t>Fases y fechas relevantes (Grado en Turismo)</a:t>
            </a:r>
            <a:endParaRPr lang="es-ES" sz="1600" dirty="0"/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24931" y="1654128"/>
            <a:ext cx="4483535" cy="4469675"/>
          </a:xfrm>
          <a:prstGeom prst="rect">
            <a:avLst/>
          </a:prstGeom>
        </p:spPr>
      </p:pic>
      <p:sp>
        <p:nvSpPr>
          <p:cNvPr id="6" name="Google Shape;175;p10"/>
          <p:cNvSpPr txBox="1"/>
          <p:nvPr/>
        </p:nvSpPr>
        <p:spPr>
          <a:xfrm>
            <a:off x="-32723" y="1760417"/>
            <a:ext cx="1106907" cy="11079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ctr">
              <a:defRPr/>
            </a:pPr>
            <a:r>
              <a:rPr lang="es-ES" sz="1100" b="1" dirty="0">
                <a:solidFill>
                  <a:srgbClr val="FF0000"/>
                </a:solidFill>
                <a:latin typeface="Catamaran Light"/>
                <a:cs typeface="Catamaran Light"/>
              </a:rPr>
              <a:t>TODA ESTA INFORMACIÓN ESTÁ INDICADA EN LA WEB DE LA FACULTAD</a:t>
            </a:r>
          </a:p>
        </p:txBody>
      </p:sp>
    </p:spTree>
    <p:extLst>
      <p:ext uri="{BB962C8B-B14F-4D97-AF65-F5344CB8AC3E}">
        <p14:creationId xmlns:p14="http://schemas.microsoft.com/office/powerpoint/2010/main" val="387105331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5" name="Google Shape;165;p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08" y="0"/>
            <a:ext cx="9142984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166" name="Google Shape;166;p9"/>
          <p:cNvSpPr txBox="1"/>
          <p:nvPr/>
        </p:nvSpPr>
        <p:spPr>
          <a:xfrm>
            <a:off x="643268" y="742950"/>
            <a:ext cx="7575698" cy="496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625" dirty="0">
                <a:solidFill>
                  <a:srgbClr val="1D4F83"/>
                </a:solidFill>
                <a:latin typeface="Catamaran Medium"/>
                <a:ea typeface="Catamaran Medium"/>
                <a:cs typeface="Catamaran Medium"/>
                <a:sym typeface="Catamaran Medium"/>
              </a:rPr>
              <a:t>4</a:t>
            </a:r>
            <a:r>
              <a:rPr lang="es-ES" sz="2625" dirty="0" smtClean="0">
                <a:solidFill>
                  <a:srgbClr val="1D4F83"/>
                </a:solidFill>
                <a:latin typeface="Catamaran Medium"/>
                <a:ea typeface="Catamaran Medium"/>
                <a:cs typeface="Catamaran Medium"/>
                <a:sym typeface="Catamaran Medium"/>
              </a:rPr>
              <a:t>. </a:t>
            </a:r>
            <a:r>
              <a:rPr lang="es-ES" sz="2625" dirty="0">
                <a:solidFill>
                  <a:srgbClr val="1D4F83"/>
                </a:solidFill>
                <a:latin typeface="Catamaran Medium"/>
                <a:ea typeface="Catamaran Medium"/>
                <a:cs typeface="Catamaran Medium"/>
                <a:sym typeface="Catamaran Medium"/>
              </a:rPr>
              <a:t>Prácticas en Empresas</a:t>
            </a:r>
            <a:endParaRPr sz="2625" dirty="0">
              <a:solidFill>
                <a:srgbClr val="1D4F83"/>
              </a:solidFill>
              <a:latin typeface="Catamaran Medium"/>
              <a:ea typeface="Catamaran Medium"/>
              <a:cs typeface="Catamaran Medium"/>
              <a:sym typeface="Catamaran Medium"/>
            </a:endParaRPr>
          </a:p>
        </p:txBody>
      </p:sp>
      <p:sp>
        <p:nvSpPr>
          <p:cNvPr id="6" name="Google Shape;175;p10"/>
          <p:cNvSpPr txBox="1"/>
          <p:nvPr/>
        </p:nvSpPr>
        <p:spPr>
          <a:xfrm>
            <a:off x="643267" y="1738365"/>
            <a:ext cx="7795559" cy="35393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>
              <a:defRPr/>
            </a:pPr>
            <a:r>
              <a:rPr lang="es-ES" sz="1600" b="1" dirty="0">
                <a:solidFill>
                  <a:schemeClr val="dk1"/>
                </a:solidFill>
                <a:latin typeface="Catamaran Light"/>
                <a:cs typeface="Catamaran Light"/>
              </a:rPr>
              <a:t>El estudiante debe mandar 3 emails al tutor académico</a:t>
            </a:r>
            <a:r>
              <a:rPr lang="es-ES" sz="1600" dirty="0">
                <a:solidFill>
                  <a:schemeClr val="dk1"/>
                </a:solidFill>
                <a:latin typeface="Catamaran Light"/>
                <a:cs typeface="Catamaran Light"/>
              </a:rPr>
              <a:t> (se considera para evaluación): </a:t>
            </a:r>
          </a:p>
          <a:p>
            <a:pPr indent="-285750">
              <a:buFont typeface="Wingdings" panose="05000000000000000000" pitchFamily="2" charset="2"/>
              <a:buChar char="§"/>
              <a:defRPr/>
            </a:pPr>
            <a:r>
              <a:rPr lang="es-ES" sz="1600" dirty="0">
                <a:solidFill>
                  <a:schemeClr val="dk1"/>
                </a:solidFill>
                <a:latin typeface="Catamaran Light"/>
                <a:cs typeface="Catamaran Light"/>
              </a:rPr>
              <a:t>Al inicio de las prácticas (incorporación / datos tutor empresa / horario</a:t>
            </a:r>
            <a:r>
              <a:rPr lang="es-ES" sz="1600" dirty="0" smtClean="0">
                <a:solidFill>
                  <a:schemeClr val="dk1"/>
                </a:solidFill>
                <a:latin typeface="Catamaran Light"/>
                <a:cs typeface="Catamaran Light"/>
              </a:rPr>
              <a:t>…).</a:t>
            </a:r>
            <a:endParaRPr lang="es-ES" sz="1600" dirty="0">
              <a:solidFill>
                <a:schemeClr val="dk1"/>
              </a:solidFill>
              <a:latin typeface="Catamaran Light"/>
              <a:cs typeface="Catamaran Light"/>
            </a:endParaRPr>
          </a:p>
          <a:p>
            <a:pPr indent="-285750">
              <a:buFont typeface="Wingdings" panose="05000000000000000000" pitchFamily="2" charset="2"/>
              <a:buChar char="§"/>
              <a:defRPr/>
            </a:pPr>
            <a:r>
              <a:rPr lang="es-ES" sz="1600" dirty="0">
                <a:solidFill>
                  <a:schemeClr val="dk1"/>
                </a:solidFill>
                <a:latin typeface="Catamaran Light"/>
                <a:cs typeface="Catamaran Light"/>
              </a:rPr>
              <a:t>Al cumplir 100 horas de realización (primer informe de desarrollo</a:t>
            </a:r>
            <a:r>
              <a:rPr lang="es-ES" sz="1600" dirty="0" smtClean="0">
                <a:solidFill>
                  <a:schemeClr val="dk1"/>
                </a:solidFill>
                <a:latin typeface="Catamaran Light"/>
                <a:cs typeface="Catamaran Light"/>
              </a:rPr>
              <a:t>).</a:t>
            </a:r>
            <a:endParaRPr lang="es-ES" sz="1600" dirty="0">
              <a:solidFill>
                <a:schemeClr val="dk1"/>
              </a:solidFill>
              <a:latin typeface="Catamaran Light"/>
              <a:cs typeface="Catamaran Light"/>
            </a:endParaRPr>
          </a:p>
          <a:p>
            <a:pPr indent="-285750">
              <a:buFont typeface="Wingdings" panose="05000000000000000000" pitchFamily="2" charset="2"/>
              <a:buChar char="§"/>
              <a:defRPr/>
            </a:pPr>
            <a:r>
              <a:rPr lang="es-ES" sz="1600" dirty="0">
                <a:solidFill>
                  <a:schemeClr val="dk1"/>
                </a:solidFill>
                <a:latin typeface="Catamaran Light"/>
                <a:cs typeface="Catamaran Light"/>
              </a:rPr>
              <a:t>A la finalización (informando al tutor informalmente cómo se han desarrollado</a:t>
            </a:r>
            <a:r>
              <a:rPr lang="es-ES" sz="1600" dirty="0" smtClean="0">
                <a:solidFill>
                  <a:schemeClr val="dk1"/>
                </a:solidFill>
                <a:latin typeface="Catamaran Light"/>
                <a:cs typeface="Catamaran Light"/>
              </a:rPr>
              <a:t>).</a:t>
            </a:r>
            <a:endParaRPr lang="es-ES" sz="1600" dirty="0">
              <a:solidFill>
                <a:schemeClr val="dk1"/>
              </a:solidFill>
              <a:latin typeface="Catamaran Light"/>
              <a:cs typeface="Catamaran Light"/>
            </a:endParaRPr>
          </a:p>
          <a:p>
            <a:pPr>
              <a:defRPr/>
            </a:pPr>
            <a:endParaRPr lang="es-ES" sz="1600" dirty="0">
              <a:solidFill>
                <a:schemeClr val="dk1"/>
              </a:solidFill>
              <a:latin typeface="Catamaran Light"/>
              <a:cs typeface="Catamaran Light"/>
            </a:endParaRPr>
          </a:p>
          <a:p>
            <a:pPr>
              <a:defRPr/>
            </a:pPr>
            <a:r>
              <a:rPr lang="es-ES" sz="1600" dirty="0">
                <a:solidFill>
                  <a:schemeClr val="dk1"/>
                </a:solidFill>
                <a:latin typeface="Catamaran Light"/>
                <a:cs typeface="Catamaran Light"/>
              </a:rPr>
              <a:t>Al finalizar la práctica, </a:t>
            </a:r>
            <a:r>
              <a:rPr lang="es-ES" sz="1600" b="1" dirty="0">
                <a:solidFill>
                  <a:schemeClr val="tx1"/>
                </a:solidFill>
                <a:latin typeface="Catamaran Light"/>
                <a:cs typeface="Catamaran Light"/>
              </a:rPr>
              <a:t>el estudiante debe subir su informe final en ICARO</a:t>
            </a:r>
            <a:r>
              <a:rPr lang="es-ES" sz="1600" dirty="0">
                <a:solidFill>
                  <a:schemeClr val="tx1"/>
                </a:solidFill>
                <a:latin typeface="Catamaran Light"/>
                <a:cs typeface="Catamaran Light"/>
              </a:rPr>
              <a:t> (modelo en la web de la Facultad) y </a:t>
            </a:r>
            <a:r>
              <a:rPr lang="es-ES" sz="1600" b="1" dirty="0">
                <a:solidFill>
                  <a:schemeClr val="tx1"/>
                </a:solidFill>
                <a:latin typeface="Catamaran Light"/>
                <a:cs typeface="Catamaran Light"/>
              </a:rPr>
              <a:t>el/la tutor/a de empresa también</a:t>
            </a:r>
            <a:r>
              <a:rPr lang="es-ES" sz="1600" dirty="0">
                <a:solidFill>
                  <a:schemeClr val="tx1"/>
                </a:solidFill>
                <a:latin typeface="Catamaran Light"/>
                <a:cs typeface="Catamaran Light"/>
              </a:rPr>
              <a:t>  (se activan la semana de finalización de las prácticas   hasta 9/1/2023   1Q   o  hasta 31/5/2023  2Q). </a:t>
            </a:r>
          </a:p>
          <a:p>
            <a:pPr>
              <a:defRPr/>
            </a:pPr>
            <a:endParaRPr lang="es-ES" sz="1600" dirty="0">
              <a:solidFill>
                <a:schemeClr val="dk1"/>
              </a:solidFill>
              <a:latin typeface="Catamaran Light"/>
              <a:cs typeface="Catamaran Light"/>
            </a:endParaRPr>
          </a:p>
          <a:p>
            <a:pPr>
              <a:defRPr/>
            </a:pPr>
            <a:r>
              <a:rPr lang="es-ES" sz="1600" b="1" dirty="0">
                <a:solidFill>
                  <a:schemeClr val="dk1"/>
                </a:solidFill>
                <a:latin typeface="Catamaran Light"/>
                <a:cs typeface="Catamaran Light"/>
              </a:rPr>
              <a:t>El/la tutor/a académico califica</a:t>
            </a:r>
            <a:r>
              <a:rPr lang="es-ES" sz="1600" dirty="0">
                <a:solidFill>
                  <a:schemeClr val="dk1"/>
                </a:solidFill>
                <a:latin typeface="Catamaran Light"/>
                <a:cs typeface="Catamaran Light"/>
              </a:rPr>
              <a:t> (cuando estén disponibles la memoria del estudiante y el  informe del tutor/a de empresa). </a:t>
            </a:r>
          </a:p>
          <a:p>
            <a:pPr>
              <a:defRPr/>
            </a:pPr>
            <a:endParaRPr lang="es-ES" sz="1600" dirty="0">
              <a:solidFill>
                <a:schemeClr val="dk1"/>
              </a:solidFill>
              <a:latin typeface="Catamaran Light"/>
              <a:cs typeface="Catamaran Light"/>
            </a:endParaRPr>
          </a:p>
          <a:p>
            <a:pPr>
              <a:defRPr/>
            </a:pPr>
            <a:r>
              <a:rPr lang="es-ES" sz="1600" b="1" dirty="0">
                <a:solidFill>
                  <a:schemeClr val="dk1"/>
                </a:solidFill>
                <a:latin typeface="Catamaran Light"/>
                <a:cs typeface="Catamaran Light"/>
              </a:rPr>
              <a:t>El/la coordinador/a de prácticas de empresa cumplimenta la nota en el acta</a:t>
            </a:r>
            <a:r>
              <a:rPr lang="es-ES" sz="1600" dirty="0">
                <a:solidFill>
                  <a:schemeClr val="dk1"/>
                </a:solidFill>
                <a:latin typeface="Catamaran Light"/>
                <a:cs typeface="Catamaran Light"/>
              </a:rPr>
              <a:t> (hasta el 22/6/2022, tanto las prácticas del 1Q y 2Q).</a:t>
            </a:r>
          </a:p>
        </p:txBody>
      </p:sp>
      <p:sp>
        <p:nvSpPr>
          <p:cNvPr id="7" name="Google Shape;180;p10"/>
          <p:cNvSpPr txBox="1"/>
          <p:nvPr/>
        </p:nvSpPr>
        <p:spPr>
          <a:xfrm>
            <a:off x="842325" y="1332475"/>
            <a:ext cx="7795559" cy="3347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575" b="1" dirty="0">
                <a:solidFill>
                  <a:srgbClr val="1D4F83"/>
                </a:solidFill>
                <a:latin typeface="Catamaran Light"/>
                <a:ea typeface="Catamaran Light"/>
                <a:cs typeface="Catamaran Light"/>
                <a:sym typeface="Catamaran Light"/>
              </a:rPr>
              <a:t>Cuestiones a tener en cuenta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37909316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" name="Google Shape;84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86" name="Google Shape;86;p1"/>
          <p:cNvSpPr txBox="1"/>
          <p:nvPr/>
        </p:nvSpPr>
        <p:spPr>
          <a:xfrm>
            <a:off x="149468" y="3217435"/>
            <a:ext cx="8878021" cy="31085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 b="1" dirty="0">
                <a:solidFill>
                  <a:schemeClr val="bg1"/>
                </a:solidFill>
                <a:latin typeface="Catamaran Light"/>
                <a:cs typeface="Catamaran Light"/>
                <a:sym typeface="Catamaran Light"/>
              </a:rPr>
              <a:t>CONTACTO CON LA FACULTAD:</a:t>
            </a:r>
          </a:p>
          <a:p>
            <a:pPr marR="0" lvl="0" algn="l" rtl="0"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1400"/>
            </a:pPr>
            <a:r>
              <a:rPr lang="es-ES" sz="2800" b="0" i="0" u="none" strike="noStrike" cap="none" dirty="0">
                <a:solidFill>
                  <a:schemeClr val="bg1"/>
                </a:solidFill>
                <a:latin typeface="Catamaran Light"/>
                <a:ea typeface="Catamaran Light"/>
                <a:cs typeface="Catamaran Light"/>
                <a:sym typeface="Catamaran Light"/>
              </a:rPr>
              <a:t>1. </a:t>
            </a:r>
            <a:r>
              <a:rPr lang="es-ES" sz="1600" b="0" i="0" u="none" strike="noStrike" cap="none" dirty="0">
                <a:solidFill>
                  <a:schemeClr val="bg1"/>
                </a:solidFill>
                <a:latin typeface="Catamaran Light"/>
                <a:ea typeface="Catamaran Light"/>
                <a:cs typeface="Catamaran Light"/>
                <a:sym typeface="Catamaran Light"/>
              </a:rPr>
              <a:t>En la </a:t>
            </a:r>
            <a:r>
              <a:rPr lang="es-ES" sz="1600" b="0" i="0" u="sng" strike="noStrike" cap="none" dirty="0">
                <a:solidFill>
                  <a:schemeClr val="bg1"/>
                </a:solidFill>
                <a:latin typeface="Catamaran Light"/>
                <a:ea typeface="Catamaran Light"/>
                <a:cs typeface="Catamaran Light"/>
                <a:sym typeface="Catamaran Light"/>
              </a:rPr>
              <a:t>página web de la Facultad</a:t>
            </a:r>
            <a:r>
              <a:rPr lang="es-ES" sz="1600" b="0" i="0" u="none" strike="noStrike" cap="none" dirty="0">
                <a:solidFill>
                  <a:schemeClr val="bg1"/>
                </a:solidFill>
                <a:latin typeface="Catamaran Light"/>
                <a:ea typeface="Catamaran Light"/>
                <a:cs typeface="Catamaran Light"/>
                <a:sym typeface="Catamaran Light"/>
              </a:rPr>
              <a:t> tenéis toda la información de interés para resolver cualquier duda</a:t>
            </a:r>
          </a:p>
          <a:p>
            <a:pPr marR="0" lvl="0" algn="l" rtl="0"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1400"/>
            </a:pPr>
            <a:r>
              <a:rPr lang="es-ES" sz="1600" dirty="0">
                <a:solidFill>
                  <a:schemeClr val="bg1"/>
                </a:solidFill>
                <a:latin typeface="Catamaran Light"/>
                <a:cs typeface="Catamaran Light"/>
                <a:sym typeface="Catamaran Light"/>
              </a:rPr>
              <a:t>En caso de las dudas persistentes, podéis:</a:t>
            </a:r>
          </a:p>
          <a:p>
            <a:pPr marR="0" lvl="0" algn="l" rtl="0"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1400"/>
            </a:pPr>
            <a:r>
              <a:rPr lang="es-ES" sz="2800" dirty="0">
                <a:solidFill>
                  <a:schemeClr val="bg1"/>
                </a:solidFill>
                <a:latin typeface="Catamaran Light"/>
                <a:cs typeface="Catamaran Light"/>
                <a:sym typeface="Catamaran Light"/>
              </a:rPr>
              <a:t>2. </a:t>
            </a:r>
            <a:r>
              <a:rPr lang="es-ES" sz="1600" dirty="0">
                <a:solidFill>
                  <a:schemeClr val="bg1"/>
                </a:solidFill>
                <a:latin typeface="Catamaran Light"/>
                <a:cs typeface="Catamaran Light"/>
                <a:sym typeface="Catamaran Light"/>
              </a:rPr>
              <a:t>Enviar un </a:t>
            </a:r>
            <a:r>
              <a:rPr lang="es-ES" sz="1600" u="sng" dirty="0">
                <a:solidFill>
                  <a:schemeClr val="bg1"/>
                </a:solidFill>
                <a:latin typeface="Catamaran Light"/>
                <a:cs typeface="Catamaran Light"/>
                <a:sym typeface="Catamaran Light"/>
              </a:rPr>
              <a:t>email</a:t>
            </a:r>
            <a:r>
              <a:rPr lang="es-ES" sz="1600" dirty="0">
                <a:solidFill>
                  <a:schemeClr val="bg1"/>
                </a:solidFill>
                <a:latin typeface="Catamaran Light"/>
                <a:cs typeface="Catamaran Light"/>
                <a:sym typeface="Catamaran Light"/>
              </a:rPr>
              <a:t> a la dirección: </a:t>
            </a:r>
            <a:r>
              <a:rPr lang="es-ES" sz="1600" b="1" dirty="0">
                <a:solidFill>
                  <a:schemeClr val="bg1"/>
                </a:solidFill>
                <a:latin typeface="Catamaran Light"/>
                <a:cs typeface="Catamaran Light"/>
                <a:sym typeface="Catamaran Light"/>
              </a:rPr>
              <a:t>decaccee@ual.es</a:t>
            </a:r>
          </a:p>
          <a:p>
            <a:pPr marR="0" lvl="0" algn="l" rtl="0"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1400"/>
            </a:pPr>
            <a:r>
              <a:rPr lang="es-ES" sz="2800" dirty="0">
                <a:solidFill>
                  <a:schemeClr val="bg1"/>
                </a:solidFill>
                <a:latin typeface="Catamaran Light"/>
                <a:cs typeface="Catamaran Light"/>
                <a:sym typeface="Catamaran Light"/>
              </a:rPr>
              <a:t>3. </a:t>
            </a:r>
            <a:r>
              <a:rPr lang="es-ES" sz="1600" dirty="0">
                <a:solidFill>
                  <a:schemeClr val="bg1"/>
                </a:solidFill>
                <a:latin typeface="Catamaran Light"/>
                <a:cs typeface="Catamaran Light"/>
                <a:sym typeface="Catamaran Light"/>
              </a:rPr>
              <a:t>Poner un </a:t>
            </a:r>
            <a:r>
              <a:rPr lang="es-ES" sz="1600" u="sng" dirty="0">
                <a:solidFill>
                  <a:schemeClr val="bg1"/>
                </a:solidFill>
                <a:latin typeface="Catamaran Light"/>
                <a:cs typeface="Catamaran Light"/>
                <a:sym typeface="Catamaran Light"/>
              </a:rPr>
              <a:t>CAU</a:t>
            </a:r>
            <a:r>
              <a:rPr lang="es-ES" sz="1600" dirty="0">
                <a:solidFill>
                  <a:schemeClr val="bg1"/>
                </a:solidFill>
                <a:latin typeface="Catamaran Light"/>
                <a:cs typeface="Catamaran Light"/>
                <a:sym typeface="Catamaran Light"/>
              </a:rPr>
              <a:t> a Mi Secretaría</a:t>
            </a:r>
          </a:p>
          <a:p>
            <a:pPr lvl="0">
              <a:spcBef>
                <a:spcPts val="1200"/>
              </a:spcBef>
              <a:buClr>
                <a:schemeClr val="lt1"/>
              </a:buClr>
              <a:buSzPts val="1400"/>
            </a:pPr>
            <a:r>
              <a:rPr lang="es-ES" sz="2800" dirty="0">
                <a:solidFill>
                  <a:schemeClr val="bg1"/>
                </a:solidFill>
                <a:latin typeface="Catamaran Light"/>
                <a:cs typeface="Catamaran Light"/>
                <a:sym typeface="Catamaran Light"/>
              </a:rPr>
              <a:t>4. </a:t>
            </a:r>
            <a:r>
              <a:rPr lang="es-ES" sz="1600" dirty="0">
                <a:solidFill>
                  <a:schemeClr val="bg1"/>
                </a:solidFill>
                <a:latin typeface="Catamaran Light"/>
                <a:cs typeface="Catamaran Light"/>
                <a:sym typeface="Catamaran Light"/>
              </a:rPr>
              <a:t>Visitarnos </a:t>
            </a:r>
            <a:r>
              <a:rPr lang="es-ES" sz="1600" u="sng" dirty="0">
                <a:solidFill>
                  <a:schemeClr val="bg1"/>
                </a:solidFill>
                <a:latin typeface="Catamaran Light"/>
                <a:cs typeface="Catamaran Light"/>
                <a:sym typeface="Catamaran Light"/>
              </a:rPr>
              <a:t>presencialmente</a:t>
            </a:r>
            <a:r>
              <a:rPr lang="es-ES" sz="1600" dirty="0">
                <a:solidFill>
                  <a:schemeClr val="bg1"/>
                </a:solidFill>
                <a:latin typeface="Catamaran Light"/>
                <a:cs typeface="Catamaran Light"/>
                <a:sym typeface="Catamaran Light"/>
              </a:rPr>
              <a:t> o llamar por </a:t>
            </a:r>
            <a:r>
              <a:rPr lang="es-ES" sz="1600" u="sng" dirty="0">
                <a:solidFill>
                  <a:schemeClr val="bg1"/>
                </a:solidFill>
                <a:latin typeface="Catamaran Light"/>
                <a:cs typeface="Catamaran Light"/>
                <a:sym typeface="Catamaran Light"/>
              </a:rPr>
              <a:t>teléfono</a:t>
            </a:r>
            <a:r>
              <a:rPr lang="es-ES" sz="1600" dirty="0">
                <a:solidFill>
                  <a:schemeClr val="bg1"/>
                </a:solidFill>
                <a:latin typeface="Catamaran Light"/>
                <a:cs typeface="Catamaran Light"/>
                <a:sym typeface="Catamaran Light"/>
              </a:rPr>
              <a:t> a Decanato de la Facultad (950 01 56 90)</a:t>
            </a:r>
          </a:p>
        </p:txBody>
      </p:sp>
      <p:sp>
        <p:nvSpPr>
          <p:cNvPr id="5" name="Google Shape;85;p1"/>
          <p:cNvSpPr txBox="1"/>
          <p:nvPr/>
        </p:nvSpPr>
        <p:spPr>
          <a:xfrm>
            <a:off x="1890346" y="1083954"/>
            <a:ext cx="7198688" cy="9848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400" b="0" i="0" u="none" strike="noStrike" cap="none" dirty="0">
                <a:solidFill>
                  <a:srgbClr val="1D4F83"/>
                </a:solidFill>
                <a:latin typeface="Catamaran Medium"/>
                <a:ea typeface="Catamaran Medium"/>
                <a:cs typeface="Catamaran Medium"/>
                <a:sym typeface="Catamaran Medium"/>
              </a:rPr>
              <a:t>Facultad de Ciencias Económicas y Empresariales</a:t>
            </a:r>
            <a:endParaRPr dirty="0"/>
          </a:p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000" b="0" i="0" u="none" strike="noStrike" cap="none" dirty="0">
                <a:solidFill>
                  <a:srgbClr val="1D4F83"/>
                </a:solidFill>
                <a:latin typeface="Catamaran Light"/>
                <a:ea typeface="Catamaran Light"/>
                <a:cs typeface="Catamaran Light"/>
                <a:sym typeface="Catamaran Light"/>
              </a:rPr>
              <a:t>PRESENTACIÓN PARA LOS </a:t>
            </a:r>
            <a:r>
              <a:rPr lang="es-ES" sz="2000" b="0" i="0" u="none" strike="noStrike" cap="none" dirty="0" smtClean="0">
                <a:solidFill>
                  <a:srgbClr val="1D4F83"/>
                </a:solidFill>
                <a:latin typeface="Catamaran Light"/>
                <a:ea typeface="Catamaran Light"/>
                <a:cs typeface="Catamaran Light"/>
                <a:sym typeface="Catamaran Light"/>
              </a:rPr>
              <a:t>ESTUDIANTES </a:t>
            </a:r>
            <a:r>
              <a:rPr lang="es-ES" sz="2000" b="0" i="0" u="none" strike="noStrike" cap="none" dirty="0">
                <a:solidFill>
                  <a:srgbClr val="1D4F83"/>
                </a:solidFill>
                <a:latin typeface="Catamaran Light"/>
                <a:ea typeface="Catamaran Light"/>
                <a:cs typeface="Catamaran Light"/>
                <a:sym typeface="Catamaran Light"/>
              </a:rPr>
              <a:t>DE ÚLTIMO CURSO</a:t>
            </a:r>
          </a:p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1660988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" name="Google Shape;112;p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08" y="0"/>
            <a:ext cx="9142984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113" name="Google Shape;113;p5"/>
          <p:cNvSpPr txBox="1"/>
          <p:nvPr/>
        </p:nvSpPr>
        <p:spPr>
          <a:xfrm>
            <a:off x="643268" y="742950"/>
            <a:ext cx="7575698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400" dirty="0">
                <a:solidFill>
                  <a:srgbClr val="1D4F83"/>
                </a:solidFill>
                <a:latin typeface="Catamaran Medium"/>
                <a:ea typeface="Catamaran Medium"/>
                <a:cs typeface="Catamaran Medium"/>
                <a:sym typeface="Catamaran Medium"/>
              </a:rPr>
              <a:t>1. Página Web de la Facultad y presencia en Instagram</a:t>
            </a:r>
            <a:endParaRPr dirty="0"/>
          </a:p>
        </p:txBody>
      </p:sp>
      <p:sp>
        <p:nvSpPr>
          <p:cNvPr id="21" name="Google Shape;175;p10"/>
          <p:cNvSpPr txBox="1"/>
          <p:nvPr/>
        </p:nvSpPr>
        <p:spPr>
          <a:xfrm>
            <a:off x="2780150" y="1783089"/>
            <a:ext cx="5574615" cy="5770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600" dirty="0">
                <a:solidFill>
                  <a:schemeClr val="dk1"/>
                </a:solidFill>
                <a:latin typeface="Catamaran Light"/>
                <a:cs typeface="Catamaran Light"/>
                <a:sym typeface="Catamaran Light"/>
                <a:hlinkClick r:id="rId4"/>
              </a:rPr>
              <a:t>https://www.ual.es/universidad/centros/cienciaseconomicas</a:t>
            </a:r>
            <a:endParaRPr lang="es-ES" sz="1600" dirty="0">
              <a:solidFill>
                <a:schemeClr val="dk1"/>
              </a:solidFill>
              <a:latin typeface="Catamaran Light"/>
              <a:cs typeface="Catamaran Light"/>
              <a:sym typeface="Catamaran Light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s-ES" sz="1575" dirty="0">
              <a:solidFill>
                <a:schemeClr val="dk1"/>
              </a:solidFill>
              <a:latin typeface="Catamaran Light"/>
              <a:cs typeface="Catamaran Light"/>
              <a:sym typeface="Catamaran Light"/>
            </a:endParaRP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CC06887F-7F5E-9E1E-5261-F0B94FE49ED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8519" y="2129749"/>
            <a:ext cx="5037878" cy="391939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8" name="Google Shape;180;p10">
            <a:extLst>
              <a:ext uri="{FF2B5EF4-FFF2-40B4-BE49-F238E27FC236}">
                <a16:creationId xmlns:a16="http://schemas.microsoft.com/office/drawing/2014/main" id="{F8E7F598-8C55-B23C-8B50-126FF4960565}"/>
              </a:ext>
            </a:extLst>
          </p:cNvPr>
          <p:cNvSpPr txBox="1"/>
          <p:nvPr/>
        </p:nvSpPr>
        <p:spPr>
          <a:xfrm>
            <a:off x="842325" y="1332475"/>
            <a:ext cx="7795559" cy="3347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575" b="1" dirty="0">
                <a:solidFill>
                  <a:srgbClr val="1D4F83"/>
                </a:solidFill>
                <a:latin typeface="Catamaran Light"/>
                <a:ea typeface="Catamaran Light"/>
                <a:cs typeface="Catamaran Light"/>
                <a:sym typeface="Catamaran Light"/>
              </a:rPr>
              <a:t>Página web</a:t>
            </a:r>
            <a:endParaRPr dirty="0"/>
          </a:p>
        </p:txBody>
      </p:sp>
      <p:sp>
        <p:nvSpPr>
          <p:cNvPr id="9" name="Google Shape;175;p10">
            <a:extLst>
              <a:ext uri="{FF2B5EF4-FFF2-40B4-BE49-F238E27FC236}">
                <a16:creationId xmlns:a16="http://schemas.microsoft.com/office/drawing/2014/main" id="{814C052D-103A-60BE-EEFF-E4E5874DBF16}"/>
              </a:ext>
            </a:extLst>
          </p:cNvPr>
          <p:cNvSpPr txBox="1"/>
          <p:nvPr/>
        </p:nvSpPr>
        <p:spPr>
          <a:xfrm>
            <a:off x="654263" y="2363870"/>
            <a:ext cx="2250689" cy="13233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000" dirty="0">
                <a:solidFill>
                  <a:schemeClr val="dk1"/>
                </a:solidFill>
                <a:latin typeface="Catamaran Light"/>
                <a:cs typeface="Catamaran Light"/>
                <a:sym typeface="Catamaran Light"/>
              </a:rPr>
              <a:t>Nuestra web es el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s-ES" sz="2000" dirty="0">
              <a:solidFill>
                <a:schemeClr val="dk1"/>
              </a:solidFill>
              <a:latin typeface="Catamaran Light"/>
              <a:cs typeface="Catamaran Light"/>
              <a:sym typeface="Catamaran Light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000" b="1" dirty="0">
                <a:solidFill>
                  <a:schemeClr val="dk1"/>
                </a:solidFill>
                <a:latin typeface="Catamaran Light"/>
                <a:cs typeface="Catamaran Light"/>
                <a:sym typeface="Catamaran Light"/>
              </a:rPr>
              <a:t>EPICENTRO INFORMATIVO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" name="Google Shape;112;p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08" y="0"/>
            <a:ext cx="9142984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113" name="Google Shape;113;p5"/>
          <p:cNvSpPr txBox="1"/>
          <p:nvPr/>
        </p:nvSpPr>
        <p:spPr>
          <a:xfrm>
            <a:off x="643268" y="742950"/>
            <a:ext cx="7575698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400" dirty="0">
                <a:solidFill>
                  <a:srgbClr val="1D4F83"/>
                </a:solidFill>
                <a:latin typeface="Catamaran Medium"/>
                <a:ea typeface="Catamaran Medium"/>
                <a:cs typeface="Catamaran Medium"/>
                <a:sym typeface="Catamaran Medium"/>
              </a:rPr>
              <a:t>1. Página Web de la Facultad y presencia en Instagram</a:t>
            </a:r>
            <a:endParaRPr dirty="0"/>
          </a:p>
        </p:txBody>
      </p:sp>
      <p:sp>
        <p:nvSpPr>
          <p:cNvPr id="21" name="Google Shape;175;p10"/>
          <p:cNvSpPr txBox="1"/>
          <p:nvPr/>
        </p:nvSpPr>
        <p:spPr>
          <a:xfrm>
            <a:off x="1131754" y="1947565"/>
            <a:ext cx="2992124" cy="24313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600" dirty="0">
                <a:solidFill>
                  <a:schemeClr val="dk1"/>
                </a:solidFill>
                <a:latin typeface="Catamaran Light"/>
                <a:cs typeface="Catamaran Light"/>
                <a:sym typeface="Catamaran Light"/>
              </a:rPr>
              <a:t>Búscanos en Instagram como: </a:t>
            </a:r>
            <a:r>
              <a:rPr lang="es-ES" sz="2400" b="1" dirty="0" err="1">
                <a:solidFill>
                  <a:schemeClr val="dk1"/>
                </a:solidFill>
                <a:latin typeface="Catamaran Light"/>
                <a:cs typeface="Catamaran Light"/>
                <a:sym typeface="Catamaran Light"/>
              </a:rPr>
              <a:t>facultadcceeual</a:t>
            </a:r>
            <a:endParaRPr lang="es-ES" sz="1600" b="1" dirty="0">
              <a:solidFill>
                <a:schemeClr val="dk1"/>
              </a:solidFill>
              <a:latin typeface="Catamaran Light"/>
              <a:cs typeface="Catamaran Light"/>
              <a:sym typeface="Catamaran Light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s-ES" sz="1600" b="1" dirty="0">
              <a:solidFill>
                <a:schemeClr val="dk1"/>
              </a:solidFill>
              <a:latin typeface="Catamaran Light"/>
              <a:cs typeface="Catamaran Light"/>
              <a:sym typeface="Catamaran Light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s-ES" sz="1600" b="1" dirty="0">
              <a:solidFill>
                <a:schemeClr val="dk1"/>
              </a:solidFill>
              <a:latin typeface="Catamaran Light"/>
              <a:cs typeface="Catamaran Light"/>
              <a:sym typeface="Catamaran Light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600" dirty="0">
                <a:solidFill>
                  <a:schemeClr val="dk1"/>
                </a:solidFill>
                <a:latin typeface="Catamaran Light"/>
                <a:cs typeface="Catamaran Light"/>
                <a:sym typeface="Catamaran Light"/>
              </a:rPr>
              <a:t>Podrás estar informado/a de las actividades que se desarrollan en la Facultad en todo momento (incluso si eres egresado de nuestra Facultad)</a:t>
            </a:r>
          </a:p>
        </p:txBody>
      </p:sp>
      <p:sp>
        <p:nvSpPr>
          <p:cNvPr id="8" name="Google Shape;180;p10">
            <a:extLst>
              <a:ext uri="{FF2B5EF4-FFF2-40B4-BE49-F238E27FC236}">
                <a16:creationId xmlns:a16="http://schemas.microsoft.com/office/drawing/2014/main" id="{F8E7F598-8C55-B23C-8B50-126FF4960565}"/>
              </a:ext>
            </a:extLst>
          </p:cNvPr>
          <p:cNvSpPr txBox="1"/>
          <p:nvPr/>
        </p:nvSpPr>
        <p:spPr>
          <a:xfrm>
            <a:off x="842325" y="1332475"/>
            <a:ext cx="7795559" cy="3347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575" b="1" dirty="0">
                <a:solidFill>
                  <a:srgbClr val="1D4F83"/>
                </a:solidFill>
                <a:latin typeface="Catamaran Light"/>
                <a:ea typeface="Catamaran Light"/>
                <a:cs typeface="Catamaran Light"/>
                <a:sym typeface="Catamaran Light"/>
              </a:rPr>
              <a:t>Instagram</a:t>
            </a:r>
            <a:endParaRPr dirty="0"/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B14E4630-9C32-6152-FA21-5982A38BDF7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98313" y="1473200"/>
            <a:ext cx="2669074" cy="454025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949948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8" name="Google Shape;158;p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08" y="0"/>
            <a:ext cx="9142984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159" name="Google Shape;159;p8"/>
          <p:cNvSpPr txBox="1"/>
          <p:nvPr/>
        </p:nvSpPr>
        <p:spPr>
          <a:xfrm>
            <a:off x="3475619" y="2239030"/>
            <a:ext cx="1057275" cy="27469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7250">
                <a:solidFill>
                  <a:srgbClr val="1D4F83"/>
                </a:solidFill>
                <a:latin typeface="Catamaran Medium"/>
                <a:ea typeface="Catamaran Medium"/>
                <a:cs typeface="Catamaran Medium"/>
                <a:sym typeface="Catamaran Medium"/>
              </a:rPr>
              <a:t>2</a:t>
            </a:r>
            <a:endParaRPr/>
          </a:p>
        </p:txBody>
      </p:sp>
      <p:sp>
        <p:nvSpPr>
          <p:cNvPr id="160" name="Google Shape;160;p8"/>
          <p:cNvSpPr txBox="1"/>
          <p:nvPr/>
        </p:nvSpPr>
        <p:spPr>
          <a:xfrm>
            <a:off x="4807744" y="3146230"/>
            <a:ext cx="3957638" cy="3808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75" dirty="0">
                <a:solidFill>
                  <a:srgbClr val="1D4F83"/>
                </a:solidFill>
                <a:latin typeface="Catamaran Medium"/>
                <a:ea typeface="Catamaran Medium"/>
                <a:cs typeface="Catamaran Medium"/>
                <a:sym typeface="Catamaran Medium"/>
              </a:rPr>
              <a:t>Trabajos Fin de Grado</a:t>
            </a:r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5" name="Google Shape;165;p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08" y="0"/>
            <a:ext cx="9142984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166" name="Google Shape;166;p9"/>
          <p:cNvSpPr txBox="1"/>
          <p:nvPr/>
        </p:nvSpPr>
        <p:spPr>
          <a:xfrm>
            <a:off x="643268" y="742950"/>
            <a:ext cx="7575698" cy="496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625" dirty="0">
                <a:solidFill>
                  <a:srgbClr val="1D4F83"/>
                </a:solidFill>
                <a:latin typeface="Catamaran Medium"/>
                <a:ea typeface="Catamaran Medium"/>
                <a:cs typeface="Catamaran Medium"/>
                <a:sym typeface="Catamaran Medium"/>
              </a:rPr>
              <a:t>2. Trabajos Fin de Grado</a:t>
            </a:r>
            <a:endParaRPr sz="2625" dirty="0">
              <a:solidFill>
                <a:srgbClr val="1D4F83"/>
              </a:solidFill>
              <a:latin typeface="Catamaran Medium"/>
              <a:ea typeface="Catamaran Medium"/>
              <a:cs typeface="Catamaran Medium"/>
              <a:sym typeface="Catamaran Medium"/>
            </a:endParaRPr>
          </a:p>
        </p:txBody>
      </p:sp>
      <p:sp>
        <p:nvSpPr>
          <p:cNvPr id="6" name="Google Shape;175;p10"/>
          <p:cNvSpPr txBox="1"/>
          <p:nvPr/>
        </p:nvSpPr>
        <p:spPr>
          <a:xfrm>
            <a:off x="643268" y="1869905"/>
            <a:ext cx="4133250" cy="34585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575" dirty="0">
                <a:solidFill>
                  <a:schemeClr val="dk1"/>
                </a:solidFill>
                <a:latin typeface="Catamaran Light"/>
                <a:ea typeface="Catamaran Light"/>
                <a:cs typeface="Catamaran Light"/>
                <a:sym typeface="Catamaran Light"/>
              </a:rPr>
              <a:t>A través de dos </a:t>
            </a:r>
            <a:r>
              <a:rPr lang="es-ES" sz="1575" dirty="0" err="1">
                <a:solidFill>
                  <a:schemeClr val="dk1"/>
                </a:solidFill>
                <a:latin typeface="Catamaran Light"/>
                <a:ea typeface="Catamaran Light"/>
                <a:cs typeface="Catamaran Light"/>
                <a:sym typeface="Catamaran Light"/>
              </a:rPr>
              <a:t>sub-sitios</a:t>
            </a:r>
            <a:r>
              <a:rPr lang="es-ES" sz="1575" dirty="0">
                <a:solidFill>
                  <a:schemeClr val="dk1"/>
                </a:solidFill>
                <a:latin typeface="Catamaran Light"/>
                <a:ea typeface="Catamaran Light"/>
                <a:cs typeface="Catamaran Light"/>
                <a:sym typeface="Catamaran Light"/>
              </a:rPr>
              <a:t>: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s-ES" sz="1575" dirty="0">
              <a:solidFill>
                <a:schemeClr val="dk1"/>
              </a:solidFill>
              <a:latin typeface="Catamaran Light"/>
              <a:ea typeface="Catamaran Light"/>
              <a:cs typeface="Catamaran Light"/>
              <a:sym typeface="Catamaran Light"/>
            </a:endParaRPr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es-ES" sz="1575" dirty="0">
                <a:solidFill>
                  <a:schemeClr val="dk1"/>
                </a:solidFill>
                <a:latin typeface="Catamaran Light"/>
                <a:ea typeface="Catamaran Light"/>
                <a:cs typeface="Catamaran Light"/>
                <a:sym typeface="Catamaran Light"/>
              </a:rPr>
              <a:t>Web de la Facultad &gt; pestaña inicio &gt; hacemos </a:t>
            </a:r>
            <a:r>
              <a:rPr lang="es-ES" sz="1575" i="1" dirty="0" err="1">
                <a:solidFill>
                  <a:schemeClr val="dk1"/>
                </a:solidFill>
                <a:latin typeface="Catamaran Light"/>
                <a:ea typeface="Catamaran Light"/>
                <a:cs typeface="Catamaran Light"/>
                <a:sym typeface="Catamaran Light"/>
              </a:rPr>
              <a:t>scroll</a:t>
            </a:r>
            <a:r>
              <a:rPr lang="es-ES" sz="1575" i="1" dirty="0">
                <a:solidFill>
                  <a:schemeClr val="dk1"/>
                </a:solidFill>
                <a:latin typeface="Catamaran Light"/>
                <a:ea typeface="Catamaran Light"/>
                <a:cs typeface="Catamaran Light"/>
                <a:sym typeface="Catamaran Light"/>
              </a:rPr>
              <a:t> </a:t>
            </a:r>
            <a:r>
              <a:rPr lang="es-ES" sz="1575" i="1" dirty="0" err="1">
                <a:solidFill>
                  <a:schemeClr val="dk1"/>
                </a:solidFill>
                <a:latin typeface="Catamaran Light"/>
                <a:ea typeface="Catamaran Light"/>
                <a:cs typeface="Catamaran Light"/>
                <a:sym typeface="Catamaran Light"/>
              </a:rPr>
              <a:t>down</a:t>
            </a:r>
            <a:r>
              <a:rPr lang="es-ES" sz="1575" dirty="0">
                <a:solidFill>
                  <a:schemeClr val="dk1"/>
                </a:solidFill>
                <a:latin typeface="Catamaran Light"/>
                <a:ea typeface="Catamaran Light"/>
                <a:cs typeface="Catamaran Light"/>
                <a:sym typeface="Catamaran Light"/>
              </a:rPr>
              <a:t> y llegamos al siguiente menú:</a:t>
            </a:r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endParaRPr lang="es-ES" sz="1575" dirty="0">
              <a:solidFill>
                <a:schemeClr val="dk1"/>
              </a:solidFill>
              <a:latin typeface="Catamaran Light"/>
              <a:ea typeface="Catamaran Light"/>
              <a:cs typeface="Catamaran Light"/>
              <a:sym typeface="Catamaran Light"/>
            </a:endParaRPr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endParaRPr lang="es-ES" sz="1575" dirty="0">
              <a:solidFill>
                <a:schemeClr val="dk1"/>
              </a:solidFill>
              <a:latin typeface="Catamaran Light"/>
              <a:ea typeface="Catamaran Light"/>
              <a:cs typeface="Catamaran Light"/>
              <a:sym typeface="Catamaran Light"/>
            </a:endParaRPr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endParaRPr lang="es-ES" sz="1575" dirty="0">
              <a:solidFill>
                <a:schemeClr val="dk1"/>
              </a:solidFill>
              <a:latin typeface="Catamaran Light"/>
              <a:ea typeface="Catamaran Light"/>
              <a:cs typeface="Catamaran Light"/>
              <a:sym typeface="Catamaran Light"/>
            </a:endParaRPr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endParaRPr lang="es-ES" sz="1575" dirty="0">
              <a:solidFill>
                <a:schemeClr val="dk1"/>
              </a:solidFill>
              <a:latin typeface="Catamaran Light"/>
              <a:ea typeface="Catamaran Light"/>
              <a:cs typeface="Catamaran Light"/>
              <a:sym typeface="Catamaran Light"/>
            </a:endParaRPr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endParaRPr lang="es-ES" sz="1575" dirty="0">
              <a:solidFill>
                <a:schemeClr val="dk1"/>
              </a:solidFill>
              <a:latin typeface="Catamaran Light"/>
              <a:ea typeface="Catamaran Light"/>
              <a:cs typeface="Catamaran Light"/>
              <a:sym typeface="Catamaran Light"/>
            </a:endParaRPr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endParaRPr lang="es-ES" sz="1575" dirty="0">
              <a:solidFill>
                <a:schemeClr val="dk1"/>
              </a:solidFill>
              <a:latin typeface="Catamaran Light"/>
              <a:ea typeface="Catamaran Light"/>
              <a:cs typeface="Catamaran Light"/>
              <a:sym typeface="Catamaran Light"/>
            </a:endParaRPr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es-ES" sz="1575" dirty="0">
                <a:solidFill>
                  <a:schemeClr val="dk1"/>
                </a:solidFill>
                <a:latin typeface="Catamaran Light"/>
                <a:ea typeface="Catamaran Light"/>
                <a:cs typeface="Catamaran Light"/>
                <a:sym typeface="Catamaran Light"/>
              </a:rPr>
              <a:t>Web de cada titulación (ejemplo: Grado en Turismo):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" name="Google Shape;180;p10"/>
          <p:cNvSpPr txBox="1"/>
          <p:nvPr/>
        </p:nvSpPr>
        <p:spPr>
          <a:xfrm>
            <a:off x="842325" y="1332475"/>
            <a:ext cx="7795559" cy="3347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575" b="1" dirty="0">
                <a:solidFill>
                  <a:srgbClr val="1D4F83"/>
                </a:solidFill>
                <a:latin typeface="Catamaran Light"/>
                <a:ea typeface="Catamaran Light"/>
                <a:cs typeface="Catamaran Light"/>
                <a:sym typeface="Catamaran Light"/>
              </a:rPr>
              <a:t>¿Dónde encontrar toda la información que necesito saber sobre el TFG?</a:t>
            </a:r>
            <a:endParaRPr dirty="0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6F5C29B0-011F-5FD4-752A-25986E713B7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4857" y="1760417"/>
            <a:ext cx="5131292" cy="206315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922B40C2-CA46-726B-FEE6-1878F910BC0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72898" y="3993812"/>
            <a:ext cx="3600119" cy="197970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8" name="Google Shape;175;p10"/>
          <p:cNvSpPr txBox="1"/>
          <p:nvPr/>
        </p:nvSpPr>
        <p:spPr>
          <a:xfrm>
            <a:off x="1002257" y="3150165"/>
            <a:ext cx="4133250" cy="2538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/>
            <a:r>
              <a:rPr lang="es-ES" sz="1050" dirty="0">
                <a:solidFill>
                  <a:schemeClr val="dk1"/>
                </a:solidFill>
                <a:latin typeface="Catamaran Light"/>
                <a:ea typeface="Catamaran Light"/>
                <a:cs typeface="Catamaran Light"/>
                <a:sym typeface="Catamaran Light"/>
                <a:hlinkClick r:id="rId6"/>
              </a:rPr>
              <a:t>https://www.ual.es/universidad/centros/cienciaseconomicas</a:t>
            </a:r>
            <a:endParaRPr lang="es-ES" sz="1050" dirty="0">
              <a:solidFill>
                <a:schemeClr val="dk1"/>
              </a:solidFill>
              <a:latin typeface="Catamaran Light"/>
              <a:ea typeface="Catamaran Light"/>
              <a:cs typeface="Catamaran Light"/>
              <a:sym typeface="Catamaran Light"/>
            </a:endParaRPr>
          </a:p>
        </p:txBody>
      </p:sp>
      <p:sp>
        <p:nvSpPr>
          <p:cNvPr id="10" name="Google Shape;175;p10"/>
          <p:cNvSpPr txBox="1"/>
          <p:nvPr/>
        </p:nvSpPr>
        <p:spPr>
          <a:xfrm>
            <a:off x="413747" y="5048490"/>
            <a:ext cx="5170167" cy="4385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/>
            <a:r>
              <a:rPr lang="es-ES" sz="1050" dirty="0">
                <a:solidFill>
                  <a:schemeClr val="dk1"/>
                </a:solidFill>
                <a:latin typeface="Catamaran Light"/>
                <a:ea typeface="Catamaran Light"/>
                <a:cs typeface="Catamaran Light"/>
                <a:sym typeface="Catamaran Light"/>
                <a:hlinkClick r:id="rId7"/>
              </a:rPr>
              <a:t>https://www.ual.es/estudios/grados/presentacion/plandeestudios/trabajofinestudios/6410</a:t>
            </a:r>
            <a:endParaRPr lang="es-ES" sz="1050" dirty="0">
              <a:solidFill>
                <a:schemeClr val="dk1"/>
              </a:solidFill>
              <a:latin typeface="Catamaran Light"/>
              <a:ea typeface="Catamaran Light"/>
              <a:cs typeface="Catamaran Light"/>
              <a:sym typeface="Catamaran Light"/>
            </a:endParaRPr>
          </a:p>
          <a:p>
            <a:pPr lvl="0"/>
            <a:endParaRPr lang="es-ES" sz="1200" dirty="0">
              <a:solidFill>
                <a:schemeClr val="dk1"/>
              </a:solidFill>
              <a:latin typeface="Catamaran Light"/>
              <a:ea typeface="Catamaran Light"/>
              <a:cs typeface="Catamaran Light"/>
              <a:sym typeface="Catamaran Ligh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5" name="Google Shape;165;p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08" y="0"/>
            <a:ext cx="9142984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166" name="Google Shape;166;p9"/>
          <p:cNvSpPr txBox="1"/>
          <p:nvPr/>
        </p:nvSpPr>
        <p:spPr>
          <a:xfrm>
            <a:off x="643268" y="742950"/>
            <a:ext cx="7575698" cy="496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625" dirty="0">
                <a:solidFill>
                  <a:srgbClr val="1D4F83"/>
                </a:solidFill>
                <a:latin typeface="Catamaran Medium"/>
                <a:ea typeface="Catamaran Medium"/>
                <a:cs typeface="Catamaran Medium"/>
                <a:sym typeface="Catamaran Medium"/>
              </a:rPr>
              <a:t>2. Trabajos Fin de Grado</a:t>
            </a:r>
            <a:endParaRPr sz="2625" dirty="0">
              <a:solidFill>
                <a:srgbClr val="1D4F83"/>
              </a:solidFill>
              <a:latin typeface="Catamaran Medium"/>
              <a:ea typeface="Catamaran Medium"/>
              <a:cs typeface="Catamaran Medium"/>
              <a:sym typeface="Catamaran Medium"/>
            </a:endParaRPr>
          </a:p>
        </p:txBody>
      </p:sp>
      <p:sp>
        <p:nvSpPr>
          <p:cNvPr id="7" name="Google Shape;180;p10"/>
          <p:cNvSpPr txBox="1"/>
          <p:nvPr/>
        </p:nvSpPr>
        <p:spPr>
          <a:xfrm>
            <a:off x="842325" y="1332475"/>
            <a:ext cx="7795559" cy="3347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575" b="1" dirty="0">
                <a:solidFill>
                  <a:srgbClr val="1D4F83"/>
                </a:solidFill>
                <a:latin typeface="Catamaran Light"/>
                <a:ea typeface="Catamaran Light"/>
                <a:cs typeface="Catamaran Light"/>
                <a:sym typeface="Catamaran Light"/>
              </a:rPr>
              <a:t>¿Dónde encontrar toda la información que necesito saber sobre el TFG?</a:t>
            </a:r>
            <a:endParaRPr dirty="0"/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4350" y="2225550"/>
            <a:ext cx="8115300" cy="260032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4" name="Rectángulo 3"/>
          <p:cNvSpPr/>
          <p:nvPr/>
        </p:nvSpPr>
        <p:spPr>
          <a:xfrm>
            <a:off x="599308" y="2278186"/>
            <a:ext cx="2539547" cy="253997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1" name="Rectángulo 10"/>
          <p:cNvSpPr/>
          <p:nvPr/>
        </p:nvSpPr>
        <p:spPr>
          <a:xfrm>
            <a:off x="599307" y="2783742"/>
            <a:ext cx="4579362" cy="253997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2" name="Google Shape;175;p10"/>
          <p:cNvSpPr txBox="1"/>
          <p:nvPr/>
        </p:nvSpPr>
        <p:spPr>
          <a:xfrm>
            <a:off x="131819" y="1791552"/>
            <a:ext cx="8985297" cy="4616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/>
            <a:r>
              <a:rPr lang="es-ES" sz="1200" dirty="0">
                <a:solidFill>
                  <a:schemeClr val="dk1"/>
                </a:solidFill>
                <a:latin typeface="Catamaran Light"/>
                <a:ea typeface="Catamaran Light"/>
                <a:cs typeface="Catamaran Light"/>
                <a:sym typeface="Catamaran Light"/>
                <a:hlinkClick r:id="rId5"/>
              </a:rPr>
              <a:t>https://www.ual.es/universidad/centros/cienciaseconomicas/informacion/trabajos-fin-de-grado-facultad-ciencias-economicas-y-empresariales</a:t>
            </a:r>
            <a:endParaRPr lang="es-ES" sz="1200" dirty="0">
              <a:solidFill>
                <a:schemeClr val="dk1"/>
              </a:solidFill>
              <a:latin typeface="Catamaran Light"/>
              <a:ea typeface="Catamaran Light"/>
              <a:cs typeface="Catamaran Light"/>
              <a:sym typeface="Catamaran Light"/>
            </a:endParaRPr>
          </a:p>
          <a:p>
            <a:pPr lvl="0"/>
            <a:endParaRPr lang="es-ES" sz="1200" dirty="0">
              <a:solidFill>
                <a:schemeClr val="dk1"/>
              </a:solidFill>
              <a:latin typeface="Catamaran Light"/>
              <a:ea typeface="Catamaran Light"/>
              <a:cs typeface="Catamaran Light"/>
              <a:sym typeface="Catamaran Light"/>
            </a:endParaRPr>
          </a:p>
        </p:txBody>
      </p:sp>
      <p:sp>
        <p:nvSpPr>
          <p:cNvPr id="13" name="Rectángulo 12"/>
          <p:cNvSpPr/>
          <p:nvPr/>
        </p:nvSpPr>
        <p:spPr>
          <a:xfrm>
            <a:off x="599307" y="3271715"/>
            <a:ext cx="3216555" cy="253997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4" name="Rectángulo 13"/>
          <p:cNvSpPr/>
          <p:nvPr/>
        </p:nvSpPr>
        <p:spPr>
          <a:xfrm>
            <a:off x="599307" y="3533137"/>
            <a:ext cx="3594624" cy="253997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13583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5" name="Google Shape;165;p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08" y="0"/>
            <a:ext cx="9142984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166" name="Google Shape;166;p9"/>
          <p:cNvSpPr txBox="1"/>
          <p:nvPr/>
        </p:nvSpPr>
        <p:spPr>
          <a:xfrm>
            <a:off x="643268" y="742950"/>
            <a:ext cx="7575698" cy="496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625" dirty="0">
                <a:solidFill>
                  <a:srgbClr val="1D4F83"/>
                </a:solidFill>
                <a:latin typeface="Catamaran Medium"/>
                <a:ea typeface="Catamaran Medium"/>
                <a:cs typeface="Catamaran Medium"/>
                <a:sym typeface="Catamaran Medium"/>
              </a:rPr>
              <a:t>2. Trabajos Fin de Grado</a:t>
            </a:r>
            <a:endParaRPr sz="2625" dirty="0">
              <a:solidFill>
                <a:srgbClr val="1D4F83"/>
              </a:solidFill>
              <a:latin typeface="Catamaran Medium"/>
              <a:ea typeface="Catamaran Medium"/>
              <a:cs typeface="Catamaran Medium"/>
              <a:sym typeface="Catamaran Medium"/>
            </a:endParaRPr>
          </a:p>
        </p:txBody>
      </p:sp>
      <p:sp>
        <p:nvSpPr>
          <p:cNvPr id="6" name="Google Shape;175;p10"/>
          <p:cNvSpPr txBox="1"/>
          <p:nvPr/>
        </p:nvSpPr>
        <p:spPr>
          <a:xfrm>
            <a:off x="643268" y="1736046"/>
            <a:ext cx="7994616" cy="44280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R="0" lvl="0" algn="l" rtl="0">
              <a:spcBef>
                <a:spcPts val="0"/>
              </a:spcBef>
              <a:spcAft>
                <a:spcPts val="0"/>
              </a:spcAft>
            </a:pPr>
            <a:r>
              <a:rPr lang="es-ES" sz="1575" dirty="0">
                <a:solidFill>
                  <a:schemeClr val="dk1"/>
                </a:solidFill>
                <a:latin typeface="Catamaran Light"/>
                <a:ea typeface="Catamaran Light"/>
                <a:cs typeface="Catamaran Light"/>
                <a:sym typeface="Catamaran Light"/>
              </a:rPr>
              <a:t>Ya está publicado en la web de la Facultad el </a:t>
            </a:r>
            <a:r>
              <a:rPr lang="es-ES" sz="1575" dirty="0">
                <a:solidFill>
                  <a:schemeClr val="dk1"/>
                </a:solidFill>
                <a:highlight>
                  <a:srgbClr val="00FFFF"/>
                </a:highlight>
                <a:latin typeface="Catamaran Light"/>
                <a:ea typeface="Catamaran Light"/>
                <a:cs typeface="Catamaran Light"/>
                <a:sym typeface="Catamaran Light"/>
              </a:rPr>
              <a:t>listado de temas y tutores/as</a:t>
            </a:r>
            <a:r>
              <a:rPr lang="es-ES" sz="1575" dirty="0">
                <a:solidFill>
                  <a:schemeClr val="dk1"/>
                </a:solidFill>
                <a:latin typeface="Catamaran Light"/>
                <a:ea typeface="Catamaran Light"/>
                <a:cs typeface="Catamaran Light"/>
                <a:sym typeface="Catamaran Light"/>
              </a:rPr>
              <a:t> por Titulación. </a:t>
            </a:r>
            <a:br>
              <a:rPr lang="es-ES" sz="1575" dirty="0">
                <a:solidFill>
                  <a:schemeClr val="dk1"/>
                </a:solidFill>
                <a:latin typeface="Catamaran Light"/>
                <a:ea typeface="Catamaran Light"/>
                <a:cs typeface="Catamaran Light"/>
                <a:sym typeface="Catamaran Light"/>
              </a:rPr>
            </a:br>
            <a:endParaRPr lang="es-ES" sz="1575" dirty="0">
              <a:solidFill>
                <a:schemeClr val="dk1"/>
              </a:solidFill>
              <a:latin typeface="Catamaran Light"/>
              <a:ea typeface="Catamaran Light"/>
              <a:cs typeface="Catamaran Light"/>
              <a:sym typeface="Catamaran Light"/>
            </a:endParaRPr>
          </a:p>
          <a:p>
            <a:pPr marR="0" lvl="0" algn="l" rtl="0">
              <a:spcBef>
                <a:spcPts val="0"/>
              </a:spcBef>
              <a:spcAft>
                <a:spcPts val="0"/>
              </a:spcAft>
            </a:pPr>
            <a:endParaRPr lang="es-ES" sz="1575" dirty="0">
              <a:solidFill>
                <a:schemeClr val="dk1"/>
              </a:solidFill>
              <a:latin typeface="Catamaran Light"/>
              <a:ea typeface="Catamaran Light"/>
              <a:cs typeface="Catamaran Light"/>
              <a:sym typeface="Catamaran Light"/>
            </a:endParaRPr>
          </a:p>
          <a:p>
            <a:pPr marR="0" lvl="0" algn="l" rtl="0">
              <a:spcBef>
                <a:spcPts val="0"/>
              </a:spcBef>
              <a:spcAft>
                <a:spcPts val="0"/>
              </a:spcAft>
            </a:pPr>
            <a:endParaRPr lang="es-ES" sz="1575" dirty="0">
              <a:solidFill>
                <a:schemeClr val="dk1"/>
              </a:solidFill>
              <a:latin typeface="Catamaran Light"/>
              <a:ea typeface="Catamaran Light"/>
              <a:cs typeface="Catamaran Light"/>
              <a:sym typeface="Catamaran Light"/>
            </a:endParaRPr>
          </a:p>
          <a:p>
            <a:pPr marR="0" lvl="0" algn="l" rtl="0">
              <a:spcBef>
                <a:spcPts val="0"/>
              </a:spcBef>
              <a:spcAft>
                <a:spcPts val="0"/>
              </a:spcAft>
            </a:pPr>
            <a:r>
              <a:rPr lang="es-ES" sz="1575" dirty="0">
                <a:solidFill>
                  <a:schemeClr val="dk1"/>
                </a:solidFill>
                <a:highlight>
                  <a:srgbClr val="00FFFF"/>
                </a:highlight>
                <a:latin typeface="Catamaran Light"/>
                <a:ea typeface="Catamaran Light"/>
                <a:cs typeface="Catamaran Light"/>
                <a:sym typeface="Catamaran Light"/>
              </a:rPr>
              <a:t>Solicitud de los estudiantes de asignación de tema y tutor/a</a:t>
            </a:r>
            <a:r>
              <a:rPr lang="es-ES" sz="1575" dirty="0">
                <a:solidFill>
                  <a:schemeClr val="dk1"/>
                </a:solidFill>
                <a:latin typeface="Catamaran Light"/>
                <a:ea typeface="Catamaran Light"/>
                <a:cs typeface="Catamaran Light"/>
                <a:sym typeface="Catamaran Light"/>
              </a:rPr>
              <a:t>: cada estudiante a través de su campus virtual </a:t>
            </a:r>
            <a:r>
              <a:rPr lang="es-ES" sz="1575" b="1" dirty="0">
                <a:solidFill>
                  <a:schemeClr val="dk1"/>
                </a:solidFill>
                <a:latin typeface="Catamaran Light"/>
                <a:ea typeface="Catamaran Light"/>
                <a:cs typeface="Catamaran Light"/>
                <a:sym typeface="Catamaran Light"/>
              </a:rPr>
              <a:t>del 10 al 24 de octubre de 2022, ambos inclusive</a:t>
            </a:r>
            <a:r>
              <a:rPr lang="es-ES" sz="1575" dirty="0">
                <a:solidFill>
                  <a:schemeClr val="dk1"/>
                </a:solidFill>
                <a:latin typeface="Catamaran Light"/>
                <a:ea typeface="Catamaran Light"/>
                <a:cs typeface="Catamaran Light"/>
                <a:sym typeface="Catamaran Light"/>
              </a:rPr>
              <a:t>.</a:t>
            </a:r>
          </a:p>
          <a:p>
            <a:pPr marR="0" lvl="0" algn="l" rtl="0">
              <a:spcBef>
                <a:spcPts val="0"/>
              </a:spcBef>
              <a:spcAft>
                <a:spcPts val="0"/>
              </a:spcAft>
            </a:pPr>
            <a:endParaRPr lang="es-ES" sz="1575" dirty="0">
              <a:solidFill>
                <a:schemeClr val="dk1"/>
              </a:solidFill>
              <a:latin typeface="Catamaran Light"/>
              <a:ea typeface="Catamaran Light"/>
              <a:cs typeface="Catamaran Light"/>
              <a:sym typeface="Catamaran Light"/>
            </a:endParaRPr>
          </a:p>
          <a:p>
            <a:pPr marR="0" lvl="0" algn="l" rtl="0">
              <a:spcBef>
                <a:spcPts val="0"/>
              </a:spcBef>
              <a:spcAft>
                <a:spcPts val="0"/>
              </a:spcAft>
            </a:pPr>
            <a:endParaRPr lang="es-ES" sz="1575" dirty="0">
              <a:solidFill>
                <a:schemeClr val="dk1"/>
              </a:solidFill>
              <a:latin typeface="Catamaran Light"/>
              <a:ea typeface="Catamaran Light"/>
              <a:cs typeface="Catamaran Light"/>
              <a:sym typeface="Catamaran Light"/>
            </a:endParaRPr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AutoNum type="arabicPeriod"/>
            </a:pPr>
            <a:endParaRPr lang="es-ES" sz="1575" dirty="0">
              <a:solidFill>
                <a:schemeClr val="dk1"/>
              </a:solidFill>
              <a:latin typeface="Catamaran Light"/>
              <a:ea typeface="Catamaran Light"/>
              <a:cs typeface="Catamaran Light"/>
              <a:sym typeface="Catamaran Light"/>
            </a:endParaRPr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AutoNum type="arabicPeriod"/>
            </a:pPr>
            <a:endParaRPr lang="es-ES" sz="1575" dirty="0">
              <a:solidFill>
                <a:schemeClr val="dk1"/>
              </a:solidFill>
              <a:latin typeface="Catamaran Light"/>
              <a:ea typeface="Catamaran Light"/>
              <a:cs typeface="Catamaran Light"/>
              <a:sym typeface="Catamaran Light"/>
            </a:endParaRPr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AutoNum type="arabicPeriod"/>
            </a:pPr>
            <a:endParaRPr lang="es-ES" sz="1575" dirty="0">
              <a:solidFill>
                <a:schemeClr val="dk1"/>
              </a:solidFill>
              <a:latin typeface="Catamaran Light"/>
              <a:ea typeface="Catamaran Light"/>
              <a:cs typeface="Catamaran Light"/>
              <a:sym typeface="Catamaran Light"/>
            </a:endParaRPr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AutoNum type="arabicPeriod"/>
            </a:pPr>
            <a:endParaRPr lang="es-ES" sz="1575" dirty="0">
              <a:solidFill>
                <a:schemeClr val="dk1"/>
              </a:solidFill>
              <a:latin typeface="Catamaran Light"/>
              <a:ea typeface="Catamaran Light"/>
              <a:cs typeface="Catamaran Light"/>
              <a:sym typeface="Catamaran Light"/>
            </a:endParaRPr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AutoNum type="arabicPeriod"/>
            </a:pPr>
            <a:endParaRPr lang="es-ES" sz="1575" dirty="0">
              <a:solidFill>
                <a:schemeClr val="dk1"/>
              </a:solidFill>
              <a:latin typeface="Catamaran Light"/>
              <a:ea typeface="Catamaran Light"/>
              <a:cs typeface="Catamaran Light"/>
              <a:sym typeface="Catamaran Light"/>
            </a:endParaRPr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AutoNum type="arabicPeriod"/>
            </a:pPr>
            <a:endParaRPr lang="es-ES" sz="1575" dirty="0">
              <a:solidFill>
                <a:schemeClr val="dk1"/>
              </a:solidFill>
              <a:latin typeface="Catamaran Light"/>
              <a:ea typeface="Catamaran Light"/>
              <a:cs typeface="Catamaran Light"/>
              <a:sym typeface="Catamaran Light"/>
            </a:endParaRPr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AutoNum type="arabicPeriod"/>
            </a:pPr>
            <a:endParaRPr lang="es-ES" sz="1575" dirty="0">
              <a:solidFill>
                <a:schemeClr val="dk1"/>
              </a:solidFill>
              <a:latin typeface="Catamaran Light"/>
              <a:ea typeface="Catamaran Light"/>
              <a:cs typeface="Catamaran Light"/>
              <a:sym typeface="Catamaran Light"/>
            </a:endParaRPr>
          </a:p>
          <a:p>
            <a:pPr marR="0" lvl="0" algn="l" rtl="0">
              <a:spcBef>
                <a:spcPts val="0"/>
              </a:spcBef>
              <a:spcAft>
                <a:spcPts val="0"/>
              </a:spcAft>
            </a:pPr>
            <a:r>
              <a:rPr lang="es-ES" sz="1575" dirty="0">
                <a:solidFill>
                  <a:schemeClr val="dk1"/>
                </a:solidFill>
                <a:highlight>
                  <a:srgbClr val="00FFFF"/>
                </a:highlight>
                <a:latin typeface="Catamaran Light"/>
                <a:ea typeface="Catamaran Light"/>
                <a:cs typeface="Catamaran Light"/>
                <a:sym typeface="Catamaran Light"/>
              </a:rPr>
              <a:t>Para ampliación de matrícula en 2ºQ</a:t>
            </a:r>
            <a:r>
              <a:rPr lang="es-ES" sz="1575" dirty="0">
                <a:solidFill>
                  <a:schemeClr val="dk1"/>
                </a:solidFill>
                <a:latin typeface="Catamaran Light"/>
                <a:ea typeface="Catamaran Light"/>
                <a:cs typeface="Catamaran Light"/>
                <a:sym typeface="Catamaran Light"/>
              </a:rPr>
              <a:t>: Elección de tema cada estudiante a través de su campus virtual </a:t>
            </a:r>
            <a:r>
              <a:rPr lang="es-ES" sz="1575" b="1" dirty="0">
                <a:solidFill>
                  <a:schemeClr val="dk1"/>
                </a:solidFill>
                <a:latin typeface="Catamaran Light"/>
                <a:ea typeface="Catamaran Light"/>
                <a:cs typeface="Catamaran Light"/>
                <a:sym typeface="Catamaran Light"/>
              </a:rPr>
              <a:t>del 9 al 17 de febrero de 2023</a:t>
            </a:r>
            <a:r>
              <a:rPr lang="es-ES" sz="1575" dirty="0">
                <a:solidFill>
                  <a:schemeClr val="dk1"/>
                </a:solidFill>
                <a:latin typeface="Catamaran Light"/>
                <a:ea typeface="Catamaran Light"/>
                <a:cs typeface="Catamaran Light"/>
                <a:sym typeface="Catamaran Light"/>
              </a:rPr>
              <a:t>. Proceso adjudicación a tutores/as con plazas libres.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" name="Google Shape;180;p10"/>
          <p:cNvSpPr txBox="1"/>
          <p:nvPr/>
        </p:nvSpPr>
        <p:spPr>
          <a:xfrm>
            <a:off x="842325" y="1332475"/>
            <a:ext cx="7795559" cy="3347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575" b="1" dirty="0">
                <a:solidFill>
                  <a:srgbClr val="1D4F83"/>
                </a:solidFill>
                <a:latin typeface="Catamaran Light"/>
                <a:ea typeface="Catamaran Light"/>
                <a:cs typeface="Catamaran Light"/>
                <a:sym typeface="Catamaran Light"/>
              </a:rPr>
              <a:t>Elección de tema y tutor/a</a:t>
            </a:r>
            <a:endParaRPr dirty="0"/>
          </a:p>
        </p:txBody>
      </p:sp>
      <p:sp>
        <p:nvSpPr>
          <p:cNvPr id="8" name="Google Shape;175;p10"/>
          <p:cNvSpPr txBox="1"/>
          <p:nvPr/>
        </p:nvSpPr>
        <p:spPr>
          <a:xfrm>
            <a:off x="850638" y="3307281"/>
            <a:ext cx="7078182" cy="1842772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R="0" lvl="0" algn="l" rtl="0">
              <a:spcBef>
                <a:spcPts val="0"/>
              </a:spcBef>
              <a:spcAft>
                <a:spcPts val="0"/>
              </a:spcAft>
            </a:pPr>
            <a:r>
              <a:rPr lang="es-ES" sz="1575" dirty="0">
                <a:solidFill>
                  <a:schemeClr val="dk1"/>
                </a:solidFill>
                <a:latin typeface="Catamaran Light"/>
                <a:ea typeface="Catamaran Light"/>
                <a:cs typeface="Catamaran Light"/>
                <a:sym typeface="Catamaran Light"/>
              </a:rPr>
              <a:t>PROCESO DE ADJUDICACIÓN DE TEMAS Y TUTORES:</a:t>
            </a: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es-ES" dirty="0">
                <a:solidFill>
                  <a:schemeClr val="dk1"/>
                </a:solidFill>
                <a:latin typeface="Catamaran Light"/>
                <a:ea typeface="Catamaran Light"/>
                <a:cs typeface="Catamaran Light"/>
                <a:sym typeface="Catamaran Light"/>
              </a:rPr>
              <a:t>Adjudicación FASE 1 AUTOMÁTICA: La Facultad asigna tema y tutor/a a los estudiantes de forma automática (según nota de expediente).</a:t>
            </a: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es-ES" dirty="0">
                <a:solidFill>
                  <a:schemeClr val="dk1"/>
                </a:solidFill>
                <a:latin typeface="Catamaran Light"/>
                <a:ea typeface="Catamaran Light"/>
                <a:cs typeface="Catamaran Light"/>
                <a:sym typeface="Catamaran Light"/>
              </a:rPr>
              <a:t>Adjudicación FASE 2 MANUAL: La Facultad contacta con los estudiantes que no han conseguido plaza con el/los tutor/es elegido/s para que elijan entre los profesores que tienen plazas libres.</a:t>
            </a:r>
          </a:p>
          <a:p>
            <a:pPr marR="0" lvl="0" algn="l" rtl="0">
              <a:spcBef>
                <a:spcPts val="0"/>
              </a:spcBef>
              <a:spcAft>
                <a:spcPts val="0"/>
              </a:spcAft>
            </a:pPr>
            <a:r>
              <a:rPr lang="es-ES" dirty="0">
                <a:solidFill>
                  <a:schemeClr val="dk1"/>
                </a:solidFill>
                <a:latin typeface="Catamaran Light"/>
                <a:ea typeface="Catamaran Light"/>
                <a:cs typeface="Catamaran Light"/>
                <a:sym typeface="Catamaran Light"/>
              </a:rPr>
              <a:t>Publicación de los resultados de la asignación (web de cada grado) y comunicación al Servicio responsable de la gestión de los </a:t>
            </a:r>
            <a:r>
              <a:rPr lang="es-ES" dirty="0" err="1">
                <a:solidFill>
                  <a:schemeClr val="dk1"/>
                </a:solidFill>
                <a:latin typeface="Catamaran Light"/>
                <a:ea typeface="Catamaran Light"/>
                <a:cs typeface="Catamaran Light"/>
                <a:sym typeface="Catamaran Light"/>
              </a:rPr>
              <a:t>TFGs</a:t>
            </a:r>
            <a:r>
              <a:rPr lang="es-ES" dirty="0">
                <a:solidFill>
                  <a:schemeClr val="dk1"/>
                </a:solidFill>
                <a:latin typeface="Catamaran Light"/>
                <a:ea typeface="Catamaran Light"/>
                <a:cs typeface="Catamaran Light"/>
                <a:sym typeface="Catamaran Light"/>
              </a:rPr>
              <a:t>.</a:t>
            </a:r>
          </a:p>
        </p:txBody>
      </p:sp>
      <p:sp>
        <p:nvSpPr>
          <p:cNvPr id="9" name="Google Shape;175;p10"/>
          <p:cNvSpPr txBox="1"/>
          <p:nvPr/>
        </p:nvSpPr>
        <p:spPr>
          <a:xfrm>
            <a:off x="1106068" y="1982190"/>
            <a:ext cx="7531816" cy="5770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R="0" lvl="0" algn="l" rtl="0">
              <a:spcBef>
                <a:spcPts val="0"/>
              </a:spcBef>
              <a:spcAft>
                <a:spcPts val="0"/>
              </a:spcAft>
            </a:pPr>
            <a:r>
              <a:rPr lang="es-ES" sz="1575" dirty="0">
                <a:solidFill>
                  <a:schemeClr val="dk1"/>
                </a:solidFill>
                <a:latin typeface="Catamaran Light"/>
                <a:ea typeface="Catamaran Light"/>
                <a:cs typeface="Catamaran Light"/>
                <a:sym typeface="Catamaran Light"/>
              </a:rPr>
              <a:t>Dos modalidades: TFG individual y grupal (los profesores pueden organizar sesiones grupales con todos sus estudiantes de TFG).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119616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5" name="Google Shape;165;p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08" y="0"/>
            <a:ext cx="9142984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166" name="Google Shape;166;p9"/>
          <p:cNvSpPr txBox="1"/>
          <p:nvPr/>
        </p:nvSpPr>
        <p:spPr>
          <a:xfrm>
            <a:off x="643268" y="742950"/>
            <a:ext cx="7575698" cy="496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625" dirty="0">
                <a:solidFill>
                  <a:srgbClr val="1D4F83"/>
                </a:solidFill>
                <a:latin typeface="Catamaran Medium"/>
                <a:ea typeface="Catamaran Medium"/>
                <a:cs typeface="Catamaran Medium"/>
                <a:sym typeface="Catamaran Medium"/>
              </a:rPr>
              <a:t>2. Trabajos Fin de Grado</a:t>
            </a:r>
            <a:endParaRPr sz="2625" dirty="0">
              <a:solidFill>
                <a:srgbClr val="1D4F83"/>
              </a:solidFill>
              <a:latin typeface="Catamaran Medium"/>
              <a:ea typeface="Catamaran Medium"/>
              <a:cs typeface="Catamaran Medium"/>
              <a:sym typeface="Catamaran Medium"/>
            </a:endParaRPr>
          </a:p>
        </p:txBody>
      </p:sp>
      <p:sp>
        <p:nvSpPr>
          <p:cNvPr id="6" name="Google Shape;175;p10"/>
          <p:cNvSpPr txBox="1"/>
          <p:nvPr/>
        </p:nvSpPr>
        <p:spPr>
          <a:xfrm>
            <a:off x="5342043" y="1613874"/>
            <a:ext cx="3668789" cy="20312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575" b="1" dirty="0">
                <a:solidFill>
                  <a:schemeClr val="dk1"/>
                </a:solidFill>
                <a:latin typeface="Catamaran Light"/>
                <a:ea typeface="Catamaran Light"/>
                <a:cs typeface="Catamaran Light"/>
                <a:sym typeface="Catamaran Light"/>
              </a:rPr>
              <a:t>Convocatoria de Finalización de Estudios </a:t>
            </a: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es-ES" sz="1575" dirty="0">
                <a:solidFill>
                  <a:schemeClr val="dk1"/>
                </a:solidFill>
                <a:latin typeface="Catamaran Light"/>
                <a:ea typeface="Catamaran Light"/>
                <a:cs typeface="Catamaran Light"/>
                <a:sym typeface="Catamaran Light"/>
              </a:rPr>
              <a:t>Requisitos: pendientes máximo 3 asignaturas/24 créditos sin contar TFG y prácticas en empresa.</a:t>
            </a: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es-ES" sz="1575" dirty="0">
                <a:solidFill>
                  <a:schemeClr val="dk1"/>
                </a:solidFill>
                <a:latin typeface="Catamaran Light"/>
                <a:ea typeface="Catamaran Light"/>
                <a:cs typeface="Catamaran Light"/>
                <a:sym typeface="Catamaran Light"/>
              </a:rPr>
              <a:t>Plazo de solicitud: </a:t>
            </a:r>
            <a:r>
              <a:rPr lang="es-ES" sz="1575" b="1" dirty="0">
                <a:solidFill>
                  <a:schemeClr val="dk1"/>
                </a:solidFill>
                <a:latin typeface="Catamaran Light"/>
                <a:ea typeface="Catamaran Light"/>
                <a:cs typeface="Catamaran Light"/>
                <a:sym typeface="Catamaran Light"/>
              </a:rPr>
              <a:t>del 15 septiembre al 14 octubre 2022</a:t>
            </a:r>
            <a:r>
              <a:rPr lang="es-ES" sz="1575" dirty="0">
                <a:solidFill>
                  <a:schemeClr val="dk1"/>
                </a:solidFill>
                <a:latin typeface="Catamaran Light"/>
                <a:ea typeface="Catamaran Light"/>
                <a:cs typeface="Catamaran Light"/>
                <a:sym typeface="Catamaran Light"/>
              </a:rPr>
              <a:t>.</a:t>
            </a: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es-ES" sz="1575" dirty="0">
                <a:solidFill>
                  <a:schemeClr val="dk1"/>
                </a:solidFill>
                <a:latin typeface="Catamaran Light"/>
                <a:ea typeface="Catamaran Light"/>
                <a:cs typeface="Catamaran Light"/>
                <a:sym typeface="Catamaran Light"/>
              </a:rPr>
              <a:t>¿Cómo solicitarla? Procedimiento - CAU a Mi Secretaria.</a:t>
            </a:r>
            <a:endParaRPr dirty="0"/>
          </a:p>
        </p:txBody>
      </p:sp>
      <p:sp>
        <p:nvSpPr>
          <p:cNvPr id="7" name="Google Shape;180;p10"/>
          <p:cNvSpPr txBox="1"/>
          <p:nvPr/>
        </p:nvSpPr>
        <p:spPr>
          <a:xfrm>
            <a:off x="842325" y="1332475"/>
            <a:ext cx="7795559" cy="3346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575" b="1" dirty="0">
                <a:solidFill>
                  <a:srgbClr val="1D4F83"/>
                </a:solidFill>
                <a:latin typeface="Catamaran Light"/>
                <a:cs typeface="Catamaran Light"/>
                <a:sym typeface="Catamaran Light"/>
              </a:rPr>
              <a:t>Convocatorias y plazos de entrega del TFG</a:t>
            </a:r>
            <a:endParaRPr dirty="0"/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8228D56D-9FBB-AC50-55E8-044E9802D3FC}"/>
              </a:ext>
            </a:extLst>
          </p:cNvPr>
          <p:cNvSpPr/>
          <p:nvPr/>
        </p:nvSpPr>
        <p:spPr>
          <a:xfrm>
            <a:off x="842325" y="1760377"/>
            <a:ext cx="4067026" cy="2057021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cxnSp>
        <p:nvCxnSpPr>
          <p:cNvPr id="8" name="Conector recto de flecha 7">
            <a:extLst>
              <a:ext uri="{FF2B5EF4-FFF2-40B4-BE49-F238E27FC236}">
                <a16:creationId xmlns:a16="http://schemas.microsoft.com/office/drawing/2014/main" id="{E40850F3-DABC-7480-A194-965F829EB5DC}"/>
              </a:ext>
            </a:extLst>
          </p:cNvPr>
          <p:cNvCxnSpPr>
            <a:cxnSpLocks/>
            <a:stCxn id="4" idx="3"/>
          </p:cNvCxnSpPr>
          <p:nvPr/>
        </p:nvCxnSpPr>
        <p:spPr>
          <a:xfrm flipV="1">
            <a:off x="4909351" y="1795899"/>
            <a:ext cx="432691" cy="992989"/>
          </a:xfrm>
          <a:prstGeom prst="straightConnector1">
            <a:avLst/>
          </a:prstGeom>
          <a:noFill/>
          <a:ln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10" name="Rectángulo 9">
            <a:extLst>
              <a:ext uri="{FF2B5EF4-FFF2-40B4-BE49-F238E27FC236}">
                <a16:creationId xmlns:a16="http://schemas.microsoft.com/office/drawing/2014/main" id="{11FF5240-9354-28B3-01B4-7C0023C6811D}"/>
              </a:ext>
            </a:extLst>
          </p:cNvPr>
          <p:cNvSpPr/>
          <p:nvPr/>
        </p:nvSpPr>
        <p:spPr>
          <a:xfrm>
            <a:off x="842325" y="3924319"/>
            <a:ext cx="4067026" cy="922889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1" name="Rectángulo 10">
            <a:extLst>
              <a:ext uri="{FF2B5EF4-FFF2-40B4-BE49-F238E27FC236}">
                <a16:creationId xmlns:a16="http://schemas.microsoft.com/office/drawing/2014/main" id="{C8353063-C405-27E4-64C9-BFE332CA2E0F}"/>
              </a:ext>
            </a:extLst>
          </p:cNvPr>
          <p:cNvSpPr/>
          <p:nvPr/>
        </p:nvSpPr>
        <p:spPr>
          <a:xfrm>
            <a:off x="842325" y="4975965"/>
            <a:ext cx="4067026" cy="922889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cxnSp>
        <p:nvCxnSpPr>
          <p:cNvPr id="12" name="Conector recto de flecha 11">
            <a:extLst>
              <a:ext uri="{FF2B5EF4-FFF2-40B4-BE49-F238E27FC236}">
                <a16:creationId xmlns:a16="http://schemas.microsoft.com/office/drawing/2014/main" id="{8C5CD9AA-2A1F-5860-268A-7C632B3CFBAE}"/>
              </a:ext>
            </a:extLst>
          </p:cNvPr>
          <p:cNvCxnSpPr>
            <a:cxnSpLocks/>
            <a:stCxn id="10" idx="3"/>
            <a:endCxn id="18" idx="1"/>
          </p:cNvCxnSpPr>
          <p:nvPr/>
        </p:nvCxnSpPr>
        <p:spPr>
          <a:xfrm flipV="1">
            <a:off x="4909351" y="3960697"/>
            <a:ext cx="432691" cy="425067"/>
          </a:xfrm>
          <a:prstGeom prst="straightConnector1">
            <a:avLst/>
          </a:prstGeom>
          <a:noFill/>
          <a:ln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15" name="Conector recto de flecha 14">
            <a:extLst>
              <a:ext uri="{FF2B5EF4-FFF2-40B4-BE49-F238E27FC236}">
                <a16:creationId xmlns:a16="http://schemas.microsoft.com/office/drawing/2014/main" id="{B288C108-6825-4071-78AB-73477B0C5310}"/>
              </a:ext>
            </a:extLst>
          </p:cNvPr>
          <p:cNvCxnSpPr>
            <a:cxnSpLocks/>
            <a:stCxn id="11" idx="3"/>
          </p:cNvCxnSpPr>
          <p:nvPr/>
        </p:nvCxnSpPr>
        <p:spPr>
          <a:xfrm flipV="1">
            <a:off x="4909351" y="5082443"/>
            <a:ext cx="363982" cy="354967"/>
          </a:xfrm>
          <a:prstGeom prst="straightConnector1">
            <a:avLst/>
          </a:prstGeom>
          <a:noFill/>
          <a:ln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18" name="Google Shape;175;p10">
            <a:extLst>
              <a:ext uri="{FF2B5EF4-FFF2-40B4-BE49-F238E27FC236}">
                <a16:creationId xmlns:a16="http://schemas.microsoft.com/office/drawing/2014/main" id="{66E5E488-336A-6472-0BA7-FB5F7FE5149B}"/>
              </a:ext>
            </a:extLst>
          </p:cNvPr>
          <p:cNvSpPr txBox="1"/>
          <p:nvPr/>
        </p:nvSpPr>
        <p:spPr>
          <a:xfrm>
            <a:off x="5342042" y="3793363"/>
            <a:ext cx="3668789" cy="3346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575" b="1" dirty="0">
                <a:solidFill>
                  <a:schemeClr val="dk1"/>
                </a:solidFill>
                <a:latin typeface="Catamaran Light"/>
                <a:ea typeface="Catamaran Light"/>
                <a:cs typeface="Catamaran Light"/>
                <a:sym typeface="Catamaran Light"/>
              </a:rPr>
              <a:t>Convocatoria Ordinaria</a:t>
            </a:r>
            <a:endParaRPr dirty="0"/>
          </a:p>
        </p:txBody>
      </p:sp>
      <p:sp>
        <p:nvSpPr>
          <p:cNvPr id="21" name="Google Shape;175;p10">
            <a:extLst>
              <a:ext uri="{FF2B5EF4-FFF2-40B4-BE49-F238E27FC236}">
                <a16:creationId xmlns:a16="http://schemas.microsoft.com/office/drawing/2014/main" id="{05E12B8B-CDCE-2624-1CD4-1BF249BA35F1}"/>
              </a:ext>
            </a:extLst>
          </p:cNvPr>
          <p:cNvSpPr txBox="1"/>
          <p:nvPr/>
        </p:nvSpPr>
        <p:spPr>
          <a:xfrm>
            <a:off x="5342041" y="4909459"/>
            <a:ext cx="3668789" cy="3346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575" b="1" dirty="0">
                <a:solidFill>
                  <a:schemeClr val="dk1"/>
                </a:solidFill>
                <a:latin typeface="Catamaran Light"/>
                <a:ea typeface="Catamaran Light"/>
                <a:cs typeface="Catamaran Light"/>
                <a:sym typeface="Catamaran Light"/>
              </a:rPr>
              <a:t>Convocatoria Extraordinaria</a:t>
            </a:r>
            <a:endParaRPr dirty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6285" y="1944470"/>
            <a:ext cx="3960355" cy="1658276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2708" y="3995684"/>
            <a:ext cx="3991475" cy="810768"/>
          </a:xfrm>
          <a:prstGeom prst="rect">
            <a:avLst/>
          </a:prstGeom>
        </p:spPr>
      </p:pic>
      <p:pic>
        <p:nvPicPr>
          <p:cNvPr id="13" name="Imagen 1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77494" y="5023334"/>
            <a:ext cx="3998318" cy="8302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1099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Tema de 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212</TotalTime>
  <Words>1749</Words>
  <Application>Microsoft Office PowerPoint</Application>
  <PresentationFormat>Presentación en pantalla (4:3)</PresentationFormat>
  <Paragraphs>193</Paragraphs>
  <Slides>24</Slides>
  <Notes>24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24</vt:i4>
      </vt:variant>
    </vt:vector>
  </HeadingPairs>
  <TitlesOfParts>
    <vt:vector size="30" baseType="lpstr">
      <vt:lpstr>Catamaran Light</vt:lpstr>
      <vt:lpstr>Catamaran Medium</vt:lpstr>
      <vt:lpstr>Arial</vt:lpstr>
      <vt:lpstr>Calibri</vt:lpstr>
      <vt:lpstr>Wingdings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Kuka</dc:creator>
  <cp:lastModifiedBy>borrar</cp:lastModifiedBy>
  <cp:revision>33</cp:revision>
  <dcterms:created xsi:type="dcterms:W3CDTF">2018-03-07T11:18:53Z</dcterms:created>
  <dcterms:modified xsi:type="dcterms:W3CDTF">2022-10-04T08:06:31Z</dcterms:modified>
</cp:coreProperties>
</file>