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6858000" cx="9144000"/>
  <p:notesSz cx="6797675" cy="9926625"/>
  <p:embeddedFontLst>
    <p:embeddedFont>
      <p:font typeface="Catamaran"/>
      <p:regular r:id="rId45"/>
      <p:bold r:id="rId46"/>
    </p:embeddedFont>
    <p:embeddedFont>
      <p:font typeface="Century Gothic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1" roundtripDataSignature="AMtx7mi3XuqYIa4HNRM6SdGgiI+QzY6A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140EF3C-5ADF-4039-9455-45852086EA06}">
  <a:tblStyle styleId="{3140EF3C-5ADF-4039-9455-45852086EA06}" styleName="Table_0">
    <a:wholeTbl>
      <a:tcTxStyle b="off" i="off">
        <a:font>
          <a:latin typeface="Catamaran"/>
          <a:ea typeface="Catamaran"/>
          <a:cs typeface="Catamaran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tamaran"/>
          <a:ea typeface="Catamaran"/>
          <a:cs typeface="Catamaran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tamaran"/>
          <a:ea typeface="Catamaran"/>
          <a:cs typeface="Catamaran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tamaran"/>
          <a:ea typeface="Catamaran"/>
          <a:cs typeface="Catamaran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tamaran"/>
          <a:ea typeface="Catamaran"/>
          <a:cs typeface="Catamaran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4B0EBBDF-85C3-4A72-ACEC-A95D81FD24A5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font" Target="fonts/Catamaran-bold.fntdata"/><Relationship Id="rId45" Type="http://schemas.openxmlformats.org/officeDocument/2006/relationships/font" Target="fonts/Catamaran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CenturyGothic-bold.fntdata"/><Relationship Id="rId47" Type="http://schemas.openxmlformats.org/officeDocument/2006/relationships/font" Target="fonts/CenturyGothic-regular.fntdata"/><Relationship Id="rId49" Type="http://schemas.openxmlformats.org/officeDocument/2006/relationships/font" Target="fonts/CenturyGothic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customschemas.google.com/relationships/presentationmetadata" Target="metadata"/><Relationship Id="rId50" Type="http://schemas.openxmlformats.org/officeDocument/2006/relationships/font" Target="fonts/CenturyGothic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0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1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2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3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4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5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6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6:notes"/>
          <p:cNvSpPr txBox="1"/>
          <p:nvPr>
            <p:ph idx="1" type="body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1" name="Google Shape;261;p16:notes"/>
          <p:cNvSpPr txBox="1"/>
          <p:nvPr>
            <p:ph idx="12" type="sldNum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7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8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9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0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1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2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3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4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5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6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7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8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9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0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3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0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1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2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3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4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5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6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7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p3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7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8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p3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8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5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6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7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8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/>
          <p:nvPr>
            <p:ph idx="2" type="sldImg"/>
          </p:nvPr>
        </p:nvSpPr>
        <p:spPr>
          <a:xfrm>
            <a:off x="1166813" y="1241425"/>
            <a:ext cx="4464050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9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4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80" name="Google Shape;80;p49"/>
          <p:cNvSpPr/>
          <p:nvPr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0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3200"/>
              <a:buFont typeface="Catamar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0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4" name="Google Shape;84;p50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5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5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88" name="Google Shape;88;p50"/>
          <p:cNvSpPr/>
          <p:nvPr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1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3200"/>
              <a:buFont typeface="Catamar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51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51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3" name="Google Shape;93;p5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96" name="Google Shape;96;p51"/>
          <p:cNvSpPr/>
          <p:nvPr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28" name="Google Shape;28;p41"/>
          <p:cNvSpPr/>
          <p:nvPr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artado y títulos">
  <p:cSld name="Apartado y título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8" y="0"/>
            <a:ext cx="914298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2"/>
          <p:cNvSpPr txBox="1"/>
          <p:nvPr>
            <p:ph idx="1" type="subTitle"/>
          </p:nvPr>
        </p:nvSpPr>
        <p:spPr>
          <a:xfrm>
            <a:off x="4778718" y="3146231"/>
            <a:ext cx="4114800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32" name="Google Shape;3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6916" y="5989670"/>
            <a:ext cx="1623603" cy="67331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2"/>
          <p:cNvSpPr txBox="1"/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  <a:defRPr sz="17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EÑO SUE UAL">
  <p:cSld name="1_DISEÑO SUE UAL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4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6000"/>
              <a:buFont typeface="Catamar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4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8" name="Google Shape;38;p4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">
  <p:cSld name="Portada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5"/>
          <p:cNvSpPr txBox="1"/>
          <p:nvPr>
            <p:ph idx="10" type="dt"/>
          </p:nvPr>
        </p:nvSpPr>
        <p:spPr>
          <a:xfrm>
            <a:off x="83820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5"/>
          <p:cNvSpPr txBox="1"/>
          <p:nvPr>
            <p:ph idx="11" type="ftr"/>
          </p:nvPr>
        </p:nvSpPr>
        <p:spPr>
          <a:xfrm>
            <a:off x="403860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5"/>
          <p:cNvSpPr txBox="1"/>
          <p:nvPr>
            <p:ph idx="12" type="sldNum"/>
          </p:nvPr>
        </p:nvSpPr>
        <p:spPr>
          <a:xfrm>
            <a:off x="861060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45" name="Google Shape;45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93383" y="6064000"/>
            <a:ext cx="1217702" cy="6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45"/>
          <p:cNvPicPr preferRelativeResize="0"/>
          <p:nvPr/>
        </p:nvPicPr>
        <p:blipFill rotWithShape="1">
          <a:blip r:embed="rId3">
            <a:alphaModFix/>
          </a:blip>
          <a:srcRect b="41941" l="36797" r="36874" t="7768"/>
          <a:stretch/>
        </p:blipFill>
        <p:spPr>
          <a:xfrm>
            <a:off x="2986308" y="533400"/>
            <a:ext cx="3209926" cy="344805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45"/>
          <p:cNvSpPr/>
          <p:nvPr/>
        </p:nvSpPr>
        <p:spPr>
          <a:xfrm>
            <a:off x="1185" y="4391026"/>
            <a:ext cx="9143111" cy="2466974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8" name="Google Shape;48;p45"/>
          <p:cNvSpPr txBox="1"/>
          <p:nvPr>
            <p:ph type="title"/>
          </p:nvPr>
        </p:nvSpPr>
        <p:spPr>
          <a:xfrm>
            <a:off x="0" y="4273800"/>
            <a:ext cx="9144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tamaran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5"/>
          <p:cNvSpPr txBox="1"/>
          <p:nvPr>
            <p:ph idx="1" type="subTitle"/>
          </p:nvPr>
        </p:nvSpPr>
        <p:spPr>
          <a:xfrm>
            <a:off x="0" y="5665517"/>
            <a:ext cx="9144000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50" name="Google Shape;50;p45"/>
          <p:cNvCxnSpPr/>
          <p:nvPr/>
        </p:nvCxnSpPr>
        <p:spPr>
          <a:xfrm>
            <a:off x="3924000" y="5603547"/>
            <a:ext cx="1327741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6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4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57" name="Google Shape;57;p46"/>
          <p:cNvSpPr/>
          <p:nvPr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7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6000"/>
              <a:buFont typeface="Catamar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7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1" name="Google Shape;61;p4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4" name="Google Shape;64;p47"/>
          <p:cNvSpPr/>
          <p:nvPr/>
        </p:nvSpPr>
        <p:spPr>
          <a:xfrm>
            <a:off x="718004" y="4551068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8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8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" name="Google Shape;68;p48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48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0" name="Google Shape;70;p48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74" name="Google Shape;74;p48"/>
          <p:cNvSpPr/>
          <p:nvPr/>
        </p:nvSpPr>
        <p:spPr>
          <a:xfrm>
            <a:off x="718005" y="168903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3000"/>
              <a:buFont typeface="Catamaran"/>
              <a:buNone/>
              <a:defRPr b="0" i="0" sz="3000" u="none" cap="none" strike="noStrike">
                <a:solidFill>
                  <a:srgbClr val="326195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  <p:sp>
        <p:nvSpPr>
          <p:cNvPr id="12" name="Google Shape;12;p3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  <p:sp>
        <p:nvSpPr>
          <p:cNvPr id="13" name="Google Shape;13;p3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  <p:sp>
        <p:nvSpPr>
          <p:cNvPr id="14" name="Google Shape;14;p3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5" name="Google Shape;15;p39"/>
          <p:cNvSpPr/>
          <p:nvPr/>
        </p:nvSpPr>
        <p:spPr>
          <a:xfrm>
            <a:off x="1185" y="6116128"/>
            <a:ext cx="9142815" cy="741871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6" name="Google Shape;16;p3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760198" y="6130642"/>
            <a:ext cx="1623603" cy="67331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hyperlink" Target="https://www.fundacionual.es/internacionalizacion/" TargetMode="External"/><Relationship Id="rId5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hyperlink" Target="https://ual.portalicaro.es/" TargetMode="External"/><Relationship Id="rId5" Type="http://schemas.openxmlformats.org/officeDocument/2006/relationships/hyperlink" Target="https://ual.portalicaro.es/home/offers" TargetMode="External"/><Relationship Id="rId6" Type="http://schemas.openxmlformats.org/officeDocument/2006/relationships/image" Target="../media/image13.png"/><Relationship Id="rId7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hyperlink" Target="https://www.ual.es/emprendimiento" TargetMode="External"/><Relationship Id="rId5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jump-ual.es/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hyperlink" Target="https://www.boe.es/buscar/act.php?id=BOE-A-2023-6967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boe.es/eli/es/rd/2014/07/11/592" TargetMode="External"/><Relationship Id="rId4" Type="http://schemas.openxmlformats.org/officeDocument/2006/relationships/hyperlink" Target="https://www.ual.es/application/files/8916/5641/2539/NORMATIVA_DE_PRACTICAS_ACADEMICAS_EXTERNAS_10_06_2022.pdf" TargetMode="External"/><Relationship Id="rId9" Type="http://schemas.openxmlformats.org/officeDocument/2006/relationships/hyperlink" Target="https://www.boe.es/buscar/act.php?id=BOE-A-2023-6967" TargetMode="External"/><Relationship Id="rId5" Type="http://schemas.openxmlformats.org/officeDocument/2006/relationships/hyperlink" Target="https://www.ual.es/application/files/8916/5641/2539/NORMATIVA_DE_PRACTICAS_ACADEMICAS_EXTERNAS_10_06_2022.pdf" TargetMode="External"/><Relationship Id="rId6" Type="http://schemas.openxmlformats.org/officeDocument/2006/relationships/hyperlink" Target="https://www.ual.es/application/files/8916/5641/2539/NORMATIVA_DE_PRACTICAS_ACADEMICAS_EXTERNAS_10_06_2022.pdf" TargetMode="External"/><Relationship Id="rId7" Type="http://schemas.openxmlformats.org/officeDocument/2006/relationships/hyperlink" Target="https://www.ual.es/application/files/8916/5641/2539/NORMATIVA_DE_PRACTICAS_ACADEMICAS_EXTERNAS_10_06_2022.pdf" TargetMode="External"/><Relationship Id="rId8" Type="http://schemas.openxmlformats.org/officeDocument/2006/relationships/hyperlink" Target="https://www.boe.es/buscar/act.php?id=BOE-A-2023-6967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portal.seg-social.gob.es/wps/portal/importass/importass/inicio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cms.ual.es/idc/groups/public/@serv/@empleo/documents/documento/ayudacurriculares2020.pdf" TargetMode="External"/><Relationship Id="rId4" Type="http://schemas.openxmlformats.org/officeDocument/2006/relationships/hyperlink" Target="https://www.ual.es/application/files/7916/5416/7041/ALUMNOSayudacurriculares2020.pdf" TargetMode="External"/><Relationship Id="rId5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sede.mjusticia.gob.es/es/tramites/certificado-registro-central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ual.es/administracionelectronica/procedimientos/procedimiento/normativa/ARA0100" TargetMode="External"/><Relationship Id="rId4" Type="http://schemas.openxmlformats.org/officeDocument/2006/relationships/image" Target="../media/image2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sueual" TargetMode="External"/><Relationship Id="rId10" Type="http://schemas.openxmlformats.org/officeDocument/2006/relationships/hyperlink" Target="https://www.facebook.com/IcaroUAL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hyperlink" Target="mailto:serviciodeempleo@ual.es" TargetMode="External"/><Relationship Id="rId4" Type="http://schemas.openxmlformats.org/officeDocument/2006/relationships/hyperlink" Target="mailto:mgarcia@ual.es" TargetMode="External"/><Relationship Id="rId9" Type="http://schemas.openxmlformats.org/officeDocument/2006/relationships/hyperlink" Target="https://www.facebook.com/IcaroUAL/" TargetMode="External"/><Relationship Id="rId5" Type="http://schemas.openxmlformats.org/officeDocument/2006/relationships/hyperlink" Target="mailto:ferreiro@fundacionual.es" TargetMode="External"/><Relationship Id="rId6" Type="http://schemas.openxmlformats.org/officeDocument/2006/relationships/hyperlink" Target="mailto:practicas@fundacionual.es" TargetMode="External"/><Relationship Id="rId7" Type="http://schemas.openxmlformats.org/officeDocument/2006/relationships/hyperlink" Target="http://www.ual.es/empleo" TargetMode="External"/><Relationship Id="rId8" Type="http://schemas.openxmlformats.org/officeDocument/2006/relationships/hyperlink" Target="https://fundacionual.es/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ual.es/universidad/serviciosgenerales/sue/orientacion" TargetMode="External"/><Relationship Id="rId4" Type="http://schemas.openxmlformats.org/officeDocument/2006/relationships/hyperlink" Target="mailto:jlopezm@fm.ual.es" TargetMode="External"/><Relationship Id="rId9" Type="http://schemas.openxmlformats.org/officeDocument/2006/relationships/image" Target="../media/image9.jpg"/><Relationship Id="rId5" Type="http://schemas.openxmlformats.org/officeDocument/2006/relationships/hyperlink" Target="mailto:ecrespo@fm.ual.es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5.png"/><Relationship Id="rId8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ual.portalicaro.es/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ual.es/empleabilidad/empleabilidad/programa-talento" TargetMode="External"/><Relationship Id="rId4" Type="http://schemas.openxmlformats.org/officeDocument/2006/relationships/hyperlink" Target="https://www.ual.es/empleabilidad/empleabilidad/programa-talento/talento-dual" TargetMode="External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255" y="0"/>
            <a:ext cx="8840614" cy="5264114"/>
          </a:xfrm>
          <a:prstGeom prst="rect">
            <a:avLst/>
          </a:prstGeom>
          <a:noFill/>
          <a:ln>
            <a:noFill/>
          </a:ln>
          <a:effectLst>
            <a:outerShdw blurRad="266700" rotWithShape="0" algn="ctr" dir="6600000" dist="76200">
              <a:srgbClr val="000000">
                <a:alpha val="42745"/>
              </a:srgbClr>
            </a:outerShdw>
          </a:effectLst>
        </p:spPr>
      </p:pic>
      <p:sp>
        <p:nvSpPr>
          <p:cNvPr id="102" name="Google Shape;102;p1"/>
          <p:cNvSpPr txBox="1"/>
          <p:nvPr>
            <p:ph idx="4294967295" type="subTitle"/>
          </p:nvPr>
        </p:nvSpPr>
        <p:spPr>
          <a:xfrm>
            <a:off x="461648" y="1372771"/>
            <a:ext cx="8682351" cy="2936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600"/>
              <a:buFont typeface="Arial"/>
              <a:buNone/>
            </a:pPr>
            <a:r>
              <a:rPr b="1" i="0" lang="es-ES" sz="6600" u="none" cap="none" strike="noStrike">
                <a:solidFill>
                  <a:srgbClr val="1F3864"/>
                </a:solidFill>
                <a:latin typeface="Catamaran"/>
                <a:ea typeface="Catamaran"/>
                <a:cs typeface="Catamaran"/>
                <a:sym typeface="Catamaran"/>
              </a:rPr>
              <a:t>UNIVERSIDAD DE ALMERÍA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1F3864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03" name="Google Shape;103;p1"/>
          <p:cNvSpPr txBox="1"/>
          <p:nvPr/>
        </p:nvSpPr>
        <p:spPr>
          <a:xfrm>
            <a:off x="1" y="4446566"/>
            <a:ext cx="9143999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Pepa Martín Ferreiro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Matías García Fernández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SERVICIO DE EMPLEABILIDAD, POLÍTICAS SOCIALES Y SOSTENIBILIDAD Y FUNDACIÓN DE LA UNIVERSIDAD DE ALMERÍA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6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VICERRECTORADO DE POSTGRADO Y RELACIONES INSTITUCIONALES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cas Erasmus para estudiar un máster en el extranjero -  Avanzaentucarrera.com" id="217" name="Google Shape;21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284" y="1208905"/>
            <a:ext cx="8922716" cy="472441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0"/>
          <p:cNvSpPr txBox="1"/>
          <p:nvPr>
            <p:ph type="ctrTitle"/>
          </p:nvPr>
        </p:nvSpPr>
        <p:spPr>
          <a:xfrm>
            <a:off x="509710" y="114685"/>
            <a:ext cx="7772400" cy="1036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3200"/>
              <a:buFont typeface="Catamaran"/>
              <a:buNone/>
            </a:pPr>
            <a:r>
              <a:rPr b="1" lang="es-ES" sz="3200"/>
              <a:t>PRÁCTICAS EXTERNAS EN EL EXTRANJERO</a:t>
            </a:r>
            <a:endParaRPr/>
          </a:p>
        </p:txBody>
      </p:sp>
      <p:sp>
        <p:nvSpPr>
          <p:cNvPr id="219" name="Google Shape;219;p10"/>
          <p:cNvSpPr txBox="1"/>
          <p:nvPr/>
        </p:nvSpPr>
        <p:spPr>
          <a:xfrm>
            <a:off x="624254" y="1628318"/>
            <a:ext cx="7570177" cy="221599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rPr>
              <a:t>Erasmus+ Prácticas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Estudiantes de grado, máster y doctorado.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Estancia durante un periodo de tiempo en una empresa u organización de otro participante</a:t>
            </a:r>
            <a:r>
              <a:rPr lang="es-ES"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descr="Fundación de la Universidad de Almería | LinkedIn" id="220" name="Google Shape;220;p1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923" y="3960109"/>
            <a:ext cx="2145792" cy="2145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icerrectorado de Postgrado, Empleabilidad y Relaciones con Empresas e  Instituciones - Universidad de Almería" id="225" name="Google Shape;22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7782" y="3455377"/>
            <a:ext cx="5287234" cy="264361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1"/>
          <p:cNvSpPr txBox="1"/>
          <p:nvPr>
            <p:ph type="ctrTitle"/>
          </p:nvPr>
        </p:nvSpPr>
        <p:spPr>
          <a:xfrm>
            <a:off x="203662" y="289891"/>
            <a:ext cx="7772400" cy="7895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3600"/>
              <a:buFont typeface="Catamaran"/>
              <a:buNone/>
            </a:pPr>
            <a:r>
              <a:rPr b="1" lang="es-ES" sz="3600"/>
              <a:t>AGENCIA DE COLOCACIÓN</a:t>
            </a:r>
            <a:endParaRPr/>
          </a:p>
        </p:txBody>
      </p:sp>
      <p:sp>
        <p:nvSpPr>
          <p:cNvPr id="227" name="Google Shape;227;p11"/>
          <p:cNvSpPr txBox="1"/>
          <p:nvPr>
            <p:ph idx="1" type="subTitle"/>
          </p:nvPr>
        </p:nvSpPr>
        <p:spPr>
          <a:xfrm>
            <a:off x="325581" y="1454584"/>
            <a:ext cx="8320896" cy="21612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Noto Sans Symbols"/>
              <a:buChar char="▶"/>
            </a:pPr>
            <a:r>
              <a:rPr lang="es-ES" sz="2000">
                <a:solidFill>
                  <a:srgbClr val="021730"/>
                </a:solidFill>
                <a:latin typeface="Arial"/>
                <a:ea typeface="Arial"/>
                <a:cs typeface="Arial"/>
                <a:sym typeface="Arial"/>
              </a:rPr>
              <a:t>Intermediamos en el mercado laboral, teniendo como finalidad proporcionar a las personas demandantes un empleo adecuado a sus características y facilitar a los empleadores las personas apropiadas a sus requerimientos y necesidades.</a:t>
            </a:r>
            <a:endParaRPr/>
          </a:p>
          <a:p>
            <a:pPr indent="-285750" lvl="0" marL="285750" rtl="0" algn="just">
              <a:lnSpc>
                <a:spcPct val="100000"/>
              </a:lnSpc>
              <a:spcBef>
                <a:spcPts val="91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Noto Sans Symbols"/>
              <a:buChar char="▶"/>
            </a:pPr>
            <a:r>
              <a:rPr lang="es-ES" sz="2000">
                <a:solidFill>
                  <a:srgbClr val="021730"/>
                </a:solidFill>
                <a:latin typeface="Arial"/>
                <a:ea typeface="Arial"/>
                <a:cs typeface="Arial"/>
                <a:sym typeface="Arial"/>
              </a:rPr>
              <a:t>Inscribirse a través de Internet en la base de datos que para al efecto dispone el Servicio de Empleabilidad, Políticas Sociales y Sostenibilidad de la Universidad de Almería en la dirección: </a:t>
            </a:r>
            <a:endParaRPr/>
          </a:p>
          <a:p>
            <a:pPr indent="-285750" lvl="0" marL="285750" rtl="0" algn="ctr">
              <a:lnSpc>
                <a:spcPct val="100000"/>
              </a:lnSpc>
              <a:spcBef>
                <a:spcPts val="91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Noto Sans Symbols"/>
              <a:buChar char="▶"/>
            </a:pPr>
            <a:r>
              <a:rPr b="1" lang="es-ES" sz="2000" u="sng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https://ual.portalicaro.es/</a:t>
            </a:r>
            <a:r>
              <a:rPr b="1" lang="es-ES" sz="2000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85750" lvl="0" marL="285750" rtl="0" algn="ctr">
              <a:lnSpc>
                <a:spcPct val="100000"/>
              </a:lnSpc>
              <a:spcBef>
                <a:spcPts val="91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Noto Sans Symbols"/>
              <a:buChar char="▶"/>
            </a:pPr>
            <a:r>
              <a:rPr b="1" lang="es-ES" sz="20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OFERTAS DE EMPLEO</a:t>
            </a:r>
            <a:endParaRPr b="1" sz="20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28" name="Google Shape;22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91001" y="5216131"/>
            <a:ext cx="1590056" cy="882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rl - Iconos gratis de web" id="229" name="Google Shape;229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31123" y="2687533"/>
            <a:ext cx="404446" cy="404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"/>
          <p:cNvSpPr txBox="1"/>
          <p:nvPr>
            <p:ph idx="4294967295" type="title"/>
          </p:nvPr>
        </p:nvSpPr>
        <p:spPr>
          <a:xfrm>
            <a:off x="1056805" y="252270"/>
            <a:ext cx="6400800" cy="67044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3200"/>
              <a:buFont typeface="Catamaran"/>
              <a:buNone/>
            </a:pPr>
            <a:r>
              <a:rPr b="1" lang="es-ES" sz="3200"/>
              <a:t>EMPRENDIMIENTO</a:t>
            </a:r>
            <a:endParaRPr/>
          </a:p>
        </p:txBody>
      </p:sp>
      <p:sp>
        <p:nvSpPr>
          <p:cNvPr id="235" name="Google Shape;235;p12"/>
          <p:cNvSpPr txBox="1"/>
          <p:nvPr>
            <p:ph idx="4294967295" type="body"/>
          </p:nvPr>
        </p:nvSpPr>
        <p:spPr>
          <a:xfrm>
            <a:off x="0" y="1130531"/>
            <a:ext cx="4652389" cy="4705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s-ES" sz="2000">
                <a:latin typeface="Arial"/>
                <a:ea typeface="Arial"/>
                <a:cs typeface="Arial"/>
                <a:sym typeface="Arial"/>
              </a:rPr>
              <a:t>ACTUACIONES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Asesoramiento individualizado de los proyectos.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Información sobre las diferentes formas jurídicas y tipos de ayuda.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Seguimiento de los proyectos.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Espacio de coworking.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Proyecto de inversores y mentores.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Jornadas, Talleres, Seminarios y Networking.	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Feria de las Ideas.</a:t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2"/>
          <p:cNvPicPr preferRelativeResize="0"/>
          <p:nvPr/>
        </p:nvPicPr>
        <p:blipFill rotWithShape="1">
          <a:blip r:embed="rId3">
            <a:alphaModFix/>
          </a:blip>
          <a:srcRect b="39727" l="6319" r="7556" t="32127"/>
          <a:stretch/>
        </p:blipFill>
        <p:spPr>
          <a:xfrm>
            <a:off x="2759026" y="4757129"/>
            <a:ext cx="3936196" cy="1286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prendeUAL - Universidad de Almería" id="237" name="Google Shape;237;p1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1859" y="1747852"/>
            <a:ext cx="4122334" cy="2642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 txBox="1"/>
          <p:nvPr>
            <p:ph idx="4294967295" type="title"/>
          </p:nvPr>
        </p:nvSpPr>
        <p:spPr>
          <a:xfrm>
            <a:off x="1396539" y="79721"/>
            <a:ext cx="6400800" cy="7432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3200"/>
              <a:buFont typeface="Catamaran"/>
              <a:buNone/>
            </a:pPr>
            <a:r>
              <a:rPr b="1" lang="es-ES" sz="3200"/>
              <a:t>PROGRAMA JUMP</a:t>
            </a:r>
            <a:endParaRPr/>
          </a:p>
        </p:txBody>
      </p:sp>
      <p:sp>
        <p:nvSpPr>
          <p:cNvPr id="243" name="Google Shape;243;p13"/>
          <p:cNvSpPr txBox="1"/>
          <p:nvPr>
            <p:ph idx="4294967295" type="body"/>
          </p:nvPr>
        </p:nvSpPr>
        <p:spPr>
          <a:xfrm>
            <a:off x="0" y="822961"/>
            <a:ext cx="9056077" cy="50239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>
                <a:latin typeface="Arial"/>
                <a:ea typeface="Arial"/>
                <a:cs typeface="Arial"/>
                <a:sym typeface="Arial"/>
              </a:rPr>
              <a:t>La Universidad de Almería organiza el Programa Jóvenes Universitarios Muy Profesionales (JUMP).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>
                <a:latin typeface="Arial"/>
                <a:ea typeface="Arial"/>
                <a:cs typeface="Arial"/>
                <a:sym typeface="Arial"/>
              </a:rPr>
              <a:t>Objetivo: formar a las personas universitarias en competencias transversales profesionales que les capaciten para integrarse con más facilidad en el mercado laboral.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>
                <a:latin typeface="Arial"/>
                <a:ea typeface="Arial"/>
                <a:cs typeface="Arial"/>
                <a:sym typeface="Arial"/>
              </a:rPr>
              <a:t>Los contenidos de este programa han sido diseñados en colaboración del departamento de recursos humanos de las empresas patrocinadoras. Competencias en el momento de incorporarse a dichas empresas</a:t>
            </a:r>
            <a:r>
              <a:rPr b="1" lang="es-ES" sz="1800">
                <a:latin typeface="Arial"/>
                <a:ea typeface="Arial"/>
                <a:cs typeface="Arial"/>
                <a:sym typeface="Arial"/>
              </a:rPr>
              <a:t>: inglés avanzado, habilidades en comunicación, competencias comerciales, capacidades de trabajo en equipo y liderazgo, inteligencia emocional en la empresa y habilidades emprendedoras.</a:t>
            </a:r>
            <a:endParaRPr/>
          </a:p>
        </p:txBody>
      </p:sp>
      <p:pic>
        <p:nvPicPr>
          <p:cNvPr id="244" name="Google Shape;244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11326" r="6180" t="0"/>
          <a:stretch/>
        </p:blipFill>
        <p:spPr>
          <a:xfrm>
            <a:off x="2873947" y="3824654"/>
            <a:ext cx="3445984" cy="2189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"/>
          <p:cNvSpPr txBox="1"/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</a:pPr>
            <a:r>
              <a:rPr lang="es-ES"/>
              <a:t>2</a:t>
            </a:r>
            <a:endParaRPr/>
          </a:p>
        </p:txBody>
      </p:sp>
      <p:sp>
        <p:nvSpPr>
          <p:cNvPr id="250" name="Google Shape;250;p14"/>
          <p:cNvSpPr txBox="1"/>
          <p:nvPr>
            <p:ph idx="1" type="subTitle"/>
          </p:nvPr>
        </p:nvSpPr>
        <p:spPr>
          <a:xfrm>
            <a:off x="4778718" y="3146231"/>
            <a:ext cx="4114800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s-ES" sz="2000"/>
              <a:t>NORMATIVA QUE REGULA LAS PRÁCTICAS ACADÉMICAS EXTERNAS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"/>
          <p:cNvSpPr/>
          <p:nvPr/>
        </p:nvSpPr>
        <p:spPr>
          <a:xfrm>
            <a:off x="615933" y="116632"/>
            <a:ext cx="735806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42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s-ES" sz="2000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NORMATIVA QUE  REGULA LAS PRÁCTICAS ACADÉMICAS EXTERNAS DE LOS ESTUDIANTES UNIVERSITARIOS</a:t>
            </a:r>
            <a:endParaRPr/>
          </a:p>
        </p:txBody>
      </p:sp>
      <p:sp>
        <p:nvSpPr>
          <p:cNvPr id="256" name="Google Shape;256;p15"/>
          <p:cNvSpPr/>
          <p:nvPr/>
        </p:nvSpPr>
        <p:spPr>
          <a:xfrm>
            <a:off x="815958" y="1109057"/>
            <a:ext cx="6958012" cy="5632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1" lang="es-ES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Real Decreto 592/2014 de 11 de julio, por el que se regulan las prácticas académicas externas de los estudiantes universitarios.</a:t>
            </a:r>
            <a:r>
              <a:rPr b="0" i="1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</a:pPr>
            <a:r>
              <a:t/>
            </a:r>
            <a:endParaRPr b="0" i="1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i="1" lang="es-ES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</a:t>
            </a:r>
            <a:r>
              <a:rPr b="0" i="1" lang="es-ES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ormativa de Prácticas Académicas Externas de la Universidad de Almería, aprobada en Consejo de </a:t>
            </a:r>
            <a:r>
              <a:rPr i="1" lang="es-ES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</a:t>
            </a:r>
            <a:r>
              <a:rPr b="0" i="1" lang="es-ES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obierno del día 22 de junio de 2016 y modificada el 22 de junio de 2017 y el 10 de junio de 2022</a:t>
            </a:r>
            <a:endParaRPr b="0" i="1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</a:pPr>
            <a:r>
              <a:t/>
            </a:r>
            <a:endParaRPr i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1" lang="es-ES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Real Decreto Ley 2/2023, de 16 de marzo. </a:t>
            </a:r>
            <a:r>
              <a:rPr lang="es-ES" sz="20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dis</a:t>
            </a:r>
            <a:r>
              <a:rPr lang="es-ES" sz="2000" u="sng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posición adicional quincuagésima segunda, en virtud de la cual se incluye en el Sistema de Seguridad Social al alumnado que realicen prácticas formativas o académicas externas incluidas en programas de formación. </a:t>
            </a:r>
            <a:endParaRPr b="0" i="1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</a:pPr>
            <a:r>
              <a:t/>
            </a:r>
            <a:endParaRPr b="0" i="1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</a:pPr>
            <a:r>
              <a:t/>
            </a:r>
            <a:endParaRPr b="0" i="1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</a:pPr>
            <a:r>
              <a:t/>
            </a:r>
            <a:endParaRPr b="0" i="1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957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143957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2000" u="none" cap="none" strike="noStrike">
              <a:solidFill>
                <a:srgbClr val="1439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1092154" y="3340220"/>
            <a:ext cx="6858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C74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1C4C7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"/>
          <p:cNvSpPr txBox="1"/>
          <p:nvPr/>
        </p:nvSpPr>
        <p:spPr>
          <a:xfrm>
            <a:off x="407200" y="257700"/>
            <a:ext cx="8563800" cy="53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1D4F8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24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OBLIGATORIO INTRODUCIR DATOS SEGURIDAD SOCIAL EN </a:t>
            </a:r>
            <a:r>
              <a:rPr b="1" lang="es-ES" sz="2400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Í</a:t>
            </a:r>
            <a:r>
              <a:rPr b="1" i="0" lang="es-ES" sz="24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CARO</a:t>
            </a:r>
            <a:endParaRPr b="0" i="0" sz="2800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 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dispone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dicho número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puede obtenerlo a través de los siguientes procedimientos: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596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700"/>
              <a:buFont typeface="Arial"/>
              <a:buChar char="●"/>
            </a:pP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c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ertificado digital, clave permanente, sms o clave pin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través del Portal de la TGSS 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“IMPORTASS”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s-ES" sz="1700" u="sng" cap="none" strike="noStrike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https://portal.seg-social.gob.es/wps/portal/importass/importass/inicio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5969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Font typeface="Arial"/>
              <a:buChar char="●"/>
            </a:pP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bien, a través del servicio 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“enviar una solicitud” 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existente en el Portal de la TGSS 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“IMPORTASS”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Cuando lo obtenga, rellénalo dentro de sus 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“Datos Personales”</a:t>
            </a:r>
            <a:r>
              <a:rPr b="0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su perfil de </a:t>
            </a:r>
            <a:r>
              <a:rPr b="1" lang="es-ES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Í</a:t>
            </a:r>
            <a:r>
              <a:rPr b="1" i="0" lang="es-E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CARO.</a:t>
            </a:r>
            <a:endParaRPr b="1" i="0" sz="1700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"/>
          <p:cNvSpPr txBox="1"/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</a:pPr>
            <a:r>
              <a:rPr lang="es-ES"/>
              <a:t>3</a:t>
            </a:r>
            <a:endParaRPr/>
          </a:p>
        </p:txBody>
      </p:sp>
      <p:sp>
        <p:nvSpPr>
          <p:cNvPr id="269" name="Google Shape;269;p17"/>
          <p:cNvSpPr txBox="1"/>
          <p:nvPr>
            <p:ph idx="1" type="subTitle"/>
          </p:nvPr>
        </p:nvSpPr>
        <p:spPr>
          <a:xfrm>
            <a:off x="4778718" y="3146231"/>
            <a:ext cx="4114800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s-ES" sz="2000"/>
              <a:t>¿CÓMO SE SOLICITAN LAS PRÁCTICAS CURRICULARES?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"/>
          <p:cNvSpPr/>
          <p:nvPr/>
        </p:nvSpPr>
        <p:spPr>
          <a:xfrm>
            <a:off x="571500" y="1928813"/>
            <a:ext cx="735806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42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8"/>
          <p:cNvSpPr/>
          <p:nvPr/>
        </p:nvSpPr>
        <p:spPr>
          <a:xfrm>
            <a:off x="900113" y="3555177"/>
            <a:ext cx="6958012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rgbClr val="1439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8"/>
          <p:cNvSpPr txBox="1"/>
          <p:nvPr/>
        </p:nvSpPr>
        <p:spPr>
          <a:xfrm>
            <a:off x="407659" y="150288"/>
            <a:ext cx="817696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2400"/>
              <a:buFont typeface="Arial"/>
              <a:buNone/>
            </a:pPr>
            <a:r>
              <a:rPr b="1" lang="es-ES" sz="2400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SOLICITUD DE LAS PRÁCTICAS CURRICULARES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9DB"/>
              </a:buClr>
              <a:buSzPts val="2000"/>
              <a:buFont typeface="Arial"/>
              <a:buNone/>
            </a:pPr>
            <a:r>
              <a:rPr b="1" lang="es-ES" sz="2000">
                <a:solidFill>
                  <a:srgbClr val="8DA9DB"/>
                </a:solidFill>
                <a:latin typeface="Arial"/>
                <a:ea typeface="Arial"/>
                <a:cs typeface="Arial"/>
                <a:sym typeface="Arial"/>
              </a:rPr>
              <a:t>INSCRIPCIÓN DESDE CAMPUS VIRTUAL</a:t>
            </a:r>
            <a:endParaRPr/>
          </a:p>
        </p:txBody>
      </p:sp>
      <p:pic>
        <p:nvPicPr>
          <p:cNvPr id="277" name="Google Shape;27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78913"/>
            <a:ext cx="8992282" cy="47525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p18"/>
          <p:cNvCxnSpPr/>
          <p:nvPr/>
        </p:nvCxnSpPr>
        <p:spPr>
          <a:xfrm flipH="1">
            <a:off x="4788024" y="2383676"/>
            <a:ext cx="657225" cy="28575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5" y="1340768"/>
            <a:ext cx="9012266" cy="443819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9"/>
          <p:cNvSpPr txBox="1"/>
          <p:nvPr/>
        </p:nvSpPr>
        <p:spPr>
          <a:xfrm>
            <a:off x="1115616" y="188640"/>
            <a:ext cx="676875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2400"/>
              <a:buFont typeface="Arial"/>
              <a:buNone/>
            </a:pPr>
            <a:r>
              <a:rPr b="1" lang="es-ES" sz="2400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SOLICITUD DE PRÁCTICAS CURRICULARES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9DB"/>
              </a:buClr>
              <a:buSzPts val="2000"/>
              <a:buFont typeface="Arial"/>
              <a:buNone/>
            </a:pPr>
            <a:r>
              <a:rPr b="1" lang="es-ES" sz="2000">
                <a:solidFill>
                  <a:srgbClr val="8DA9DB"/>
                </a:solidFill>
                <a:latin typeface="Arial"/>
                <a:ea typeface="Arial"/>
                <a:cs typeface="Arial"/>
                <a:sym typeface="Arial"/>
              </a:rPr>
              <a:t>INSCRIPCIÓN DESDE ÍCARO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4826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3000"/>
              <a:buFont typeface="Catamaran"/>
              <a:buNone/>
            </a:pPr>
            <a:r>
              <a:rPr b="1" lang="es-ES"/>
              <a:t>ESCUELA SUPERIOR DE INGENIERÍA</a:t>
            </a:r>
            <a:endParaRPr/>
          </a:p>
        </p:txBody>
      </p:sp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 b="-1" l="20193" r="20191" t="0"/>
          <a:stretch/>
        </p:blipFill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 txBox="1"/>
          <p:nvPr>
            <p:ph idx="2" type="body"/>
          </p:nvPr>
        </p:nvSpPr>
        <p:spPr>
          <a:xfrm>
            <a:off x="4629150" y="2077278"/>
            <a:ext cx="3886200" cy="3520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</p:txBody>
      </p:sp>
      <p:graphicFrame>
        <p:nvGraphicFramePr>
          <p:cNvPr id="111" name="Google Shape;111;p2"/>
          <p:cNvGraphicFramePr/>
          <p:nvPr/>
        </p:nvGraphicFramePr>
        <p:xfrm>
          <a:off x="4899991" y="253447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{3140EF3C-5ADF-4039-9455-45852086EA06}</a:tableStyleId>
              </a:tblPr>
              <a:tblGrid>
                <a:gridCol w="3766925"/>
              </a:tblGrid>
              <a:tr h="419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u="none" cap="none" strike="noStrike"/>
                        <a:t>INGENIERÍA AGRÍCOLA                                 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/>
                </a:tc>
              </a:tr>
              <a:tr h="419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u="none" cap="none" strike="noStrike"/>
                        <a:t>INGENIERÍA ELECTRÓNICA INDUSTRIAL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/>
                </a:tc>
              </a:tr>
              <a:tr h="419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u="none" cap="none" strike="noStrike"/>
                        <a:t>INGENIERÍA INFORMÁTICA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/>
                </a:tc>
              </a:tr>
              <a:tr h="419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u="none" cap="none" strike="noStrike"/>
                        <a:t>INGENIERÍA MECÁNICA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/>
                </a:tc>
              </a:tr>
              <a:tr h="419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u="none" cap="none" strike="noStrike"/>
                        <a:t>INGENIERÍA QUÍMICA INDUSTRIAL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/>
                </a:tc>
              </a:tr>
              <a:tr h="419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 u="none" cap="none" strike="noStrike"/>
                        <a:t>INGENIERÍA ELÉCTRICA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/>
                </a:tc>
              </a:tr>
            </a:tbl>
          </a:graphicData>
        </a:graphic>
      </p:graphicFrame>
      <p:sp>
        <p:nvSpPr>
          <p:cNvPr id="112" name="Google Shape;112;p2"/>
          <p:cNvSpPr txBox="1"/>
          <p:nvPr/>
        </p:nvSpPr>
        <p:spPr>
          <a:xfrm>
            <a:off x="4899991" y="5227983"/>
            <a:ext cx="36153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235 HORAS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"/>
          <p:cNvSpPr/>
          <p:nvPr/>
        </p:nvSpPr>
        <p:spPr>
          <a:xfrm>
            <a:off x="571500" y="1928813"/>
            <a:ext cx="735806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42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0"/>
          <p:cNvSpPr/>
          <p:nvPr/>
        </p:nvSpPr>
        <p:spPr>
          <a:xfrm>
            <a:off x="900113" y="3555177"/>
            <a:ext cx="6958012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cap="none" strike="noStrike">
              <a:solidFill>
                <a:srgbClr val="1439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0"/>
          <p:cNvSpPr txBox="1"/>
          <p:nvPr/>
        </p:nvSpPr>
        <p:spPr>
          <a:xfrm>
            <a:off x="483517" y="188638"/>
            <a:ext cx="817696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1D4F83"/>
                </a:solidFill>
                <a:latin typeface="Catamaran"/>
                <a:ea typeface="Catamaran"/>
                <a:cs typeface="Catamaran"/>
                <a:sym typeface="Catamaran"/>
              </a:rPr>
              <a:t>PRÁCTICAS CURRICULARES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9DB"/>
              </a:buClr>
              <a:buSzPts val="2000"/>
              <a:buFont typeface="Arial"/>
              <a:buNone/>
            </a:pPr>
            <a:r>
              <a:rPr b="1" lang="es-ES" sz="2000">
                <a:solidFill>
                  <a:srgbClr val="8DA9DB"/>
                </a:solidFill>
                <a:latin typeface="Arial"/>
                <a:ea typeface="Arial"/>
                <a:cs typeface="Arial"/>
                <a:sym typeface="Arial"/>
              </a:rPr>
              <a:t>INSCRIPCIÓN DESDE ÍCARO  </a:t>
            </a:r>
            <a:endParaRPr/>
          </a:p>
        </p:txBody>
      </p:sp>
      <p:sp>
        <p:nvSpPr>
          <p:cNvPr id="292" name="Google Shape;292;p20"/>
          <p:cNvSpPr/>
          <p:nvPr/>
        </p:nvSpPr>
        <p:spPr>
          <a:xfrm>
            <a:off x="1043608" y="2060848"/>
            <a:ext cx="792088" cy="72008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>
            <a:off x="5724128" y="3519173"/>
            <a:ext cx="792088" cy="72008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2857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340610"/>
            <a:ext cx="9144001" cy="4227816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cxnSp>
        <p:nvCxnSpPr>
          <p:cNvPr id="295" name="Google Shape;295;p20"/>
          <p:cNvCxnSpPr/>
          <p:nvPr/>
        </p:nvCxnSpPr>
        <p:spPr>
          <a:xfrm>
            <a:off x="5724128" y="3519173"/>
            <a:ext cx="2205435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1"/>
          <p:cNvSpPr txBox="1"/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</a:pPr>
            <a:r>
              <a:rPr lang="es-ES"/>
              <a:t>4</a:t>
            </a:r>
            <a:endParaRPr/>
          </a:p>
        </p:txBody>
      </p:sp>
      <p:sp>
        <p:nvSpPr>
          <p:cNvPr id="301" name="Google Shape;301;p21"/>
          <p:cNvSpPr txBox="1"/>
          <p:nvPr>
            <p:ph idx="1" type="subTitle"/>
          </p:nvPr>
        </p:nvSpPr>
        <p:spPr>
          <a:xfrm>
            <a:off x="4778718" y="3146231"/>
            <a:ext cx="4114800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s-ES" sz="2000"/>
              <a:t>ADJUDICACIÓN DE PUESTOS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gramas de becas Repsol para estudiantes y graduados | Repsol" id="306" name="Google Shape;30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500" y="3789484"/>
            <a:ext cx="8780829" cy="245553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2"/>
          <p:cNvSpPr txBox="1"/>
          <p:nvPr/>
        </p:nvSpPr>
        <p:spPr>
          <a:xfrm>
            <a:off x="448142" y="260648"/>
            <a:ext cx="8229600" cy="576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ADJUDICACIÓN DE PUESTOS</a:t>
            </a:r>
            <a:endParaRPr/>
          </a:p>
        </p:txBody>
      </p:sp>
      <p:sp>
        <p:nvSpPr>
          <p:cNvPr id="308" name="Google Shape;308;p22"/>
          <p:cNvSpPr txBox="1"/>
          <p:nvPr/>
        </p:nvSpPr>
        <p:spPr>
          <a:xfrm>
            <a:off x="296088" y="836712"/>
            <a:ext cx="8381654" cy="33044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42900" lvl="1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b="0" i="0" lang="es-ES" sz="3200" u="none" cap="none" strike="noStrike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	</a:t>
            </a:r>
            <a:endParaRPr b="0" i="0" sz="32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342900" marR="0" rtl="0" algn="just">
              <a:lnSpc>
                <a:spcPct val="11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rPr lang="es-E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b="1" lang="es-E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ESTUDIANTES CON DISCAPACIDAD</a:t>
            </a:r>
            <a:endParaRPr/>
          </a:p>
          <a:p>
            <a:pPr indent="-342900" lvl="0" marL="342900" marR="0" rtl="0" algn="just">
              <a:lnSpc>
                <a:spcPct val="11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1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Deben comunicarlo y aportar el certificado de discapacidad, antes de que se inicie el proceso de adjudicación, ya que tendrán preferencia a la hora de elegir empresa</a:t>
            </a:r>
            <a:endParaRPr/>
          </a:p>
          <a:p>
            <a:pPr indent="-342900" lvl="0" marL="342900" marR="0" rtl="0" algn="just">
              <a:lnSpc>
                <a:spcPct val="11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1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rPr lang="es-E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gramas de becas Repsol para estudiantes y graduados | Repsol" id="313" name="Google Shape;31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500" y="3789484"/>
            <a:ext cx="8780829" cy="2455537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3"/>
          <p:cNvSpPr txBox="1"/>
          <p:nvPr/>
        </p:nvSpPr>
        <p:spPr>
          <a:xfrm>
            <a:off x="448142" y="260648"/>
            <a:ext cx="8229600" cy="576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ADJUDICACIÓN DE PUESTOS</a:t>
            </a:r>
            <a:endParaRPr/>
          </a:p>
        </p:txBody>
      </p:sp>
      <p:sp>
        <p:nvSpPr>
          <p:cNvPr id="315" name="Google Shape;315;p23"/>
          <p:cNvSpPr txBox="1"/>
          <p:nvPr/>
        </p:nvSpPr>
        <p:spPr>
          <a:xfrm>
            <a:off x="296088" y="836712"/>
            <a:ext cx="8381654" cy="33044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-342900" lvl="1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b="0" i="0" lang="es-ES" sz="3200" u="none" cap="none" strike="noStrike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	</a:t>
            </a:r>
            <a:endParaRPr b="0" i="0" sz="32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342900" marR="0" rtl="0" algn="just">
              <a:lnSpc>
                <a:spcPct val="110000"/>
              </a:lnSpc>
              <a:spcBef>
                <a:spcPts val="308"/>
              </a:spcBef>
              <a:spcAft>
                <a:spcPts val="0"/>
              </a:spcAft>
              <a:buNone/>
            </a:pPr>
            <a:r>
              <a:rPr lang="es-E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ESTUDIANTES CON EMPRESA CONTACTADA (PRÁCTICAS PERFILADAS) </a:t>
            </a:r>
            <a:endParaRPr/>
          </a:p>
          <a:p>
            <a:pPr indent="-342900" lvl="0" marL="342900" marR="0" rtl="0" algn="just">
              <a:lnSpc>
                <a:spcPct val="110000"/>
              </a:lnSpc>
              <a:spcBef>
                <a:spcPts val="308"/>
              </a:spcBef>
              <a:spcAft>
                <a:spcPts val="0"/>
              </a:spcAft>
              <a:buNone/>
            </a:pPr>
            <a:r>
              <a:rPr lang="es-E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Esta modalidad es excepcional, por lo que debe ser autorizada por el/la coordinador/a</a:t>
            </a:r>
            <a:endParaRPr/>
          </a:p>
          <a:p>
            <a:pPr indent="-342900" lvl="0" marL="342900" marR="0" rtl="0" algn="just">
              <a:lnSpc>
                <a:spcPct val="110000"/>
              </a:lnSpc>
              <a:spcBef>
                <a:spcPts val="308"/>
              </a:spcBef>
              <a:spcAft>
                <a:spcPts val="0"/>
              </a:spcAft>
              <a:buNone/>
            </a:pPr>
            <a:r>
              <a:rPr lang="es-E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	de las prácticas.</a:t>
            </a:r>
            <a:endParaRPr/>
          </a:p>
          <a:p>
            <a:pPr indent="-342900" lvl="0" marL="342900" marR="0" rtl="0" algn="just">
              <a:lnSpc>
                <a:spcPct val="11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estudiantes que estén interesados en realizar las prácticas en una empresa concreta con la que hayan contactado previamente y haya sido autorizada por el coordinador de las prácticas deben informar a la empresa. </a:t>
            </a:r>
            <a:endParaRPr/>
          </a:p>
          <a:p>
            <a:pPr indent="-342900" lvl="0" marL="342900" marR="0" rtl="0" algn="just">
              <a:lnSpc>
                <a:spcPct val="11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Registro de la empresa en </a:t>
            </a:r>
            <a:r>
              <a:rPr lang="es-E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ÍCARO</a:t>
            </a: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342900" lvl="0" marL="342900" marR="0" rtl="0" algn="just">
              <a:lnSpc>
                <a:spcPct val="11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Solicitud de nueva oferta de </a:t>
            </a:r>
            <a:r>
              <a:rPr b="1"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Prácticas Curriculares</a:t>
            </a: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indicando, en el apartado OTROS DATOS-OBSERVACIONES, el nombre, apellidos y DNI del estudiante seleccionado.</a:t>
            </a:r>
            <a:endParaRPr/>
          </a:p>
          <a:p>
            <a:pPr indent="-342900" lvl="0" marL="342900" marR="0" rtl="0" algn="just">
              <a:lnSpc>
                <a:spcPct val="11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Estos estudiantes no participarán en el proceso de inscripción de ofertas de prácticas disponibles.</a:t>
            </a:r>
            <a:endParaRPr/>
          </a:p>
          <a:p>
            <a:pPr indent="0" lvl="0" marL="0" marR="0" rtl="0" algn="just">
              <a:lnSpc>
                <a:spcPct val="110000"/>
              </a:lnSpc>
              <a:spcBef>
                <a:spcPts val="286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gramas de becas Repsol para estudiantes y graduados | Repsol" id="320" name="Google Shape;32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500" y="3789484"/>
            <a:ext cx="8780829" cy="245553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4"/>
          <p:cNvSpPr txBox="1"/>
          <p:nvPr/>
        </p:nvSpPr>
        <p:spPr>
          <a:xfrm>
            <a:off x="448142" y="260648"/>
            <a:ext cx="8229600" cy="576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ADJUDICACIÓN DE PUESTOS</a:t>
            </a:r>
            <a:endParaRPr/>
          </a:p>
        </p:txBody>
      </p:sp>
      <p:sp>
        <p:nvSpPr>
          <p:cNvPr id="322" name="Google Shape;322;p24"/>
          <p:cNvSpPr txBox="1"/>
          <p:nvPr/>
        </p:nvSpPr>
        <p:spPr>
          <a:xfrm>
            <a:off x="296088" y="836712"/>
            <a:ext cx="8381654" cy="33044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42900" lvl="1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b="0" i="0" lang="es-ES" sz="3200" u="none" cap="none" strike="noStrike">
                <a:solidFill>
                  <a:srgbClr val="FF0000"/>
                </a:solidFill>
                <a:latin typeface="Catamaran"/>
                <a:ea typeface="Catamaran"/>
                <a:cs typeface="Catamaran"/>
                <a:sym typeface="Catamaran"/>
              </a:rPr>
              <a:t>	</a:t>
            </a:r>
            <a:endParaRPr b="0" i="0" sz="32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342900" marR="0" rtl="0" algn="just">
              <a:lnSpc>
                <a:spcPct val="110000"/>
              </a:lnSpc>
              <a:spcBef>
                <a:spcPts val="3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primer lugar, se abrirá un Plazo de Inscripción a las ofertas de prácticas disponibles en el que cada estudiante indicará desde la aplicación ÍCARO, por orden de preferencia, todas las empresas en las que desea realizar las prácticas. </a:t>
            </a:r>
            <a:endParaRPr/>
          </a:p>
          <a:p>
            <a:pPr indent="0" lvl="0" marL="0" marR="0" rtl="0" algn="just">
              <a:lnSpc>
                <a:spcPct val="110000"/>
              </a:lnSpc>
              <a:spcBef>
                <a:spcPts val="364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10000"/>
              </a:lnSpc>
              <a:spcBef>
                <a:spcPts val="3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cada oferta se informa del nombre de la  empresa, localidad de realización de las prácticas, fecha de inicio, duración, actividades a desempeñar y competencias a desarrollar durante las prácticas.</a:t>
            </a:r>
            <a:endParaRPr/>
          </a:p>
          <a:p>
            <a:pPr indent="0" lvl="0" marL="0" marR="0" rtl="0" algn="just">
              <a:lnSpc>
                <a:spcPct val="110000"/>
              </a:lnSpc>
              <a:spcBef>
                <a:spcPts val="364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10000"/>
              </a:lnSpc>
              <a:spcBef>
                <a:spcPts val="364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periodo exacto de inscripción se comunicará por correo electrónico.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ácticas profesionales pagas: Sector público abrió las puertas a  universitarios, consulte cómo vincularse" id="327" name="Google Shape;327;p25"/>
          <p:cNvPicPr preferRelativeResize="0"/>
          <p:nvPr/>
        </p:nvPicPr>
        <p:blipFill rotWithShape="1">
          <a:blip r:embed="rId3">
            <a:alphaModFix/>
          </a:blip>
          <a:srcRect b="15640" l="0" r="0" t="26596"/>
          <a:stretch/>
        </p:blipFill>
        <p:spPr>
          <a:xfrm>
            <a:off x="1314570" y="4141178"/>
            <a:ext cx="6440245" cy="209256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5"/>
          <p:cNvSpPr txBox="1"/>
          <p:nvPr/>
        </p:nvSpPr>
        <p:spPr>
          <a:xfrm>
            <a:off x="419892" y="829491"/>
            <a:ext cx="8229600" cy="4176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s-E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adjudicación de ofertas se hará atendiendo a la </a:t>
            </a:r>
            <a:r>
              <a:rPr b="1" lang="es-ES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nota del expediente académico </a:t>
            </a:r>
            <a:r>
              <a:rPr b="0" i="0" lang="es-E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cada estudiante, teniendo en cuenta la nota</a:t>
            </a:r>
            <a:r>
              <a:rPr lang="es-E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media que tenía a final del curso anterior.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s-E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Finalizado el periodo de inscripción, se enviará a través de correo electrónico un </a:t>
            </a:r>
            <a:r>
              <a:rPr b="1" i="0" lang="es-ES" sz="2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Listado Provisional de Adjudicación</a:t>
            </a:r>
            <a:r>
              <a:rPr b="0" i="0" lang="es-ES" sz="2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E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se abrirá un periodo de alegaciones.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s-E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Finalizado dicho periodo </a:t>
            </a:r>
            <a:r>
              <a:rPr lang="es-E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alegaciones </a:t>
            </a:r>
            <a:r>
              <a:rPr b="0" i="0" lang="es-E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enviará vía correo electrónico el </a:t>
            </a:r>
            <a:r>
              <a:rPr b="1" i="0" lang="es-ES" sz="2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Listado Definitivo de Adjudicación</a:t>
            </a:r>
            <a:r>
              <a:rPr b="0" i="0" lang="es-ES" sz="2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E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ofertas y se comunicará a cada persona la fecha en la que tiene que confirmar la aceptación a través de la aplicación Ícaro.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b="0" i="0" lang="es-E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personas con oferta adjudicada tienen la obligación de aceptarla.</a:t>
            </a:r>
            <a:endParaRPr/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29" name="Google Shape;329;p25"/>
          <p:cNvSpPr txBox="1"/>
          <p:nvPr/>
        </p:nvSpPr>
        <p:spPr>
          <a:xfrm>
            <a:off x="323528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ADJUDICACIÓN DE PUESTOS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"/>
          <p:cNvSpPr txBox="1"/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</a:pPr>
            <a:r>
              <a:rPr lang="es-ES"/>
              <a:t>5</a:t>
            </a:r>
            <a:endParaRPr/>
          </a:p>
        </p:txBody>
      </p:sp>
      <p:sp>
        <p:nvSpPr>
          <p:cNvPr id="335" name="Google Shape;335;p26"/>
          <p:cNvSpPr txBox="1"/>
          <p:nvPr>
            <p:ph idx="1" type="subTitle"/>
          </p:nvPr>
        </p:nvSpPr>
        <p:spPr>
          <a:xfrm>
            <a:off x="4778718" y="3146231"/>
            <a:ext cx="4114800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s-ES" sz="2000"/>
              <a:t>CALENDARIO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7"/>
          <p:cNvSpPr txBox="1"/>
          <p:nvPr/>
        </p:nvSpPr>
        <p:spPr>
          <a:xfrm>
            <a:off x="337930" y="-38313"/>
            <a:ext cx="861722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CALENDARIO PRÁCTICAS CURRICULARES GRADOS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ESCUELA SUPERIOR DE INGENIERÍA (Ing. Agrícola, Electrónica Industrial, Mecánica, Informática, Eléctrica y Química Industrial)  CURSO 2024– 2025</a:t>
            </a:r>
            <a:endParaRPr/>
          </a:p>
        </p:txBody>
      </p:sp>
      <p:graphicFrame>
        <p:nvGraphicFramePr>
          <p:cNvPr id="341" name="Google Shape;341;p27"/>
          <p:cNvGraphicFramePr/>
          <p:nvPr/>
        </p:nvGraphicFramePr>
        <p:xfrm>
          <a:off x="904461" y="8850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{4B0EBBDF-85C3-4A72-ACEC-A95D81FD24A5}</a:tableStyleId>
              </a:tblPr>
              <a:tblGrid>
                <a:gridCol w="2601125"/>
                <a:gridCol w="5091775"/>
              </a:tblGrid>
              <a:tr h="322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Fecha 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Acción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5925">
                <a:tc>
                  <a:txBody>
                    <a:bodyPr/>
                    <a:lstStyle/>
                    <a:p>
                      <a:pPr indent="0" lvl="0" marL="151765" marR="14732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Primera reunión: 08/10/2024 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151765" marR="14732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Segunda reunión:  febrero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8382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Reuniones presenciales con estudiantes 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Lunes 14/10/2024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8382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Enviar ofertas al coordinador para su AUTORIZACIÓN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miércoles 16/10/2024 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8382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PUBLICACIÓN de ofertas en la Web del Grado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7620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Taller orientación profesional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8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viernes 18/10/2024 – lunes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21/10/2024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7620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SOLICITUD de los alumnos (Preferencias)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0B2"/>
                    </a:solidFill>
                  </a:tcPr>
                </a:tc>
              </a:tr>
              <a:tr h="322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miércoles 23/10/2024 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8382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Resolución PROVISIONAL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8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jueves 24/10/2024 – viernes  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25/10/2024 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7366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ALEGACIONES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8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lunes 28/10/2024-martes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29/10/2024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8382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RESPUESTA Alegaciones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2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jueves 31/10/2024 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8382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Resolución DEFINITIVA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8375">
                <a:tc>
                  <a:txBody>
                    <a:bodyPr/>
                    <a:lstStyle/>
                    <a:p>
                      <a:pPr indent="0" lvl="0" marL="271780" marR="22542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lunes 04/11/2024 – miércoles 06/11/2024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76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FIRMAS 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76200" marR="0" rtl="0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Asignación de tutores académicos a los alumnos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0B2"/>
                    </a:solidFill>
                  </a:tcPr>
                </a:tc>
              </a:tr>
              <a:tr h="672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viernes 04/11/2024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175" lvl="0" marL="82550" marR="12446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CORREO a tutores de empresa y académico comunicando la INCORPORACIÓN de su alumno en uno de los 3 períodos posibles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9600" marB="49600" marR="49600" marL="496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8"/>
          <p:cNvSpPr txBox="1"/>
          <p:nvPr/>
        </p:nvSpPr>
        <p:spPr>
          <a:xfrm>
            <a:off x="337930" y="-38313"/>
            <a:ext cx="861722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CALENDARIO PRÁCTICAS CURRICULARES GRADOS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ESCUELA SUPERIOR DE INGENIERÍA (Ing. Agrícola, Electrónica Industrial, Mecánica, Informática, Eléctrica y Química Industrial)  CURSO 2024– 2025</a:t>
            </a:r>
            <a:endParaRPr/>
          </a:p>
        </p:txBody>
      </p:sp>
      <p:graphicFrame>
        <p:nvGraphicFramePr>
          <p:cNvPr id="347" name="Google Shape;347;p28"/>
          <p:cNvGraphicFramePr/>
          <p:nvPr/>
        </p:nvGraphicFramePr>
        <p:xfrm>
          <a:off x="655983" y="80550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{4B0EBBDF-85C3-4A72-ACEC-A95D81FD24A5}</a:tableStyleId>
              </a:tblPr>
              <a:tblGrid>
                <a:gridCol w="3195075"/>
                <a:gridCol w="4925175"/>
              </a:tblGrid>
              <a:tr h="377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 u="none" cap="none" strike="noStrike">
                          <a:solidFill>
                            <a:srgbClr val="E36C0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lunes 11/11/2024 – viernes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 u="none" cap="none" strike="noStrike">
                          <a:solidFill>
                            <a:srgbClr val="E36C0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22/01/2025 (incluye Navidad)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635" lvl="0" marL="82550" marR="572770" rtl="0" algn="l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INCORPORACIÓN a la empresa y REALIZACIÓN de las prácticas para los alumnos del primer período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0B2"/>
                    </a:solidFill>
                  </a:tcPr>
                </a:tc>
              </a:tr>
              <a:tr h="378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17/01/2025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175" lvl="0" marL="77470" marR="252730" rtl="0" algn="l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Activar los INFORMES de Valoración y ENCUESTAS </a:t>
                      </a:r>
                      <a:r>
                        <a:rPr lang="es-ES" sz="12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(deben estar activados hasta el 10 de julio)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3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30/01/2025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77470" marR="134620" rtl="0" algn="l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CORREO de recordatorio a tutores de empresa y académico comunicando la INCORPORACIÓN de su alumno en el periodo 2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48" name="Google Shape;348;p28"/>
          <p:cNvGraphicFramePr/>
          <p:nvPr/>
        </p:nvGraphicFramePr>
        <p:xfrm>
          <a:off x="655983" y="240875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{4B0EBBDF-85C3-4A72-ACEC-A95D81FD24A5}</a:tableStyleId>
              </a:tblPr>
              <a:tblGrid>
                <a:gridCol w="3195075"/>
                <a:gridCol w="4925200"/>
              </a:tblGrid>
              <a:tr h="471650">
                <a:tc>
                  <a:txBody>
                    <a:bodyPr/>
                    <a:lstStyle/>
                    <a:p>
                      <a:pPr indent="0" lvl="0" marL="155575" marR="15049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 u="none" cap="none" strike="noStrike">
                          <a:solidFill>
                            <a:srgbClr val="E36C0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lunes 10/02/2025 – miércoles 16/04/2025 (incluye Semana Santa)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8725" marB="58725" marR="58725" marL="587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635" lvl="0" marL="82550" marR="57277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INCORPORACIÓN a la empresa y REALIZACIÓN de las prácticas para los alumnos del segundo periodo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8725" marB="58725" marR="58725" marL="587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0B2"/>
                    </a:solidFill>
                  </a:tcPr>
                </a:tc>
              </a:tr>
              <a:tr h="471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viernes 11/04/2025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8725" marB="58725" marR="58725" marL="587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77470" marR="13589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CORREO de recordatorio a tutores de empresa y académico comunicando la INCORPORACIÓN de su alumno en el periodo 3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8725" marB="58725" marR="58725" marL="587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62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 u="none" cap="none" strike="noStrike">
                          <a:solidFill>
                            <a:srgbClr val="E36C0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lunes 21/04/2025 – viernes26/06/2025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 califica en la convocatoria  extraordinaria de julio (antiguo septiembre)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8725" marB="58725" marR="58725" marL="587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635" lvl="0" marL="82550" marR="57277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INCORPORACIÓN a la empresa y REALIZACIÓN de las prácticas para los alumnos del tercer periodo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8725" marB="58725" marR="58725" marL="587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0B2"/>
                    </a:solidFill>
                  </a:tcPr>
                </a:tc>
              </a:tr>
              <a:tr h="471650">
                <a:tc>
                  <a:txBody>
                    <a:bodyPr/>
                    <a:lstStyle/>
                    <a:p>
                      <a:pPr indent="0" lvl="0" marL="117475" marR="109854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Calificaciones convocatorias ordinaria (mayo)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8725" marB="58725" marR="58725" marL="587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175" lvl="0" marL="76835" marR="46736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VALORACIÓN del TUTOR para los alumnos de primer y segundo periodos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8725" marB="58725" marR="58725" marL="587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1650">
                <a:tc>
                  <a:txBody>
                    <a:bodyPr/>
                    <a:lstStyle/>
                    <a:p>
                      <a:pPr indent="0" lvl="0" marL="129540" marR="8318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Hasta el 30/06/2025 (fecha límite de cierre de actas de la convocatoria)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8725" marB="58725" marR="58725" marL="587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5715" lvl="0" marL="77470" marR="103504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Entrega de ACTAS por parte del tutor o responsable para los alumnos de la convocatoria de mayo (primer y segundo periodo).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8725" marB="58725" marR="58725" marL="587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6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Calificaciones convocatorias  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extraordinaria (julio) 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8725" marB="58725" marR="58725" marL="587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7366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VALORACIÓN del TUTOR para los alumnos de tercer periodo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8725" marB="58725" marR="58725" marL="587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0150">
                <a:tc>
                  <a:txBody>
                    <a:bodyPr/>
                    <a:lstStyle/>
                    <a:p>
                      <a:pPr indent="0" lvl="0" marL="129540" marR="8318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Hasta el 16/07/2025 (fecha límite de cierre de actas de la convocatoria)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8725" marB="58725" marR="58725" marL="587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5715" lvl="0" marL="77470" marR="103504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Entrega de ACTAS por parte del tutor o responsable para los alumnos de la convocatoria de julio (tercer periodo)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5715" lvl="0" marL="77470" marR="103504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u="none" cap="none" strike="noStrike">
                          <a:solidFill>
                            <a:srgbClr val="22222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16/07/2025</a:t>
                      </a:r>
                      <a:endParaRPr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58725" marB="58725" marR="58725" marL="587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9"/>
          <p:cNvSpPr txBox="1"/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</a:pPr>
            <a:r>
              <a:rPr lang="es-ES"/>
              <a:t>6</a:t>
            </a:r>
            <a:endParaRPr/>
          </a:p>
        </p:txBody>
      </p:sp>
      <p:sp>
        <p:nvSpPr>
          <p:cNvPr id="354" name="Google Shape;354;p29"/>
          <p:cNvSpPr txBox="1"/>
          <p:nvPr>
            <p:ph idx="1" type="subTitle"/>
          </p:nvPr>
        </p:nvSpPr>
        <p:spPr>
          <a:xfrm>
            <a:off x="4778718" y="3146231"/>
            <a:ext cx="4114800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s-ES" sz="2000"/>
              <a:t>MANUAL DE ACCESO A ÍCARO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/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</a:pPr>
            <a:r>
              <a:rPr lang="es-ES"/>
              <a:t>1</a:t>
            </a:r>
            <a:endParaRPr/>
          </a:p>
        </p:txBody>
      </p:sp>
      <p:sp>
        <p:nvSpPr>
          <p:cNvPr id="118" name="Google Shape;118;p3"/>
          <p:cNvSpPr txBox="1"/>
          <p:nvPr>
            <p:ph idx="1" type="subTitle"/>
          </p:nvPr>
        </p:nvSpPr>
        <p:spPr>
          <a:xfrm>
            <a:off x="4778718" y="3146231"/>
            <a:ext cx="4114800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ES" sz="2000"/>
              <a:t>SERVICIO DE EMPLEABILIDAD Y FUNDACIÓN DE LA UNIVERSIDAD DE ALMERÍA</a:t>
            </a:r>
            <a:endParaRPr/>
          </a:p>
        </p:txBody>
      </p:sp>
      <p:pic>
        <p:nvPicPr>
          <p:cNvPr id="119" name="Google Shape;11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94868" y="433789"/>
            <a:ext cx="827069" cy="82706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0"/>
          <p:cNvSpPr/>
          <p:nvPr/>
        </p:nvSpPr>
        <p:spPr>
          <a:xfrm>
            <a:off x="70338" y="1496743"/>
            <a:ext cx="89154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MANUAL DE PRÁCTICAS CURRICULARES PARA EL ALUMNADO</a:t>
            </a:r>
            <a:endParaRPr b="1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0"/>
          <p:cNvSpPr txBox="1"/>
          <p:nvPr/>
        </p:nvSpPr>
        <p:spPr>
          <a:xfrm>
            <a:off x="1043608" y="260648"/>
            <a:ext cx="73448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2400"/>
              <a:buFont typeface="Arial"/>
              <a:buNone/>
            </a:pPr>
            <a:r>
              <a:rPr b="1" lang="es-ES" sz="2400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MANUAL</a:t>
            </a:r>
            <a:r>
              <a:rPr b="1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s-ES" sz="2400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DE PRÁCTICAS CURRICULARES</a:t>
            </a:r>
            <a:endParaRPr/>
          </a:p>
        </p:txBody>
      </p:sp>
      <p:pic>
        <p:nvPicPr>
          <p:cNvPr id="362" name="Google Shape;362;p3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0342" l="42018" r="27212" t="12393"/>
          <a:stretch/>
        </p:blipFill>
        <p:spPr>
          <a:xfrm>
            <a:off x="3603790" y="2855314"/>
            <a:ext cx="2224452" cy="3142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1"/>
          <p:cNvSpPr txBox="1"/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</a:pPr>
            <a:r>
              <a:rPr lang="es-ES"/>
              <a:t>7</a:t>
            </a:r>
            <a:endParaRPr/>
          </a:p>
        </p:txBody>
      </p:sp>
      <p:sp>
        <p:nvSpPr>
          <p:cNvPr id="368" name="Google Shape;368;p31"/>
          <p:cNvSpPr txBox="1"/>
          <p:nvPr>
            <p:ph idx="1" type="subTitle"/>
          </p:nvPr>
        </p:nvSpPr>
        <p:spPr>
          <a:xfrm>
            <a:off x="4778718" y="3146231"/>
            <a:ext cx="4114800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s-ES" sz="2000"/>
              <a:t>CERTIFICADO DE DELITOS SEXUALES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2"/>
          <p:cNvSpPr txBox="1"/>
          <p:nvPr/>
        </p:nvSpPr>
        <p:spPr>
          <a:xfrm>
            <a:off x="1979712" y="404664"/>
            <a:ext cx="460851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2400"/>
              <a:buFont typeface="Arial"/>
              <a:buNone/>
            </a:pPr>
            <a:r>
              <a:rPr b="1" lang="es-ES" sz="2400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MUY IMPORTANTE</a:t>
            </a:r>
            <a:endParaRPr/>
          </a:p>
        </p:txBody>
      </p:sp>
      <p:sp>
        <p:nvSpPr>
          <p:cNvPr id="374" name="Google Shape;374;p32"/>
          <p:cNvSpPr txBox="1"/>
          <p:nvPr/>
        </p:nvSpPr>
        <p:spPr>
          <a:xfrm>
            <a:off x="709253" y="1366453"/>
            <a:ext cx="7560840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Aquellas personas que durante las prácticas vayan a tener contacto con menores, deben solicitar el certificado de no haber cometido delitos sexuales al  Ministerio de Justicia. Si tienes firma digital,  lo puedes solicitar en la siguiente dirección: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u="sng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https://sede.mjusticia.gob.es/es/tramites/certificado-registro-central</a:t>
            </a:r>
            <a:endParaRPr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b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3"/>
          <p:cNvSpPr txBox="1"/>
          <p:nvPr>
            <p:ph idx="1" type="subTitle"/>
          </p:nvPr>
        </p:nvSpPr>
        <p:spPr>
          <a:xfrm>
            <a:off x="4778718" y="3146231"/>
            <a:ext cx="4114800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s-ES" sz="2000"/>
              <a:t>RECONOCIMIENTO DE CRÉDITOS</a:t>
            </a:r>
            <a:endParaRPr/>
          </a:p>
        </p:txBody>
      </p:sp>
      <p:sp>
        <p:nvSpPr>
          <p:cNvPr id="380" name="Google Shape;380;p33"/>
          <p:cNvSpPr txBox="1"/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</a:pPr>
            <a:r>
              <a:rPr lang="es-ES"/>
              <a:t>8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4"/>
          <p:cNvSpPr txBox="1"/>
          <p:nvPr/>
        </p:nvSpPr>
        <p:spPr>
          <a:xfrm>
            <a:off x="1699491" y="404664"/>
            <a:ext cx="565265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2400"/>
              <a:buFont typeface="Arial"/>
              <a:buNone/>
            </a:pPr>
            <a:r>
              <a:rPr b="1" lang="es-ES" sz="2400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RECONOCIMIENTO DE CRÉDITOS</a:t>
            </a:r>
            <a:endParaRPr/>
          </a:p>
        </p:txBody>
      </p:sp>
      <p:sp>
        <p:nvSpPr>
          <p:cNvPr id="386" name="Google Shape;386;p34"/>
          <p:cNvSpPr txBox="1"/>
          <p:nvPr/>
        </p:nvSpPr>
        <p:spPr>
          <a:xfrm>
            <a:off x="621959" y="866329"/>
            <a:ext cx="8176846" cy="4985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Quienes hayan solicitado Beca al Ministerio de Educación y quieran solicitar el reconocimiento de créditos de las prácticas extracurriculares por las curriculares, </a:t>
            </a:r>
            <a:r>
              <a:rPr b="1" lang="es-ES"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pueden perder dicha beca</a:t>
            </a:r>
            <a:r>
              <a:rPr lang="es-ES"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Tras el reconocimiento de la asignatura de práctica en su expediente académico, hay que revocar la beca general del Ministerio de Educación, Formación Profesional y Deportes, por haber quedado matriculada de menos créditos de los exigidos en la convocatoria. 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s-E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nformación General del trámite de reconocimiento y transferencia de  créditos - Universidad de Almería" id="387" name="Google Shape;387;p3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0038" y="4114414"/>
            <a:ext cx="2580359" cy="2338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5"/>
          <p:cNvSpPr txBox="1"/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17000"/>
              <a:buFont typeface="Catamaran"/>
              <a:buNone/>
            </a:pPr>
            <a:r>
              <a:rPr lang="es-ES"/>
              <a:t>9</a:t>
            </a:r>
            <a:endParaRPr/>
          </a:p>
        </p:txBody>
      </p:sp>
      <p:sp>
        <p:nvSpPr>
          <p:cNvPr id="393" name="Google Shape;393;p35"/>
          <p:cNvSpPr txBox="1"/>
          <p:nvPr>
            <p:ph idx="1" type="subTitle"/>
          </p:nvPr>
        </p:nvSpPr>
        <p:spPr>
          <a:xfrm>
            <a:off x="4778717" y="3146231"/>
            <a:ext cx="4227717" cy="83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s-ES" sz="2000"/>
              <a:t>CUESTIONES A TENER EN CUENTA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6"/>
          <p:cNvSpPr txBox="1"/>
          <p:nvPr/>
        </p:nvSpPr>
        <p:spPr>
          <a:xfrm>
            <a:off x="534075" y="230255"/>
            <a:ext cx="8132496" cy="60324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600" u="sng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IMPORTANTE</a:t>
            </a:r>
            <a:endParaRPr/>
          </a:p>
          <a:p>
            <a:pPr indent="-2413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AutoNum type="arabicParenR"/>
            </a:pPr>
            <a:r>
              <a:rPr lang="es-ES"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Debéis tener el cv en Ícaro totalmente cumplimentado y actualizado.</a:t>
            </a:r>
            <a:endParaRPr/>
          </a:p>
          <a:p>
            <a:pPr indent="-2413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AutoNum type="arabicParenR"/>
            </a:pPr>
            <a:r>
              <a:rPr lang="es-ES"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Se participa con la nota media del curso anterior.</a:t>
            </a:r>
            <a:endParaRPr/>
          </a:p>
          <a:p>
            <a:pPr indent="-2413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AutoNum type="arabicParenR"/>
            </a:pPr>
            <a:r>
              <a:rPr lang="es-ES"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No es aconsejable visualizar las ofertas en móvil.</a:t>
            </a:r>
            <a:endParaRPr/>
          </a:p>
          <a:p>
            <a:pPr indent="-2413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AutoNum type="arabicParenR"/>
            </a:pPr>
            <a:r>
              <a:rPr lang="es-ES"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Prestad atención a la localidad de realización de las prácticas.</a:t>
            </a:r>
            <a:endParaRPr/>
          </a:p>
          <a:p>
            <a:pPr indent="-2413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AutoNum type="arabicParenR"/>
            </a:pPr>
            <a:r>
              <a:rPr lang="es-ES"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Prestad atención al tipo de ofertas (existe la opción de prácticas telemáticas, semipresenciales y presenciales).</a:t>
            </a:r>
            <a:endParaRPr/>
          </a:p>
          <a:p>
            <a:pPr indent="-2413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AutoNum type="arabicParenR"/>
            </a:pPr>
            <a:r>
              <a:rPr lang="es-ES"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Debéis cumplimentar las horas de prácticas en el periodo que aparece en vuestro documento de aceptación;: nadie podrá excederse de ese periodo. </a:t>
            </a:r>
            <a:endParaRPr/>
          </a:p>
          <a:p>
            <a:pPr indent="-2413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AutoNum type="arabicParenR"/>
            </a:pPr>
            <a:r>
              <a:rPr lang="es-ES"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No se puede faltar a la empresa sin avisarles.</a:t>
            </a:r>
            <a:endParaRPr/>
          </a:p>
          <a:p>
            <a:pPr indent="-2413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AutoNum type="arabicParenR"/>
            </a:pPr>
            <a:r>
              <a:rPr lang="es-ES"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Se debe realizar todas las tareas con responsabilidad, con independencia de que sean básicas o de cierta importancia.</a:t>
            </a:r>
            <a:endParaRPr/>
          </a:p>
          <a:p>
            <a:pPr indent="-2413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</a:pPr>
            <a:r>
              <a:t/>
            </a:r>
            <a:endParaRPr sz="16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AutoNum type="arabicParenR"/>
            </a:pPr>
            <a:r>
              <a:rPr lang="es-ES"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En general, hay que mantener las normas básicas de comportamiento, educación y profesionalidad.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</a:pPr>
            <a:r>
              <a:t/>
            </a:r>
            <a:endParaRPr sz="18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7"/>
          <p:cNvSpPr txBox="1"/>
          <p:nvPr/>
        </p:nvSpPr>
        <p:spPr>
          <a:xfrm>
            <a:off x="657927" y="0"/>
            <a:ext cx="7879404" cy="1481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F83"/>
              </a:buClr>
              <a:buSzPts val="2400"/>
              <a:buFont typeface="Arial"/>
              <a:buNone/>
            </a:pPr>
            <a:r>
              <a:rPr b="1" lang="es-ES" sz="2400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CONTACTO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SERVICIO DE EMPLEABILIDAD, POLÍTICAS SOCIALES Y SOSTENIBILIDAD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FUNDACIÓN DE LA UNIVERSIDAD DE ALMERIA</a:t>
            </a:r>
            <a:endParaRPr/>
          </a:p>
        </p:txBody>
      </p:sp>
      <p:sp>
        <p:nvSpPr>
          <p:cNvPr id="405" name="Google Shape;405;p37"/>
          <p:cNvSpPr txBox="1"/>
          <p:nvPr/>
        </p:nvSpPr>
        <p:spPr>
          <a:xfrm>
            <a:off x="2311629" y="1481881"/>
            <a:ext cx="4572000" cy="46115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CAU: https://www.ual.es/contacta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950 01 53 44</a:t>
            </a:r>
            <a:r>
              <a:rPr b="1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r>
              <a:rPr b="1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950 01 50 06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s-E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serviciodeempleo@ual.es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s-E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mgarcia@ual.es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ferreiro@fundacionual.es</a:t>
            </a:r>
            <a:endParaRPr b="1" sz="18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s-E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practicas@fundacionual.es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Nos puedes encontrar en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s-E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http://www.ual.es/empleo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s-E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https://fundacionual.es/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lang="es-E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https://www.facebook.com/IcaroUAL</a:t>
            </a:r>
            <a:r>
              <a:rPr lang="es-ES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s-E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https://www.facebook.com/sueual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 UAL se afianza en el prestigioso ranking THE: entre las 200 primeras de  toda Europa - UALNEWS" id="411" name="Google Shape;41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331" y="0"/>
            <a:ext cx="7743571" cy="609306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8"/>
          <p:cNvSpPr/>
          <p:nvPr/>
        </p:nvSpPr>
        <p:spPr>
          <a:xfrm>
            <a:off x="175848" y="2868428"/>
            <a:ext cx="86868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ES" sz="4800" u="none" cap="none" strike="noStrike">
                <a:solidFill>
                  <a:srgbClr val="1D4F83"/>
                </a:solidFill>
                <a:latin typeface="Arial"/>
                <a:ea typeface="Arial"/>
                <a:cs typeface="Arial"/>
                <a:sym typeface="Arial"/>
              </a:rPr>
              <a:t>MUCHAS GRACIAS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/>
        </p:nvSpPr>
        <p:spPr>
          <a:xfrm>
            <a:off x="220980" y="17010"/>
            <a:ext cx="88620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1D4F83"/>
                </a:solidFill>
                <a:latin typeface="Catamaran"/>
                <a:ea typeface="Catamaran"/>
                <a:cs typeface="Catamaran"/>
                <a:sym typeface="Catamaran"/>
              </a:rPr>
              <a:t>SERVICIO DE EMPLEABILIDAD, POLÍTICAS SOCIALES Y SOSTENIBILIDAD</a:t>
            </a:r>
            <a:endParaRPr/>
          </a:p>
        </p:txBody>
      </p:sp>
      <p:grpSp>
        <p:nvGrpSpPr>
          <p:cNvPr id="125" name="Google Shape;125;p4"/>
          <p:cNvGrpSpPr/>
          <p:nvPr/>
        </p:nvGrpSpPr>
        <p:grpSpPr>
          <a:xfrm>
            <a:off x="1892446" y="724219"/>
            <a:ext cx="5641168" cy="4062068"/>
            <a:chOff x="791647" y="965"/>
            <a:chExt cx="5641168" cy="4062068"/>
          </a:xfrm>
        </p:grpSpPr>
        <p:sp>
          <p:nvSpPr>
            <p:cNvPr id="126" name="Google Shape;126;p4"/>
            <p:cNvSpPr/>
            <p:nvPr/>
          </p:nvSpPr>
          <p:spPr>
            <a:xfrm>
              <a:off x="2888505" y="965"/>
              <a:ext cx="1447452" cy="651424"/>
            </a:xfrm>
            <a:prstGeom prst="roundRect">
              <a:avLst>
                <a:gd fmla="val 10000" name="adj"/>
              </a:avLst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4"/>
            <p:cNvSpPr txBox="1"/>
            <p:nvPr/>
          </p:nvSpPr>
          <p:spPr>
            <a:xfrm>
              <a:off x="2907585" y="20045"/>
              <a:ext cx="1409292" cy="6132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tamaran"/>
                <a:buNone/>
              </a:pPr>
              <a:r>
                <a:rPr b="1" lang="es-ES" sz="1200">
                  <a:solidFill>
                    <a:schemeClr val="lt1"/>
                  </a:solidFill>
                  <a:latin typeface="Catamaran"/>
                  <a:ea typeface="Catamaran"/>
                  <a:cs typeface="Catamaran"/>
                  <a:sym typeface="Catamaran"/>
                </a:rPr>
                <a:t>UNIVERSIDAD DE ALMERÍA</a:t>
              </a: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3566512" y="652390"/>
              <a:ext cx="91440" cy="260569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27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29" name="Google Shape;129;p4"/>
            <p:cNvSpPr/>
            <p:nvPr/>
          </p:nvSpPr>
          <p:spPr>
            <a:xfrm>
              <a:off x="2675240" y="912959"/>
              <a:ext cx="1873982" cy="915831"/>
            </a:xfrm>
            <a:prstGeom prst="roundRect">
              <a:avLst>
                <a:gd fmla="val 10000" name="adj"/>
              </a:avLst>
            </a:prstGeom>
            <a:solidFill>
              <a:srgbClr val="00B0F0"/>
            </a:solidFill>
            <a:ln cap="flat" cmpd="sng" w="12700">
              <a:solidFill>
                <a:srgbClr val="E6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4"/>
            <p:cNvSpPr txBox="1"/>
            <p:nvPr/>
          </p:nvSpPr>
          <p:spPr>
            <a:xfrm>
              <a:off x="2702064" y="939783"/>
              <a:ext cx="1820334" cy="862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tamaran"/>
                <a:buNone/>
              </a:pPr>
              <a:r>
                <a:rPr b="1" lang="es-ES" sz="1000">
                  <a:solidFill>
                    <a:schemeClr val="lt1"/>
                  </a:solidFill>
                  <a:latin typeface="Catamaran"/>
                  <a:ea typeface="Catamaran"/>
                  <a:cs typeface="Catamaran"/>
                  <a:sym typeface="Catamaran"/>
                </a:rPr>
                <a:t>VICERRECTORADO DE POSTGRADO, Y RELACIONES INSTITUCIONALES</a:t>
              </a: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3566512" y="1828791"/>
              <a:ext cx="91440" cy="260569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32" name="Google Shape;132;p4"/>
            <p:cNvSpPr/>
            <p:nvPr/>
          </p:nvSpPr>
          <p:spPr>
            <a:xfrm>
              <a:off x="2461863" y="2089361"/>
              <a:ext cx="2300737" cy="970342"/>
            </a:xfrm>
            <a:prstGeom prst="roundRect">
              <a:avLst>
                <a:gd fmla="val 10000" name="adj"/>
              </a:avLst>
            </a:prstGeom>
            <a:solidFill>
              <a:srgbClr val="002060"/>
            </a:solidFill>
            <a:ln cap="flat" cmpd="sng" w="12700">
              <a:solidFill>
                <a:srgbClr val="E6E6E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4"/>
            <p:cNvSpPr txBox="1"/>
            <p:nvPr/>
          </p:nvSpPr>
          <p:spPr>
            <a:xfrm>
              <a:off x="2490283" y="2117781"/>
              <a:ext cx="2243897" cy="913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tamaran"/>
                <a:buNone/>
              </a:pPr>
              <a:r>
                <a:rPr b="1" lang="es-ES" sz="1200">
                  <a:solidFill>
                    <a:schemeClr val="lt1"/>
                  </a:solidFill>
                  <a:latin typeface="Catamaran"/>
                  <a:ea typeface="Catamaran"/>
                  <a:cs typeface="Catamaran"/>
                  <a:sym typeface="Catamaran"/>
                </a:rPr>
                <a:t>SERVICIO DE EMPLEABILIDAD, POLÍTICAS SOCIALES Y SOSTENIBILIDAD</a:t>
              </a:r>
              <a:endParaRPr b="1" sz="12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tamaran"/>
                <a:buNone/>
              </a:pPr>
              <a:r>
                <a:rPr b="1" lang="es-ES" sz="1200">
                  <a:solidFill>
                    <a:schemeClr val="lt1"/>
                  </a:solidFill>
                  <a:latin typeface="Catamaran"/>
                  <a:ea typeface="Catamaran"/>
                  <a:cs typeface="Catamaran"/>
                  <a:sym typeface="Catamaran"/>
                </a:rPr>
                <a:t>(SUE)</a:t>
              </a: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1383279" y="3059703"/>
              <a:ext cx="2228952" cy="260569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35" name="Google Shape;135;p4"/>
            <p:cNvSpPr/>
            <p:nvPr/>
          </p:nvSpPr>
          <p:spPr>
            <a:xfrm>
              <a:off x="791647" y="3320273"/>
              <a:ext cx="1183264" cy="651424"/>
            </a:xfrm>
            <a:prstGeom prst="roundRect">
              <a:avLst>
                <a:gd fmla="val 10000" name="adj"/>
              </a:avLst>
            </a:prstGeom>
            <a:solidFill>
              <a:srgbClr val="54813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4"/>
            <p:cNvSpPr txBox="1"/>
            <p:nvPr/>
          </p:nvSpPr>
          <p:spPr>
            <a:xfrm>
              <a:off x="810727" y="3339353"/>
              <a:ext cx="1145104" cy="6132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tamaran"/>
                <a:buNone/>
              </a:pPr>
              <a:r>
                <a:rPr b="1" lang="es-ES" sz="1100">
                  <a:solidFill>
                    <a:schemeClr val="lt1"/>
                  </a:solidFill>
                  <a:latin typeface="Catamaran"/>
                  <a:ea typeface="Catamaran"/>
                  <a:cs typeface="Catamaran"/>
                  <a:sym typeface="Catamaran"/>
                </a:rPr>
                <a:t>AGENCIA DE COLOCACIÓN</a:t>
              </a: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873741" y="3059703"/>
              <a:ext cx="738490" cy="260569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38" name="Google Shape;138;p4"/>
            <p:cNvSpPr/>
            <p:nvPr/>
          </p:nvSpPr>
          <p:spPr>
            <a:xfrm>
              <a:off x="2268053" y="3320273"/>
              <a:ext cx="1211376" cy="742760"/>
            </a:xfrm>
            <a:prstGeom prst="roundRect">
              <a:avLst>
                <a:gd fmla="val 10000" name="adj"/>
              </a:avLst>
            </a:prstGeom>
            <a:solidFill>
              <a:srgbClr val="A8D0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4"/>
            <p:cNvSpPr txBox="1"/>
            <p:nvPr/>
          </p:nvSpPr>
          <p:spPr>
            <a:xfrm>
              <a:off x="2289808" y="3342028"/>
              <a:ext cx="1167866" cy="699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tamaran"/>
                <a:buNone/>
              </a:pPr>
              <a:r>
                <a:rPr b="1" lang="es-ES" sz="1100">
                  <a:solidFill>
                    <a:schemeClr val="lt1"/>
                  </a:solidFill>
                  <a:latin typeface="Catamaran"/>
                  <a:ea typeface="Catamaran"/>
                  <a:cs typeface="Catamaran"/>
                  <a:sym typeface="Catamaran"/>
                </a:rPr>
                <a:t>ORIENTACIÓN PROFESIONAL</a:t>
              </a: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612232" y="3059703"/>
              <a:ext cx="648906" cy="26056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41" name="Google Shape;141;p4"/>
            <p:cNvSpPr/>
            <p:nvPr/>
          </p:nvSpPr>
          <p:spPr>
            <a:xfrm>
              <a:off x="3772570" y="3320273"/>
              <a:ext cx="977136" cy="651424"/>
            </a:xfrm>
            <a:prstGeom prst="roundRect">
              <a:avLst>
                <a:gd fmla="val 10000" name="adj"/>
              </a:avLst>
            </a:prstGeom>
            <a:solidFill>
              <a:srgbClr val="A8D0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4"/>
            <p:cNvSpPr txBox="1"/>
            <p:nvPr/>
          </p:nvSpPr>
          <p:spPr>
            <a:xfrm>
              <a:off x="3791650" y="3339353"/>
              <a:ext cx="938976" cy="6132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tamaran"/>
                <a:buNone/>
              </a:pPr>
              <a:r>
                <a:rPr b="1" lang="es-ES" sz="1100">
                  <a:solidFill>
                    <a:schemeClr val="lt1"/>
                  </a:solidFill>
                  <a:latin typeface="Catamaran"/>
                  <a:ea typeface="Catamaran"/>
                  <a:cs typeface="Catamaran"/>
                  <a:sym typeface="Catamaran"/>
                </a:rPr>
                <a:t>PRÁCTICAS EN EMPRESA</a:t>
              </a: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612232" y="3059703"/>
              <a:ext cx="2125600" cy="26056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44" name="Google Shape;144;p4"/>
            <p:cNvSpPr/>
            <p:nvPr/>
          </p:nvSpPr>
          <p:spPr>
            <a:xfrm>
              <a:off x="5042848" y="3320273"/>
              <a:ext cx="1389967" cy="651424"/>
            </a:xfrm>
            <a:prstGeom prst="roundRect">
              <a:avLst>
                <a:gd fmla="val 10000" name="adj"/>
              </a:avLst>
            </a:prstGeom>
            <a:solidFill>
              <a:srgbClr val="A8D0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4"/>
            <p:cNvSpPr txBox="1"/>
            <p:nvPr/>
          </p:nvSpPr>
          <p:spPr>
            <a:xfrm>
              <a:off x="5061928" y="3339353"/>
              <a:ext cx="1351807" cy="6132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tamaran"/>
                <a:buNone/>
              </a:pPr>
              <a:r>
                <a:rPr b="1" lang="es-ES" sz="1100">
                  <a:solidFill>
                    <a:schemeClr val="lt1"/>
                  </a:solidFill>
                  <a:latin typeface="Catamaran"/>
                  <a:ea typeface="Catamaran"/>
                  <a:cs typeface="Catamaran"/>
                  <a:sym typeface="Catamaran"/>
                </a:rPr>
                <a:t>EMPRENDIMIENTO</a:t>
              </a:r>
              <a:endParaRPr/>
            </a:p>
          </p:txBody>
        </p:sp>
      </p:grpSp>
      <p:sp>
        <p:nvSpPr>
          <p:cNvPr id="146" name="Google Shape;146;p4"/>
          <p:cNvSpPr txBox="1"/>
          <p:nvPr/>
        </p:nvSpPr>
        <p:spPr>
          <a:xfrm>
            <a:off x="3383824" y="5049669"/>
            <a:ext cx="4248472" cy="307777"/>
          </a:xfrm>
          <a:prstGeom prst="rect">
            <a:avLst/>
          </a:prstGeom>
          <a:solidFill>
            <a:srgbClr val="A8D08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tamaran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Catamaran"/>
                <a:ea typeface="Catamaran"/>
                <a:cs typeface="Catamaran"/>
                <a:sym typeface="Catamaran"/>
              </a:rPr>
              <a:t>FUNDACIÓN UNIVERSIDAD DE ALMERÍA (FUAL)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/>
          <p:nvPr>
            <p:ph idx="4294967295" type="title"/>
          </p:nvPr>
        </p:nvSpPr>
        <p:spPr>
          <a:xfrm>
            <a:off x="0" y="0"/>
            <a:ext cx="9144000" cy="1247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3000"/>
              <a:buFont typeface="Catamaran"/>
              <a:buNone/>
            </a:pPr>
            <a:r>
              <a:rPr b="1" lang="es-ES"/>
              <a:t>Orientación profesional</a:t>
            </a:r>
            <a:endParaRPr/>
          </a:p>
        </p:txBody>
      </p:sp>
      <p:sp>
        <p:nvSpPr>
          <p:cNvPr id="152" name="Google Shape;152;p5"/>
          <p:cNvSpPr txBox="1"/>
          <p:nvPr>
            <p:ph idx="4294967295" type="body"/>
          </p:nvPr>
        </p:nvSpPr>
        <p:spPr>
          <a:xfrm>
            <a:off x="6108192" y="1565031"/>
            <a:ext cx="2882939" cy="4364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24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s-ES" sz="1600">
                <a:latin typeface="Arial"/>
                <a:ea typeface="Arial"/>
                <a:cs typeface="Arial"/>
                <a:sym typeface="Arial"/>
              </a:rPr>
              <a:t>Este programa se encarga de realizar una atención individualizada con el objetivo de ayudar a sus estudiantes en su proceso de búsqueda de empleo.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s-ES" sz="1600">
                <a:latin typeface="Arial"/>
                <a:ea typeface="Arial"/>
                <a:cs typeface="Arial"/>
                <a:sym typeface="Arial"/>
              </a:rPr>
              <a:t>A través de un análisis de sus objetivos, intereses, expectativas y situación del mercado de trabajo. </a:t>
            </a:r>
            <a:endParaRPr/>
          </a:p>
        </p:txBody>
      </p:sp>
      <p:pic>
        <p:nvPicPr>
          <p:cNvPr id="153" name="Google Shape;15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341" y="1808871"/>
            <a:ext cx="4686300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 txBox="1"/>
          <p:nvPr>
            <p:ph type="ctrTitle"/>
          </p:nvPr>
        </p:nvSpPr>
        <p:spPr>
          <a:xfrm>
            <a:off x="0" y="153444"/>
            <a:ext cx="9144000" cy="6789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2800"/>
              <a:buFont typeface="Catamaran"/>
              <a:buNone/>
            </a:pPr>
            <a:r>
              <a:rPr b="1" lang="es-ES" sz="2800"/>
              <a:t>Datos de contacto</a:t>
            </a:r>
            <a:endParaRPr/>
          </a:p>
        </p:txBody>
      </p:sp>
      <p:sp>
        <p:nvSpPr>
          <p:cNvPr id="159" name="Google Shape;159;p6"/>
          <p:cNvSpPr txBox="1"/>
          <p:nvPr>
            <p:ph idx="1" type="subTitle"/>
          </p:nvPr>
        </p:nvSpPr>
        <p:spPr>
          <a:xfrm>
            <a:off x="85344" y="992776"/>
            <a:ext cx="4461718" cy="4859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4C74"/>
              </a:buClr>
              <a:buSzPct val="100000"/>
              <a:buNone/>
            </a:pPr>
            <a:r>
              <a:rPr b="1" lang="es-ES" sz="1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Cita previa Unidad de Orientación (Presencial u online)</a:t>
            </a:r>
            <a:endParaRPr b="1" sz="35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36"/>
              </a:spcBef>
              <a:spcAft>
                <a:spcPts val="0"/>
              </a:spcAft>
              <a:buClr>
                <a:srgbClr val="1C4C74"/>
              </a:buClr>
              <a:buSzPct val="100000"/>
              <a:buNone/>
            </a:pPr>
            <a:r>
              <a:rPr lang="es-ES" sz="2800">
                <a:latin typeface="Arial"/>
                <a:ea typeface="Arial"/>
                <a:cs typeface="Arial"/>
                <a:sym typeface="Arial"/>
              </a:rPr>
              <a:t>        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36"/>
              </a:spcBef>
              <a:spcAft>
                <a:spcPts val="0"/>
              </a:spcAft>
              <a:buClr>
                <a:srgbClr val="1C4C74"/>
              </a:buClr>
              <a:buSzPct val="100000"/>
              <a:buNone/>
            </a:pPr>
            <a:r>
              <a:rPr lang="es-ES" sz="2800">
                <a:latin typeface="Arial"/>
                <a:ea typeface="Arial"/>
                <a:cs typeface="Arial"/>
                <a:sym typeface="Arial"/>
              </a:rPr>
              <a:t>950 015 871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36"/>
              </a:spcBef>
              <a:spcAft>
                <a:spcPts val="0"/>
              </a:spcAft>
              <a:buClr>
                <a:srgbClr val="1C4C74"/>
              </a:buClr>
              <a:buSzPct val="100000"/>
              <a:buNone/>
            </a:pPr>
            <a:r>
              <a:rPr lang="es-ES" sz="2800">
                <a:latin typeface="Arial"/>
                <a:ea typeface="Arial"/>
                <a:cs typeface="Arial"/>
                <a:sym typeface="Arial"/>
              </a:rPr>
              <a:t>950 015 604</a:t>
            </a:r>
            <a:endParaRPr/>
          </a:p>
          <a:p>
            <a:pPr indent="0" lvl="1" marL="192087" rtl="0" algn="ctr">
              <a:lnSpc>
                <a:spcPct val="90000"/>
              </a:lnSpc>
              <a:spcBef>
                <a:spcPts val="814"/>
              </a:spcBef>
              <a:spcAft>
                <a:spcPts val="0"/>
              </a:spcAft>
              <a:buClr>
                <a:srgbClr val="1C4C74"/>
              </a:buClr>
              <a:buSzPct val="100000"/>
              <a:buNone/>
            </a:pPr>
            <a:r>
              <a:t/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192087" rtl="0" algn="ctr">
              <a:lnSpc>
                <a:spcPct val="90000"/>
              </a:lnSpc>
              <a:spcBef>
                <a:spcPts val="814"/>
              </a:spcBef>
              <a:spcAft>
                <a:spcPts val="0"/>
              </a:spcAft>
              <a:buClr>
                <a:srgbClr val="1C4C74"/>
              </a:buClr>
              <a:buSzPct val="100000"/>
              <a:buNone/>
            </a:pPr>
            <a:r>
              <a:rPr lang="es-E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Edificio Casa del Estudiante. 2ª planta.</a:t>
            </a:r>
            <a:endParaRPr/>
          </a:p>
          <a:p>
            <a:pPr indent="0" lvl="1" marL="192087" rtl="0" algn="ctr">
              <a:lnSpc>
                <a:spcPct val="90000"/>
              </a:lnSpc>
              <a:spcBef>
                <a:spcPts val="814"/>
              </a:spcBef>
              <a:spcAft>
                <a:spcPts val="0"/>
              </a:spcAft>
              <a:buClr>
                <a:srgbClr val="1C4C74"/>
              </a:buClr>
              <a:buSzPct val="100000"/>
              <a:buNone/>
            </a:pPr>
            <a:r>
              <a:rPr lang="es-E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Universidad de Almería</a:t>
            </a:r>
            <a:endParaRPr/>
          </a:p>
          <a:p>
            <a:pPr indent="0" lvl="1" marL="192087" rtl="0" algn="just">
              <a:lnSpc>
                <a:spcPct val="90000"/>
              </a:lnSpc>
              <a:spcBef>
                <a:spcPts val="1295"/>
              </a:spcBef>
              <a:spcAft>
                <a:spcPts val="0"/>
              </a:spcAft>
              <a:buClr>
                <a:srgbClr val="1C4C74"/>
              </a:buClr>
              <a:buSzPct val="100000"/>
              <a:buNone/>
            </a:pPr>
            <a:r>
              <a:t/>
            </a:r>
            <a:endParaRPr sz="3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90000"/>
              </a:lnSpc>
              <a:spcBef>
                <a:spcPts val="1295"/>
              </a:spcBef>
              <a:spcAft>
                <a:spcPts val="0"/>
              </a:spcAft>
              <a:buClr>
                <a:srgbClr val="1C4C74"/>
              </a:buClr>
              <a:buSzPct val="100000"/>
              <a:buNone/>
            </a:pPr>
            <a:r>
              <a:rPr lang="es-ES" sz="3500"/>
              <a:t> </a:t>
            </a:r>
            <a:r>
              <a:rPr lang="es-ES" sz="1900" u="sng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https://www.ual.es/universidad/serviciosgenerales/sue/orientacion</a:t>
            </a:r>
            <a:endParaRPr sz="35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60" name="Google Shape;160;p6"/>
          <p:cNvSpPr/>
          <p:nvPr/>
        </p:nvSpPr>
        <p:spPr>
          <a:xfrm>
            <a:off x="4454434" y="992777"/>
            <a:ext cx="4532812" cy="4770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9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Personal técnico del Programa de Orientación de la Fundación de la UAL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900" u="none" cap="none" strike="noStrike">
                <a:solidFill>
                  <a:srgbClr val="005828"/>
                </a:solidFill>
                <a:latin typeface="Arial"/>
                <a:ea typeface="Arial"/>
                <a:cs typeface="Arial"/>
                <a:sym typeface="Arial"/>
              </a:rPr>
              <a:t>Juan Manuel López López </a:t>
            </a:r>
            <a:r>
              <a:rPr b="0" i="0" lang="es-E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s-E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b="0" i="0" lang="es-ES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Juanmalopez11</a:t>
            </a:r>
            <a:r>
              <a:rPr b="1" i="0" lang="es-E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E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 </a:t>
            </a:r>
            <a:endParaRPr/>
          </a:p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ES" sz="19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jlopezm@fundacionual.es</a:t>
            </a:r>
            <a:r>
              <a:rPr b="0" i="0" lang="es-E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950 015 604</a:t>
            </a:r>
            <a:endParaRPr/>
          </a:p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900" u="none" cap="none" strike="noStrike">
                <a:solidFill>
                  <a:srgbClr val="005828"/>
                </a:solidFill>
                <a:latin typeface="Arial"/>
                <a:ea typeface="Arial"/>
                <a:cs typeface="Arial"/>
                <a:sym typeface="Arial"/>
              </a:rPr>
              <a:t>Elena Crespo Martínez </a:t>
            </a:r>
            <a:endParaRPr/>
          </a:p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es-ES" sz="19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b="0" i="0" lang="es-ES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Elena_Crespo_ </a:t>
            </a:r>
            <a:r>
              <a:rPr b="0" i="0" lang="es-E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  </a:t>
            </a:r>
            <a:endParaRPr/>
          </a:p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9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ecrespo@fundacionual.es</a:t>
            </a:r>
            <a:r>
              <a:rPr b="0" i="0" lang="es-E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950 015 871</a:t>
            </a:r>
            <a:endParaRPr/>
          </a:p>
        </p:txBody>
      </p:sp>
      <p:sp>
        <p:nvSpPr>
          <p:cNvPr id="161" name="Google Shape;161;p6"/>
          <p:cNvSpPr/>
          <p:nvPr/>
        </p:nvSpPr>
        <p:spPr>
          <a:xfrm>
            <a:off x="4585122" y="871738"/>
            <a:ext cx="4547062" cy="5238916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0" y="871738"/>
            <a:ext cx="4585122" cy="5238915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63" name="Google Shape;16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4031" y="2554870"/>
            <a:ext cx="560714" cy="56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6322" y="2007070"/>
            <a:ext cx="560714" cy="560714"/>
          </a:xfrm>
          <a:prstGeom prst="rect">
            <a:avLst/>
          </a:prstGeom>
          <a:noFill/>
          <a:ln>
            <a:noFill/>
          </a:ln>
        </p:spPr>
      </p:pic>
      <p:sp>
        <p:nvSpPr>
          <p:cNvPr descr="Ubicación Icono Ilustraciones Svg, Vectoriales, Clip Art Vectorizado Libre  De Derechos. Image 62144284." id="165" name="Google Shape;165;p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descr="Ubicación Icono Ilustraciones Svg, Vectoriales, Clip Art Vectorizado Libre  De Derechos. Image 62144284." id="166" name="Google Shape;166;p6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descr="Ubicación - Iconos gratis de señales" id="167" name="Google Shape;167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5730" y="3721755"/>
            <a:ext cx="477045" cy="4770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o De Correo Electrónico Ilustraciones Svg, Vectoriales, Clip Art  Vectorizado Libre De Derechos. Image 57158662." id="168" name="Google Shape;168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05158" y="3043516"/>
            <a:ext cx="293121" cy="29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62678" y="3340155"/>
            <a:ext cx="381600" cy="38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o De Correo Electrónico Ilustraciones Svg, Vectoriales, Clip Art  Vectorizado Libre De Derechos. Image 57158662." id="170" name="Google Shape;170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42167" y="5094255"/>
            <a:ext cx="290977" cy="29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10318" y="5385232"/>
            <a:ext cx="333960" cy="333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 txBox="1"/>
          <p:nvPr>
            <p:ph type="ctrTitle"/>
          </p:nvPr>
        </p:nvSpPr>
        <p:spPr>
          <a:xfrm>
            <a:off x="1166799" y="294393"/>
            <a:ext cx="6315891" cy="4713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2800"/>
              <a:buFont typeface="Catamaran"/>
              <a:buNone/>
            </a:pPr>
            <a:r>
              <a:rPr b="1" lang="es-ES" sz="2800"/>
              <a:t>Prácticas en Empresa</a:t>
            </a:r>
            <a:endParaRPr/>
          </a:p>
        </p:txBody>
      </p:sp>
      <p:grpSp>
        <p:nvGrpSpPr>
          <p:cNvPr id="177" name="Google Shape;177;p7"/>
          <p:cNvGrpSpPr/>
          <p:nvPr/>
        </p:nvGrpSpPr>
        <p:grpSpPr>
          <a:xfrm>
            <a:off x="505523" y="1243701"/>
            <a:ext cx="8326438" cy="4456668"/>
            <a:chOff x="2603" y="141412"/>
            <a:chExt cx="8326438" cy="4456668"/>
          </a:xfrm>
        </p:grpSpPr>
        <p:sp>
          <p:nvSpPr>
            <p:cNvPr id="178" name="Google Shape;178;p7"/>
            <p:cNvSpPr/>
            <p:nvPr/>
          </p:nvSpPr>
          <p:spPr>
            <a:xfrm>
              <a:off x="2603" y="141412"/>
              <a:ext cx="2538548" cy="582122"/>
            </a:xfrm>
            <a:prstGeom prst="rect">
              <a:avLst/>
            </a:prstGeom>
            <a:solidFill>
              <a:srgbClr val="A50B82"/>
            </a:solidFill>
            <a:ln cap="rnd" cmpd="sng" w="15875">
              <a:solidFill>
                <a:srgbClr val="A50B8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7"/>
            <p:cNvSpPr txBox="1"/>
            <p:nvPr/>
          </p:nvSpPr>
          <p:spPr>
            <a:xfrm>
              <a:off x="2603" y="141412"/>
              <a:ext cx="2538548" cy="5821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5000" lIns="113775" spcFirstLastPara="1" rIns="113775" wrap="square" tIns="65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entury Gothic"/>
                <a:buNone/>
              </a:pPr>
              <a:r>
                <a:rPr lang="es-ES" sz="16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CURRICULARES</a:t>
              </a: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2603" y="723534"/>
              <a:ext cx="2538548" cy="3864960"/>
            </a:xfrm>
            <a:prstGeom prst="rect">
              <a:avLst/>
            </a:prstGeom>
            <a:solidFill>
              <a:srgbClr val="E0CAD8">
                <a:alpha val="89803"/>
              </a:srgbClr>
            </a:solidFill>
            <a:ln cap="rnd" cmpd="sng" w="15875">
              <a:solidFill>
                <a:srgbClr val="E0CA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7"/>
            <p:cNvSpPr txBox="1"/>
            <p:nvPr/>
          </p:nvSpPr>
          <p:spPr>
            <a:xfrm>
              <a:off x="2603" y="723534"/>
              <a:ext cx="2538548" cy="3864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8000" lIns="85325" spcFirstLastPara="1" rIns="113775" wrap="square" tIns="853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Naturaleza formativa.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Realizada por los estudiantes universitarios y supervisada por las universidades.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Objetivos: Aplicar y complementar los conocimientos adquiridos en su formación académica, consiguiendo de esa forma cierta adquisición de competencias, para el ejercicio de actividades profesionales.</a:t>
              </a: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2896548" y="141412"/>
              <a:ext cx="2538548" cy="582122"/>
            </a:xfrm>
            <a:prstGeom prst="rect">
              <a:avLst/>
            </a:prstGeom>
            <a:solidFill>
              <a:srgbClr val="11967B"/>
            </a:solidFill>
            <a:ln cap="rnd" cmpd="sng" w="15875">
              <a:solidFill>
                <a:srgbClr val="11967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7"/>
            <p:cNvSpPr txBox="1"/>
            <p:nvPr/>
          </p:nvSpPr>
          <p:spPr>
            <a:xfrm>
              <a:off x="2896548" y="141412"/>
              <a:ext cx="2538548" cy="5821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5000" lIns="113775" spcFirstLastPara="1" rIns="113775" wrap="square" tIns="65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entury Gothic"/>
                <a:buNone/>
              </a:pPr>
              <a:r>
                <a:rPr lang="es-ES" sz="16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EXTRACURRICULARES</a:t>
              </a: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2896967" y="733120"/>
              <a:ext cx="2518773" cy="3864960"/>
            </a:xfrm>
            <a:prstGeom prst="rect">
              <a:avLst/>
            </a:prstGeom>
            <a:solidFill>
              <a:srgbClr val="CADBD6">
                <a:alpha val="89803"/>
              </a:srgbClr>
            </a:solidFill>
            <a:ln cap="rnd" cmpd="sng" w="15875">
              <a:solidFill>
                <a:srgbClr val="CADBD6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7"/>
            <p:cNvSpPr txBox="1"/>
            <p:nvPr/>
          </p:nvSpPr>
          <p:spPr>
            <a:xfrm>
              <a:off x="2896967" y="733120"/>
              <a:ext cx="2518773" cy="3864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8000" lIns="85325" spcFirstLastPara="1" rIns="113775" wrap="square" tIns="853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Posibilitar a estudiantes que tienen más del 50% de la carga lectiva superada un primer contacto con el mundo laboral.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 través de un periodo de prácticas no superior a 6 meses.</a:t>
              </a: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790493" y="141412"/>
              <a:ext cx="2538548" cy="582122"/>
            </a:xfrm>
            <a:prstGeom prst="rect">
              <a:avLst/>
            </a:prstGeom>
            <a:solidFill>
              <a:srgbClr val="689E1C"/>
            </a:solidFill>
            <a:ln cap="rnd" cmpd="sng" w="15875">
              <a:solidFill>
                <a:srgbClr val="689E1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7"/>
            <p:cNvSpPr txBox="1"/>
            <p:nvPr/>
          </p:nvSpPr>
          <p:spPr>
            <a:xfrm>
              <a:off x="5790493" y="141412"/>
              <a:ext cx="2538548" cy="5821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5000" lIns="113775" spcFirstLastPara="1" rIns="113775" wrap="square" tIns="65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entury Gothic"/>
                <a:buNone/>
              </a:pPr>
              <a:r>
                <a:rPr lang="es-ES" sz="16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EXTRACURRICULARES EN LA UNIVERSIDAD</a:t>
              </a: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5790493" y="723534"/>
              <a:ext cx="2538548" cy="3864960"/>
            </a:xfrm>
            <a:prstGeom prst="rect">
              <a:avLst/>
            </a:prstGeom>
            <a:solidFill>
              <a:srgbClr val="D3DECB">
                <a:alpha val="89803"/>
              </a:srgbClr>
            </a:solidFill>
            <a:ln cap="rnd" cmpd="sng" w="15875">
              <a:solidFill>
                <a:srgbClr val="D3DECB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7"/>
            <p:cNvSpPr txBox="1"/>
            <p:nvPr/>
          </p:nvSpPr>
          <p:spPr>
            <a:xfrm>
              <a:off x="5790493" y="723534"/>
              <a:ext cx="2538548" cy="3864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8000" lIns="85325" spcFirstLastPara="1" rIns="113775" wrap="square" tIns="853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Posibilita a las personas beneficiarias que consigan una experiencia que les habilite para su posterior incorporación al ejercicio profesional de manera más rápida y eficaz.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Estancia de 6 meses en la Universidad de Almería, ya sea en un grupo de Investigación, Departamento, Unidad Administrativa, Servicio, Secretariado o Vicerrectorado.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/>
          <p:nvPr>
            <p:ph idx="4294967295" type="title"/>
          </p:nvPr>
        </p:nvSpPr>
        <p:spPr>
          <a:xfrm>
            <a:off x="1363629" y="237995"/>
            <a:ext cx="6400800" cy="5683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3000"/>
              <a:buFont typeface="Catamaran"/>
              <a:buNone/>
            </a:pPr>
            <a:r>
              <a:rPr b="1" lang="es-ES"/>
              <a:t>Prácticas en Empresa</a:t>
            </a:r>
            <a:endParaRPr/>
          </a:p>
        </p:txBody>
      </p:sp>
      <p:sp>
        <p:nvSpPr>
          <p:cNvPr id="195" name="Google Shape;195;p8"/>
          <p:cNvSpPr txBox="1"/>
          <p:nvPr>
            <p:ph idx="4294967295" type="body"/>
          </p:nvPr>
        </p:nvSpPr>
        <p:spPr>
          <a:xfrm>
            <a:off x="0" y="949569"/>
            <a:ext cx="8871438" cy="4133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s-ES" sz="2400">
                <a:latin typeface="Arial"/>
                <a:ea typeface="Arial"/>
                <a:cs typeface="Arial"/>
                <a:sym typeface="Arial"/>
              </a:rPr>
              <a:t>PROCEDIMIENTO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Inscribirse través de Internet en la base de datos que para tal efecto dispone el Servicio de Empleabilidad, Políticas Sociales y Sostenibilidad de la Universidad de Almería.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s-ES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https://ual.portalicaro.es/</a:t>
            </a:r>
            <a:r>
              <a:rPr b="1" lang="es-ES" sz="24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96" name="Google Shape;196;p8"/>
          <p:cNvPicPr preferRelativeResize="0"/>
          <p:nvPr/>
        </p:nvPicPr>
        <p:blipFill rotWithShape="1">
          <a:blip r:embed="rId4">
            <a:alphaModFix/>
          </a:blip>
          <a:srcRect b="36611" l="25965" r="25760" t="10408"/>
          <a:stretch/>
        </p:blipFill>
        <p:spPr>
          <a:xfrm>
            <a:off x="2924896" y="3971699"/>
            <a:ext cx="3278265" cy="2025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rl - Iconos gratis de web" id="197" name="Google Shape;19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02422" y="3321067"/>
            <a:ext cx="650631" cy="650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"/>
          <p:cNvSpPr txBox="1"/>
          <p:nvPr>
            <p:ph type="ctrTitle"/>
          </p:nvPr>
        </p:nvSpPr>
        <p:spPr>
          <a:xfrm>
            <a:off x="587972" y="285041"/>
            <a:ext cx="7827277" cy="6527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195"/>
              </a:buClr>
              <a:buSzPts val="4000"/>
              <a:buFont typeface="Catamaran"/>
              <a:buNone/>
            </a:pPr>
            <a:r>
              <a:rPr b="1" lang="es-ES" sz="4000"/>
              <a:t>BECAS TALENTO –D-UAL</a:t>
            </a:r>
            <a:endParaRPr/>
          </a:p>
        </p:txBody>
      </p:sp>
      <p:grpSp>
        <p:nvGrpSpPr>
          <p:cNvPr id="204" name="Google Shape;204;p9"/>
          <p:cNvGrpSpPr/>
          <p:nvPr/>
        </p:nvGrpSpPr>
        <p:grpSpPr>
          <a:xfrm>
            <a:off x="505396" y="964990"/>
            <a:ext cx="7599837" cy="4560036"/>
            <a:chOff x="2430" y="2436"/>
            <a:chExt cx="7599837" cy="4560036"/>
          </a:xfrm>
        </p:grpSpPr>
        <p:sp>
          <p:nvSpPr>
            <p:cNvPr id="205" name="Google Shape;205;p9"/>
            <p:cNvSpPr/>
            <p:nvPr/>
          </p:nvSpPr>
          <p:spPr>
            <a:xfrm>
              <a:off x="2430" y="2436"/>
              <a:ext cx="4264227" cy="1676177"/>
            </a:xfrm>
            <a:prstGeom prst="roundRect">
              <a:avLst>
                <a:gd fmla="val 10000" name="adj"/>
              </a:avLst>
            </a:prstGeom>
            <a:solidFill>
              <a:srgbClr val="007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9"/>
            <p:cNvSpPr txBox="1"/>
            <p:nvPr/>
          </p:nvSpPr>
          <p:spPr>
            <a:xfrm>
              <a:off x="51524" y="51530"/>
              <a:ext cx="4166039" cy="1577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lang="es-ES" sz="1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Objetivo</a:t>
              </a:r>
              <a:r>
                <a:rPr lang="es-ES" sz="1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 Tiene por objeto la cualificación profesional de  estudiantes universitarios a través de un régimen de alternancia de actividad laboral retribuida en una empresa con actividad formativa recibida en el marco de su formación universitaria.</a:t>
              </a: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6592" y="1837427"/>
              <a:ext cx="4255902" cy="2725045"/>
            </a:xfrm>
            <a:prstGeom prst="roundRect">
              <a:avLst>
                <a:gd fmla="val 10000" name="adj"/>
              </a:avLst>
            </a:prstGeom>
            <a:solidFill>
              <a:srgbClr val="00B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9"/>
            <p:cNvSpPr txBox="1"/>
            <p:nvPr/>
          </p:nvSpPr>
          <p:spPr>
            <a:xfrm>
              <a:off x="86406" y="1917241"/>
              <a:ext cx="4096274" cy="25654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s-E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Este programa se hace en 4º curso de Grado. 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s-E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 estancia se divide en dos periodos de 6 meses cada uno:                                            </a:t>
              </a:r>
              <a:r>
                <a:rPr b="1" lang="es-E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El primero: </a:t>
              </a:r>
              <a:r>
                <a:rPr lang="es-E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abarca la enseñanza oficial, que se reconocen en términos de las asignaturas oficiales, en las prácticas curriculares y en la posibilidad de realización del Trabajo Fin de Estudios</a:t>
              </a:r>
              <a:r>
                <a:rPr b="1" lang="es-E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.                                                                   El segundo periodo</a:t>
              </a:r>
              <a:r>
                <a:rPr lang="es-E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 Prácticas Extracurriculares</a:t>
              </a: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4732062" y="3052794"/>
              <a:ext cx="2870205" cy="1326543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9"/>
            <p:cNvSpPr txBox="1"/>
            <p:nvPr/>
          </p:nvSpPr>
          <p:spPr>
            <a:xfrm>
              <a:off x="4770915" y="3091647"/>
              <a:ext cx="2792499" cy="12488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Las prácticas están tutorizadas por un tutor académico.</a:t>
              </a:r>
              <a:r>
                <a:rPr b="1" lang="es-ES" sz="1800" u="sng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hlinkClick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 </a:t>
              </a:r>
              <a:endParaRPr b="1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La UAL concede 20 becas Talento D-UAL-Empresa - UALNEWS" id="211" name="Google Shape;211;p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02698" y="937754"/>
            <a:ext cx="3112551" cy="237104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212" name="Google Shape;212;p9"/>
          <p:cNvSpPr txBox="1"/>
          <p:nvPr/>
        </p:nvSpPr>
        <p:spPr>
          <a:xfrm>
            <a:off x="728751" y="5552263"/>
            <a:ext cx="749765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QUIEN VAYA A PARTICIPAR EN ESTE PROGRAMA, QUE NO REALICE LAS P. CURRICULARES EN EL PRIMER CUATRIMESTRE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2018-03-07T11:18:53Z</dcterms:created>
  <dc:creator>Kuka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0x01010011EFCF7E409075418D93116C2B5F6284</vt:lpwstr>
  </property>
</Properties>
</file>