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926638"/>
  <p:embeddedFontLst>
    <p:embeddedFont>
      <p:font typeface="Catamaran" panose="00000500000000000000" pitchFamily="2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M/1fJJP+iEPYF2n7xkyUU5wJ4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685302-89D7-4DD6-89DF-5EAB30FDDF86}">
  <a:tblStyle styleId="{33685302-89D7-4DD6-89DF-5EAB30FDDF8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9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0" name="Google Shape;190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949678e3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35949678e33_0_2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35949678e33_0_2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3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839f308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2839f308b8_0_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2839f308b8_0_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839f308b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32839f308b8_0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32839f308b8_0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839f308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32839f308b8_0_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32839f308b8_0_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839f308b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2839f308b8_0_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2839f308b8_0_3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0" name="Google Shape;80;p48"/>
          <p:cNvSpPr/>
          <p:nvPr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3200"/>
              <a:buFont typeface="Catamar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8" name="Google Shape;88;p49"/>
          <p:cNvSpPr/>
          <p:nvPr/>
        </p:nvSpPr>
        <p:spPr>
          <a:xfrm>
            <a:off x="720276" y="2026943"/>
            <a:ext cx="280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3200"/>
              <a:buFont typeface="Catamar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6" name="Google Shape;96;p50"/>
          <p:cNvSpPr/>
          <p:nvPr/>
        </p:nvSpPr>
        <p:spPr>
          <a:xfrm>
            <a:off x="720276" y="2026943"/>
            <a:ext cx="280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artado y títulos">
  <p:cSld name="Apartado y títul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0"/>
          <p:cNvSpPr txBox="1"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6916" y="5989670"/>
            <a:ext cx="1623603" cy="67331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0"/>
          <p:cNvSpPr txBox="1">
            <a:spLocks noGrp="1"/>
          </p:cNvSpPr>
          <p:nvPr>
            <p:ph type="title"/>
          </p:nvPr>
        </p:nvSpPr>
        <p:spPr>
          <a:xfrm>
            <a:off x="3476175" y="2047874"/>
            <a:ext cx="1623604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  <a:defRPr sz="1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SUE UAL">
  <p:cSld name="1_DISEÑO SUE UA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6000"/>
              <a:buFont typeface="Catamar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37" name="Google Shape;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3383" y="6064000"/>
            <a:ext cx="1217702" cy="67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3"/>
          <p:cNvPicPr preferRelativeResize="0"/>
          <p:nvPr/>
        </p:nvPicPr>
        <p:blipFill rotWithShape="1">
          <a:blip r:embed="rId3">
            <a:alphaModFix/>
          </a:blip>
          <a:srcRect l="36795" t="7768" r="36872" b="41941"/>
          <a:stretch/>
        </p:blipFill>
        <p:spPr>
          <a:xfrm>
            <a:off x="2986308" y="533400"/>
            <a:ext cx="3209926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3"/>
          <p:cNvSpPr/>
          <p:nvPr/>
        </p:nvSpPr>
        <p:spPr>
          <a:xfrm>
            <a:off x="1185" y="4391026"/>
            <a:ext cx="9143111" cy="2466974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0" name="Google Shape;40;p43"/>
          <p:cNvSpPr txBox="1">
            <a:spLocks noGrp="1"/>
          </p:cNvSpPr>
          <p:nvPr>
            <p:ph type="title"/>
          </p:nvPr>
        </p:nvSpPr>
        <p:spPr>
          <a:xfrm>
            <a:off x="0" y="4273800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tamaran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subTitle" idx="1"/>
          </p:nvPr>
        </p:nvSpPr>
        <p:spPr>
          <a:xfrm>
            <a:off x="0" y="5665517"/>
            <a:ext cx="9144000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42" name="Google Shape;42;p43"/>
          <p:cNvCxnSpPr/>
          <p:nvPr/>
        </p:nvCxnSpPr>
        <p:spPr>
          <a:xfrm>
            <a:off x="3924000" y="5603547"/>
            <a:ext cx="1327741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6000"/>
              <a:buFont typeface="Catamar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6" name="Google Shape;56;p45"/>
          <p:cNvSpPr/>
          <p:nvPr/>
        </p:nvSpPr>
        <p:spPr>
          <a:xfrm>
            <a:off x="718004" y="4551068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4" name="Google Shape;64;p46"/>
          <p:cNvSpPr/>
          <p:nvPr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4" name="Google Shape;74;p47"/>
          <p:cNvSpPr/>
          <p:nvPr/>
        </p:nvSpPr>
        <p:spPr>
          <a:xfrm>
            <a:off x="718005" y="168903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3000"/>
              <a:buFont typeface="Catamaran"/>
              <a:buNone/>
              <a:defRPr sz="3000" b="0" i="0" u="none" strike="noStrike" cap="none">
                <a:solidFill>
                  <a:srgbClr val="326195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" name="Google Shape;15;p38"/>
          <p:cNvSpPr/>
          <p:nvPr/>
        </p:nvSpPr>
        <p:spPr>
          <a:xfrm>
            <a:off x="1185" y="6116128"/>
            <a:ext cx="9142815" cy="741871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6" name="Google Shape;16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60198" y="6130642"/>
            <a:ext cx="1623603" cy="6733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eg-social.gob.es/wps/portal/importass/importass/inici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erreiro@fundacionual.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mjusticia.gob.es/es/tramites/certificado-registro-centra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l.es/application/files/5017/1584/0727/PROTOCOLO_DE_ACTUACION_EN_CASO_DE_AT_Y_EP_DE_PFNR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erreiro@fundacionual.e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gimeno@ual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ferreiro@fundacionual.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gimeno@ual.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mpleo@ual.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eli/es/rd/2014/07/11/59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oe.es/buscar/act.php?id=BOE-A-2023-6967" TargetMode="External"/><Relationship Id="rId4" Type="http://schemas.openxmlformats.org/officeDocument/2006/relationships/hyperlink" Target="https://www.ual.es/application/files/8916/5641/2539/NORMATIVA_DE_PRACTICAS_ACADEMICAS_EXTERNAS_10_06_2022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49" y="126749"/>
            <a:ext cx="8682301" cy="5264125"/>
          </a:xfrm>
          <a:prstGeom prst="rect">
            <a:avLst/>
          </a:prstGeom>
          <a:noFill/>
          <a:ln>
            <a:noFill/>
          </a:ln>
          <a:effectLst>
            <a:outerShdw blurRad="266700" dist="76200" dir="6600000" algn="ctr" rotWithShape="0">
              <a:srgbClr val="000000">
                <a:alpha val="40784"/>
              </a:srgbClr>
            </a:outerShdw>
          </a:effectLst>
        </p:spPr>
      </p:pic>
      <p:sp>
        <p:nvSpPr>
          <p:cNvPr id="102" name="Google Shape;102;p1"/>
          <p:cNvSpPr txBox="1">
            <a:spLocks noGrp="1"/>
          </p:cNvSpPr>
          <p:nvPr>
            <p:ph type="subTitle" idx="4294967295"/>
          </p:nvPr>
        </p:nvSpPr>
        <p:spPr>
          <a:xfrm>
            <a:off x="230798" y="912971"/>
            <a:ext cx="8682300" cy="29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600"/>
              <a:buFont typeface="Arial"/>
              <a:buNone/>
            </a:pPr>
            <a:r>
              <a:rPr lang="es-ES" sz="6100" b="1" i="0" u="none" strike="noStrike" cap="none">
                <a:solidFill>
                  <a:srgbClr val="1F3864"/>
                </a:solidFill>
                <a:latin typeface="Catamaran"/>
                <a:ea typeface="Catamaran"/>
                <a:cs typeface="Catamaran"/>
                <a:sym typeface="Catamaran"/>
              </a:rPr>
              <a:t>UNIVERSIDAD DE ALMERÍA</a:t>
            </a: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3864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30700" y="2803500"/>
            <a:ext cx="8682300" cy="1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4300" b="1" i="0" u="none" strike="noStrike" cap="none">
                <a:solidFill>
                  <a:srgbClr val="1F3864"/>
                </a:solidFill>
                <a:latin typeface="Catamaran"/>
                <a:ea typeface="Catamaran"/>
                <a:cs typeface="Catamaran"/>
                <a:sym typeface="Catamaran"/>
              </a:rPr>
              <a:t>PEPA MARTÍN FERREIRO</a:t>
            </a:r>
            <a:endParaRPr sz="4300" b="1" i="0" u="none" strike="noStrike" cap="none">
              <a:solidFill>
                <a:srgbClr val="1F3864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b="1" i="0" u="none" strike="noStrike" cap="none">
                <a:solidFill>
                  <a:srgbClr val="1F3864"/>
                </a:solidFill>
                <a:latin typeface="Catamaran"/>
                <a:ea typeface="Catamaran"/>
                <a:cs typeface="Catamaran"/>
                <a:sym typeface="Catamaran"/>
              </a:rPr>
              <a:t>FUNDACIÓN DE LA UNIVERSIDAD DE ALMERÍA</a:t>
            </a:r>
            <a:endParaRPr sz="2000" b="1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571500" y="1928813"/>
            <a:ext cx="73580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900113" y="3555177"/>
            <a:ext cx="6958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1439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07659" y="150288"/>
            <a:ext cx="817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INSCRIPCIÓN DESDE CAMPUS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75" y="1178925"/>
            <a:ext cx="8738050" cy="475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9"/>
          <p:cNvCxnSpPr/>
          <p:nvPr/>
        </p:nvCxnSpPr>
        <p:spPr>
          <a:xfrm flipH="1">
            <a:off x="4788024" y="2383676"/>
            <a:ext cx="657225" cy="2857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571500" y="1928813"/>
            <a:ext cx="73580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900113" y="3555177"/>
            <a:ext cx="6958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1439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483517" y="188638"/>
            <a:ext cx="81769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Catamaran"/>
                <a:ea typeface="Catamaran"/>
                <a:cs typeface="Catamaran"/>
                <a:sym typeface="Catamaran"/>
              </a:rPr>
              <a:t>PRÁCTICAS CURRICULARES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Catamaran"/>
              <a:buNone/>
            </a:pPr>
            <a:r>
              <a:rPr lang="es-ES" sz="2000" b="1" i="0" u="none" strike="noStrike" cap="none">
                <a:solidFill>
                  <a:srgbClr val="8DA9DB"/>
                </a:solidFill>
                <a:latin typeface="Catamaran"/>
                <a:ea typeface="Catamaran"/>
                <a:cs typeface="Catamaran"/>
                <a:sym typeface="Catamaran"/>
              </a:rPr>
              <a:t>INSCRIPCIÓN DESDE ÍCARO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043608" y="2060848"/>
            <a:ext cx="792088" cy="7200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724128" y="3519173"/>
            <a:ext cx="792088" cy="7200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340610"/>
            <a:ext cx="9144001" cy="4227816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5881" y="360456"/>
            <a:ext cx="487363" cy="487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179" name="Google Shape;179;p7"/>
          <p:cNvCxnSpPr/>
          <p:nvPr/>
        </p:nvCxnSpPr>
        <p:spPr>
          <a:xfrm>
            <a:off x="5724128" y="3519173"/>
            <a:ext cx="220543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250" y="1360350"/>
            <a:ext cx="8773499" cy="44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1115616" y="188640"/>
            <a:ext cx="6768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SOLICITUD DE PRÁCTICAS CURRICULARES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INSCRIPCIÓN DESDE ICARO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0"/>
          <p:cNvCxnSpPr/>
          <p:nvPr/>
        </p:nvCxnSpPr>
        <p:spPr>
          <a:xfrm flipH="1">
            <a:off x="1418800" y="2749075"/>
            <a:ext cx="1310700" cy="264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/>
          <p:nvPr/>
        </p:nvSpPr>
        <p:spPr>
          <a:xfrm>
            <a:off x="407200" y="257700"/>
            <a:ext cx="8563800" cy="53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1D4F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OBLIGATORIO INTRODUCIR DATOS SEGURIDAD SOCIAL EN ICARO</a:t>
            </a:r>
            <a:endParaRPr sz="2800" b="0" i="0" u="none" strike="noStrike" cap="non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dispone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dicho número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puede obtenerlo a través de los siguientes procedimientos: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Arial"/>
              <a:buChar char="●"/>
            </a:pP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c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ertificado digital, clave permanente, sms o clave pin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través del Portal de la TGSS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“IMPORTASS”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https://portal.seg-social.gob.es/wps/portal/importass/importass/inicio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Arial"/>
              <a:buChar char="●"/>
            </a:pP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bien, a través del servicio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“enviar una solicitud” 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existente en el Portal de la TGSS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“IMPORTASS”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lo obtenga, rellénalo dentro de sus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“Datos Personales”</a:t>
            </a:r>
            <a:r>
              <a:rPr lang="es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su perfil de </a:t>
            </a: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ICARO.</a:t>
            </a:r>
            <a:endParaRPr sz="1700" b="1" i="0" u="none" strike="noStrike" cap="non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1152144" y="1463041"/>
            <a:ext cx="7479792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ES" sz="19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 El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documento identificativo </a:t>
            </a:r>
            <a:r>
              <a:rPr lang="es-ES" sz="19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de matrícula e ICARO debe coincidir para que no se pierda la conexión con gestión académica.</a:t>
            </a:r>
            <a:endParaRPr/>
          </a:p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ES" sz="19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Se creará un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ticket</a:t>
            </a:r>
            <a:r>
              <a:rPr lang="es-ES" sz="19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 para realizar dicho cambio a la universidad y se dirigirá a Documentación y cobros dentro de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Mi secretaría</a:t>
            </a:r>
            <a:endParaRPr/>
          </a:p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ES" sz="19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Una vez cambiado a NIE el documento de matrícula, para que se unifiquen en ICARO ambos perfiles, en el caso de haberlos, se pone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ticket</a:t>
            </a:r>
            <a:r>
              <a:rPr lang="es-ES" sz="19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 dirigido a </a:t>
            </a:r>
            <a:r>
              <a:rPr lang="es-ES" sz="1900" b="1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rPr>
              <a:t>prácticas de empresa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1947672" y="466344"/>
            <a:ext cx="50383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ALUMNOS EXTRANJEROS SIN NIE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3494050" y="1708549"/>
            <a:ext cx="16236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</a:pPr>
            <a:r>
              <a:rPr lang="es-ES"/>
              <a:t>3</a:t>
            </a: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ADJUDICACIÓN DE PUESTOS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 descr="Programas de becas Repsol para estudiantes y graduados | Reps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551" y="4090424"/>
            <a:ext cx="6725026" cy="18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372125" y="435976"/>
            <a:ext cx="81978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PARTICIPACIÓN CON OFERTA PERFILADA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40200" y="1418487"/>
            <a:ext cx="83817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s-ES" sz="3200" b="0" i="0" u="none" strike="noStrike" cap="none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	</a:t>
            </a:r>
            <a:endParaRPr sz="32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46674" algn="just" rtl="0">
              <a:lnSpc>
                <a:spcPct val="110000"/>
              </a:lnSpc>
              <a:spcBef>
                <a:spcPts val="30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Estudiante con empresa contactada. Debe comunicar a </a:t>
            </a:r>
            <a:r>
              <a:rPr lang="es-ES" sz="2399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ferreiro@fundacionual.es</a:t>
            </a: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a la coordinadora los datos relativos a la oferta, que debe tener el visto bueno de la coordinadora.</a:t>
            </a:r>
            <a:endParaRPr sz="9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6674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 de la empresa en ICARO y convenio vigente.</a:t>
            </a:r>
            <a:endParaRPr sz="9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6674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 de nueva oferta de </a:t>
            </a:r>
            <a:r>
              <a:rPr lang="es-ES" sz="23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Prácticas Curriculares</a:t>
            </a: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indicando, en el apartado OTROS DATOS-OBSERVACIONES, el nombre, apellidos y DNI del estudiante seleccionado.</a:t>
            </a:r>
            <a:endParaRPr sz="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6674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Estos estudiantes </a:t>
            </a:r>
            <a:r>
              <a:rPr lang="es-ES" sz="239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participarán</a:t>
            </a:r>
            <a:r>
              <a:rPr lang="es-ES"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proceso de inscripción de ofertas de prácticas disponibles.</a:t>
            </a:r>
            <a:endParaRPr sz="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4" descr="Programas de becas Repsol para estudiantes y graduados | Reps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650" y="4141175"/>
            <a:ext cx="6694849" cy="18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372117" y="419323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PARTICIPACIÓN DE PUESTOS NO PERFILADOS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20013" y="1433487"/>
            <a:ext cx="83817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	</a:t>
            </a:r>
            <a:endParaRPr sz="32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342900" marR="0" lvl="0" indent="-342900" algn="just" rtl="0">
              <a:lnSpc>
                <a:spcPct val="11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</a:pP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primer lugar, se abrirá un Plazo de Inscripción a las ofertas de prácticas disponibles en el que cada estudiante indicará desde la aplicación ICARO, por orden de preferencia, todas las empresas en las que desea realizar las prácticas</a:t>
            </a:r>
            <a:r>
              <a:rPr lang="es-ES" sz="20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2580" algn="just" rtl="0">
              <a:lnSpc>
                <a:spcPct val="11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cada oferta se informa del nombre de la  empresa, localidad de realización de las prácticas, fecha de inicio, duración, actividades a desempeñar y competencias a desarrollar durante las prácticas.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2580" algn="just" rtl="0">
              <a:lnSpc>
                <a:spcPct val="11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periodo exacto de inscripción se comunicará por correo electrónico.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 descr="Prácticas profesionales pagas: Sector público abrió las puertas a  universitarios, consulte cómo vincularse"/>
          <p:cNvPicPr preferRelativeResize="0"/>
          <p:nvPr/>
        </p:nvPicPr>
        <p:blipFill rotWithShape="1">
          <a:blip r:embed="rId3">
            <a:alphaModFix/>
          </a:blip>
          <a:srcRect t="26596" b="15640"/>
          <a:stretch/>
        </p:blipFill>
        <p:spPr>
          <a:xfrm>
            <a:off x="4412196" y="4685699"/>
            <a:ext cx="3861126" cy="12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/>
        </p:nvSpPr>
        <p:spPr>
          <a:xfrm>
            <a:off x="410100" y="1536299"/>
            <a:ext cx="82296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28987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adjudicación de ofertas se hará atendiendo a la </a:t>
            </a: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 del primer curso del Máster.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9877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Finalizado el periodo de inscripción, se enviará a través de correo electrónico un </a:t>
            </a: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Listado Provisional de Adjudicación</a:t>
            </a:r>
            <a:r>
              <a:rPr lang="es-E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se abrirá un periodo de alegaciones.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9877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Finalizado dicho periodo de alegaciones se enviará vía correo electrónico el </a:t>
            </a: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Listado Definitivo de Adjudicación</a:t>
            </a:r>
            <a:r>
              <a:rPr lang="es-E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ofertas y se comunicará a cada persona la fecha en la que tiene que confirmar la aceptación a través de la aplicación Ícaro.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9876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personas con oferta adjudicada tienen la obligación de </a:t>
            </a: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aceptarla y realizarlas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plazo establecido en la misma.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264828" y="48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</a:pPr>
            <a:endParaRPr sz="24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ADJUDICACIÓN DE PUESTOS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/>
        </p:nvSpPr>
        <p:spPr>
          <a:xfrm>
            <a:off x="2900772" y="732714"/>
            <a:ext cx="376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Figuras implicadas</a:t>
            </a:r>
            <a:endParaRPr sz="3200" b="1" i="0" u="none" strike="noStrike" cap="none">
              <a:solidFill>
                <a:srgbClr val="1D4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" y="1615440"/>
            <a:ext cx="8768078" cy="338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 idx="4294967295"/>
          </p:nvPr>
        </p:nvSpPr>
        <p:spPr>
          <a:xfrm>
            <a:off x="655050" y="1304125"/>
            <a:ext cx="44013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26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3200"/>
              <a:buFont typeface="Calibri"/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FACULTAD DE DERECHO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4294967295"/>
          </p:nvPr>
        </p:nvSpPr>
        <p:spPr>
          <a:xfrm>
            <a:off x="574175" y="3018600"/>
            <a:ext cx="7467600" cy="28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" b="1">
                <a:solidFill>
                  <a:srgbClr val="1D4F83"/>
                </a:solidFill>
              </a:rPr>
              <a:t>Máster en Abogacía y Procura (600 horas)</a:t>
            </a:r>
            <a:endParaRPr b="1">
              <a:solidFill>
                <a:srgbClr val="1D4F83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4131" y="1194845"/>
            <a:ext cx="2884474" cy="247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3476175" y="1690674"/>
            <a:ext cx="16236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</a:pPr>
            <a:r>
              <a:rPr lang="es-ES"/>
              <a:t>4</a:t>
            </a:r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     CALENDARIO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/>
          <p:nvPr/>
        </p:nvSpPr>
        <p:spPr>
          <a:xfrm>
            <a:off x="276000" y="108842"/>
            <a:ext cx="8868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CALENDARIO GESTIÓN PRÁCTICAS CURRICULARES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p27"/>
          <p:cNvGraphicFramePr/>
          <p:nvPr>
            <p:extLst>
              <p:ext uri="{D42A27DB-BD31-4B8C-83A1-F6EECF244321}">
                <p14:modId xmlns:p14="http://schemas.microsoft.com/office/powerpoint/2010/main" val="3579813478"/>
              </p:ext>
            </p:extLst>
          </p:nvPr>
        </p:nvGraphicFramePr>
        <p:xfrm>
          <a:off x="1415845" y="577153"/>
          <a:ext cx="6351247" cy="5206279"/>
        </p:xfrm>
        <a:graphic>
          <a:graphicData uri="http://schemas.openxmlformats.org/drawingml/2006/table">
            <a:tbl>
              <a:tblPr bandRow="1">
                <a:noFill/>
                <a:tableStyleId>{33685302-89D7-4DD6-89DF-5EAB30FDDF86}</a:tableStyleId>
              </a:tblPr>
              <a:tblGrid>
                <a:gridCol w="26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21/05/2026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Charla a los estudiantes</a:t>
                      </a:r>
                      <a:endParaRPr sz="1200" b="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17/06/2026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Plazo máximo para solicitar plazas perfiladas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06/07/2026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Enviar ofertas al coordinador para su AUTORIZACIÓN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14/07/2026-16/07/2026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SOLICITUD de los estudiantes (Preferencias)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17/07/2026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Resolución PROVISIONAL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20/07/2026-21/07/2026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ALEGACIONES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22/07/2026-23/07/2026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RESPUESTA Alegaciones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Resolución DEFINITIVA y comunicación a la empresa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24/07/2026-27/07/2026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Aceptación Prácticas</a:t>
                      </a:r>
                      <a:endParaRPr dirty="0">
                        <a:latin typeface="+mj-lt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07/09/2026</a:t>
                      </a:r>
                      <a:endParaRPr>
                        <a:latin typeface="+mj-lt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Aviso a empresas y alumnos de la incorporación</a:t>
                      </a:r>
                      <a:endParaRPr dirty="0">
                        <a:latin typeface="+mj-lt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24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09/09/2026 - 19/02/2027 </a:t>
                      </a:r>
                      <a:endParaRPr>
                        <a:latin typeface="+mj-l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Realizando 5,5 horas diarias</a:t>
                      </a:r>
                      <a:endParaRPr sz="1200" b="1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REALIZACIÓN de las prácticas (Prácticas tienen que finalizar 10 días antes del plazo de entrega de actas: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05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05/02/2027</a:t>
                      </a:r>
                      <a:endParaRPr sz="1200" b="1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Activar los INFORMES de Valoración y ENCUESTAS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003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s-ES"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 26/02/2027</a:t>
                      </a:r>
                      <a:endParaRPr lang="es-ES"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s-ES"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 - Entrega de la MEMORIA por el estudiante</a:t>
                      </a:r>
                      <a:endParaRPr dirty="0">
                        <a:latin typeface="+mj-lt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 VALORACIÓN de la ENTIDAD colaboradora</a:t>
                      </a:r>
                      <a:endParaRPr dirty="0">
                        <a:latin typeface="+mj-lt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7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05/03/2026</a:t>
                      </a:r>
                      <a:endParaRPr sz="1200" b="1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Entrega ACTAS por parte del tutor o responsable </a:t>
                      </a:r>
                      <a:endParaRPr sz="12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550" marR="355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3440450" y="1851424"/>
            <a:ext cx="16236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</a:pPr>
            <a:r>
              <a:rPr lang="es-ES"/>
              <a:t>5</a:t>
            </a: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subTitle" idx="1"/>
          </p:nvPr>
        </p:nvSpPr>
        <p:spPr>
          <a:xfrm>
            <a:off x="4778717" y="3146231"/>
            <a:ext cx="4227717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CUESTIONES A TENER EN CUENTA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/>
          <p:nvPr/>
        </p:nvSpPr>
        <p:spPr>
          <a:xfrm>
            <a:off x="1745691" y="835114"/>
            <a:ext cx="565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RECONOCIMIENTO DE CRÉDITOS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641838" y="1940351"/>
            <a:ext cx="8176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No es posible el Reconocimiento de créditos en el Máster de la Abogacía y Procura ya que es profesionalizante. </a:t>
            </a:r>
            <a:b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0" descr="Información General del trámite de reconocimiento y transferencia de  créditos - Universidad de Almerí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2150" y="4897200"/>
            <a:ext cx="1226500" cy="11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/>
        </p:nvSpPr>
        <p:spPr>
          <a:xfrm>
            <a:off x="665251" y="830350"/>
            <a:ext cx="739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83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CERTIFICADO DE DELITOS SEXUALES (CONTACTO CON MENORES)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791550" y="1836051"/>
            <a:ext cx="75609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Aquellas personas que durante las prácticas vayan a tener contacto con menores, deben solicitar el certificado de no haber cometido delitos sexuales al  Ministerio de Justicia. Si tienes firma digital,  lo puedes solicitar en la siguiente dirección: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800" b="0" i="0" u="sng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https://sede.mjusticia.gob.es/es/tramites/certificado-registro-central</a:t>
            </a:r>
            <a:endParaRPr sz="1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/>
          <p:nvPr/>
        </p:nvSpPr>
        <p:spPr>
          <a:xfrm>
            <a:off x="447675" y="396815"/>
            <a:ext cx="8324850" cy="52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1D4F83"/>
                </a:solidFill>
                <a:latin typeface="Catamaran"/>
                <a:ea typeface="Catamaran"/>
                <a:cs typeface="Catamaran"/>
                <a:sym typeface="Catamaran"/>
              </a:rPr>
              <a:t>EVALUACIÓN:</a:t>
            </a:r>
            <a:r>
              <a:rPr lang="es-ES" sz="2400" b="0" i="0" u="none" strike="noStrike" cap="none">
                <a:solidFill>
                  <a:srgbClr val="1F3864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1) Al finalizar la práctica, el estudiante debe subir su informe final en ÍCARO y el/la tutor/a de empresa también (se activa unos días antes de la finalización de las prácticas).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2) El/la tutor/a académico califica cuando ambos estén disponibles según fechas de calendario 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La asignatura es anual y se evalúa a final de curso.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3) El/la coordinador/a de prácticas de empresa cumplimenta la nota en el acta según calendario</a:t>
            </a:r>
            <a:endParaRPr sz="1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958750" y="1243200"/>
            <a:ext cx="73179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-ES" sz="4300" b="1" i="0" u="none" strike="noStrike" cap="none">
                <a:solidFill>
                  <a:srgbClr val="599BD5"/>
                </a:solidFill>
                <a:latin typeface="Arial"/>
                <a:ea typeface="Arial"/>
                <a:cs typeface="Arial"/>
                <a:sym typeface="Arial"/>
              </a:rPr>
              <a:t>Pasos a seguir en caso de accidente</a:t>
            </a:r>
            <a:endParaRPr sz="4300" b="1" i="0" u="none" strike="noStrike" cap="none">
              <a:solidFill>
                <a:srgbClr val="599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0" i="0" u="none" strike="noStrike" cap="none">
              <a:solidFill>
                <a:srgbClr val="599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Protocolo de actuación en caso de accidentes de trabajo y enfermedad profesional prácticas externas curriculares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/>
        </p:nvSpPr>
        <p:spPr>
          <a:xfrm>
            <a:off x="505800" y="58050"/>
            <a:ext cx="8132400" cy="6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4300" b="1" i="0" u="none" strike="noStrike" cap="none">
                <a:solidFill>
                  <a:srgbClr val="599BD5"/>
                </a:solidFill>
                <a:latin typeface="Catamaran"/>
                <a:ea typeface="Catamaran"/>
                <a:cs typeface="Catamaran"/>
                <a:sym typeface="Catamaran"/>
              </a:rPr>
              <a:t>IMPORTANTE</a:t>
            </a:r>
            <a:endParaRPr sz="4100" b="0" i="0" u="none" strike="noStrike" cap="none">
              <a:solidFill>
                <a:srgbClr val="599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Debéis tener el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cv en Ícaro</a:t>
            </a: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totalmente cumplimentado y actualizado.</a:t>
            </a: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No es aconsejable visualizar las ofertas en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móvil.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Prestad atención a la localidad de realización de las prácticas.</a:t>
            </a: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Prestad atención al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tipo de ofertas</a:t>
            </a: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(existe la opción de prácticas telemáticas, semipresenciales y presenciales).</a:t>
            </a: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Tenéis la obligación de realizar la práctica que se os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adjudica</a:t>
            </a: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en función de vuestra elección.</a:t>
            </a: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Debéis completar las horas de prácticas en el periodo que aparece en vuestro documento de aceptación: 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nadie podrá excederse de ese periodo. 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Debéis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comunicar a la empresa</a:t>
            </a: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con antelación vuestras faltas y recuperar esas horas dentro del período de prácticas establecido.</a:t>
            </a: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Se debe realizar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todas las tareas</a:t>
            </a: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con responsabilidad, con independencia de que sean básicas o de cierta importancia.</a:t>
            </a: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</a:pPr>
            <a:r>
              <a:rPr lang="es-ES" sz="15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En general, hay que mantener las </a:t>
            </a:r>
            <a:r>
              <a:rPr lang="es-ES" sz="15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normas básicas de comportamiento, educación y profesionalidad.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3476175" y="2047874"/>
            <a:ext cx="1623604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</a:pPr>
            <a:r>
              <a:rPr lang="es-ES"/>
              <a:t>6</a:t>
            </a:r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1"/>
          </p:nvPr>
        </p:nvSpPr>
        <p:spPr>
          <a:xfrm>
            <a:off x="4778718" y="3709358"/>
            <a:ext cx="4114800" cy="2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latin typeface="Catamaran"/>
                <a:ea typeface="Catamaran"/>
                <a:cs typeface="Catamaran"/>
                <a:sym typeface="Catamaran"/>
              </a:rPr>
              <a:t>CONTACTOS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/>
          <p:nvPr/>
        </p:nvSpPr>
        <p:spPr>
          <a:xfrm>
            <a:off x="1" y="1292969"/>
            <a:ext cx="9144000" cy="4756200"/>
          </a:xfrm>
          <a:prstGeom prst="rect">
            <a:avLst/>
          </a:prstGeom>
          <a:noFill/>
          <a:ln w="9525" cap="flat" cmpd="sng">
            <a:solidFill>
              <a:srgbClr val="1D4F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Consultas sobre </a:t>
            </a:r>
            <a:r>
              <a:rPr lang="es-ES" sz="2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ICARO: </a:t>
            </a:r>
            <a:r>
              <a:rPr lang="es-ES" sz="2300" u="sng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ferreiro@fundacionual.es</a:t>
            </a: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(950 01 53 44)</a:t>
            </a: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Consultas sobre </a:t>
            </a:r>
            <a:r>
              <a:rPr lang="es-ES" sz="2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Seguridad Social:</a:t>
            </a: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2300" u="sng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mgimeno@ual.es</a:t>
            </a: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(950 21 40 38)</a:t>
            </a: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Consultas sobre cuestiones académicas, memoria o temas relacionados con las tareas de las </a:t>
            </a:r>
            <a:r>
              <a:rPr lang="es-ES" sz="2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prácticas</a:t>
            </a: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: tutor/a académico/a.</a:t>
            </a: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ES" sz="2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(sus datos se podrán consultar en el documento de aceptación de prácticas)</a:t>
            </a:r>
            <a:endParaRPr sz="2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0" y="3144"/>
            <a:ext cx="9144000" cy="1077218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rgbClr val="1D4F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tamaran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CONTACTO: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SERVICIO DE EMPLEABILIDAD</a:t>
            </a:r>
            <a:r>
              <a:rPr lang="es-ES" sz="2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 y </a:t>
            </a:r>
            <a:r>
              <a:rPr lang="es-ES" sz="2000" b="0" i="0" u="none" strike="noStrike" cap="none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POLÍTICAS </a:t>
            </a:r>
            <a:r>
              <a:rPr lang="es-ES" sz="20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SOCIALES Y </a:t>
            </a:r>
            <a:r>
              <a:rPr lang="es-ES" sz="2000" b="0" i="0" u="none" strike="noStrike" cap="none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FUNDACIÓN DE LA UNIVERSIDAD DE ALMERÍA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3458325" y="1851399"/>
            <a:ext cx="16236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</a:pPr>
            <a:r>
              <a:rPr lang="es-ES"/>
              <a:t>1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/>
              <a:t>SERVICIO DE EMPLEABILIDAD y POLÍTICAS SOCIALES Y FUNDACIÓN DE LA UNIVERSIDAD DE ALMERÍA.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949678e33_0_29"/>
          <p:cNvSpPr txBox="1"/>
          <p:nvPr/>
        </p:nvSpPr>
        <p:spPr>
          <a:xfrm>
            <a:off x="370050" y="1134850"/>
            <a:ext cx="8403900" cy="4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Consultas sobre </a:t>
            </a:r>
            <a:r>
              <a:rPr lang="es-ES" sz="23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ICARO: </a:t>
            </a:r>
            <a:r>
              <a:rPr lang="es-ES" sz="2300" b="0" i="0" u="sng" strike="noStrike" cap="none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ferreiro@fundacionual.es</a:t>
            </a: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(950 01 53 44)</a:t>
            </a: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Consultas sobre </a:t>
            </a:r>
            <a:r>
              <a:rPr lang="es-ES" sz="23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Seguridad Social:</a:t>
            </a: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2300" b="0" i="0" u="sng" strike="noStrike" cap="none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mgimeno@ual.es</a:t>
            </a: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(950 21 40 38)</a:t>
            </a: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Consultas sobre cuestiones académicas, memoria o temas relacionados con las tareas de las </a:t>
            </a:r>
            <a:r>
              <a:rPr lang="es-ES" sz="23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prácticas</a:t>
            </a: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: tutor/a académico/a.</a:t>
            </a: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(sus datos se podrán consultar en el documento de aceptación de prácticas)</a:t>
            </a:r>
            <a:endParaRPr sz="23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7" descr="La UAL se afianza en el prestigioso ranking THE: entre las 200 primeras de  toda Europa - UAL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31" y="0"/>
            <a:ext cx="7743571" cy="609306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/>
          <p:nvPr/>
        </p:nvSpPr>
        <p:spPr>
          <a:xfrm>
            <a:off x="175848" y="2868428"/>
            <a:ext cx="8686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8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2839f308b8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9144000" cy="582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2839f308b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98348" cy="594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2839f308b8_0_9"/>
          <p:cNvSpPr txBox="1"/>
          <p:nvPr/>
        </p:nvSpPr>
        <p:spPr>
          <a:xfrm>
            <a:off x="6026425" y="2377300"/>
            <a:ext cx="314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563C1"/>
                </a:solidFill>
                <a:latin typeface="Catamaran"/>
                <a:ea typeface="Catamaran"/>
                <a:cs typeface="Catamaran"/>
                <a:sym typeface="Catamaran"/>
              </a:rPr>
              <a:t>Pextran@fundacionual.es</a:t>
            </a:r>
            <a:endParaRPr sz="1200" b="0" i="0" u="none" strike="noStrike" cap="none">
              <a:solidFill>
                <a:srgbClr val="0563C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0" name="Google Shape;130;g32839f308b8_0_9"/>
          <p:cNvSpPr txBox="1"/>
          <p:nvPr/>
        </p:nvSpPr>
        <p:spPr>
          <a:xfrm>
            <a:off x="6544950" y="5370950"/>
            <a:ext cx="213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326195"/>
                </a:solidFill>
                <a:latin typeface="Catamaran"/>
                <a:ea typeface="Catamaran"/>
                <a:cs typeface="Catamaran"/>
                <a:sym typeface="Catamaran"/>
              </a:rPr>
              <a:t>practicas@fundacionual.es</a:t>
            </a:r>
            <a:endParaRPr sz="1200" b="0" i="0" u="none" strike="noStrike" cap="none">
              <a:solidFill>
                <a:srgbClr val="326195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2839f308b8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75" y="242525"/>
            <a:ext cx="9087026" cy="57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2839f308b8_0_21"/>
          <p:cNvSpPr txBox="1"/>
          <p:nvPr/>
        </p:nvSpPr>
        <p:spPr>
          <a:xfrm>
            <a:off x="5879675" y="2592550"/>
            <a:ext cx="25731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FF"/>
                </a:solidFill>
                <a:latin typeface="Catamaran"/>
                <a:ea typeface="Catamaran"/>
                <a:cs typeface="Catamaran"/>
                <a:sym typeface="Catamaran"/>
              </a:rPr>
              <a:t>emprendedores@fundacionual.e</a:t>
            </a:r>
            <a:r>
              <a:rPr lang="es-ES"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</a:t>
            </a:r>
            <a:endParaRPr sz="12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8" name="Google Shape;138;g32839f308b8_0_21"/>
          <p:cNvSpPr txBox="1"/>
          <p:nvPr/>
        </p:nvSpPr>
        <p:spPr>
          <a:xfrm>
            <a:off x="6085125" y="4774175"/>
            <a:ext cx="2514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sng" strike="noStrike" cap="none">
                <a:solidFill>
                  <a:srgbClr val="0000FF"/>
                </a:solid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empleo@ual.es</a:t>
            </a:r>
            <a:endParaRPr sz="1200" b="0" i="0" u="none" strike="noStrike" cap="none">
              <a:solidFill>
                <a:srgbClr val="0000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2839f308b8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21"/>
            <a:ext cx="9144000" cy="575272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2839f308b8_0_31"/>
          <p:cNvSpPr txBox="1"/>
          <p:nvPr/>
        </p:nvSpPr>
        <p:spPr>
          <a:xfrm>
            <a:off x="6867775" y="2211000"/>
            <a:ext cx="1956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FF"/>
                </a:solidFill>
                <a:latin typeface="Catamaran"/>
                <a:ea typeface="Catamaran"/>
                <a:cs typeface="Catamaran"/>
                <a:sym typeface="Catamaran"/>
              </a:rPr>
              <a:t>clenguas@fundacionual.es</a:t>
            </a:r>
            <a:endParaRPr sz="1200" b="0" i="0" u="none" strike="noStrike" cap="none">
              <a:solidFill>
                <a:srgbClr val="0000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615900" y="410378"/>
            <a:ext cx="73581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300" b="1" i="0" u="none" strike="noStrike" cap="none">
                <a:solidFill>
                  <a:srgbClr val="1D4F83"/>
                </a:solidFill>
                <a:latin typeface="Arial"/>
                <a:ea typeface="Arial"/>
                <a:cs typeface="Arial"/>
                <a:sym typeface="Arial"/>
              </a:rPr>
              <a:t>NORMATIVA 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537625" y="1017576"/>
            <a:ext cx="7976100" cy="4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 Decreto 592/2014 de 11 de julio, por el que se regulan las prácticas académicas externas de los estudiantes universitarios.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Normativa de Prácticas Académicas Externas de la Universidad de Almería, aprobada en Consejo de Gobierno del día 22 de junio de 2016 y modificada el 22 de junio de 2017 y el 10 de junio de 2022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 Decreto Ley 2/2023, de 16 de marzo. disposición adicional quincuagésima segunda, en virtud de la cual se incluye en el Sistema de Seguridad Social a los alumnos y alumnas que realicen prácticas formativas o académicas externas incluidas en programas de formación.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3476175" y="1815699"/>
            <a:ext cx="16236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195"/>
              </a:buClr>
              <a:buSzPts val="17000"/>
              <a:buFont typeface="Catamaran"/>
              <a:buNone/>
            </a:pPr>
            <a:r>
              <a:rPr lang="es-ES"/>
              <a:t>2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¿CÓMO SE SOLICITAN LAS PRÁCTICAS CURRICULARES?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1331</Words>
  <Application>Microsoft Office PowerPoint</Application>
  <PresentationFormat>Presentación en pantalla (4:3)</PresentationFormat>
  <Paragraphs>189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Catamaran</vt:lpstr>
      <vt:lpstr>Noto Sans Symbols</vt:lpstr>
      <vt:lpstr>Tema de Office</vt:lpstr>
      <vt:lpstr>Presentación de PowerPoint</vt:lpstr>
      <vt:lpstr>FACULTAD DE DERECHO</vt:lpstr>
      <vt:lpstr>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</vt:lpstr>
      <vt:lpstr>Presentación de PowerPoint</vt:lpstr>
      <vt:lpstr>Presentación de PowerPoint</vt:lpstr>
      <vt:lpstr>Presentación de PowerPoint</vt:lpstr>
      <vt:lpstr>Presentación de PowerPoint</vt:lpstr>
      <vt:lpstr>4</vt:lpstr>
      <vt:lpstr>Presentación de PowerPoint</vt:lpstr>
      <vt:lpstr>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Kuka</dc:creator>
  <cp:lastModifiedBy>Maria Soledad Aguilar Rodriguez</cp:lastModifiedBy>
  <cp:revision>7</cp:revision>
  <dcterms:created xsi:type="dcterms:W3CDTF">2018-03-07T11:18:53Z</dcterms:created>
  <dcterms:modified xsi:type="dcterms:W3CDTF">2026-05-25T09:42:32Z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0x01010011EFCF7E409075418D93116C2B5F6284</vt:lpwstr>
  </property>
</Properties>
</file>