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24"/>
  </p:notesMasterIdLst>
  <p:sldIdLst>
    <p:sldId id="256" r:id="rId2"/>
    <p:sldId id="280" r:id="rId3"/>
    <p:sldId id="276" r:id="rId4"/>
    <p:sldId id="277" r:id="rId5"/>
    <p:sldId id="281" r:id="rId6"/>
    <p:sldId id="275" r:id="rId7"/>
    <p:sldId id="261" r:id="rId8"/>
    <p:sldId id="282" r:id="rId9"/>
    <p:sldId id="278" r:id="rId10"/>
    <p:sldId id="279" r:id="rId11"/>
    <p:sldId id="272" r:id="rId12"/>
    <p:sldId id="271" r:id="rId13"/>
    <p:sldId id="270" r:id="rId14"/>
    <p:sldId id="269" r:id="rId15"/>
    <p:sldId id="268" r:id="rId16"/>
    <p:sldId id="262" r:id="rId17"/>
    <p:sldId id="267" r:id="rId18"/>
    <p:sldId id="266" r:id="rId19"/>
    <p:sldId id="285" r:id="rId20"/>
    <p:sldId id="265" r:id="rId21"/>
    <p:sldId id="284" r:id="rId22"/>
    <p:sldId id="283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86667" autoAdjust="0"/>
  </p:normalViewPr>
  <p:slideViewPr>
    <p:cSldViewPr>
      <p:cViewPr>
        <p:scale>
          <a:sx n="66" d="100"/>
          <a:sy n="66" d="100"/>
        </p:scale>
        <p:origin x="-119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Y\Gustavo\Proyecto\Master\Resultados%20Mast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Y\Gustavo\Proyecto\Master\Resultados%20Mast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Y\Gustavo\Proyecto\Master\Resultados%20Mast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Y\Gustavo\Proyecto\Master\Resultados%20Mast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Y\Gustavo\Proyecto\Master\Resultados%20Mast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Y\Gustavo\Proyecto\Master\Resultados%20Mast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RY\Gustavo\Proyecto\Master\Resultados%20Mas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1"/>
  <c:chart>
    <c:plotArea>
      <c:layout>
        <c:manualLayout>
          <c:layoutTarget val="inner"/>
          <c:xMode val="edge"/>
          <c:yMode val="edge"/>
          <c:x val="0.12107476006715513"/>
          <c:y val="4.1728643992905982E-2"/>
          <c:w val="0.87112059272692122"/>
          <c:h val="0.64227965386829944"/>
        </c:manualLayout>
      </c:layout>
      <c:barChart>
        <c:barDir val="col"/>
        <c:grouping val="percentStacked"/>
        <c:ser>
          <c:idx val="0"/>
          <c:order val="0"/>
          <c:tx>
            <c:strRef>
              <c:f>informaciondatos!$A$4</c:f>
              <c:strCache>
                <c:ptCount val="1"/>
                <c:pt idx="0">
                  <c:v>Si </c:v>
                </c:pt>
              </c:strCache>
            </c:strRef>
          </c:tx>
          <c:spPr>
            <a:solidFill>
              <a:srgbClr val="0070C0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cat>
            <c:multiLvlStrRef>
              <c:f>informaciondatos!$B$2:$S$3</c:f>
              <c:multiLvlStrCache>
                <c:ptCount val="18"/>
                <c:lvl>
                  <c:pt idx="0">
                    <c:v>Papel</c:v>
                  </c:pt>
                  <c:pt idx="1">
                    <c:v>Internet</c:v>
                  </c:pt>
                  <c:pt idx="2">
                    <c:v>Papel</c:v>
                  </c:pt>
                  <c:pt idx="3">
                    <c:v>Internet</c:v>
                  </c:pt>
                  <c:pt idx="4">
                    <c:v>Papel</c:v>
                  </c:pt>
                  <c:pt idx="5">
                    <c:v>Internet</c:v>
                  </c:pt>
                  <c:pt idx="6">
                    <c:v>Papel</c:v>
                  </c:pt>
                  <c:pt idx="7">
                    <c:v>Internet</c:v>
                  </c:pt>
                  <c:pt idx="8">
                    <c:v>Papel</c:v>
                  </c:pt>
                  <c:pt idx="9">
                    <c:v>Internet</c:v>
                  </c:pt>
                  <c:pt idx="10">
                    <c:v>Papel</c:v>
                  </c:pt>
                  <c:pt idx="11">
                    <c:v>Internet</c:v>
                  </c:pt>
                  <c:pt idx="12">
                    <c:v>Papel</c:v>
                  </c:pt>
                  <c:pt idx="13">
                    <c:v>Internet</c:v>
                  </c:pt>
                  <c:pt idx="14">
                    <c:v>Papel</c:v>
                  </c:pt>
                  <c:pt idx="15">
                    <c:v>Internet</c:v>
                  </c:pt>
                  <c:pt idx="16">
                    <c:v>Papel</c:v>
                  </c:pt>
                  <c:pt idx="17">
                    <c:v>Internet</c:v>
                  </c:pt>
                </c:lvl>
                <c:lvl>
                  <c:pt idx="0">
                    <c:v>ítem 1</c:v>
                  </c:pt>
                  <c:pt idx="2">
                    <c:v>ítem 2</c:v>
                  </c:pt>
                  <c:pt idx="4">
                    <c:v>ítem 3</c:v>
                  </c:pt>
                  <c:pt idx="6">
                    <c:v>ítem 4</c:v>
                  </c:pt>
                  <c:pt idx="8">
                    <c:v>ítem 5</c:v>
                  </c:pt>
                  <c:pt idx="10">
                    <c:v>ítem 6</c:v>
                  </c:pt>
                  <c:pt idx="12">
                    <c:v>ítem 7</c:v>
                  </c:pt>
                  <c:pt idx="14">
                    <c:v>ítem 8</c:v>
                  </c:pt>
                  <c:pt idx="16">
                    <c:v>ítem 9</c:v>
                  </c:pt>
                </c:lvl>
              </c:multiLvlStrCache>
            </c:multiLvlStrRef>
          </c:cat>
          <c:val>
            <c:numRef>
              <c:f>informaciondatos!$B$4:$S$4</c:f>
              <c:numCache>
                <c:formatCode>General</c:formatCode>
                <c:ptCount val="18"/>
                <c:pt idx="0">
                  <c:v>71</c:v>
                </c:pt>
                <c:pt idx="1">
                  <c:v>100</c:v>
                </c:pt>
                <c:pt idx="2">
                  <c:v>35</c:v>
                </c:pt>
                <c:pt idx="3">
                  <c:v>40</c:v>
                </c:pt>
                <c:pt idx="4">
                  <c:v>105</c:v>
                </c:pt>
                <c:pt idx="5">
                  <c:v>117</c:v>
                </c:pt>
                <c:pt idx="6">
                  <c:v>103</c:v>
                </c:pt>
                <c:pt idx="7">
                  <c:v>109</c:v>
                </c:pt>
                <c:pt idx="8">
                  <c:v>30</c:v>
                </c:pt>
                <c:pt idx="9">
                  <c:v>32</c:v>
                </c:pt>
                <c:pt idx="10">
                  <c:v>104</c:v>
                </c:pt>
                <c:pt idx="11">
                  <c:v>113</c:v>
                </c:pt>
                <c:pt idx="12">
                  <c:v>74</c:v>
                </c:pt>
                <c:pt idx="13">
                  <c:v>93</c:v>
                </c:pt>
                <c:pt idx="14">
                  <c:v>112</c:v>
                </c:pt>
                <c:pt idx="15">
                  <c:v>107</c:v>
                </c:pt>
                <c:pt idx="16">
                  <c:v>13</c:v>
                </c:pt>
                <c:pt idx="17">
                  <c:v>25</c:v>
                </c:pt>
              </c:numCache>
            </c:numRef>
          </c:val>
        </c:ser>
        <c:ser>
          <c:idx val="1"/>
          <c:order val="1"/>
          <c:tx>
            <c:strRef>
              <c:f>informaciondatos!$A$5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</c:spPr>
          <c:cat>
            <c:multiLvlStrRef>
              <c:f>informaciondatos!$B$2:$S$3</c:f>
              <c:multiLvlStrCache>
                <c:ptCount val="18"/>
                <c:lvl>
                  <c:pt idx="0">
                    <c:v>Papel</c:v>
                  </c:pt>
                  <c:pt idx="1">
                    <c:v>Internet</c:v>
                  </c:pt>
                  <c:pt idx="2">
                    <c:v>Papel</c:v>
                  </c:pt>
                  <c:pt idx="3">
                    <c:v>Internet</c:v>
                  </c:pt>
                  <c:pt idx="4">
                    <c:v>Papel</c:v>
                  </c:pt>
                  <c:pt idx="5">
                    <c:v>Internet</c:v>
                  </c:pt>
                  <c:pt idx="6">
                    <c:v>Papel</c:v>
                  </c:pt>
                  <c:pt idx="7">
                    <c:v>Internet</c:v>
                  </c:pt>
                  <c:pt idx="8">
                    <c:v>Papel</c:v>
                  </c:pt>
                  <c:pt idx="9">
                    <c:v>Internet</c:v>
                  </c:pt>
                  <c:pt idx="10">
                    <c:v>Papel</c:v>
                  </c:pt>
                  <c:pt idx="11">
                    <c:v>Internet</c:v>
                  </c:pt>
                  <c:pt idx="12">
                    <c:v>Papel</c:v>
                  </c:pt>
                  <c:pt idx="13">
                    <c:v>Internet</c:v>
                  </c:pt>
                  <c:pt idx="14">
                    <c:v>Papel</c:v>
                  </c:pt>
                  <c:pt idx="15">
                    <c:v>Internet</c:v>
                  </c:pt>
                  <c:pt idx="16">
                    <c:v>Papel</c:v>
                  </c:pt>
                  <c:pt idx="17">
                    <c:v>Internet</c:v>
                  </c:pt>
                </c:lvl>
                <c:lvl>
                  <c:pt idx="0">
                    <c:v>ítem 1</c:v>
                  </c:pt>
                  <c:pt idx="2">
                    <c:v>ítem 2</c:v>
                  </c:pt>
                  <c:pt idx="4">
                    <c:v>ítem 3</c:v>
                  </c:pt>
                  <c:pt idx="6">
                    <c:v>ítem 4</c:v>
                  </c:pt>
                  <c:pt idx="8">
                    <c:v>ítem 5</c:v>
                  </c:pt>
                  <c:pt idx="10">
                    <c:v>ítem 6</c:v>
                  </c:pt>
                  <c:pt idx="12">
                    <c:v>ítem 7</c:v>
                  </c:pt>
                  <c:pt idx="14">
                    <c:v>ítem 8</c:v>
                  </c:pt>
                  <c:pt idx="16">
                    <c:v>ítem 9</c:v>
                  </c:pt>
                </c:lvl>
              </c:multiLvlStrCache>
            </c:multiLvlStrRef>
          </c:cat>
          <c:val>
            <c:numRef>
              <c:f>informaciondatos!$B$5:$S$5</c:f>
              <c:numCache>
                <c:formatCode>General</c:formatCode>
                <c:ptCount val="18"/>
                <c:pt idx="0">
                  <c:v>48</c:v>
                </c:pt>
                <c:pt idx="1">
                  <c:v>19</c:v>
                </c:pt>
                <c:pt idx="2">
                  <c:v>84</c:v>
                </c:pt>
                <c:pt idx="3">
                  <c:v>79</c:v>
                </c:pt>
                <c:pt idx="4">
                  <c:v>14</c:v>
                </c:pt>
                <c:pt idx="5">
                  <c:v>2</c:v>
                </c:pt>
                <c:pt idx="6">
                  <c:v>16</c:v>
                </c:pt>
                <c:pt idx="7">
                  <c:v>10</c:v>
                </c:pt>
                <c:pt idx="8">
                  <c:v>89</c:v>
                </c:pt>
                <c:pt idx="9">
                  <c:v>87</c:v>
                </c:pt>
                <c:pt idx="10">
                  <c:v>15</c:v>
                </c:pt>
                <c:pt idx="11">
                  <c:v>6</c:v>
                </c:pt>
                <c:pt idx="12">
                  <c:v>45</c:v>
                </c:pt>
                <c:pt idx="13">
                  <c:v>26</c:v>
                </c:pt>
                <c:pt idx="14">
                  <c:v>7</c:v>
                </c:pt>
                <c:pt idx="15">
                  <c:v>12</c:v>
                </c:pt>
                <c:pt idx="16">
                  <c:v>106</c:v>
                </c:pt>
                <c:pt idx="17">
                  <c:v>94</c:v>
                </c:pt>
              </c:numCache>
            </c:numRef>
          </c:val>
        </c:ser>
        <c:gapWidth val="64"/>
        <c:overlap val="100"/>
        <c:axId val="62286464"/>
        <c:axId val="62055168"/>
      </c:barChart>
      <c:catAx>
        <c:axId val="62286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s-MX" sz="1800" dirty="0"/>
                  <a:t>Número de </a:t>
                </a:r>
                <a:r>
                  <a:rPr lang="es-MX" sz="1800" dirty="0" smtClean="0"/>
                  <a:t>ítem </a:t>
                </a:r>
                <a:r>
                  <a:rPr lang="es-MX" sz="1800" dirty="0"/>
                  <a:t>y versión del instrumento</a:t>
                </a:r>
              </a:p>
            </c:rich>
          </c:tx>
          <c:layout>
            <c:manualLayout>
              <c:xMode val="edge"/>
              <c:yMode val="edge"/>
              <c:x val="0.25711557687288539"/>
              <c:y val="0.94445578835767596"/>
            </c:manualLayout>
          </c:layout>
        </c:title>
        <c:tickLblPos val="nextTo"/>
        <c:txPr>
          <a:bodyPr/>
          <a:lstStyle/>
          <a:p>
            <a:pPr>
              <a:defRPr sz="1800" b="1"/>
            </a:pPr>
            <a:endParaRPr lang="es-MX"/>
          </a:p>
        </c:txPr>
        <c:crossAx val="62055168"/>
        <c:crosses val="autoZero"/>
        <c:auto val="1"/>
        <c:lblAlgn val="ctr"/>
        <c:lblOffset val="100"/>
      </c:catAx>
      <c:valAx>
        <c:axId val="620551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s-MX" sz="2000"/>
                  <a:t>Porcentaje de respuestas</a:t>
                </a:r>
              </a:p>
            </c:rich>
          </c:tx>
          <c:layout>
            <c:manualLayout>
              <c:xMode val="edge"/>
              <c:yMode val="edge"/>
              <c:x val="1.0035772052282647E-2"/>
              <c:y val="0.2468044652888427"/>
            </c:manualLayout>
          </c:layout>
        </c:title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62286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14061911569634"/>
          <c:y val="0.92419224575399528"/>
          <c:w val="0.15195095860249697"/>
          <c:h val="7.5807754246004874E-2"/>
        </c:manualLayout>
      </c:layout>
      <c:txPr>
        <a:bodyPr/>
        <a:lstStyle/>
        <a:p>
          <a:pPr>
            <a:defRPr sz="2400"/>
          </a:pPr>
          <a:endParaRPr lang="es-MX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1"/>
  <c:chart>
    <c:title>
      <c:tx>
        <c:rich>
          <a:bodyPr/>
          <a:lstStyle/>
          <a:p>
            <a:pPr>
              <a:defRPr sz="1600"/>
            </a:pPr>
            <a:r>
              <a:rPr lang="es-MX" sz="1600" dirty="0"/>
              <a:t>Grupo 2</a:t>
            </a:r>
          </a:p>
          <a:p>
            <a:pPr>
              <a:defRPr sz="1600"/>
            </a:pPr>
            <a:r>
              <a:rPr lang="es-MX" sz="1600" dirty="0"/>
              <a:t>Versión</a:t>
            </a:r>
            <a:r>
              <a:rPr lang="es-MX" sz="1600" baseline="0" dirty="0"/>
              <a:t> Internet</a:t>
            </a:r>
            <a:endParaRPr lang="es-MX" sz="1600" dirty="0"/>
          </a:p>
        </c:rich>
      </c:tx>
      <c:layout>
        <c:manualLayout>
          <c:xMode val="edge"/>
          <c:yMode val="edge"/>
          <c:x val="0.40464588801399826"/>
          <c:y val="3.7606817359543847E-2"/>
        </c:manualLayout>
      </c:layout>
      <c:overlay val="1"/>
    </c:title>
    <c:plotArea>
      <c:layout>
        <c:manualLayout>
          <c:layoutTarget val="inner"/>
          <c:xMode val="edge"/>
          <c:yMode val="edge"/>
          <c:x val="0.15606714785651812"/>
          <c:y val="2.2405083244032068E-2"/>
          <c:w val="0.81783967629046472"/>
          <c:h val="0.78339065434247102"/>
        </c:manualLayout>
      </c:layout>
      <c:barChart>
        <c:barDir val="col"/>
        <c:grouping val="clustered"/>
        <c:ser>
          <c:idx val="0"/>
          <c:order val="0"/>
          <c:tx>
            <c:strRef>
              <c:f>Hoja2!$B$2</c:f>
              <c:strCache>
                <c:ptCount val="1"/>
                <c:pt idx="0">
                  <c:v>Indicador de capacidad en términos de experiencia, información y creencias. </c:v>
                </c:pt>
              </c:strCache>
            </c:strRef>
          </c:tx>
          <c:cat>
            <c:strRef>
              <c:f>Hoja2!$A$3:$A$6</c:f>
              <c:strCache>
                <c:ptCount val="4"/>
                <c:pt idx="0">
                  <c:v>Morfologia</c:v>
                </c:pt>
                <c:pt idx="1">
                  <c:v>Personas</c:v>
                </c:pt>
                <c:pt idx="2">
                  <c:v>Situaciones</c:v>
                </c:pt>
                <c:pt idx="3">
                  <c:v>Efectos</c:v>
                </c:pt>
              </c:strCache>
            </c:strRef>
          </c:cat>
          <c:val>
            <c:numRef>
              <c:f>Hoja2!$B$3:$B$6</c:f>
              <c:numCache>
                <c:formatCode>0.00%</c:formatCode>
                <c:ptCount val="4"/>
                <c:pt idx="0">
                  <c:v>0.221</c:v>
                </c:pt>
                <c:pt idx="1">
                  <c:v>0.253</c:v>
                </c:pt>
                <c:pt idx="2">
                  <c:v>0.17700000000000021</c:v>
                </c:pt>
                <c:pt idx="3">
                  <c:v>0.27300000000000002</c:v>
                </c:pt>
              </c:numCache>
            </c:numRef>
          </c:val>
        </c:ser>
        <c:ser>
          <c:idx val="1"/>
          <c:order val="1"/>
          <c:tx>
            <c:strRef>
              <c:f>Hoja2!$C$2</c:f>
              <c:strCache>
                <c:ptCount val="1"/>
                <c:pt idx="0">
                  <c:v>Indicador de ejecución de comportamientos instrumentales de riesgo o prevención.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Hoja2!$A$3:$A$6</c:f>
              <c:strCache>
                <c:ptCount val="4"/>
                <c:pt idx="0">
                  <c:v>Morfologia</c:v>
                </c:pt>
                <c:pt idx="1">
                  <c:v>Personas</c:v>
                </c:pt>
                <c:pt idx="2">
                  <c:v>Situaciones</c:v>
                </c:pt>
                <c:pt idx="3">
                  <c:v>Efectos</c:v>
                </c:pt>
              </c:strCache>
            </c:strRef>
          </c:cat>
          <c:val>
            <c:numRef>
              <c:f>Hoja2!$C$3:$C$6</c:f>
              <c:numCache>
                <c:formatCode>0.00%</c:formatCode>
                <c:ptCount val="4"/>
                <c:pt idx="0">
                  <c:v>0.46700000000000008</c:v>
                </c:pt>
                <c:pt idx="1">
                  <c:v>0.39800000000000213</c:v>
                </c:pt>
                <c:pt idx="2">
                  <c:v>0.3850000000000019</c:v>
                </c:pt>
                <c:pt idx="3">
                  <c:v>0.53879999999999995</c:v>
                </c:pt>
              </c:numCache>
            </c:numRef>
          </c:val>
        </c:ser>
        <c:ser>
          <c:idx val="2"/>
          <c:order val="2"/>
          <c:tx>
            <c:strRef>
              <c:f>Hoja2!$D$2</c:f>
              <c:strCache>
                <c:ptCount val="1"/>
                <c:pt idx="0">
                  <c:v>Indicador de competencia social. 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Hoja2!$A$3:$A$6</c:f>
              <c:strCache>
                <c:ptCount val="4"/>
                <c:pt idx="0">
                  <c:v>Morfologia</c:v>
                </c:pt>
                <c:pt idx="1">
                  <c:v>Personas</c:v>
                </c:pt>
                <c:pt idx="2">
                  <c:v>Situaciones</c:v>
                </c:pt>
                <c:pt idx="3">
                  <c:v>Efectos</c:v>
                </c:pt>
              </c:strCache>
            </c:strRef>
          </c:cat>
          <c:val>
            <c:numRef>
              <c:f>Hoja2!$D$3:$D$6</c:f>
              <c:numCache>
                <c:formatCode>0.00%</c:formatCode>
                <c:ptCount val="4"/>
                <c:pt idx="0">
                  <c:v>0.223</c:v>
                </c:pt>
                <c:pt idx="1">
                  <c:v>0.18800000000000044</c:v>
                </c:pt>
                <c:pt idx="2">
                  <c:v>0.18300000000000041</c:v>
                </c:pt>
                <c:pt idx="3">
                  <c:v>0.22500000000000001</c:v>
                </c:pt>
              </c:numCache>
            </c:numRef>
          </c:val>
        </c:ser>
        <c:ser>
          <c:idx val="3"/>
          <c:order val="3"/>
          <c:tx>
            <c:strRef>
              <c:f>Hoja2!$E$2</c:f>
              <c:strCache>
                <c:ptCount val="1"/>
                <c:pt idx="0">
                  <c:v>Indicador de competencia instrumental relacionada con el uso del condón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Hoja2!$A$3:$A$6</c:f>
              <c:strCache>
                <c:ptCount val="4"/>
                <c:pt idx="0">
                  <c:v>Morfologia</c:v>
                </c:pt>
                <c:pt idx="1">
                  <c:v>Personas</c:v>
                </c:pt>
                <c:pt idx="2">
                  <c:v>Situaciones</c:v>
                </c:pt>
                <c:pt idx="3">
                  <c:v>Efectos</c:v>
                </c:pt>
              </c:strCache>
            </c:strRef>
          </c:cat>
          <c:val>
            <c:numRef>
              <c:f>Hoja2!$E$3:$E$6</c:f>
              <c:numCache>
                <c:formatCode>0.00%</c:formatCode>
                <c:ptCount val="4"/>
                <c:pt idx="0">
                  <c:v>0.37000000000000038</c:v>
                </c:pt>
                <c:pt idx="1">
                  <c:v>0.221</c:v>
                </c:pt>
                <c:pt idx="2">
                  <c:v>0.18800000000000044</c:v>
                </c:pt>
              </c:numCache>
            </c:numRef>
          </c:val>
        </c:ser>
        <c:axId val="64724352"/>
        <c:axId val="64747008"/>
      </c:barChart>
      <c:catAx>
        <c:axId val="64724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MX" sz="1400" dirty="0"/>
                  <a:t>Categoría</a:t>
                </a:r>
                <a:r>
                  <a:rPr lang="es-MX" sz="1400" baseline="0" dirty="0"/>
                  <a:t>s de Análisis</a:t>
                </a:r>
                <a:endParaRPr lang="es-MX" sz="1400" dirty="0"/>
              </a:p>
            </c:rich>
          </c:tx>
          <c:layout>
            <c:manualLayout>
              <c:xMode val="edge"/>
              <c:yMode val="edge"/>
              <c:x val="0.38970078740157482"/>
              <c:y val="0.90574148691487488"/>
            </c:manualLayout>
          </c:layout>
        </c:title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64747008"/>
        <c:crosses val="autoZero"/>
        <c:auto val="1"/>
        <c:lblAlgn val="ctr"/>
        <c:lblOffset val="100"/>
      </c:catAx>
      <c:valAx>
        <c:axId val="647470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s-MX" sz="1600" dirty="0" smtClean="0"/>
                  <a:t>Porcentaje</a:t>
                </a:r>
                <a:r>
                  <a:rPr lang="es-MX" sz="1600" baseline="0" dirty="0" smtClean="0"/>
                  <a:t> de riesgo</a:t>
                </a:r>
                <a:endParaRPr lang="es-MX" sz="1600" dirty="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6472435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style val="1"/>
  <c:chart>
    <c:title>
      <c:tx>
        <c:rich>
          <a:bodyPr/>
          <a:lstStyle/>
          <a:p>
            <a:pPr>
              <a:defRPr sz="1600"/>
            </a:pPr>
            <a:r>
              <a:rPr lang="es-MX" sz="1600"/>
              <a:t>Grupo 1</a:t>
            </a:r>
          </a:p>
          <a:p>
            <a:pPr>
              <a:defRPr sz="1600"/>
            </a:pPr>
            <a:r>
              <a:rPr lang="es-MX" sz="1600"/>
              <a:t>Versión</a:t>
            </a:r>
            <a:r>
              <a:rPr lang="es-MX" sz="1600" baseline="0"/>
              <a:t> Papel</a:t>
            </a:r>
            <a:endParaRPr lang="es-MX" sz="1600"/>
          </a:p>
        </c:rich>
      </c:tx>
      <c:layout>
        <c:manualLayout>
          <c:xMode val="edge"/>
          <c:yMode val="edge"/>
          <c:x val="0.42166049096804498"/>
          <c:y val="0"/>
        </c:manualLayout>
      </c:layout>
    </c:title>
    <c:plotArea>
      <c:layout>
        <c:manualLayout>
          <c:layoutTarget val="inner"/>
          <c:xMode val="edge"/>
          <c:yMode val="edge"/>
          <c:x val="0.16488047831891778"/>
          <c:y val="4.0627885503231764E-2"/>
          <c:w val="0.80815882045626053"/>
          <c:h val="0.56364235782945615"/>
        </c:manualLayout>
      </c:layout>
      <c:barChart>
        <c:barDir val="col"/>
        <c:grouping val="clustered"/>
        <c:ser>
          <c:idx val="0"/>
          <c:order val="0"/>
          <c:tx>
            <c:strRef>
              <c:f>Hoja2!$B$11</c:f>
              <c:strCache>
                <c:ptCount val="1"/>
                <c:pt idx="0">
                  <c:v>Indicador de capacidad en términos de experiencia, información y creencias. </c:v>
                </c:pt>
              </c:strCache>
            </c:strRef>
          </c:tx>
          <c:cat>
            <c:strRef>
              <c:f>Hoja2!$A$12:$A$15</c:f>
              <c:strCache>
                <c:ptCount val="4"/>
                <c:pt idx="0">
                  <c:v>Morfologia</c:v>
                </c:pt>
                <c:pt idx="1">
                  <c:v>Personas</c:v>
                </c:pt>
                <c:pt idx="2">
                  <c:v>Situaciones</c:v>
                </c:pt>
                <c:pt idx="3">
                  <c:v>Efectos</c:v>
                </c:pt>
              </c:strCache>
            </c:strRef>
          </c:cat>
          <c:val>
            <c:numRef>
              <c:f>Hoja2!$B$12:$B$15</c:f>
              <c:numCache>
                <c:formatCode>0.00%</c:formatCode>
                <c:ptCount val="4"/>
                <c:pt idx="0">
                  <c:v>0.33900000000000047</c:v>
                </c:pt>
                <c:pt idx="1">
                  <c:v>0.34700000000000031</c:v>
                </c:pt>
                <c:pt idx="2">
                  <c:v>0.27600000000000002</c:v>
                </c:pt>
                <c:pt idx="3">
                  <c:v>0.36600000000000038</c:v>
                </c:pt>
              </c:numCache>
            </c:numRef>
          </c:val>
        </c:ser>
        <c:ser>
          <c:idx val="1"/>
          <c:order val="1"/>
          <c:tx>
            <c:strRef>
              <c:f>Hoja2!$C$11</c:f>
              <c:strCache>
                <c:ptCount val="1"/>
                <c:pt idx="0">
                  <c:v>Indicador de ejecución de comportamientos instrumentales de riesgo o prevención.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Hoja2!$A$12:$A$15</c:f>
              <c:strCache>
                <c:ptCount val="4"/>
                <c:pt idx="0">
                  <c:v>Morfologia</c:v>
                </c:pt>
                <c:pt idx="1">
                  <c:v>Personas</c:v>
                </c:pt>
                <c:pt idx="2">
                  <c:v>Situaciones</c:v>
                </c:pt>
                <c:pt idx="3">
                  <c:v>Efectos</c:v>
                </c:pt>
              </c:strCache>
            </c:strRef>
          </c:cat>
          <c:val>
            <c:numRef>
              <c:f>Hoja2!$C$12:$C$15</c:f>
              <c:numCache>
                <c:formatCode>0.00%</c:formatCode>
                <c:ptCount val="4"/>
                <c:pt idx="0">
                  <c:v>0.48200000000000032</c:v>
                </c:pt>
                <c:pt idx="1">
                  <c:v>0.5</c:v>
                </c:pt>
                <c:pt idx="2">
                  <c:v>0.46900000000000008</c:v>
                </c:pt>
                <c:pt idx="3">
                  <c:v>0.52900000000000003</c:v>
                </c:pt>
              </c:numCache>
            </c:numRef>
          </c:val>
        </c:ser>
        <c:ser>
          <c:idx val="2"/>
          <c:order val="2"/>
          <c:tx>
            <c:strRef>
              <c:f>Hoja2!$D$11</c:f>
              <c:strCache>
                <c:ptCount val="1"/>
                <c:pt idx="0">
                  <c:v>Indicador de competencia social. 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Hoja2!$A$12:$A$15</c:f>
              <c:strCache>
                <c:ptCount val="4"/>
                <c:pt idx="0">
                  <c:v>Morfologia</c:v>
                </c:pt>
                <c:pt idx="1">
                  <c:v>Personas</c:v>
                </c:pt>
                <c:pt idx="2">
                  <c:v>Situaciones</c:v>
                </c:pt>
                <c:pt idx="3">
                  <c:v>Efectos</c:v>
                </c:pt>
              </c:strCache>
            </c:strRef>
          </c:cat>
          <c:val>
            <c:numRef>
              <c:f>Hoja2!$D$12:$D$15</c:f>
              <c:numCache>
                <c:formatCode>0.00%</c:formatCode>
                <c:ptCount val="4"/>
                <c:pt idx="0">
                  <c:v>0.33700000000000047</c:v>
                </c:pt>
                <c:pt idx="1">
                  <c:v>0.29400000000000032</c:v>
                </c:pt>
                <c:pt idx="2">
                  <c:v>0.27200000000000002</c:v>
                </c:pt>
                <c:pt idx="3">
                  <c:v>0.37800000000000034</c:v>
                </c:pt>
              </c:numCache>
            </c:numRef>
          </c:val>
        </c:ser>
        <c:ser>
          <c:idx val="3"/>
          <c:order val="3"/>
          <c:tx>
            <c:strRef>
              <c:f>Hoja2!$E$11</c:f>
              <c:strCache>
                <c:ptCount val="1"/>
                <c:pt idx="0">
                  <c:v>Indicador de competencia instrumental relacionada con el uso del condón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Hoja2!$A$12:$A$15</c:f>
              <c:strCache>
                <c:ptCount val="4"/>
                <c:pt idx="0">
                  <c:v>Morfologia</c:v>
                </c:pt>
                <c:pt idx="1">
                  <c:v>Personas</c:v>
                </c:pt>
                <c:pt idx="2">
                  <c:v>Situaciones</c:v>
                </c:pt>
                <c:pt idx="3">
                  <c:v>Efectos</c:v>
                </c:pt>
              </c:strCache>
            </c:strRef>
          </c:cat>
          <c:val>
            <c:numRef>
              <c:f>Hoja2!$E$12:$E$15</c:f>
              <c:numCache>
                <c:formatCode>0.00%</c:formatCode>
                <c:ptCount val="4"/>
                <c:pt idx="0">
                  <c:v>0.42000000000000032</c:v>
                </c:pt>
                <c:pt idx="1">
                  <c:v>0.35400000000000031</c:v>
                </c:pt>
                <c:pt idx="2">
                  <c:v>0.3200000000000004</c:v>
                </c:pt>
              </c:numCache>
            </c:numRef>
          </c:val>
        </c:ser>
        <c:axId val="62664064"/>
        <c:axId val="62690816"/>
      </c:barChart>
      <c:catAx>
        <c:axId val="62664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MX" sz="1400" dirty="0" smtClean="0"/>
                  <a:t>Categoría de Análisis</a:t>
                </a:r>
                <a:endParaRPr lang="es-MX" sz="1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62690816"/>
        <c:crosses val="autoZero"/>
        <c:auto val="1"/>
        <c:lblAlgn val="ctr"/>
        <c:lblOffset val="100"/>
      </c:catAx>
      <c:valAx>
        <c:axId val="626908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s-MX" sz="1600" dirty="0" smtClean="0"/>
                  <a:t>Porcentaje de riesgo</a:t>
                </a:r>
                <a:endParaRPr lang="es-MX" sz="1600" dirty="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62664064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>
        <c:manualLayout>
          <c:layoutTarget val="inner"/>
          <c:xMode val="edge"/>
          <c:yMode val="edge"/>
          <c:x val="0.12700466994194787"/>
          <c:y val="2.1684252041552242E-2"/>
          <c:w val="0.82289587696570055"/>
          <c:h val="0.55990565245387836"/>
        </c:manualLayout>
      </c:layout>
      <c:barChart>
        <c:barDir val="col"/>
        <c:grouping val="clustered"/>
        <c:ser>
          <c:idx val="0"/>
          <c:order val="0"/>
          <c:tx>
            <c:strRef>
              <c:f>'Por reactivo'!$K$2</c:f>
              <c:strCache>
                <c:ptCount val="1"/>
                <c:pt idx="0">
                  <c:v>Papel</c:v>
                </c:pt>
              </c:strCache>
            </c:strRef>
          </c:tx>
          <c:cat>
            <c:multiLvlStrRef>
              <c:f>'Por reactivo'!$H$4:$J$19</c:f>
              <c:multiLvlStrCache>
                <c:ptCount val="16"/>
                <c:lvl>
                  <c:pt idx="0">
                    <c:v>P4.1.1</c:v>
                  </c:pt>
                  <c:pt idx="1">
                    <c:v>P4.1.2</c:v>
                  </c:pt>
                  <c:pt idx="2">
                    <c:v>P4.1.3</c:v>
                  </c:pt>
                  <c:pt idx="3">
                    <c:v>P4.1.4</c:v>
                  </c:pt>
                  <c:pt idx="4">
                    <c:v>P4.1.5</c:v>
                  </c:pt>
                  <c:pt idx="5">
                    <c:v>P4.1.6</c:v>
                  </c:pt>
                  <c:pt idx="6">
                    <c:v>P4.1.7</c:v>
                  </c:pt>
                  <c:pt idx="7">
                    <c:v>P4.1.8</c:v>
                  </c:pt>
                  <c:pt idx="8">
                    <c:v>P4.1.9</c:v>
                  </c:pt>
                  <c:pt idx="9">
                    <c:v>P4.1.10</c:v>
                  </c:pt>
                  <c:pt idx="10">
                    <c:v>P4.1.11</c:v>
                  </c:pt>
                  <c:pt idx="11">
                    <c:v>P4.1.12</c:v>
                  </c:pt>
                  <c:pt idx="12">
                    <c:v>P4.1.13</c:v>
                  </c:pt>
                  <c:pt idx="13">
                    <c:v>P4.1.14</c:v>
                  </c:pt>
                  <c:pt idx="14">
                    <c:v>P4.1.15</c:v>
                  </c:pt>
                  <c:pt idx="15">
                    <c:v>P4.1.16</c:v>
                  </c:pt>
                </c:lvl>
                <c:lvl>
                  <c:pt idx="0">
                    <c:v>Morfologia</c:v>
                  </c:pt>
                  <c:pt idx="4">
                    <c:v>Personas</c:v>
                  </c:pt>
                  <c:pt idx="8">
                    <c:v>Situaciones</c:v>
                  </c:pt>
                  <c:pt idx="12">
                    <c:v>Efectos</c:v>
                  </c:pt>
                </c:lvl>
                <c:lvl>
                  <c:pt idx="0">
                    <c:v>Extrasituacional-Transituacional</c:v>
                  </c:pt>
                </c:lvl>
              </c:multiLvlStrCache>
            </c:multiLvlStrRef>
          </c:cat>
          <c:val>
            <c:numRef>
              <c:f>'Por reactivo'!$K$4:$K$19</c:f>
              <c:numCache>
                <c:formatCode>0%</c:formatCode>
                <c:ptCount val="16"/>
                <c:pt idx="0">
                  <c:v>0.37200000000000188</c:v>
                </c:pt>
                <c:pt idx="1">
                  <c:v>0.53100000000000003</c:v>
                </c:pt>
                <c:pt idx="2">
                  <c:v>0.32600000000000234</c:v>
                </c:pt>
                <c:pt idx="3">
                  <c:v>0.129</c:v>
                </c:pt>
                <c:pt idx="4">
                  <c:v>0.33500000000000263</c:v>
                </c:pt>
                <c:pt idx="5">
                  <c:v>0.26300000000000001</c:v>
                </c:pt>
                <c:pt idx="6">
                  <c:v>0.15800000000000108</c:v>
                </c:pt>
                <c:pt idx="7">
                  <c:v>0.63300000000000456</c:v>
                </c:pt>
                <c:pt idx="8">
                  <c:v>0.27800000000000002</c:v>
                </c:pt>
                <c:pt idx="9">
                  <c:v>0.34200000000000008</c:v>
                </c:pt>
                <c:pt idx="10">
                  <c:v>0.30600000000000038</c:v>
                </c:pt>
                <c:pt idx="11">
                  <c:v>0.17700000000000021</c:v>
                </c:pt>
                <c:pt idx="12">
                  <c:v>0.38500000000000234</c:v>
                </c:pt>
                <c:pt idx="13">
                  <c:v>0.35700000000000032</c:v>
                </c:pt>
                <c:pt idx="14">
                  <c:v>0.39000000000000234</c:v>
                </c:pt>
                <c:pt idx="15">
                  <c:v>0.33100000000000263</c:v>
                </c:pt>
              </c:numCache>
            </c:numRef>
          </c:val>
        </c:ser>
        <c:ser>
          <c:idx val="1"/>
          <c:order val="1"/>
          <c:tx>
            <c:strRef>
              <c:f>'Por reactivo'!$L$2</c:f>
              <c:strCache>
                <c:ptCount val="1"/>
                <c:pt idx="0">
                  <c:v>Internet</c:v>
                </c:pt>
              </c:strCache>
            </c:strRef>
          </c:tx>
          <c:cat>
            <c:multiLvlStrRef>
              <c:f>'Por reactivo'!$H$4:$J$19</c:f>
              <c:multiLvlStrCache>
                <c:ptCount val="16"/>
                <c:lvl>
                  <c:pt idx="0">
                    <c:v>P4.1.1</c:v>
                  </c:pt>
                  <c:pt idx="1">
                    <c:v>P4.1.2</c:v>
                  </c:pt>
                  <c:pt idx="2">
                    <c:v>P4.1.3</c:v>
                  </c:pt>
                  <c:pt idx="3">
                    <c:v>P4.1.4</c:v>
                  </c:pt>
                  <c:pt idx="4">
                    <c:v>P4.1.5</c:v>
                  </c:pt>
                  <c:pt idx="5">
                    <c:v>P4.1.6</c:v>
                  </c:pt>
                  <c:pt idx="6">
                    <c:v>P4.1.7</c:v>
                  </c:pt>
                  <c:pt idx="7">
                    <c:v>P4.1.8</c:v>
                  </c:pt>
                  <c:pt idx="8">
                    <c:v>P4.1.9</c:v>
                  </c:pt>
                  <c:pt idx="9">
                    <c:v>P4.1.10</c:v>
                  </c:pt>
                  <c:pt idx="10">
                    <c:v>P4.1.11</c:v>
                  </c:pt>
                  <c:pt idx="11">
                    <c:v>P4.1.12</c:v>
                  </c:pt>
                  <c:pt idx="12">
                    <c:v>P4.1.13</c:v>
                  </c:pt>
                  <c:pt idx="13">
                    <c:v>P4.1.14</c:v>
                  </c:pt>
                  <c:pt idx="14">
                    <c:v>P4.1.15</c:v>
                  </c:pt>
                  <c:pt idx="15">
                    <c:v>P4.1.16</c:v>
                  </c:pt>
                </c:lvl>
                <c:lvl>
                  <c:pt idx="0">
                    <c:v>Morfologia</c:v>
                  </c:pt>
                  <c:pt idx="4">
                    <c:v>Personas</c:v>
                  </c:pt>
                  <c:pt idx="8">
                    <c:v>Situaciones</c:v>
                  </c:pt>
                  <c:pt idx="12">
                    <c:v>Efectos</c:v>
                  </c:pt>
                </c:lvl>
                <c:lvl>
                  <c:pt idx="0">
                    <c:v>Extrasituacional-Transituacional</c:v>
                  </c:pt>
                </c:lvl>
              </c:multiLvlStrCache>
            </c:multiLvlStrRef>
          </c:cat>
          <c:val>
            <c:numRef>
              <c:f>'Por reactivo'!$L$4:$L$19</c:f>
              <c:numCache>
                <c:formatCode>0%</c:formatCode>
                <c:ptCount val="16"/>
                <c:pt idx="0">
                  <c:v>0.23400000000000001</c:v>
                </c:pt>
                <c:pt idx="1">
                  <c:v>0.39800000000000263</c:v>
                </c:pt>
                <c:pt idx="2">
                  <c:v>0.20580000000000001</c:v>
                </c:pt>
                <c:pt idx="3">
                  <c:v>4.8000000000000001E-2</c:v>
                </c:pt>
                <c:pt idx="4">
                  <c:v>0.19500000000000001</c:v>
                </c:pt>
                <c:pt idx="5">
                  <c:v>0.125</c:v>
                </c:pt>
                <c:pt idx="6">
                  <c:v>6.2000000000000034E-2</c:v>
                </c:pt>
                <c:pt idx="7">
                  <c:v>0.63100000000000456</c:v>
                </c:pt>
                <c:pt idx="8">
                  <c:v>9.9000000000000046E-2</c:v>
                </c:pt>
                <c:pt idx="9">
                  <c:v>0.29900000000000032</c:v>
                </c:pt>
                <c:pt idx="10">
                  <c:v>0.21510000000000001</c:v>
                </c:pt>
                <c:pt idx="11">
                  <c:v>9.5000000000000043E-2</c:v>
                </c:pt>
                <c:pt idx="12">
                  <c:v>0.30100000000000032</c:v>
                </c:pt>
                <c:pt idx="13">
                  <c:v>0.29400000000000032</c:v>
                </c:pt>
                <c:pt idx="14">
                  <c:v>0.30800000000000038</c:v>
                </c:pt>
                <c:pt idx="15">
                  <c:v>0.18700000000000044</c:v>
                </c:pt>
              </c:numCache>
            </c:numRef>
          </c:val>
        </c:ser>
        <c:axId val="66281472"/>
        <c:axId val="66283008"/>
      </c:barChart>
      <c:catAx>
        <c:axId val="66281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66283008"/>
        <c:crosses val="autoZero"/>
        <c:auto val="1"/>
        <c:lblAlgn val="ctr"/>
        <c:lblOffset val="100"/>
      </c:catAx>
      <c:valAx>
        <c:axId val="66283008"/>
        <c:scaling>
          <c:orientation val="minMax"/>
          <c:max val="1"/>
        </c:scaling>
        <c:axPos val="l"/>
        <c:numFmt formatCode="0%" sourceLinked="1"/>
        <c:tickLblPos val="nextTo"/>
        <c:txPr>
          <a:bodyPr/>
          <a:lstStyle/>
          <a:p>
            <a:pPr>
              <a:defRPr sz="1000"/>
            </a:pPr>
            <a:endParaRPr lang="es-MX"/>
          </a:p>
        </c:txPr>
        <c:crossAx val="662814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245845610879351"/>
          <c:y val="2.1523201490594751E-2"/>
          <c:w val="0.13930424321959756"/>
          <c:h val="0.13274712691635493"/>
        </c:manualLayout>
      </c:layout>
      <c:txPr>
        <a:bodyPr/>
        <a:lstStyle/>
        <a:p>
          <a:pPr>
            <a:defRPr sz="1050"/>
          </a:pPr>
          <a:endParaRPr lang="es-MX"/>
        </a:p>
      </c:txPr>
    </c:legend>
    <c:plotVisOnly val="1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>
        <c:manualLayout>
          <c:layoutTarget val="inner"/>
          <c:xMode val="edge"/>
          <c:yMode val="edge"/>
          <c:x val="0.1043495188101478"/>
          <c:y val="2.1797535638880001E-2"/>
          <c:w val="0.84908399437404214"/>
          <c:h val="0.55900697107981745"/>
        </c:manualLayout>
      </c:layout>
      <c:barChart>
        <c:barDir val="col"/>
        <c:grouping val="clustered"/>
        <c:ser>
          <c:idx val="0"/>
          <c:order val="0"/>
          <c:tx>
            <c:strRef>
              <c:f>'Por reactivo'!$K$21</c:f>
              <c:strCache>
                <c:ptCount val="1"/>
                <c:pt idx="0">
                  <c:v>Papel</c:v>
                </c:pt>
              </c:strCache>
            </c:strRef>
          </c:tx>
          <c:cat>
            <c:multiLvlStrRef>
              <c:f>'Por reactivo'!$H$22:$J$37</c:f>
              <c:multiLvlStrCache>
                <c:ptCount val="16"/>
                <c:lvl>
                  <c:pt idx="0">
                    <c:v>P4.2.1</c:v>
                  </c:pt>
                  <c:pt idx="1">
                    <c:v>P4.2.2</c:v>
                  </c:pt>
                  <c:pt idx="2">
                    <c:v>P4.2.3</c:v>
                  </c:pt>
                  <c:pt idx="3">
                    <c:v>P4.2.4</c:v>
                  </c:pt>
                  <c:pt idx="4">
                    <c:v>P4.2.5</c:v>
                  </c:pt>
                  <c:pt idx="5">
                    <c:v>P4.2.6</c:v>
                  </c:pt>
                  <c:pt idx="6">
                    <c:v>P4.2.7</c:v>
                  </c:pt>
                  <c:pt idx="7">
                    <c:v>P4.2.8</c:v>
                  </c:pt>
                  <c:pt idx="8">
                    <c:v>P4.2.9</c:v>
                  </c:pt>
                  <c:pt idx="9">
                    <c:v>P4.2.10</c:v>
                  </c:pt>
                  <c:pt idx="10">
                    <c:v>P4.2.11</c:v>
                  </c:pt>
                  <c:pt idx="11">
                    <c:v>P4.2.12</c:v>
                  </c:pt>
                  <c:pt idx="12">
                    <c:v>P4.2.13</c:v>
                  </c:pt>
                  <c:pt idx="13">
                    <c:v>P4.2.14</c:v>
                  </c:pt>
                  <c:pt idx="14">
                    <c:v>P4.2.15</c:v>
                  </c:pt>
                  <c:pt idx="15">
                    <c:v>P4.2.16</c:v>
                  </c:pt>
                </c:lvl>
                <c:lvl>
                  <c:pt idx="0">
                    <c:v>Morfologia</c:v>
                  </c:pt>
                  <c:pt idx="4">
                    <c:v>Personas</c:v>
                  </c:pt>
                  <c:pt idx="8">
                    <c:v>Situaciones</c:v>
                  </c:pt>
                  <c:pt idx="12">
                    <c:v>Efectos</c:v>
                  </c:pt>
                </c:lvl>
                <c:lvl>
                  <c:pt idx="0">
                    <c:v>Instrumental</c:v>
                  </c:pt>
                </c:lvl>
              </c:multiLvlStrCache>
            </c:multiLvlStrRef>
          </c:cat>
          <c:val>
            <c:numRef>
              <c:f>'Por reactivo'!$K$22:$K$37</c:f>
              <c:numCache>
                <c:formatCode>0%</c:formatCode>
                <c:ptCount val="16"/>
                <c:pt idx="0">
                  <c:v>0.55800000000000005</c:v>
                </c:pt>
                <c:pt idx="1">
                  <c:v>0.55000000000000004</c:v>
                </c:pt>
                <c:pt idx="2">
                  <c:v>0.43000000000000038</c:v>
                </c:pt>
                <c:pt idx="3">
                  <c:v>0.38800000000000234</c:v>
                </c:pt>
                <c:pt idx="4">
                  <c:v>0.44900000000000001</c:v>
                </c:pt>
                <c:pt idx="5">
                  <c:v>0.49700000000000188</c:v>
                </c:pt>
                <c:pt idx="6">
                  <c:v>0.47400000000000031</c:v>
                </c:pt>
                <c:pt idx="7">
                  <c:v>0.57700000000000062</c:v>
                </c:pt>
                <c:pt idx="8">
                  <c:v>0.49300000000000038</c:v>
                </c:pt>
                <c:pt idx="9">
                  <c:v>0.46</c:v>
                </c:pt>
                <c:pt idx="10">
                  <c:v>0.45100000000000001</c:v>
                </c:pt>
                <c:pt idx="11">
                  <c:v>0.47200000000000031</c:v>
                </c:pt>
                <c:pt idx="12">
                  <c:v>0.51400000000000001</c:v>
                </c:pt>
                <c:pt idx="13">
                  <c:v>0.53900000000000003</c:v>
                </c:pt>
                <c:pt idx="14">
                  <c:v>0.55800000000000005</c:v>
                </c:pt>
                <c:pt idx="15">
                  <c:v>0.50600000000000001</c:v>
                </c:pt>
              </c:numCache>
            </c:numRef>
          </c:val>
        </c:ser>
        <c:ser>
          <c:idx val="1"/>
          <c:order val="1"/>
          <c:tx>
            <c:strRef>
              <c:f>'Por reactivo'!$L$21</c:f>
              <c:strCache>
                <c:ptCount val="1"/>
                <c:pt idx="0">
                  <c:v>Internet</c:v>
                </c:pt>
              </c:strCache>
            </c:strRef>
          </c:tx>
          <c:cat>
            <c:multiLvlStrRef>
              <c:f>'Por reactivo'!$H$22:$J$37</c:f>
              <c:multiLvlStrCache>
                <c:ptCount val="16"/>
                <c:lvl>
                  <c:pt idx="0">
                    <c:v>P4.2.1</c:v>
                  </c:pt>
                  <c:pt idx="1">
                    <c:v>P4.2.2</c:v>
                  </c:pt>
                  <c:pt idx="2">
                    <c:v>P4.2.3</c:v>
                  </c:pt>
                  <c:pt idx="3">
                    <c:v>P4.2.4</c:v>
                  </c:pt>
                  <c:pt idx="4">
                    <c:v>P4.2.5</c:v>
                  </c:pt>
                  <c:pt idx="5">
                    <c:v>P4.2.6</c:v>
                  </c:pt>
                  <c:pt idx="6">
                    <c:v>P4.2.7</c:v>
                  </c:pt>
                  <c:pt idx="7">
                    <c:v>P4.2.8</c:v>
                  </c:pt>
                  <c:pt idx="8">
                    <c:v>P4.2.9</c:v>
                  </c:pt>
                  <c:pt idx="9">
                    <c:v>P4.2.10</c:v>
                  </c:pt>
                  <c:pt idx="10">
                    <c:v>P4.2.11</c:v>
                  </c:pt>
                  <c:pt idx="11">
                    <c:v>P4.2.12</c:v>
                  </c:pt>
                  <c:pt idx="12">
                    <c:v>P4.2.13</c:v>
                  </c:pt>
                  <c:pt idx="13">
                    <c:v>P4.2.14</c:v>
                  </c:pt>
                  <c:pt idx="14">
                    <c:v>P4.2.15</c:v>
                  </c:pt>
                  <c:pt idx="15">
                    <c:v>P4.2.16</c:v>
                  </c:pt>
                </c:lvl>
                <c:lvl>
                  <c:pt idx="0">
                    <c:v>Morfologia</c:v>
                  </c:pt>
                  <c:pt idx="4">
                    <c:v>Personas</c:v>
                  </c:pt>
                  <c:pt idx="8">
                    <c:v>Situaciones</c:v>
                  </c:pt>
                  <c:pt idx="12">
                    <c:v>Efectos</c:v>
                  </c:pt>
                </c:lvl>
                <c:lvl>
                  <c:pt idx="0">
                    <c:v>Instrumental</c:v>
                  </c:pt>
                </c:lvl>
              </c:multiLvlStrCache>
            </c:multiLvlStrRef>
          </c:cat>
          <c:val>
            <c:numRef>
              <c:f>'Por reactivo'!$L$22:$L$37</c:f>
              <c:numCache>
                <c:formatCode>0%</c:formatCode>
                <c:ptCount val="16"/>
                <c:pt idx="0">
                  <c:v>0.59799999999999998</c:v>
                </c:pt>
                <c:pt idx="1">
                  <c:v>0.64000000000000457</c:v>
                </c:pt>
                <c:pt idx="2">
                  <c:v>0.40300000000000002</c:v>
                </c:pt>
                <c:pt idx="3">
                  <c:v>0.22900000000000001</c:v>
                </c:pt>
                <c:pt idx="4">
                  <c:v>0.24700000000000041</c:v>
                </c:pt>
                <c:pt idx="5">
                  <c:v>0.36300000000000032</c:v>
                </c:pt>
                <c:pt idx="6">
                  <c:v>0.28300000000000008</c:v>
                </c:pt>
                <c:pt idx="7">
                  <c:v>0.69899999999999995</c:v>
                </c:pt>
                <c:pt idx="8">
                  <c:v>0.34800000000000031</c:v>
                </c:pt>
                <c:pt idx="9">
                  <c:v>0.41100000000000031</c:v>
                </c:pt>
                <c:pt idx="10">
                  <c:v>0.38000000000000228</c:v>
                </c:pt>
                <c:pt idx="11">
                  <c:v>0.40100000000000002</c:v>
                </c:pt>
                <c:pt idx="12">
                  <c:v>0.56699999999999995</c:v>
                </c:pt>
                <c:pt idx="13">
                  <c:v>0.57700000000000062</c:v>
                </c:pt>
                <c:pt idx="14">
                  <c:v>0.56699999999999995</c:v>
                </c:pt>
                <c:pt idx="15">
                  <c:v>0.443</c:v>
                </c:pt>
              </c:numCache>
            </c:numRef>
          </c:val>
        </c:ser>
        <c:axId val="66307584"/>
        <c:axId val="66309120"/>
      </c:barChart>
      <c:catAx>
        <c:axId val="66307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66309120"/>
        <c:crosses val="autoZero"/>
        <c:auto val="1"/>
        <c:lblAlgn val="ctr"/>
        <c:lblOffset val="100"/>
      </c:catAx>
      <c:valAx>
        <c:axId val="66309120"/>
        <c:scaling>
          <c:orientation val="minMax"/>
          <c:max val="1"/>
        </c:scaling>
        <c:axPos val="l"/>
        <c:numFmt formatCode="0%" sourceLinked="1"/>
        <c:tickLblPos val="nextTo"/>
        <c:txPr>
          <a:bodyPr/>
          <a:lstStyle/>
          <a:p>
            <a:pPr>
              <a:defRPr sz="1000"/>
            </a:pPr>
            <a:endParaRPr lang="es-MX"/>
          </a:p>
        </c:txPr>
        <c:crossAx val="66307584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>
        <c:manualLayout>
          <c:layoutTarget val="inner"/>
          <c:xMode val="edge"/>
          <c:yMode val="edge"/>
          <c:x val="0.11843285214348206"/>
          <c:y val="3.9634817160758652E-2"/>
          <c:w val="0.85208491372190553"/>
          <c:h val="0.5211795022162683"/>
        </c:manualLayout>
      </c:layout>
      <c:barChart>
        <c:barDir val="col"/>
        <c:grouping val="clustered"/>
        <c:ser>
          <c:idx val="0"/>
          <c:order val="0"/>
          <c:tx>
            <c:strRef>
              <c:f>'Por reactivo'!$K$39</c:f>
              <c:strCache>
                <c:ptCount val="1"/>
                <c:pt idx="0">
                  <c:v>Papel</c:v>
                </c:pt>
              </c:strCache>
            </c:strRef>
          </c:tx>
          <c:cat>
            <c:multiLvlStrRef>
              <c:f>'Por reactivo'!$H$40:$J$55</c:f>
              <c:multiLvlStrCache>
                <c:ptCount val="16"/>
                <c:lvl>
                  <c:pt idx="0">
                    <c:v>P4.3.17</c:v>
                  </c:pt>
                  <c:pt idx="1">
                    <c:v>P4.3.18</c:v>
                  </c:pt>
                  <c:pt idx="2">
                    <c:v>P4.3.19</c:v>
                  </c:pt>
                  <c:pt idx="3">
                    <c:v>P4.3.20</c:v>
                  </c:pt>
                  <c:pt idx="4">
                    <c:v>P4.3.21</c:v>
                  </c:pt>
                  <c:pt idx="5">
                    <c:v>P4.3.22</c:v>
                  </c:pt>
                  <c:pt idx="6">
                    <c:v>P4.3.23</c:v>
                  </c:pt>
                  <c:pt idx="7">
                    <c:v>P4.3.24</c:v>
                  </c:pt>
                  <c:pt idx="8">
                    <c:v>P4.3.25</c:v>
                  </c:pt>
                  <c:pt idx="9">
                    <c:v>P4.3.26</c:v>
                  </c:pt>
                  <c:pt idx="10">
                    <c:v>P4.3.27</c:v>
                  </c:pt>
                  <c:pt idx="11">
                    <c:v>P4.3.28</c:v>
                  </c:pt>
                  <c:pt idx="12">
                    <c:v>P4.3.29</c:v>
                  </c:pt>
                  <c:pt idx="13">
                    <c:v>P4.3.30</c:v>
                  </c:pt>
                  <c:pt idx="14">
                    <c:v>P4.3.31</c:v>
                  </c:pt>
                  <c:pt idx="15">
                    <c:v>P4.3.32</c:v>
                  </c:pt>
                </c:lvl>
                <c:lvl>
                  <c:pt idx="0">
                    <c:v>Morfologia</c:v>
                  </c:pt>
                  <c:pt idx="4">
                    <c:v>Personas</c:v>
                  </c:pt>
                  <c:pt idx="8">
                    <c:v>Situaciones</c:v>
                  </c:pt>
                  <c:pt idx="12">
                    <c:v>Efectos</c:v>
                  </c:pt>
                </c:lvl>
                <c:lvl>
                  <c:pt idx="0">
                    <c:v>No-Instrumental</c:v>
                  </c:pt>
                </c:lvl>
              </c:multiLvlStrCache>
            </c:multiLvlStrRef>
          </c:cat>
          <c:val>
            <c:numRef>
              <c:f>'Por reactivo'!$K$40:$K$55</c:f>
              <c:numCache>
                <c:formatCode>0%</c:formatCode>
                <c:ptCount val="16"/>
                <c:pt idx="0">
                  <c:v>0.42800000000000032</c:v>
                </c:pt>
                <c:pt idx="1">
                  <c:v>0.41600000000000031</c:v>
                </c:pt>
                <c:pt idx="2">
                  <c:v>0.30000000000000032</c:v>
                </c:pt>
                <c:pt idx="3">
                  <c:v>0.20300000000000001</c:v>
                </c:pt>
                <c:pt idx="4">
                  <c:v>0.25600000000000001</c:v>
                </c:pt>
                <c:pt idx="5">
                  <c:v>0.25800000000000001</c:v>
                </c:pt>
                <c:pt idx="6">
                  <c:v>0.23900000000000021</c:v>
                </c:pt>
                <c:pt idx="7">
                  <c:v>0.42200000000000032</c:v>
                </c:pt>
                <c:pt idx="8">
                  <c:v>0.27100000000000002</c:v>
                </c:pt>
                <c:pt idx="9">
                  <c:v>0.28700000000000031</c:v>
                </c:pt>
                <c:pt idx="10">
                  <c:v>0.28900000000000031</c:v>
                </c:pt>
                <c:pt idx="11">
                  <c:v>0.24100000000000021</c:v>
                </c:pt>
                <c:pt idx="12">
                  <c:v>0.34200000000000008</c:v>
                </c:pt>
                <c:pt idx="13">
                  <c:v>0.37800000000000206</c:v>
                </c:pt>
                <c:pt idx="14">
                  <c:v>0.37800000000000206</c:v>
                </c:pt>
                <c:pt idx="15">
                  <c:v>0.41600000000000031</c:v>
                </c:pt>
              </c:numCache>
            </c:numRef>
          </c:val>
        </c:ser>
        <c:ser>
          <c:idx val="1"/>
          <c:order val="1"/>
          <c:tx>
            <c:strRef>
              <c:f>'Por reactivo'!$L$39</c:f>
              <c:strCache>
                <c:ptCount val="1"/>
                <c:pt idx="0">
                  <c:v>Internet</c:v>
                </c:pt>
              </c:strCache>
            </c:strRef>
          </c:tx>
          <c:cat>
            <c:multiLvlStrRef>
              <c:f>'Por reactivo'!$H$40:$J$55</c:f>
              <c:multiLvlStrCache>
                <c:ptCount val="16"/>
                <c:lvl>
                  <c:pt idx="0">
                    <c:v>P4.3.17</c:v>
                  </c:pt>
                  <c:pt idx="1">
                    <c:v>P4.3.18</c:v>
                  </c:pt>
                  <c:pt idx="2">
                    <c:v>P4.3.19</c:v>
                  </c:pt>
                  <c:pt idx="3">
                    <c:v>P4.3.20</c:v>
                  </c:pt>
                  <c:pt idx="4">
                    <c:v>P4.3.21</c:v>
                  </c:pt>
                  <c:pt idx="5">
                    <c:v>P4.3.22</c:v>
                  </c:pt>
                  <c:pt idx="6">
                    <c:v>P4.3.23</c:v>
                  </c:pt>
                  <c:pt idx="7">
                    <c:v>P4.3.24</c:v>
                  </c:pt>
                  <c:pt idx="8">
                    <c:v>P4.3.25</c:v>
                  </c:pt>
                  <c:pt idx="9">
                    <c:v>P4.3.26</c:v>
                  </c:pt>
                  <c:pt idx="10">
                    <c:v>P4.3.27</c:v>
                  </c:pt>
                  <c:pt idx="11">
                    <c:v>P4.3.28</c:v>
                  </c:pt>
                  <c:pt idx="12">
                    <c:v>P4.3.29</c:v>
                  </c:pt>
                  <c:pt idx="13">
                    <c:v>P4.3.30</c:v>
                  </c:pt>
                  <c:pt idx="14">
                    <c:v>P4.3.31</c:v>
                  </c:pt>
                  <c:pt idx="15">
                    <c:v>P4.3.32</c:v>
                  </c:pt>
                </c:lvl>
                <c:lvl>
                  <c:pt idx="0">
                    <c:v>Morfologia</c:v>
                  </c:pt>
                  <c:pt idx="4">
                    <c:v>Personas</c:v>
                  </c:pt>
                  <c:pt idx="8">
                    <c:v>Situaciones</c:v>
                  </c:pt>
                  <c:pt idx="12">
                    <c:v>Efectos</c:v>
                  </c:pt>
                </c:lvl>
                <c:lvl>
                  <c:pt idx="0">
                    <c:v>No-Instrumental</c:v>
                  </c:pt>
                </c:lvl>
              </c:multiLvlStrCache>
            </c:multiLvlStrRef>
          </c:cat>
          <c:val>
            <c:numRef>
              <c:f>'Por reactivo'!$L$40:$L$55</c:f>
              <c:numCache>
                <c:formatCode>0%</c:formatCode>
                <c:ptCount val="16"/>
                <c:pt idx="0">
                  <c:v>0.35700000000000032</c:v>
                </c:pt>
                <c:pt idx="1">
                  <c:v>0.34400000000000008</c:v>
                </c:pt>
                <c:pt idx="2">
                  <c:v>0.16800000000000001</c:v>
                </c:pt>
                <c:pt idx="3">
                  <c:v>2.3E-2</c:v>
                </c:pt>
                <c:pt idx="4">
                  <c:v>0.115</c:v>
                </c:pt>
                <c:pt idx="5">
                  <c:v>0.13600000000000001</c:v>
                </c:pt>
                <c:pt idx="6">
                  <c:v>0.128</c:v>
                </c:pt>
                <c:pt idx="7">
                  <c:v>0.37300000000000205</c:v>
                </c:pt>
                <c:pt idx="8">
                  <c:v>0.18070000000000044</c:v>
                </c:pt>
                <c:pt idx="9">
                  <c:v>0.18400000000000041</c:v>
                </c:pt>
                <c:pt idx="10">
                  <c:v>0.17400000000000004</c:v>
                </c:pt>
                <c:pt idx="11">
                  <c:v>0.193</c:v>
                </c:pt>
                <c:pt idx="12">
                  <c:v>0.22900000000000001</c:v>
                </c:pt>
                <c:pt idx="13">
                  <c:v>0.21100000000000024</c:v>
                </c:pt>
                <c:pt idx="14">
                  <c:v>0.22600000000000001</c:v>
                </c:pt>
                <c:pt idx="15">
                  <c:v>0.23500000000000001</c:v>
                </c:pt>
              </c:numCache>
            </c:numRef>
          </c:val>
        </c:ser>
        <c:axId val="66321024"/>
        <c:axId val="66343296"/>
      </c:barChart>
      <c:catAx>
        <c:axId val="6632102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66343296"/>
        <c:crosses val="autoZero"/>
        <c:auto val="1"/>
        <c:lblAlgn val="ctr"/>
        <c:lblOffset val="100"/>
      </c:catAx>
      <c:valAx>
        <c:axId val="66343296"/>
        <c:scaling>
          <c:orientation val="minMax"/>
          <c:max val="1"/>
        </c:scaling>
        <c:axPos val="l"/>
        <c:numFmt formatCode="0%" sourceLinked="1"/>
        <c:tickLblPos val="nextTo"/>
        <c:txPr>
          <a:bodyPr/>
          <a:lstStyle/>
          <a:p>
            <a:pPr>
              <a:defRPr sz="1000"/>
            </a:pPr>
            <a:endParaRPr lang="es-MX"/>
          </a:p>
        </c:txPr>
        <c:crossAx val="66321024"/>
        <c:crosses val="autoZero"/>
        <c:crossBetween val="between"/>
        <c:majorUnit val="0.1"/>
      </c:valAx>
    </c:plotArea>
    <c:plotVisOnly val="1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>
        <c:manualLayout>
          <c:layoutTarget val="inner"/>
          <c:xMode val="edge"/>
          <c:yMode val="edge"/>
          <c:x val="0.14618339231680441"/>
          <c:y val="2.8252405949256338E-2"/>
          <c:w val="0.8531453848092051"/>
          <c:h val="0.52400642627026039"/>
        </c:manualLayout>
      </c:layout>
      <c:barChart>
        <c:barDir val="col"/>
        <c:grouping val="clustered"/>
        <c:ser>
          <c:idx val="0"/>
          <c:order val="0"/>
          <c:tx>
            <c:strRef>
              <c:f>'Por reactivo'!$K$57</c:f>
              <c:strCache>
                <c:ptCount val="1"/>
                <c:pt idx="0">
                  <c:v>Papel</c:v>
                </c:pt>
              </c:strCache>
            </c:strRef>
          </c:tx>
          <c:cat>
            <c:multiLvlStrRef>
              <c:f>'Por reactivo'!$H$58:$J$69</c:f>
              <c:multiLvlStrCache>
                <c:ptCount val="12"/>
                <c:lvl>
                  <c:pt idx="0">
                    <c:v>P4.4.33</c:v>
                  </c:pt>
                  <c:pt idx="1">
                    <c:v>P4.4.34</c:v>
                  </c:pt>
                  <c:pt idx="2">
                    <c:v>P4.4.35</c:v>
                  </c:pt>
                  <c:pt idx="3">
                    <c:v>P4.4.36</c:v>
                  </c:pt>
                  <c:pt idx="4">
                    <c:v>P4.4.37</c:v>
                  </c:pt>
                  <c:pt idx="5">
                    <c:v>P4.4.38</c:v>
                  </c:pt>
                  <c:pt idx="6">
                    <c:v>P4.4.39</c:v>
                  </c:pt>
                  <c:pt idx="7">
                    <c:v>P4.4.40</c:v>
                  </c:pt>
                  <c:pt idx="8">
                    <c:v>P4.4.41</c:v>
                  </c:pt>
                  <c:pt idx="9">
                    <c:v>P4.4.42</c:v>
                  </c:pt>
                  <c:pt idx="10">
                    <c:v>P4.4.43</c:v>
                  </c:pt>
                  <c:pt idx="11">
                    <c:v>P4.4.44</c:v>
                  </c:pt>
                </c:lvl>
                <c:lvl>
                  <c:pt idx="0">
                    <c:v>Morfologia</c:v>
                  </c:pt>
                  <c:pt idx="4">
                    <c:v>Personas</c:v>
                  </c:pt>
                  <c:pt idx="8">
                    <c:v>Situaciones</c:v>
                  </c:pt>
                </c:lvl>
                <c:lvl>
                  <c:pt idx="0">
                    <c:v>Instrumental -Uso del Condón-</c:v>
                  </c:pt>
                </c:lvl>
              </c:multiLvlStrCache>
            </c:multiLvlStrRef>
          </c:cat>
          <c:val>
            <c:numRef>
              <c:f>'Por reactivo'!$K$58:$K$69</c:f>
              <c:numCache>
                <c:formatCode>0%</c:formatCode>
                <c:ptCount val="12"/>
                <c:pt idx="0">
                  <c:v>0.49500000000000038</c:v>
                </c:pt>
                <c:pt idx="1">
                  <c:v>0.6170000000000041</c:v>
                </c:pt>
                <c:pt idx="2">
                  <c:v>0.37800000000000206</c:v>
                </c:pt>
                <c:pt idx="3">
                  <c:v>0.18900000000000108</c:v>
                </c:pt>
                <c:pt idx="4">
                  <c:v>0.31500000000000206</c:v>
                </c:pt>
                <c:pt idx="5">
                  <c:v>0.29800000000000032</c:v>
                </c:pt>
                <c:pt idx="6">
                  <c:v>0.29400000000000032</c:v>
                </c:pt>
                <c:pt idx="7">
                  <c:v>0.52</c:v>
                </c:pt>
                <c:pt idx="8">
                  <c:v>0.29800000000000032</c:v>
                </c:pt>
                <c:pt idx="9">
                  <c:v>0.31900000000000234</c:v>
                </c:pt>
                <c:pt idx="10">
                  <c:v>0.34600000000000031</c:v>
                </c:pt>
                <c:pt idx="11">
                  <c:v>0.31900000000000234</c:v>
                </c:pt>
              </c:numCache>
            </c:numRef>
          </c:val>
        </c:ser>
        <c:ser>
          <c:idx val="1"/>
          <c:order val="1"/>
          <c:tx>
            <c:strRef>
              <c:f>'Por reactivo'!$L$57</c:f>
              <c:strCache>
                <c:ptCount val="1"/>
                <c:pt idx="0">
                  <c:v>Internet</c:v>
                </c:pt>
              </c:strCache>
            </c:strRef>
          </c:tx>
          <c:cat>
            <c:multiLvlStrRef>
              <c:f>'Por reactivo'!$H$58:$J$69</c:f>
              <c:multiLvlStrCache>
                <c:ptCount val="12"/>
                <c:lvl>
                  <c:pt idx="0">
                    <c:v>P4.4.33</c:v>
                  </c:pt>
                  <c:pt idx="1">
                    <c:v>P4.4.34</c:v>
                  </c:pt>
                  <c:pt idx="2">
                    <c:v>P4.4.35</c:v>
                  </c:pt>
                  <c:pt idx="3">
                    <c:v>P4.4.36</c:v>
                  </c:pt>
                  <c:pt idx="4">
                    <c:v>P4.4.37</c:v>
                  </c:pt>
                  <c:pt idx="5">
                    <c:v>P4.4.38</c:v>
                  </c:pt>
                  <c:pt idx="6">
                    <c:v>P4.4.39</c:v>
                  </c:pt>
                  <c:pt idx="7">
                    <c:v>P4.4.40</c:v>
                  </c:pt>
                  <c:pt idx="8">
                    <c:v>P4.4.41</c:v>
                  </c:pt>
                  <c:pt idx="9">
                    <c:v>P4.4.42</c:v>
                  </c:pt>
                  <c:pt idx="10">
                    <c:v>P4.4.43</c:v>
                  </c:pt>
                  <c:pt idx="11">
                    <c:v>P4.4.44</c:v>
                  </c:pt>
                </c:lvl>
                <c:lvl>
                  <c:pt idx="0">
                    <c:v>Morfologia</c:v>
                  </c:pt>
                  <c:pt idx="4">
                    <c:v>Personas</c:v>
                  </c:pt>
                  <c:pt idx="8">
                    <c:v>Situaciones</c:v>
                  </c:pt>
                </c:lvl>
                <c:lvl>
                  <c:pt idx="0">
                    <c:v>Instrumental -Uso del Condón-</c:v>
                  </c:pt>
                </c:lvl>
              </c:multiLvlStrCache>
            </c:multiLvlStrRef>
          </c:cat>
          <c:val>
            <c:numRef>
              <c:f>'Por reactivo'!$L$58:$L$69</c:f>
              <c:numCache>
                <c:formatCode>0%</c:formatCode>
                <c:ptCount val="12"/>
                <c:pt idx="0">
                  <c:v>0.49700000000000188</c:v>
                </c:pt>
                <c:pt idx="1">
                  <c:v>0.69299999999999995</c:v>
                </c:pt>
                <c:pt idx="2">
                  <c:v>0.25</c:v>
                </c:pt>
                <c:pt idx="3">
                  <c:v>3.9000000000000014E-2</c:v>
                </c:pt>
                <c:pt idx="4">
                  <c:v>0.12100000000000002</c:v>
                </c:pt>
                <c:pt idx="5">
                  <c:v>0.15500000000000044</c:v>
                </c:pt>
                <c:pt idx="6">
                  <c:v>0.13200000000000001</c:v>
                </c:pt>
                <c:pt idx="7">
                  <c:v>0.47600000000000031</c:v>
                </c:pt>
                <c:pt idx="8">
                  <c:v>0.17</c:v>
                </c:pt>
                <c:pt idx="9">
                  <c:v>0.17600000000000021</c:v>
                </c:pt>
                <c:pt idx="10">
                  <c:v>0.20100000000000001</c:v>
                </c:pt>
                <c:pt idx="11">
                  <c:v>0.20300000000000001</c:v>
                </c:pt>
              </c:numCache>
            </c:numRef>
          </c:val>
        </c:ser>
        <c:axId val="66354176"/>
        <c:axId val="66372352"/>
      </c:barChart>
      <c:catAx>
        <c:axId val="6635417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100"/>
            </a:pPr>
            <a:endParaRPr lang="es-MX"/>
          </a:p>
        </c:txPr>
        <c:crossAx val="66372352"/>
        <c:crosses val="autoZero"/>
        <c:auto val="1"/>
        <c:lblAlgn val="ctr"/>
        <c:lblOffset val="100"/>
      </c:catAx>
      <c:valAx>
        <c:axId val="66372352"/>
        <c:scaling>
          <c:orientation val="minMax"/>
          <c:max val="1"/>
        </c:scaling>
        <c:axPos val="l"/>
        <c:numFmt formatCode="0%" sourceLinked="1"/>
        <c:tickLblPos val="nextTo"/>
        <c:txPr>
          <a:bodyPr/>
          <a:lstStyle/>
          <a:p>
            <a:pPr>
              <a:defRPr sz="1000"/>
            </a:pPr>
            <a:endParaRPr lang="es-MX"/>
          </a:p>
        </c:txPr>
        <c:crossAx val="66354176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DF48A6-C63C-42A3-ABA5-9B8EF1B97C32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8C5352-A45B-4D52-82C1-CAC15C7DA2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5C1AB6-AD4F-4D58-A5D9-31B5FD280C4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Evaluar las propiedades métricas de un instrumento evaluación de competencias funcionales relacionadas con el VIH/SIDA, en sus dos versiones, la versión tradicional con el uso de papel y lápiz y la versión electrónica, aplicado vía internet con el uso de ordenadores.</a:t>
            </a:r>
          </a:p>
          <a:p>
            <a:pPr lvl="0"/>
            <a:r>
              <a:rPr lang="es-MX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Identificar si existen diferencias significativas entre los dos grupos de participantes (participantes de instrumento escrito Vs participantes de la versión electrónica). </a:t>
            </a:r>
          </a:p>
          <a:p>
            <a:pPr lvl="0"/>
            <a:r>
              <a:rPr lang="es-MX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Caracterizar cada uno de los grupos a partir de la versión del instrumento aplicado (participantes de instrumento escrito Vs participantes de la versión electrónica). </a:t>
            </a:r>
          </a:p>
          <a:p>
            <a:pPr lvl="0"/>
            <a:r>
              <a:rPr lang="es-MX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Identificar si existe relación entre las variables evaluadas (Morfología de conducta, las Situaciones, los Efectos y Personas).</a:t>
            </a:r>
          </a:p>
          <a:p>
            <a:pPr eaLnBrk="1" hangingPunct="1">
              <a:spcBef>
                <a:spcPct val="0"/>
              </a:spcBef>
            </a:pPr>
            <a:endParaRPr lang="es-MX" dirty="0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32E123-A515-421D-988B-A7EF70C7BD0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8C5352-A45B-4D52-82C1-CAC15C7DA21A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9876A9-91BA-4237-9109-2723866925EE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1F9CEC-9299-493D-ACDF-F7A76E0737F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5C1AB6-AD4F-4D58-A5D9-31B5FD280C4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FE9AF-F644-4DBF-A62E-33ED15E17907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54038-7B9A-481D-90FE-1BD6BCA625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2E70A-90D6-4A98-A9BC-65410381808B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E0028-63FC-4D25-ABAE-E230E18063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4BE9-F3B2-47DE-ACF8-95C77ADCB935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F769-5E03-406A-915B-5AA3C43A8B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7D92-7249-4D67-A8F4-B1063BC4E63B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570B5-FC82-47DC-8AEE-CF7C0E27B1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56E58-973B-479C-8064-C8E9232E2855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64068-2548-4E60-ABCD-2C51175782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CA7F-8FBE-48F3-A3A8-E027D694375F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F989-5A0D-4004-8399-88BCAE13ED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C567-8320-42A2-B536-895147FC1243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BA1C7-D758-4090-8487-C80B01EC2F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CBF9B-6156-487E-B773-8CE297E2FFED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73E6-EA56-454A-86BD-054A9C00A3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450AF-0866-4686-8BE3-7D8AA1802CBC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D50F-8904-4DA7-BB63-EA3243485B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84BBE-35E1-4A54-87B7-5ACA0E448900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EC006-D0CE-4902-B6A8-27276C27AC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5DDB-3482-4104-A87A-5D5379A8DDB4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3AC2-EAAB-4710-B1D9-C20FDBDEBF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DB97F84-D24F-4716-B3F9-7E71F11C3C6B}" type="datetimeFigureOut">
              <a:rPr lang="es-ES"/>
              <a:pPr>
                <a:defRPr/>
              </a:pPr>
              <a:t>27/09/2008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5A17DA-D1C0-4C84-8D16-45D56782BD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68" r:id="rId4"/>
    <p:sldLayoutId id="2147483774" r:id="rId5"/>
    <p:sldLayoutId id="2147483769" r:id="rId6"/>
    <p:sldLayoutId id="2147483775" r:id="rId7"/>
    <p:sldLayoutId id="2147483776" r:id="rId8"/>
    <p:sldLayoutId id="2147483777" r:id="rId9"/>
    <p:sldLayoutId id="2147483770" r:id="rId10"/>
    <p:sldLayoutId id="21474837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17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0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4.xml"/><Relationship Id="rId7" Type="http://schemas.openxmlformats.org/officeDocument/2006/relationships/slide" Target="slide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RY\Gustavo\Imagenes\fondo1.png"/>
          <p:cNvPicPr>
            <a:picLocks noChangeAspect="1" noChangeArrowheads="1"/>
          </p:cNvPicPr>
          <p:nvPr/>
        </p:nvPicPr>
        <p:blipFill>
          <a:blip r:embed="rId3"/>
          <a:srcRect b="82831"/>
          <a:stretch>
            <a:fillRect/>
          </a:stretch>
        </p:blipFill>
        <p:spPr bwMode="auto">
          <a:xfrm>
            <a:off x="428596" y="428604"/>
            <a:ext cx="8320087" cy="1044666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2056454"/>
            <a:ext cx="7122990" cy="165829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smtClean="0"/>
              <a:t>Evaluación de competencias de  salud</a:t>
            </a:r>
            <a:endParaRPr lang="es-ES"/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1428750" y="4500584"/>
            <a:ext cx="6480175" cy="20002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/>
              <a:t>Diseño de un instrumento para la evaluación de competencias funcionales en la prevención de la trasmisión del VIH.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Por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Gustavo René García Vargas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5348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dirty="0" smtClean="0"/>
              <a:t>Resultados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hlinkClick r:id="rId2" action="ppaction://hlinksldjump"/>
              </a:rPr>
              <a:t>Datos demográficos</a:t>
            </a:r>
            <a:endParaRPr lang="es-MX" b="1" dirty="0" smtClean="0"/>
          </a:p>
          <a:p>
            <a:r>
              <a:rPr lang="es-MX" b="1" dirty="0" smtClean="0">
                <a:hlinkClick r:id="rId3" action="ppaction://hlinksldjump"/>
              </a:rPr>
              <a:t>Relacionados con el comportamiento y salud sexual</a:t>
            </a:r>
            <a:endParaRPr lang="es-MX" b="1" dirty="0" smtClean="0"/>
          </a:p>
          <a:p>
            <a:r>
              <a:rPr lang="es-MX" b="1" dirty="0" smtClean="0">
                <a:hlinkClick r:id="rId4" action="ppaction://hlinksldjump"/>
              </a:rPr>
              <a:t>Relacionados con la Información</a:t>
            </a:r>
            <a:endParaRPr lang="es-MX" b="1" dirty="0" smtClean="0"/>
          </a:p>
          <a:p>
            <a:r>
              <a:rPr lang="es-MX" b="1" dirty="0" smtClean="0">
                <a:hlinkClick r:id="rId5" action="ppaction://hlinksldjump"/>
              </a:rPr>
              <a:t>Relacionados con las “actitudes”</a:t>
            </a:r>
            <a:endParaRPr lang="es-MX" b="1" dirty="0" smtClean="0"/>
          </a:p>
          <a:p>
            <a:r>
              <a:rPr lang="es-MX" b="1" dirty="0" smtClean="0">
                <a:hlinkClick r:id="rId6" action="ppaction://hlinksldjump"/>
              </a:rPr>
              <a:t>Relacionados con la Evaluación de Competencias</a:t>
            </a:r>
            <a:endParaRPr lang="es-MX" b="1" dirty="0" smtClean="0"/>
          </a:p>
          <a:p>
            <a:r>
              <a:rPr lang="es-MX" b="1" dirty="0" smtClean="0">
                <a:hlinkClick r:id="rId7" action="ppaction://hlinksldjump"/>
              </a:rPr>
              <a:t>Relacionados con el índice sexual de riesgo</a:t>
            </a:r>
            <a:endParaRPr lang="es-MX" b="1" dirty="0" smtClean="0"/>
          </a:p>
          <a:p>
            <a:endParaRPr lang="es-MX" b="1" dirty="0" smtClean="0"/>
          </a:p>
          <a:p>
            <a:endParaRPr lang="es-MX" b="1" dirty="0" smtClean="0"/>
          </a:p>
          <a:p>
            <a:pPr>
              <a:buFont typeface="Wingdings 2" pitchFamily="18" charset="2"/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2844" y="142853"/>
          <a:ext cx="8858312" cy="6500858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2456418"/>
                <a:gridCol w="1565842"/>
                <a:gridCol w="1852652"/>
                <a:gridCol w="1343322"/>
                <a:gridCol w="1640078"/>
              </a:tblGrid>
              <a:tr h="321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Versión 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Papel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Versión 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electrónica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es-MX" sz="1400" b="1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j-lt"/>
                        </a:rPr>
                        <a:t>119</a:t>
                      </a:r>
                      <a:endParaRPr lang="es-MX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+mj-lt"/>
                        </a:rPr>
                        <a:t>119</a:t>
                      </a:r>
                      <a:endParaRPr lang="es-MX" sz="14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latin typeface="+mj-lt"/>
                        </a:rPr>
                        <a:t>Rango de edad</a:t>
                      </a:r>
                      <a:endParaRPr lang="es-MX" sz="1400" b="1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j-lt"/>
                        </a:rPr>
                        <a:t>16-45</a:t>
                      </a:r>
                      <a:endParaRPr lang="es-MX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j-lt"/>
                        </a:rPr>
                        <a:t>16-48</a:t>
                      </a:r>
                      <a:endParaRPr lang="es-MX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latin typeface="+mj-lt"/>
                        </a:rPr>
                        <a:t>Edad promedio</a:t>
                      </a:r>
                      <a:endParaRPr lang="es-MX" sz="1400" b="1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+mj-lt"/>
                        </a:rPr>
                        <a:t>23</a:t>
                      </a:r>
                      <a:endParaRPr lang="es-MX" sz="14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endParaRPr lang="es-MX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chemeClr val="tx1"/>
                          </a:solidFill>
                          <a:latin typeface="+mj-lt"/>
                        </a:rPr>
                        <a:t>Hombres</a:t>
                      </a:r>
                      <a:endParaRPr lang="es-MX" sz="1400" b="1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+mj-lt"/>
                        </a:rPr>
                        <a:t>50.4%</a:t>
                      </a:r>
                      <a:endParaRPr lang="es-MX" sz="14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j-lt"/>
                        </a:rPr>
                        <a:t>31.1%</a:t>
                      </a:r>
                      <a:endParaRPr lang="es-MX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38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Mujeres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+mj-lt"/>
                        </a:rPr>
                        <a:t>49.6%</a:t>
                      </a:r>
                      <a:endParaRPr lang="es-MX" sz="14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j-lt"/>
                        </a:rPr>
                        <a:t>68.9%</a:t>
                      </a:r>
                      <a:endParaRPr lang="es-MX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010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Grado 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máximo de estudios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 u="sng" dirty="0">
                          <a:solidFill>
                            <a:schemeClr val="tx1"/>
                          </a:solidFill>
                          <a:latin typeface="+mj-lt"/>
                        </a:rPr>
                        <a:t>Frecuencia</a:t>
                      </a:r>
                      <a:endParaRPr lang="es-MX" sz="1600" u="sng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ES" sz="1400" u="sng" dirty="0">
                          <a:solidFill>
                            <a:schemeClr val="tx1"/>
                          </a:solidFill>
                          <a:latin typeface="+mj-lt"/>
                        </a:rPr>
                        <a:t>Porcentaje</a:t>
                      </a:r>
                      <a:endParaRPr lang="es-MX" sz="1600" u="sng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 u="sng" dirty="0">
                          <a:solidFill>
                            <a:schemeClr val="tx1"/>
                          </a:solidFill>
                          <a:latin typeface="+mj-lt"/>
                        </a:rPr>
                        <a:t>Frecuencia</a:t>
                      </a:r>
                      <a:endParaRPr lang="es-MX" sz="1600" u="sng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ES" sz="1400" u="sng" dirty="0">
                          <a:solidFill>
                            <a:schemeClr val="tx1"/>
                          </a:solidFill>
                          <a:latin typeface="+mj-lt"/>
                        </a:rPr>
                        <a:t>Porcentaje</a:t>
                      </a:r>
                      <a:endParaRPr lang="es-MX" sz="1600" u="sng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Primaria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0.8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7915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7915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0.8%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Secundaria 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14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11.8%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0.8%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Preparatoria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7915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35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7915" algn="ctr"/>
                        </a:tabLs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29.4%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14.3%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Universidad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7915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64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7915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53.8%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89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74.8%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Posgrado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7915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7915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1.7%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9.2%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No contesto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7915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7915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2.5%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----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----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Ocupación 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endParaRPr lang="es-MX" sz="1400">
                        <a:solidFill>
                          <a:schemeClr val="tx1"/>
                        </a:solidFill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Estudiante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76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63.9%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27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22.5%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4676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Empleado o trabajador independiente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38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31.9%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93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75.5%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No contesto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4.2%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---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---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300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Estado Civil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Soltero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101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84%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92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77.3%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Casado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12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10.1%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13.4%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Unión libre (pareja de hecho)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2.5%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8.4%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Divorciado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1.7%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0.8%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  <a:tr h="2672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No contesto</a:t>
                      </a:r>
                      <a:endParaRPr lang="es-MX" sz="14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1720" algn="ctr"/>
                        </a:tabLs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0.8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%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chemeClr val="tx1"/>
                          </a:solidFill>
                          <a:latin typeface="+mj-lt"/>
                        </a:rPr>
                        <a:t>--</a:t>
                      </a:r>
                      <a:endParaRPr lang="es-MX" sz="160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j-lt"/>
                        </a:rPr>
                        <a:t>----</a:t>
                      </a:r>
                      <a:endParaRPr lang="es-MX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697" marR="60697" marT="0" marB="0"/>
                </a:tc>
              </a:tr>
            </a:tbl>
          </a:graphicData>
        </a:graphic>
      </p:graphicFrame>
      <p:pic>
        <p:nvPicPr>
          <p:cNvPr id="3" name="Picture 27" descr="C:\Users\ADRY\Gustavo\Imagenes\logoual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6757" y="6354797"/>
            <a:ext cx="497243" cy="503203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86807" cy="59588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61653"/>
                <a:gridCol w="2762577"/>
                <a:gridCol w="2762577"/>
              </a:tblGrid>
              <a:tr h="23948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/>
                        <a:t>Comportamiento sexual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5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Versión papel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Versión internet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Vida sexual Activa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70.6%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90.8%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Núm. Parejas sexuales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2 (1-50, Media 6)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2 (1-50, Media 7)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Inicio vida sexual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16 años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18 años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Preferencia sexual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Heterosexual 68.1%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Bisexual 5.9%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Homosexual 4.2%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No contesto 21.8% 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Heterosexual 87%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Homo sexual 7%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Bisexual 6.1% 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48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/>
                        <a:t>Salud Sexual</a:t>
                      </a:r>
                      <a:endParaRPr lang="es-MX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5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Reportaron haberse realizado alguna prueba de enfermedades venéreas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21.8% (N=26)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33.4% (N=40)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Diagnosticados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3 (Gonorrea y VPH)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7 (6 VPH y 1 Clamidia)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Ha recibido apoyo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100% Médico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/>
                        <a:t>86% Médico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/>
                        <a:t>14% Sin apoyo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27" descr="C:\Users\ADRY\Gustavo\Imagenes\logoual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6757" y="6354797"/>
            <a:ext cx="497243" cy="503203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142844" y="142852"/>
          <a:ext cx="8858312" cy="65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7" descr="C:\Users\ADRY\Gustavo\Imagenes\logoua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6757" y="6354797"/>
            <a:ext cx="497243" cy="503203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42842" y="108719"/>
          <a:ext cx="8858315" cy="671482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994727"/>
                <a:gridCol w="965329"/>
                <a:gridCol w="965329"/>
                <a:gridCol w="966465"/>
                <a:gridCol w="966465"/>
              </a:tblGrid>
              <a:tr h="1594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 smtClean="0"/>
                        <a:t>Ítem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Media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Moda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949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Papel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Internet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Papel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Internet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245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El uso del condón disminuye la sensibilidad.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5.54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3.81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5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4784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Soy yo quien debe de exigir el uso de medidas preventivas para evitar contagiarme de enfermedades de trasmisión sexual.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8.39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8.71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El uso del condón puede convertirse en algo erótico y divertido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5.75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8.07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Si propongo el uso del condón, mi pareja sexual pensara mal de mí.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2.75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1.16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4784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Si  propongo el uso del condón, mi pareja sexual pensará que no confío en ella ni en sus hábitos sexuales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3.17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2.23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Si exijo el uso del condón puedo perder la oportunidad de relacionarme sexualmente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2.64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1.13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245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Debo usar condón sólo si mi pareja sexual lo solicita.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3.14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1.08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Las relaciones sexuales vaginales forman parte de una vida sexual plena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6.83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6.56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Las relaciones sexuales orales forman parte de una vida sexual plena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5.83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6.09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5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Las relaciones sexuales anales forman parte de una vida sexual plena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3.86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4.03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La masturbación en pareja forma parte de una vida sexual plena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5.65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6.65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Las relaciones sexuales con parejas ocasionales forman parte de una vida sexual plena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2.92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2.19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Las relaciones sexuales en grupo forman parte de una vida sexual plena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1.86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1.43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0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245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Uso condón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1.18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1.23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245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Investigo el pasado sexual de mi pareja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1.55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1.44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3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245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Planeo mis encuentros sexuales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1.48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1.46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2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Aplazo el momento de las relaciones sexuales si no tengo con un condón disponible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1.58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1.24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2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245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Yo decido lo que mi pareja y yo hacemos en la intimidad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1.56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1.33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2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2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3189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Propongo caricias como una forma alternativa a los encuentros sexuales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.97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1.12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0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 dirty="0"/>
                        <a:t>1</a:t>
                      </a:r>
                      <a:endParaRPr lang="es-MX" sz="1200" b="1" kern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  <a:tr h="1586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Promedio de puntaje Total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66.63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baseline="0"/>
                        <a:t>60.94</a:t>
                      </a:r>
                      <a:endParaRPr lang="es-MX" sz="1200" b="1" kern="1400" baseline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b="1" kern="1400" baseline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b="1" kern="1400" baseline="0" dirty="0"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3968" marR="43968" marT="0" marB="0" anchor="ctr"/>
                </a:tc>
              </a:tr>
            </a:tbl>
          </a:graphicData>
        </a:graphic>
      </p:graphicFrame>
      <p:pic>
        <p:nvPicPr>
          <p:cNvPr id="3" name="Picture 27" descr="C:\Users\ADRY\Gustavo\Imagenes\logoual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6757" y="6354797"/>
            <a:ext cx="497243" cy="503203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4572000" y="3143248"/>
          <a:ext cx="4572000" cy="371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142844" y="1428736"/>
          <a:ext cx="442915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749" y="0"/>
            <a:ext cx="8731969" cy="124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7" descr="C:\Users\ADRY\Gustavo\Imagenes\logoual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46757" y="6354797"/>
            <a:ext cx="497243" cy="503203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Gráfico"/>
          <p:cNvGraphicFramePr/>
          <p:nvPr/>
        </p:nvGraphicFramePr>
        <p:xfrm>
          <a:off x="214282" y="142852"/>
          <a:ext cx="457203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4786314" y="142852"/>
          <a:ext cx="414340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285720" y="3500438"/>
          <a:ext cx="4429156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8 Gráfico"/>
          <p:cNvGraphicFramePr/>
          <p:nvPr/>
        </p:nvGraphicFramePr>
        <p:xfrm>
          <a:off x="4643438" y="3500438"/>
          <a:ext cx="4357718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" name="Picture 27" descr="C:\Users\ADRY\Gustavo\Imagenes\logoual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46757" y="6354797"/>
            <a:ext cx="497243" cy="503203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3 Imagen" descr="C:\Users\ADRY\Gustavo\Proyecto\Master\Recursos\OUTPUT EL BUENO PAPEL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487859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4 Imagen" descr="C:\Users\ADRY\Gustavo\Proyecto\Master\Recursos\OUTPUT EL BUENO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090" y="3429000"/>
            <a:ext cx="4735860" cy="32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7" descr="C:\Users\ADRY\Gustavo\Imagenes\logoual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6757" y="6354797"/>
            <a:ext cx="497243" cy="503203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2874" y="477646"/>
          <a:ext cx="8929720" cy="6094277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5495251"/>
                <a:gridCol w="1679104"/>
                <a:gridCol w="1755365"/>
              </a:tblGrid>
              <a:tr h="379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Componente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% de la varianza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Alfa de Cronbach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89582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Grupo 1 (versión papel)</a:t>
                      </a:r>
                      <a:endParaRPr kumimoji="0" lang="es-MX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626" marR="64626" marT="0" marB="0" horzOverflow="overflow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64626" marR="64626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64626" marR="64626" marT="0" marB="0" anchor="ctr" horzOverflow="overflow"/>
                </a:tc>
              </a:tr>
              <a:tr h="33812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1.  Categoría no Instrumental Situaciones /Personas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25.2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0.923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2. Categoría Instrumental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8.5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0.868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918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3. Comportamiento Instrumental Uso del condón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6.2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0.864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4. Pareja Estable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0.747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5.  Efectos No-Instrumental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4.6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0.924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6.  Extrasituacional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0.846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7. Efectos Extrasituacional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3.6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0.824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8. Situaciones instrumental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0.785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kumimoji="0" lang="es-MX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60.5</a:t>
                      </a:r>
                      <a:endParaRPr kumimoji="0" lang="es-MX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0.877</a:t>
                      </a:r>
                      <a:endParaRPr kumimoji="0" lang="es-MX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71721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Grupo 2 (versión internet)</a:t>
                      </a: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3084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1.  Categoría no Instrumental Situaciones /Personas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18.5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0.9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2. Comportamiento Extrasituacional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9.9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0.877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3. Comportamiento No instrumental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7.7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0.89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4. Comportamiento Efectos  No instrumental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0.889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5. Conducta Instrumental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4.9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0.868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6. Efectos Extrasituacional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3.9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0.856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7. Comportamiento Instrumental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3.8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0.853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Factor 8. Comportamiento Instrumental II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3.2</a:t>
                      </a: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0.702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  <a:tr h="247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kumimoji="0" lang="es-MX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57.9</a:t>
                      </a:r>
                      <a:endParaRPr kumimoji="0" lang="es-MX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0.833</a:t>
                      </a:r>
                      <a:endParaRPr kumimoji="0" lang="es-MX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4626" marR="64626" marT="0" marB="0" anchor="ctr" horzOverflow="overflow"/>
                </a:tc>
              </a:tr>
            </a:tbl>
          </a:graphicData>
        </a:graphic>
      </p:graphicFrame>
      <p:pic>
        <p:nvPicPr>
          <p:cNvPr id="3" name="Picture 27" descr="C:\Users\ADRY\Gustavo\Imagenes\logoual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6757" y="6354797"/>
            <a:ext cx="497243" cy="503203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2877" y="214290"/>
          <a:ext cx="8929717" cy="637665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980035"/>
                <a:gridCol w="1974841"/>
                <a:gridCol w="1974841"/>
              </a:tblGrid>
              <a:tr h="332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Componente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% de la varianza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Alfa de Cronbach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</a:tr>
              <a:tr h="382017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Grupo 1 (versión papel)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608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Factor 1 y 5. Comportamiento No Instrumental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29.8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0.918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</a:tr>
              <a:tr h="5608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Factor 2, 3 y 8. Comportamiento Instrumental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/>
                        <a:t>17.7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/>
                        <a:t>0.893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</a:tr>
              <a:tr h="5608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Factor 6 y 7. Comportamiento  </a:t>
                      </a:r>
                      <a:r>
                        <a:rPr lang="es-ES" sz="2000" dirty="0" err="1"/>
                        <a:t>Extrasituacional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/>
                        <a:t>7.6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/>
                        <a:t>0.685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</a:tr>
              <a:tr h="531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Factor 4. Pareja Estable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5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0.747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Total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/>
                        <a:t>60.5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/>
                        <a:t>0.877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</a:tr>
              <a:tr h="373908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Grupo 2 (versión internet)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608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Factor 1, 5, 7 y 8. Comportamiento Instrumental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30.4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0.830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</a:tr>
              <a:tr h="5608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Factor 2 y 6. Comportamiento </a:t>
                      </a:r>
                      <a:r>
                        <a:rPr lang="es-ES" sz="2000" dirty="0" err="1"/>
                        <a:t>Extrasituacional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/>
                        <a:t>13.8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/>
                        <a:t>0.764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</a:tr>
              <a:tr h="5608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Factor 3 y 4.  Comportamiento No Instrumental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13.3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/>
                        <a:t>0.893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</a:tr>
              <a:tr h="302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Total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57.9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0.833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23" marR="54823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-71462"/>
            <a:ext cx="83248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dirty="0" smtClean="0"/>
              <a:t>Dimensión Psicológica de la Salud</a:t>
            </a:r>
            <a:endParaRPr lang="es-MX" dirty="0"/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962025" y="2000250"/>
            <a:ext cx="7467600" cy="3757613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s-MX" dirty="0" smtClean="0">
                <a:hlinkClick r:id="rId2" action="ppaction://hlinksldjump"/>
              </a:rPr>
              <a:t>Modelo Psicológico de la Salud Biológica</a:t>
            </a:r>
            <a:endParaRPr lang="es-MX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s-MX" dirty="0" smtClean="0"/>
              <a:t>Análisis Contingencial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s-MX" dirty="0" smtClean="0"/>
              <a:t>Instrumento diseñado</a:t>
            </a:r>
          </a:p>
          <a:p>
            <a:pPr lvl="2" fontAlgn="auto">
              <a:spcAft>
                <a:spcPts val="0"/>
              </a:spcAft>
              <a:buFont typeface="Wingdings 2"/>
              <a:buChar char=""/>
              <a:defRPr/>
            </a:pPr>
            <a:r>
              <a:rPr lang="es-MX" dirty="0" smtClean="0"/>
              <a:t>Información</a:t>
            </a:r>
          </a:p>
          <a:p>
            <a:pPr lvl="2" fontAlgn="auto">
              <a:spcAft>
                <a:spcPts val="0"/>
              </a:spcAft>
              <a:buFont typeface="Wingdings 2"/>
              <a:buChar char=""/>
              <a:defRPr/>
            </a:pPr>
            <a:r>
              <a:rPr lang="es-MX" dirty="0" smtClean="0"/>
              <a:t>Actitudes</a:t>
            </a:r>
          </a:p>
          <a:p>
            <a:pPr lvl="2" fontAlgn="auto">
              <a:spcAft>
                <a:spcPts val="0"/>
              </a:spcAft>
              <a:buFont typeface="Wingdings 2"/>
              <a:buChar char=""/>
              <a:defRPr/>
            </a:pPr>
            <a:r>
              <a:rPr lang="es-MX" dirty="0" smtClean="0"/>
              <a:t>Competencias funcionales presentes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804866" y="233346"/>
            <a:ext cx="7553348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Discusión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4525962"/>
          </a:xfrm>
        </p:spPr>
        <p:txBody>
          <a:bodyPr/>
          <a:lstStyle/>
          <a:p>
            <a:r>
              <a:rPr lang="es-ES" sz="2800" dirty="0" smtClean="0"/>
              <a:t>Propiedades métricas del instrumento</a:t>
            </a:r>
          </a:p>
          <a:p>
            <a:r>
              <a:rPr lang="es-MX" sz="2800" dirty="0" smtClean="0"/>
              <a:t>El uso de las nuevas tecnologías para la aplicación de instrumentos psicológicos de evaluación</a:t>
            </a:r>
            <a:endParaRPr lang="es-ES" sz="2800" dirty="0" smtClean="0"/>
          </a:p>
          <a:p>
            <a:r>
              <a:rPr lang="es-ES" sz="2800" dirty="0" smtClean="0"/>
              <a:t>Variables frecuentemente relacionados y los resultados de nuestro estudio</a:t>
            </a:r>
          </a:p>
          <a:p>
            <a:r>
              <a:rPr lang="es-ES" sz="2800" dirty="0" smtClean="0"/>
              <a:t>Análisis de competencias, </a:t>
            </a:r>
            <a:r>
              <a:rPr lang="es-MX" sz="2800" dirty="0" smtClean="0"/>
              <a:t>los niveles de aptitud funcional (indicadores) y su relación con la elaboración de programas de prevención.</a:t>
            </a:r>
            <a:endParaRPr lang="es-ES" sz="2800" dirty="0" smtClean="0"/>
          </a:p>
          <a:p>
            <a:r>
              <a:rPr lang="es-ES" sz="2800" dirty="0" smtClean="0"/>
              <a:t>Información y </a:t>
            </a:r>
            <a:r>
              <a:rPr lang="es-ES" sz="2800" smtClean="0"/>
              <a:t>actitudes /</a:t>
            </a:r>
            <a:r>
              <a:rPr lang="es-ES" sz="2800" i="1" smtClean="0"/>
              <a:t>Vs</a:t>
            </a:r>
            <a:r>
              <a:rPr lang="es-ES" sz="2800" smtClean="0"/>
              <a:t> </a:t>
            </a:r>
            <a:r>
              <a:rPr lang="es-ES" sz="2800" dirty="0" smtClean="0"/>
              <a:t>competencias</a:t>
            </a:r>
          </a:p>
          <a:p>
            <a:r>
              <a:rPr lang="es-MX" sz="2800" dirty="0" smtClean="0"/>
              <a:t>limitaciones del estudio y las propuestas de acción</a:t>
            </a:r>
            <a:endParaRPr lang="es-ES" sz="2800" dirty="0" smtClean="0"/>
          </a:p>
          <a:p>
            <a:pPr>
              <a:buFont typeface="Wingdings 2" pitchFamily="18" charset="2"/>
              <a:buNone/>
            </a:pP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RY\Gustavo\Imagenes\fondo1.png"/>
          <p:cNvPicPr>
            <a:picLocks noChangeAspect="1" noChangeArrowheads="1"/>
          </p:cNvPicPr>
          <p:nvPr/>
        </p:nvPicPr>
        <p:blipFill>
          <a:blip r:embed="rId3"/>
          <a:srcRect b="82831"/>
          <a:stretch>
            <a:fillRect/>
          </a:stretch>
        </p:blipFill>
        <p:spPr bwMode="auto">
          <a:xfrm>
            <a:off x="428596" y="428604"/>
            <a:ext cx="8320087" cy="1044666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2056454"/>
            <a:ext cx="7122990" cy="165829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smtClean="0"/>
              <a:t>Evaluación de competencias de  salud</a:t>
            </a:r>
            <a:endParaRPr lang="es-ES"/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1428750" y="4500584"/>
            <a:ext cx="6480175" cy="20002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Diseño de un instrumento para la evaluación de competencias funcionales en la prevención de la trasmisión del VIH.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Por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Gustavo René García Vargas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16190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Modelo psicológico de la salud biológica</a:t>
            </a:r>
            <a:endParaRPr lang="es-MX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85720" y="1285860"/>
            <a:ext cx="8635540" cy="5572140"/>
            <a:chOff x="2076" y="8655"/>
            <a:chExt cx="8168" cy="6819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2076" y="10123"/>
              <a:ext cx="1993" cy="379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2391" dir="9015307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Historia Interactiva</a:t>
              </a:r>
              <a:endPara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2250" y="12378"/>
              <a:ext cx="1667" cy="8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Historia de competencias</a:t>
              </a:r>
              <a:endParaRPr kumimoji="0" lang="es-MX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2250" y="10821"/>
              <a:ext cx="1667" cy="8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Estilos interactivos</a:t>
              </a:r>
              <a:endParaRPr kumimoji="0" lang="es-MX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3990" y="9916"/>
              <a:ext cx="1646" cy="126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Modulación biológica por las contingencias</a:t>
              </a:r>
              <a:endParaRPr kumimoji="0" lang="es-MX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3990" y="12438"/>
              <a:ext cx="1646" cy="17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Competencias funcionales presentes</a:t>
              </a:r>
              <a:endPara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8407" y="11003"/>
              <a:ext cx="1691" cy="7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Patología biológica</a:t>
              </a:r>
              <a:endParaRPr kumimoji="0" lang="es-MX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6228" y="12438"/>
              <a:ext cx="1690" cy="155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Conductas instrumentales preventivas y/o de riesgo</a:t>
              </a:r>
              <a:endParaRPr kumimoji="0" lang="es-MX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7885" y="11918"/>
              <a:ext cx="1690" cy="14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Conductas asociadas a patología biológica </a:t>
              </a:r>
              <a:endParaRPr kumimoji="0" lang="es-MX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6228" y="10138"/>
              <a:ext cx="1690" cy="8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Vulnerabilidad biológica</a:t>
              </a:r>
              <a:endParaRPr kumimoji="0" lang="es-MX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5916" y="9324"/>
              <a:ext cx="0" cy="51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 rot="-444224">
              <a:off x="3376" y="9536"/>
              <a:ext cx="1266" cy="315"/>
            </a:xfrm>
            <a:prstGeom prst="curvedDownArrow">
              <a:avLst>
                <a:gd name="adj1" fmla="val 80381"/>
                <a:gd name="adj2" fmla="val 160762"/>
                <a:gd name="adj3" fmla="val 7423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 rot="16200000">
              <a:off x="5625" y="8678"/>
              <a:ext cx="704" cy="1549"/>
            </a:xfrm>
            <a:prstGeom prst="curvedLeftArrow">
              <a:avLst>
                <a:gd name="adj1" fmla="val 34043"/>
                <a:gd name="adj2" fmla="val 78049"/>
                <a:gd name="adj3" fmla="val 330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 rot="452183">
              <a:off x="3094" y="14218"/>
              <a:ext cx="1419" cy="446"/>
            </a:xfrm>
            <a:prstGeom prst="curvedUpArrow">
              <a:avLst>
                <a:gd name="adj1" fmla="val 63632"/>
                <a:gd name="adj2" fmla="val 127265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 rot="-1579202">
              <a:off x="7819" y="13677"/>
              <a:ext cx="1110" cy="445"/>
            </a:xfrm>
            <a:prstGeom prst="curvedUpArrow">
              <a:avLst>
                <a:gd name="adj1" fmla="val 49888"/>
                <a:gd name="adj2" fmla="val 99775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5343" y="14218"/>
              <a:ext cx="1408" cy="446"/>
            </a:xfrm>
            <a:prstGeom prst="curvedUpArrow">
              <a:avLst>
                <a:gd name="adj1" fmla="val 63139"/>
                <a:gd name="adj2" fmla="val 12627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 rot="-2718557">
              <a:off x="6717" y="11182"/>
              <a:ext cx="2352" cy="417"/>
            </a:xfrm>
            <a:prstGeom prst="curvedDownArrow">
              <a:avLst>
                <a:gd name="adj1" fmla="val 112806"/>
                <a:gd name="adj2" fmla="val 22561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auto">
            <a:xfrm rot="1055967">
              <a:off x="7591" y="9916"/>
              <a:ext cx="1747" cy="445"/>
            </a:xfrm>
            <a:prstGeom prst="curvedDownArrow">
              <a:avLst>
                <a:gd name="adj1" fmla="val 78517"/>
                <a:gd name="adj2" fmla="val 157034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rot="16200000">
              <a:off x="4385" y="11676"/>
              <a:ext cx="891" cy="1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3376" y="8656"/>
              <a:ext cx="1239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Procesos</a:t>
              </a:r>
              <a:endParaRPr kumimoji="0" lang="es-MX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7460" y="8655"/>
              <a:ext cx="133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Resultados</a:t>
              </a:r>
              <a:endPara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2549" y="14805"/>
              <a:ext cx="7695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cs typeface="Arial" pitchFamily="34" charset="0"/>
                  <a:hlinkClick r:id="rId2" action="ppaction://hlinksldjump"/>
                </a:rPr>
                <a:t>Representación esquemática del Modelo Psicológico de la Salud Biológica propuesto por Ribes (1990).</a:t>
              </a:r>
              <a:endParaRPr kumimoji="0" lang="es-MX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AutoShape 24"/>
            <p:cNvSpPr>
              <a:spLocks noChangeArrowheads="1"/>
            </p:cNvSpPr>
            <p:nvPr/>
          </p:nvSpPr>
          <p:spPr bwMode="auto">
            <a:xfrm rot="16200000">
              <a:off x="6559" y="11682"/>
              <a:ext cx="891" cy="1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49" name="AutoShape 25"/>
            <p:cNvSpPr>
              <a:spLocks noChangeArrowheads="1"/>
            </p:cNvSpPr>
            <p:nvPr/>
          </p:nvSpPr>
          <p:spPr bwMode="auto">
            <a:xfrm rot="-4096661">
              <a:off x="9499" y="11958"/>
              <a:ext cx="1113" cy="166"/>
            </a:xfrm>
            <a:prstGeom prst="curvedUpArrow">
              <a:avLst>
                <a:gd name="adj1" fmla="val 134096"/>
                <a:gd name="adj2" fmla="val 268193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  <p:sp>
          <p:nvSpPr>
            <p:cNvPr id="1050" name="AutoShape 26"/>
            <p:cNvSpPr>
              <a:spLocks noChangeArrowheads="1"/>
            </p:cNvSpPr>
            <p:nvPr/>
          </p:nvSpPr>
          <p:spPr bwMode="auto">
            <a:xfrm rot="2514639">
              <a:off x="9788" y="12321"/>
              <a:ext cx="165" cy="250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 sz="3600"/>
            </a:p>
          </p:txBody>
        </p:sp>
      </p:grpSp>
      <p:pic>
        <p:nvPicPr>
          <p:cNvPr id="1051" name="Picture 27" descr="C:\Users\ADRY\Gustavo\Imagenes\logou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6757" y="6354797"/>
            <a:ext cx="497243" cy="503203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-71454"/>
            <a:ext cx="7786742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b="1" dirty="0" smtClean="0"/>
              <a:t>Ítems que evaluaban la Información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974850"/>
            <a:ext cx="7467600" cy="4525963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sz="2400" b="1" dirty="0" smtClean="0"/>
              <a:t>¿Conoces las vías de contagio del virus?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s-MX" sz="2400" b="1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de-DE" sz="2400" b="1" dirty="0" smtClean="0">
                <a:sym typeface="Wingdings"/>
              </a:rPr>
              <a:t></a:t>
            </a:r>
            <a:r>
              <a:rPr lang="de-DE" sz="2400" b="1" dirty="0" smtClean="0"/>
              <a:t> </a:t>
            </a:r>
            <a:r>
              <a:rPr lang="es-MX" sz="2400" b="1" dirty="0" smtClean="0"/>
              <a:t>No	</a:t>
            </a:r>
            <a:r>
              <a:rPr lang="de-DE" sz="2400" b="1" dirty="0" smtClean="0">
                <a:sym typeface="Wingdings"/>
              </a:rPr>
              <a:t></a:t>
            </a:r>
            <a:r>
              <a:rPr lang="es-ES" sz="2400" b="1" dirty="0" smtClean="0"/>
              <a:t> S</a:t>
            </a:r>
            <a:r>
              <a:rPr lang="es-MX" sz="2400" b="1" dirty="0" smtClean="0"/>
              <a:t>i	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s-MX" sz="2400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sz="2400" b="1" dirty="0" smtClean="0"/>
              <a:t>Si tu respuesta es afirmativa ¿podrías decir cuáles son las vías de contagio que conoces?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b="1" dirty="0" smtClean="0"/>
              <a:t>______________________________________________________________________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890614" y="71414"/>
            <a:ext cx="7467600" cy="100013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b="1" dirty="0" smtClean="0"/>
              <a:t>Ítems que evaluaban la Actitudes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47713" y="1600200"/>
            <a:ext cx="7467600" cy="4525963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b="1" dirty="0" smtClean="0"/>
              <a:t>Ítems con opciones de respuesta analógica numérica.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es-MX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MX" dirty="0" smtClean="0"/>
              <a:t>El uso del condón puede convertirse en algo erótico y divertido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s-MX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s-MX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¿Por qué?___________________________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s-MX" dirty="0" smtClean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57224" y="4500570"/>
          <a:ext cx="7286669" cy="564834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316202"/>
                <a:gridCol w="423115"/>
                <a:gridCol w="423115"/>
                <a:gridCol w="423115"/>
                <a:gridCol w="423115"/>
                <a:gridCol w="423115"/>
                <a:gridCol w="423115"/>
                <a:gridCol w="423115"/>
                <a:gridCol w="423115"/>
                <a:gridCol w="423115"/>
                <a:gridCol w="423115"/>
                <a:gridCol w="423115"/>
                <a:gridCol w="1316202"/>
              </a:tblGrid>
              <a:tr h="5648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Completamente de acuerdo 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MX" sz="18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MX" sz="18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MX" sz="18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</a:rPr>
                        <a:t>Completamente en desacuerdo </a:t>
                      </a:r>
                      <a:endParaRPr lang="es-MX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1429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b="1" dirty="0" smtClean="0"/>
              <a:t>Ítems que evaluaban las competencias</a:t>
            </a:r>
            <a:endParaRPr lang="es-MX" dirty="0"/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410604" cy="4525962"/>
          </a:xfrm>
        </p:spPr>
        <p:txBody>
          <a:bodyPr/>
          <a:lstStyle/>
          <a:p>
            <a:pPr lvl="0" algn="just"/>
            <a:r>
              <a:rPr lang="es-ES" dirty="0" smtClean="0"/>
              <a:t>Cuando </a:t>
            </a:r>
            <a:r>
              <a:rPr lang="es-ES" b="1" dirty="0" smtClean="0"/>
              <a:t>llevo algún tiempo sin tener relaciones sexuales</a:t>
            </a:r>
            <a:r>
              <a:rPr lang="es-ES" dirty="0" smtClean="0"/>
              <a:t> (penetración de cualquier tipo) y se me presenta la oportunidad de tenerlas con alguien que no es mi pareja, yo propongo </a:t>
            </a:r>
            <a:r>
              <a:rPr lang="es-MX" dirty="0" smtClean="0"/>
              <a:t>conductas sexuales alternativas:</a:t>
            </a:r>
          </a:p>
          <a:p>
            <a:pPr>
              <a:buFont typeface="Wingdings 2" pitchFamily="18" charset="2"/>
              <a:buNone/>
            </a:pPr>
            <a:endParaRPr lang="es-MX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4929198"/>
          <a:ext cx="8286810" cy="70104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85884"/>
                <a:gridCol w="2028840"/>
                <a:gridCol w="1971688"/>
                <a:gridCol w="1343036"/>
                <a:gridCol w="1657362"/>
              </a:tblGrid>
              <a:tr h="147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/>
                        <a:t>Siempre</a:t>
                      </a:r>
                      <a:endParaRPr lang="es-MX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/>
                        <a:t>La mayoría de la veces</a:t>
                      </a:r>
                      <a:endParaRPr lang="es-MX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/>
                        <a:t>Ocasionalmente</a:t>
                      </a:r>
                      <a:endParaRPr lang="es-MX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/>
                        <a:t>Nunca</a:t>
                      </a:r>
                      <a:endParaRPr lang="es-MX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No he vivido la situación</a:t>
                      </a:r>
                      <a:endParaRPr lang="es-MX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2844" y="214289"/>
          <a:ext cx="8858312" cy="64294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28358"/>
                <a:gridCol w="2028358"/>
                <a:gridCol w="1630860"/>
                <a:gridCol w="1594076"/>
                <a:gridCol w="1576660"/>
              </a:tblGrid>
              <a:tr h="5248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500" b="1" dirty="0"/>
                        <a:t>CATEGORÍAS DEL SISTEMA MICROCONTINGENCIAL</a:t>
                      </a:r>
                      <a:endParaRPr lang="es-MX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NIVELES DE COMPETENCIA</a:t>
                      </a:r>
                      <a:endParaRPr lang="es-MX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7753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0" u="sng" dirty="0"/>
                        <a:t>EXTRASITUACIONAL</a:t>
                      </a:r>
                      <a:endParaRPr lang="es-MX" sz="2400" b="1" i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0" u="sng" dirty="0"/>
                        <a:t>Y</a:t>
                      </a:r>
                      <a:endParaRPr lang="es-MX" sz="2400" b="1" i="0" u="sng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i="0" u="sng" dirty="0"/>
                        <a:t>TRANSITUACIONAL</a:t>
                      </a:r>
                      <a:endParaRPr lang="es-MX" sz="2400" b="1" i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0" dirty="0"/>
                        <a:t>(Creencias y conocimientos, </a:t>
                      </a:r>
                      <a:r>
                        <a:rPr lang="es-MX" sz="1600" b="1" i="0" dirty="0"/>
                        <a:t>subgrupo 1</a:t>
                      </a:r>
                      <a:r>
                        <a:rPr lang="es-ES" sz="1600" b="1" i="0" dirty="0"/>
                        <a:t>)</a:t>
                      </a:r>
                      <a:endParaRPr lang="es-MX" sz="2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i="0" u="sng" dirty="0"/>
                        <a:t>INSTRUMENTAL</a:t>
                      </a:r>
                      <a:endParaRPr lang="es-MX" sz="2800" b="1" i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i="0" dirty="0"/>
                        <a:t>Situacional</a:t>
                      </a:r>
                      <a:endParaRPr lang="es-MX" sz="2800" b="1" i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i="0" dirty="0"/>
                        <a:t>(Acciones concretas preventivas,  subgrupo 2)</a:t>
                      </a:r>
                      <a:endParaRPr lang="es-MX" sz="28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0" u="sng" dirty="0"/>
                        <a:t>NO INSTRUMENTAL</a:t>
                      </a:r>
                      <a:endParaRPr lang="es-MX" sz="2400" b="1" i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0" dirty="0"/>
                        <a:t>(Reacciones al contexto situacional sin alterarlo, subgrupo 3)</a:t>
                      </a:r>
                      <a:endParaRPr lang="es-MX" sz="2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0" u="sng" dirty="0"/>
                        <a:t>INSTRUMENTAL</a:t>
                      </a:r>
                      <a:endParaRPr lang="es-MX" sz="2400" b="1" i="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0" dirty="0"/>
                        <a:t>(Relacionadas con el uso del condón, subgrupo 3)</a:t>
                      </a:r>
                      <a:endParaRPr lang="es-MX" sz="2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888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MORFOLOGÍAS</a:t>
                      </a:r>
                      <a:endParaRPr lang="es-MX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ítems</a:t>
                      </a:r>
                      <a:endParaRPr lang="es-MX" sz="2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1-4</a:t>
                      </a:r>
                      <a:endParaRPr lang="es-MX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ítems</a:t>
                      </a:r>
                      <a:endParaRPr lang="es-MX" sz="2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1-4</a:t>
                      </a:r>
                      <a:endParaRPr lang="es-MX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ítems</a:t>
                      </a:r>
                      <a:endParaRPr lang="es-MX" sz="2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17-20</a:t>
                      </a:r>
                      <a:endParaRPr lang="es-MX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ítems</a:t>
                      </a:r>
                      <a:endParaRPr lang="es-MX" sz="28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33-26</a:t>
                      </a:r>
                      <a:endParaRPr lang="es-MX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870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PERSONAS</a:t>
                      </a:r>
                      <a:endParaRPr lang="es-MX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ítems</a:t>
                      </a:r>
                      <a:endParaRPr lang="es-MX" sz="28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5-8</a:t>
                      </a:r>
                      <a:endParaRPr lang="es-MX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ítems</a:t>
                      </a:r>
                      <a:endParaRPr lang="es-MX" sz="2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5-8</a:t>
                      </a:r>
                      <a:endParaRPr lang="es-MX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ítems</a:t>
                      </a:r>
                      <a:endParaRPr lang="es-MX" sz="2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21-24</a:t>
                      </a:r>
                      <a:endParaRPr lang="es-MX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ítems</a:t>
                      </a:r>
                      <a:endParaRPr lang="es-MX" sz="28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37-40</a:t>
                      </a:r>
                      <a:endParaRPr lang="es-MX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88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SITUACIONES</a:t>
                      </a:r>
                      <a:endParaRPr lang="es-MX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ítems</a:t>
                      </a:r>
                      <a:endParaRPr lang="es-MX" sz="28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9-12</a:t>
                      </a:r>
                      <a:endParaRPr lang="es-MX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ítems</a:t>
                      </a:r>
                      <a:endParaRPr lang="es-MX" sz="28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9-12</a:t>
                      </a:r>
                      <a:endParaRPr lang="es-MX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ítems</a:t>
                      </a:r>
                      <a:endParaRPr lang="es-MX" sz="2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25-28</a:t>
                      </a:r>
                      <a:endParaRPr lang="es-MX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ítems</a:t>
                      </a:r>
                      <a:endParaRPr lang="es-MX" sz="2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41-44</a:t>
                      </a:r>
                      <a:endParaRPr lang="es-MX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885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EFECTOS</a:t>
                      </a:r>
                      <a:endParaRPr lang="es-MX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ítems</a:t>
                      </a:r>
                      <a:endParaRPr lang="es-MX" sz="2800" b="1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/>
                        <a:t>13-16</a:t>
                      </a:r>
                      <a:endParaRPr lang="es-MX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ítems</a:t>
                      </a:r>
                      <a:endParaRPr lang="es-MX" sz="2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13-16</a:t>
                      </a:r>
                      <a:endParaRPr lang="es-MX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ítems</a:t>
                      </a:r>
                      <a:endParaRPr lang="es-MX" sz="28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29-32</a:t>
                      </a:r>
                      <a:endParaRPr lang="es-MX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/>
                        <a:t>------</a:t>
                      </a:r>
                      <a:endParaRPr lang="es-MX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819176" y="-71462"/>
            <a:ext cx="7467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3200" b="1" dirty="0" smtClean="0"/>
              <a:t>Objetivo del Proyecto</a:t>
            </a:r>
            <a:endParaRPr lang="es-ES" sz="3200" b="1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8578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s-MX" sz="2800" b="1" i="1" dirty="0" smtClean="0"/>
          </a:p>
          <a:p>
            <a:pPr marL="0" indent="0" algn="ctr">
              <a:buNone/>
            </a:pPr>
            <a:r>
              <a:rPr lang="es-MX" sz="2800" b="1" i="1" dirty="0" smtClean="0"/>
              <a:t>Probar las propiedades métricas de un instrumento evaluación de competencias funcionales relacionadas con el VIH/SIDA.</a:t>
            </a:r>
            <a:endParaRPr lang="es-MX" sz="1050" b="1" i="1" dirty="0" smtClean="0"/>
          </a:p>
          <a:p>
            <a:pPr marL="0" indent="0" algn="ctr">
              <a:buNone/>
            </a:pPr>
            <a:endParaRPr lang="es-MX" sz="700" b="1" i="1" dirty="0" smtClean="0"/>
          </a:p>
          <a:p>
            <a:pPr marL="0" indent="0" algn="ctr">
              <a:buNone/>
            </a:pPr>
            <a:endParaRPr lang="es-MX" sz="700" b="1" i="1" dirty="0" smtClean="0"/>
          </a:p>
          <a:p>
            <a:pPr>
              <a:buNone/>
            </a:pPr>
            <a:endParaRPr lang="es-MX" sz="2000" b="1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1800" b="1" cap="small" dirty="0" smtClean="0"/>
              <a:t>Tipo de estudio </a:t>
            </a:r>
          </a:p>
          <a:p>
            <a:r>
              <a:rPr lang="es-MX" sz="1800" b="1" cap="small" dirty="0" smtClean="0"/>
              <a:t>Diseño</a:t>
            </a:r>
          </a:p>
          <a:p>
            <a:r>
              <a:rPr lang="es-MX" sz="1800" b="1" cap="small" dirty="0" smtClean="0"/>
              <a:t>Variables </a:t>
            </a:r>
          </a:p>
          <a:p>
            <a:pPr lvl="1"/>
            <a:r>
              <a:rPr lang="es-MX" sz="1600" dirty="0" smtClean="0"/>
              <a:t>Demográficas</a:t>
            </a:r>
          </a:p>
          <a:p>
            <a:pPr lvl="1"/>
            <a:r>
              <a:rPr lang="es-MX" sz="1600" dirty="0" smtClean="0"/>
              <a:t>Relacionadas con la trasmisión del VIH/SIDA</a:t>
            </a:r>
          </a:p>
          <a:p>
            <a:pPr lvl="1"/>
            <a:r>
              <a:rPr lang="es-MX" sz="1600" dirty="0" smtClean="0"/>
              <a:t>Versión del instrumento</a:t>
            </a:r>
          </a:p>
          <a:p>
            <a:pPr lvl="1"/>
            <a:r>
              <a:rPr lang="es-MX" sz="1600" dirty="0" smtClean="0"/>
              <a:t>Información</a:t>
            </a:r>
          </a:p>
          <a:p>
            <a:pPr lvl="1"/>
            <a:r>
              <a:rPr lang="es-MX" sz="1600" dirty="0" smtClean="0"/>
              <a:t>Actitudes</a:t>
            </a:r>
          </a:p>
          <a:p>
            <a:pPr lvl="1"/>
            <a:r>
              <a:rPr lang="es-MX" sz="1600" dirty="0" smtClean="0"/>
              <a:t>Relacionadas con la evaluación de competencias</a:t>
            </a:r>
          </a:p>
          <a:p>
            <a:r>
              <a:rPr lang="es-ES" sz="1800" b="1" cap="small" dirty="0" smtClean="0"/>
              <a:t>Variables Dependientes</a:t>
            </a:r>
            <a:endParaRPr lang="es-MX" sz="1800" b="1" cap="small" dirty="0" smtClean="0"/>
          </a:p>
          <a:p>
            <a:pPr lvl="1"/>
            <a:r>
              <a:rPr lang="es-MX" sz="1600" dirty="0" smtClean="0"/>
              <a:t>Índice de competencia sexual</a:t>
            </a:r>
          </a:p>
          <a:p>
            <a:pPr lvl="1"/>
            <a:r>
              <a:rPr lang="es-MX" sz="1600" dirty="0" smtClean="0"/>
              <a:t>Competencia en términos de experiencia, información o creencias </a:t>
            </a:r>
          </a:p>
          <a:p>
            <a:pPr lvl="1"/>
            <a:r>
              <a:rPr lang="es-MX" sz="1600" dirty="0" smtClean="0"/>
              <a:t>Competencia en términos de ejecución de comportamientos instrumentales de riesgo o prevención Indicador de competencia sexual en términos de capacidad para proponer medidas de prevención o de competencia social </a:t>
            </a:r>
          </a:p>
          <a:p>
            <a:pPr lvl="1"/>
            <a:r>
              <a:rPr lang="es-MX" sz="1600" dirty="0" smtClean="0"/>
              <a:t>Competencia funcionales para la emisión de comportamientos instrumentales preventivas relacionados con el uso del condón</a:t>
            </a:r>
          </a:p>
          <a:p>
            <a:endParaRPr lang="es-MX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9312" y="1689120"/>
            <a:ext cx="6053150" cy="4168772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b="1" cap="small" dirty="0" smtClean="0"/>
              <a:t>Participantes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b="1" cap="small" dirty="0" smtClean="0"/>
              <a:t>Materiales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ES" b="1" cap="small" dirty="0" smtClean="0"/>
              <a:t>Aparatos</a:t>
            </a:r>
            <a:endParaRPr lang="es-MX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b="1" cap="small" dirty="0" smtClean="0"/>
              <a:t>Procedimiento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b="1" cap="small" dirty="0" smtClean="0"/>
              <a:t>Situación de aplicación</a:t>
            </a:r>
            <a:endParaRPr lang="es-MX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b="1" cap="small" dirty="0" smtClean="0"/>
              <a:t>Para la versión impresa</a:t>
            </a:r>
            <a:endParaRPr lang="es-MX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b="1" cap="small" dirty="0" smtClean="0"/>
              <a:t>Para la versión electrónica</a:t>
            </a:r>
            <a:endParaRPr lang="es-MX" dirty="0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71472" y="214290"/>
            <a:ext cx="8072494" cy="838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Método</a:t>
            </a:r>
            <a:endParaRPr kumimoji="0" lang="es-MX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Personalizado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4E3B30"/>
      </a:hlink>
      <a:folHlink>
        <a:srgbClr val="AD1F1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1766</TotalTime>
  <Words>1509</Words>
  <Application>Microsoft Office PowerPoint</Application>
  <PresentationFormat>Presentación en pantalla (4:3)</PresentationFormat>
  <Paragraphs>500</Paragraphs>
  <Slides>22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Viajes</vt:lpstr>
      <vt:lpstr>Evaluación de competencias de  salud</vt:lpstr>
      <vt:lpstr>Dimensión Psicológica de la Salud</vt:lpstr>
      <vt:lpstr>Ítems que evaluaban la Información</vt:lpstr>
      <vt:lpstr>Ítems que evaluaban la Actitudes</vt:lpstr>
      <vt:lpstr>Ítems que evaluaban las competencias</vt:lpstr>
      <vt:lpstr>Diapositiva 6</vt:lpstr>
      <vt:lpstr>Objetivo del Proyecto</vt:lpstr>
      <vt:lpstr>Diapositiva 8</vt:lpstr>
      <vt:lpstr>Diapositiva 9</vt:lpstr>
      <vt:lpstr>Resultados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Discusión</vt:lpstr>
      <vt:lpstr>Evaluación de competencias de  salud</vt:lpstr>
      <vt:lpstr>Modelo psicológico de la salud biológica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competencias de prevención en el área de la salud</dc:title>
  <dc:creator>Gustavo</dc:creator>
  <cp:lastModifiedBy>ADRY</cp:lastModifiedBy>
  <cp:revision>98</cp:revision>
  <dcterms:created xsi:type="dcterms:W3CDTF">2008-08-12T08:01:55Z</dcterms:created>
  <dcterms:modified xsi:type="dcterms:W3CDTF">2008-09-27T18:48:13Z</dcterms:modified>
</cp:coreProperties>
</file>