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1"/>
  </p:sldMasterIdLst>
  <p:notesMasterIdLst>
    <p:notesMasterId r:id="rId18"/>
  </p:notesMasterIdLst>
  <p:sldIdLst>
    <p:sldId id="368" r:id="rId2"/>
    <p:sldId id="401" r:id="rId3"/>
    <p:sldId id="369" r:id="rId4"/>
    <p:sldId id="485" r:id="rId5"/>
    <p:sldId id="486" r:id="rId6"/>
    <p:sldId id="483" r:id="rId7"/>
    <p:sldId id="484" r:id="rId8"/>
    <p:sldId id="376" r:id="rId9"/>
    <p:sldId id="482" r:id="rId10"/>
    <p:sldId id="487" r:id="rId11"/>
    <p:sldId id="391" r:id="rId12"/>
    <p:sldId id="490" r:id="rId13"/>
    <p:sldId id="488" r:id="rId14"/>
    <p:sldId id="491" r:id="rId15"/>
    <p:sldId id="492" r:id="rId16"/>
    <p:sldId id="395" r:id="rId17"/>
  </p:sldIdLst>
  <p:sldSz cx="9144000" cy="5143500" type="screen16x9"/>
  <p:notesSz cx="7099300" cy="10234613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Aharoni" panose="02010803020104030203" pitchFamily="2" charset="-79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1859C"/>
    <a:srgbClr val="00639E"/>
    <a:srgbClr val="D12E30"/>
    <a:srgbClr val="425222"/>
    <a:srgbClr val="F8B400"/>
    <a:srgbClr val="FFCC66"/>
    <a:srgbClr val="FF9900"/>
    <a:srgbClr val="FF7F00"/>
    <a:srgbClr val="A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0059" autoAdjust="0"/>
  </p:normalViewPr>
  <p:slideViewPr>
    <p:cSldViewPr>
      <p:cViewPr>
        <p:scale>
          <a:sx n="120" d="100"/>
          <a:sy n="120" d="100"/>
        </p:scale>
        <p:origin x="-738" y="-3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5507436570428"/>
          <c:y val="5.1400554097404488E-2"/>
          <c:w val="0.86928937007874019"/>
          <c:h val="0.74701032695134306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chemeClr val="tx2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</c:spPr>
          </c:marker>
          <c:dLbls>
            <c:delete val="1"/>
          </c:dLbls>
          <c:cat>
            <c:numRef>
              <c:f>Hoja1!$C$7:$C$18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Hoja1!$D$7:$D$18</c:f>
              <c:numCache>
                <c:formatCode>General</c:formatCode>
                <c:ptCount val="12"/>
                <c:pt idx="0">
                  <c:v>1898</c:v>
                </c:pt>
                <c:pt idx="1">
                  <c:v>2195</c:v>
                </c:pt>
                <c:pt idx="2">
                  <c:v>2165</c:v>
                </c:pt>
                <c:pt idx="3">
                  <c:v>2186</c:v>
                </c:pt>
                <c:pt idx="4">
                  <c:v>2251</c:v>
                </c:pt>
                <c:pt idx="5">
                  <c:v>2491</c:v>
                </c:pt>
                <c:pt idx="6">
                  <c:v>2713</c:v>
                </c:pt>
                <c:pt idx="7">
                  <c:v>2604</c:v>
                </c:pt>
                <c:pt idx="8">
                  <c:v>2618</c:v>
                </c:pt>
                <c:pt idx="9">
                  <c:v>3084</c:v>
                </c:pt>
                <c:pt idx="10">
                  <c:v>3606</c:v>
                </c:pt>
                <c:pt idx="11">
                  <c:v>4350</c:v>
                </c:pt>
              </c:numCache>
            </c:numRef>
          </c: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3548672"/>
        <c:axId val="157045504"/>
      </c:lineChart>
      <c:catAx>
        <c:axId val="133548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045504"/>
        <c:crosses val="autoZero"/>
        <c:auto val="1"/>
        <c:lblAlgn val="ctr"/>
        <c:lblOffset val="100"/>
        <c:tickLblSkip val="5"/>
        <c:noMultiLvlLbl val="0"/>
      </c:catAx>
      <c:valAx>
        <c:axId val="157045504"/>
        <c:scaling>
          <c:orientation val="minMax"/>
          <c:max val="5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prstDash val="sysDot"/>
          </a:ln>
        </c:spPr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s-ES"/>
          </a:p>
        </c:txPr>
        <c:crossAx val="133548672"/>
        <c:crosses val="autoZero"/>
        <c:crossBetween val="between"/>
        <c:majorUnit val="2000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C3605C34-01D0-43D1-80A1-CC64D78AD460}" type="datetimeFigureOut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EABBB897-C223-416A-B9FF-BBFB27E94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468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2543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0433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5750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221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6167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221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221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254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607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708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0433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043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9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Capacidades: Liderazgo, Capacidad de Análisis, Iniciativa,</a:t>
            </a:r>
            <a:r>
              <a:rPr lang="es-ES" baseline="0" dirty="0" smtClean="0"/>
              <a:t> Autocontrol.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0433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633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Entrevista </a:t>
            </a:r>
            <a:r>
              <a:rPr lang="es-ES" smtClean="0"/>
              <a:t>por competencias.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B897-C223-416A-B9FF-BBFB27E94DEB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043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-1" y="4894008"/>
            <a:ext cx="9144001" cy="24949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93708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059627"/>
            <a:ext cx="7344816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B0F0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E5092030-6898-4DA4-9F10-5C85372B00A7}" type="datetime1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© Copyright VIEWNEXT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BC27CD9C-C814-4D7E-9230-8D1C34D1498B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683568" y="3005621"/>
            <a:ext cx="7344816" cy="0"/>
          </a:xfrm>
          <a:prstGeom prst="line">
            <a:avLst/>
          </a:prstGeom>
          <a:ln>
            <a:solidFill>
              <a:srgbClr val="0064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91962"/>
            <a:ext cx="110109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07C6-681A-4274-8A04-5DAA7CE6B98B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54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3135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739F-727D-4E2B-90A3-DF88CF4DA95F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1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68A-A82C-45BF-B135-6A35258FF90F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4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7BCC-671C-4008-AE0D-A9CB7C9663CB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© Copyright VIEWNEXT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91962"/>
            <a:ext cx="110109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7BCC-671C-4008-AE0D-A9CB7C9663CB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VIEWNEXT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91962"/>
            <a:ext cx="110109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7BCC-671C-4008-AE0D-A9CB7C9663CB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VIEWNEXT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91962"/>
            <a:ext cx="110109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7BCC-671C-4008-AE0D-A9CB7C9663CB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VIEWNEXT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91962"/>
            <a:ext cx="110109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7BCC-671C-4008-AE0D-A9CB7C9663CB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VIEWNEXT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91962"/>
            <a:ext cx="110109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" y="0"/>
            <a:ext cx="9174284" cy="888526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0" y="-20538"/>
            <a:ext cx="9144000" cy="915566"/>
          </a:xfrm>
          <a:prstGeom prst="rect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 flipV="1">
            <a:off x="251520" y="242176"/>
            <a:ext cx="0" cy="889414"/>
          </a:xfrm>
          <a:prstGeom prst="line">
            <a:avLst/>
          </a:prstGeom>
          <a:ln w="57150">
            <a:solidFill>
              <a:schemeClr val="bg2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 userDrawn="1"/>
        </p:nvCxnSpPr>
        <p:spPr>
          <a:xfrm flipH="1">
            <a:off x="276743" y="1105535"/>
            <a:ext cx="648000" cy="0"/>
          </a:xfrm>
          <a:prstGeom prst="line">
            <a:avLst/>
          </a:prstGeom>
          <a:ln w="57150">
            <a:solidFill>
              <a:schemeClr val="bg2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51131"/>
            <a:ext cx="1467031" cy="388426"/>
          </a:xfrm>
          <a:prstGeom prst="rect">
            <a:avLst/>
          </a:prstGeom>
        </p:spPr>
      </p:pic>
      <p:sp>
        <p:nvSpPr>
          <p:cNvPr id="15" name="14 CuadroTexto"/>
          <p:cNvSpPr txBox="1"/>
          <p:nvPr userDrawn="1"/>
        </p:nvSpPr>
        <p:spPr>
          <a:xfrm>
            <a:off x="6228184" y="627534"/>
            <a:ext cx="28491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kern="2300" spc="62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FORO DE LIDERAZGO</a:t>
            </a:r>
            <a:endParaRPr lang="es-ES" sz="1000" kern="2300" spc="62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391024"/>
          </a:xfrm>
        </p:spPr>
        <p:txBody>
          <a:bodyPr>
            <a:normAutofit/>
          </a:bodyPr>
          <a:lstStyle>
            <a:lvl1pPr>
              <a:defRPr sz="2400">
                <a:latin typeface="+mj-lt"/>
                <a:cs typeface="Arial" panose="020B0604020202020204" pitchFamily="34" charset="0"/>
              </a:defRPr>
            </a:lvl1pPr>
            <a:lvl2pPr>
              <a:defRPr sz="2000">
                <a:latin typeface="+mj-lt"/>
                <a:cs typeface="Arial" panose="020B0604020202020204" pitchFamily="34" charset="0"/>
              </a:defRPr>
            </a:lvl2pPr>
            <a:lvl3pPr>
              <a:defRPr sz="1800">
                <a:latin typeface="+mj-lt"/>
                <a:cs typeface="Arial" panose="020B0604020202020204" pitchFamily="34" charset="0"/>
              </a:defRPr>
            </a:lvl3pPr>
            <a:lvl4pPr>
              <a:defRPr sz="1600">
                <a:latin typeface="+mj-lt"/>
                <a:cs typeface="Arial" panose="020B0604020202020204" pitchFamily="34" charset="0"/>
              </a:defRPr>
            </a:lvl4pPr>
            <a:lvl5pPr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4E1B-6C4C-4135-A994-D2DD31A0D65E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313544"/>
          </a:xfrm>
          <a:prstGeom prst="rect">
            <a:avLst/>
          </a:prstGeom>
        </p:spPr>
        <p:txBody>
          <a:bodyPr/>
          <a:lstStyle>
            <a:lvl1pPr>
              <a:defRPr lang="es-ES" sz="2000" b="0" kern="1200" spc="400" baseline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haroni" panose="02010803020104030203" pitchFamily="2" charset="-79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64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43584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7BCC-671C-4008-AE0D-A9CB7C9663CB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VIEWNEXT 2016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3237"/>
            <a:ext cx="9144000" cy="2581443"/>
          </a:xfrm>
          <a:prstGeom prst="rect">
            <a:avLst/>
          </a:prstGeom>
        </p:spPr>
      </p:pic>
      <p:cxnSp>
        <p:nvCxnSpPr>
          <p:cNvPr id="9" name="8 Conector recto"/>
          <p:cNvCxnSpPr/>
          <p:nvPr userDrawn="1"/>
        </p:nvCxnSpPr>
        <p:spPr>
          <a:xfrm>
            <a:off x="683568" y="3867894"/>
            <a:ext cx="74168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867895"/>
            <a:ext cx="7772400" cy="369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91962"/>
            <a:ext cx="110109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3135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ECD7-3343-4A59-925F-26FA1123EB9F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VIEWNEXT 2016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313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3F14-F284-4A3E-820E-4A4CD3F89ED0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41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313544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665-2311-4933-8E70-675D820EC36D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VIEWNEXT 2016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467544" y="519522"/>
            <a:ext cx="676875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313544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29B3-FC7D-4016-B5E8-2616E016EE69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VIEWNEXT 2016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467544" y="519522"/>
            <a:ext cx="676875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1156-9B0F-4F4A-A294-1AB6C6602AAD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VIEWNEXT 2016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78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0426-B4E1-45CC-BC72-B89F88C19B48}" type="datetime1">
              <a:rPr lang="es-ES" smtClean="0"/>
              <a:t>22/02/2017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CD9C-C814-4D7E-9230-8D1C34D149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95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005576"/>
            <a:ext cx="8229600" cy="358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  <a:latin typeface="Glacial Indifference" pitchFamily="50" charset="0"/>
                <a:cs typeface="Arial" panose="020B0604020202020204" pitchFamily="34" charset="0"/>
              </a:defRPr>
            </a:lvl1pPr>
          </a:lstStyle>
          <a:p>
            <a:fld id="{0D3CAE60-4075-4A15-9556-4663FF2EA46D}" type="datetime1">
              <a:rPr lang="es-ES" smtClean="0"/>
              <a:pPr/>
              <a:t>22/02/2017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940152" y="489400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Copyright VIEWNEXT 2017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BC27CD9C-C814-4D7E-9230-8D1C34D1498B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8 Marcador de contenido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" y="0"/>
            <a:ext cx="9174284" cy="888526"/>
          </a:xfrm>
          <a:prstGeom prst="rect">
            <a:avLst/>
          </a:prstGeom>
        </p:spPr>
      </p:pic>
      <p:sp>
        <p:nvSpPr>
          <p:cNvPr id="12" name="11 Rectángulo"/>
          <p:cNvSpPr/>
          <p:nvPr userDrawn="1"/>
        </p:nvSpPr>
        <p:spPr>
          <a:xfrm>
            <a:off x="0" y="-19306"/>
            <a:ext cx="9144000" cy="915566"/>
          </a:xfrm>
          <a:prstGeom prst="rect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467544" y="339502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pc="400" baseline="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INDICE</a:t>
            </a:r>
          </a:p>
        </p:txBody>
      </p:sp>
      <p:cxnSp>
        <p:nvCxnSpPr>
          <p:cNvPr id="14" name="13 Conector recto"/>
          <p:cNvCxnSpPr/>
          <p:nvPr userDrawn="1"/>
        </p:nvCxnSpPr>
        <p:spPr>
          <a:xfrm flipH="1" flipV="1">
            <a:off x="251520" y="242176"/>
            <a:ext cx="0" cy="889414"/>
          </a:xfrm>
          <a:prstGeom prst="line">
            <a:avLst/>
          </a:prstGeom>
          <a:ln w="57150">
            <a:solidFill>
              <a:schemeClr val="bg2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 userDrawn="1"/>
        </p:nvCxnSpPr>
        <p:spPr>
          <a:xfrm flipH="1">
            <a:off x="276743" y="1105535"/>
            <a:ext cx="648000" cy="0"/>
          </a:xfrm>
          <a:prstGeom prst="line">
            <a:avLst/>
          </a:prstGeom>
          <a:ln w="57150">
            <a:solidFill>
              <a:schemeClr val="bg2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51131"/>
            <a:ext cx="1467031" cy="388426"/>
          </a:xfrm>
          <a:prstGeom prst="rect">
            <a:avLst/>
          </a:prstGeom>
        </p:spPr>
      </p:pic>
      <p:sp>
        <p:nvSpPr>
          <p:cNvPr id="18" name="17 CuadroTexto"/>
          <p:cNvSpPr txBox="1"/>
          <p:nvPr userDrawn="1"/>
        </p:nvSpPr>
        <p:spPr>
          <a:xfrm>
            <a:off x="6228184" y="627534"/>
            <a:ext cx="28491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kern="2300" spc="62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FORO DE LIDERAZGO</a:t>
            </a:r>
            <a:endParaRPr lang="es-ES" sz="1000" kern="2300" spc="62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3" r:id="rId15"/>
    <p:sldLayoutId id="2147483705" r:id="rId16"/>
    <p:sldLayoutId id="214748370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s-ES" sz="2000" b="1" kern="1200" dirty="0" smtClean="0">
          <a:solidFill>
            <a:srgbClr val="00649D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26" b="8222"/>
          <a:stretch/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-36512" y="0"/>
            <a:ext cx="9176317" cy="514350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5" name="14 Conector recto"/>
          <p:cNvCxnSpPr/>
          <p:nvPr/>
        </p:nvCxnSpPr>
        <p:spPr>
          <a:xfrm rot="16200000">
            <a:off x="964466" y="1814274"/>
            <a:ext cx="1424662" cy="0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16200000">
            <a:off x="6585438" y="2867531"/>
            <a:ext cx="1424662" cy="0"/>
          </a:xfrm>
          <a:prstGeom prst="line">
            <a:avLst/>
          </a:prstGeom>
          <a:ln w="57150"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0800000">
            <a:off x="5843266" y="3551841"/>
            <a:ext cx="1424662" cy="0"/>
          </a:xfrm>
          <a:prstGeom prst="line">
            <a:avLst/>
          </a:prstGeom>
          <a:ln w="57150"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584444" y="1204939"/>
            <a:ext cx="3707105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s-ES" sz="3200" spc="49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ACTITUD ANTE</a:t>
            </a:r>
          </a:p>
          <a:p>
            <a:pPr algn="ctr">
              <a:lnSpc>
                <a:spcPts val="4700"/>
              </a:lnSpc>
            </a:pPr>
            <a:r>
              <a:rPr lang="es-ES" sz="3200" spc="49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EL</a:t>
            </a:r>
          </a:p>
          <a:p>
            <a:pPr algn="ctr">
              <a:lnSpc>
                <a:spcPts val="4700"/>
              </a:lnSpc>
            </a:pPr>
            <a:r>
              <a:rPr lang="es-ES" sz="3200" spc="49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CAMBIO</a:t>
            </a:r>
            <a:endParaRPr lang="es-ES" sz="3200" spc="49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2570" y="3154125"/>
            <a:ext cx="335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pc="4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 DE FEBRERO DE 2017</a:t>
            </a:r>
            <a:endParaRPr lang="es-ES" sz="1400" spc="43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1704837" y="1127261"/>
            <a:ext cx="1003602" cy="0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787" y="339502"/>
            <a:ext cx="1769205" cy="46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 Humanos</a:t>
            </a:r>
            <a:endParaRPr lang="es-ES" dirty="0"/>
          </a:p>
        </p:txBody>
      </p:sp>
      <p:sp>
        <p:nvSpPr>
          <p:cNvPr id="3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3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/>
              <a:t>10</a:t>
            </a:fld>
            <a:endParaRPr lang="es-ES" dirty="0"/>
          </a:p>
        </p:txBody>
      </p:sp>
      <p:pic>
        <p:nvPicPr>
          <p:cNvPr id="2052" name="Picture 4" descr="Resultado de imagen de one to 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7084"/>
            <a:ext cx="658602" cy="6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"/>
          <p:cNvSpPr/>
          <p:nvPr/>
        </p:nvSpPr>
        <p:spPr>
          <a:xfrm>
            <a:off x="1586823" y="1347614"/>
            <a:ext cx="21930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Se</a:t>
            </a:r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 puntual </a:t>
            </a:r>
            <a:r>
              <a:rPr lang="es-ES" i="1" dirty="0"/>
              <a:t>y causa </a:t>
            </a:r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buena impresión</a:t>
            </a:r>
            <a:endParaRPr lang="es-ES" sz="1600" i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5652120" y="555526"/>
            <a:ext cx="338437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903640" y="555526"/>
            <a:ext cx="284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40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Como afrontarlo</a:t>
            </a:r>
            <a:endParaRPr lang="es-ES" sz="1200" spc="40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Resultado de imagen de cv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1171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smile icon"/>
          <p:cNvSpPr>
            <a:spLocks noChangeAspect="1" noChangeArrowheads="1"/>
          </p:cNvSpPr>
          <p:nvPr/>
        </p:nvSpPr>
        <p:spPr bwMode="auto">
          <a:xfrm>
            <a:off x="155575" y="-2224088"/>
            <a:ext cx="46482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3078" name="Picture 6" descr="Resultado de imagen de smil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126181"/>
            <a:ext cx="669705" cy="6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n de listen icon"/>
          <p:cNvSpPr>
            <a:spLocks noChangeAspect="1" noChangeArrowheads="1"/>
          </p:cNvSpPr>
          <p:nvPr/>
        </p:nvSpPr>
        <p:spPr bwMode="auto">
          <a:xfrm>
            <a:off x="155575" y="-1189038"/>
            <a:ext cx="2381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3082" name="Picture 10" descr="Resultado de imagen de liste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3918"/>
            <a:ext cx="633701" cy="6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5580112" y="151768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…Después,</a:t>
            </a:r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 pregunta</a:t>
            </a:r>
            <a:endParaRPr lang="es-ES" sz="1600" b="1" dirty="0">
              <a:solidFill>
                <a:srgbClr val="00B0DA"/>
              </a:solidFill>
              <a:latin typeface="Calibri"/>
              <a:cs typeface="Arial" charset="0"/>
            </a:endParaRPr>
          </a:p>
        </p:txBody>
      </p:sp>
      <p:pic>
        <p:nvPicPr>
          <p:cNvPr id="3084" name="Picture 12" descr="Resultado de imagen de questio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7084"/>
            <a:ext cx="658601" cy="6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de feedback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21" y="2231902"/>
            <a:ext cx="627880" cy="6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5580112" y="2351080"/>
            <a:ext cx="1980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Solicita</a:t>
            </a:r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 feedback</a:t>
            </a:r>
            <a:endParaRPr lang="es-ES" sz="1600" b="1" dirty="0">
              <a:solidFill>
                <a:srgbClr val="00B0DA"/>
              </a:solidFill>
              <a:latin typeface="Calibri"/>
              <a:cs typeface="Arial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586823" y="2371401"/>
            <a:ext cx="219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Explica </a:t>
            </a:r>
            <a:r>
              <a:rPr lang="es-ES" i="1" dirty="0"/>
              <a:t>tu</a:t>
            </a:r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 CV</a:t>
            </a:r>
            <a:endParaRPr lang="es-ES" sz="1600" i="1" dirty="0"/>
          </a:p>
        </p:txBody>
      </p:sp>
      <p:sp>
        <p:nvSpPr>
          <p:cNvPr id="28" name="27 Rectángulo"/>
          <p:cNvSpPr/>
          <p:nvPr/>
        </p:nvSpPr>
        <p:spPr>
          <a:xfrm>
            <a:off x="1610595" y="3211111"/>
            <a:ext cx="21930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Sonríe, sé amable </a:t>
            </a:r>
            <a:r>
              <a:rPr lang="es-ES" i="1" dirty="0"/>
              <a:t>y</a:t>
            </a:r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 socializa</a:t>
            </a:r>
            <a:endParaRPr lang="es-ES" sz="1600" i="1" dirty="0"/>
          </a:p>
        </p:txBody>
      </p:sp>
      <p:sp>
        <p:nvSpPr>
          <p:cNvPr id="29" name="28 Rectángulo"/>
          <p:cNvSpPr/>
          <p:nvPr/>
        </p:nvSpPr>
        <p:spPr>
          <a:xfrm>
            <a:off x="1610595" y="4121054"/>
            <a:ext cx="2193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Escucha </a:t>
            </a:r>
            <a:r>
              <a:rPr lang="es-ES" i="1" dirty="0"/>
              <a:t>y</a:t>
            </a:r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 observa…</a:t>
            </a:r>
            <a:endParaRPr lang="es-ES" sz="1600" i="1" dirty="0"/>
          </a:p>
        </p:txBody>
      </p:sp>
      <p:pic>
        <p:nvPicPr>
          <p:cNvPr id="3090" name="Picture 18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93" y="3358939"/>
            <a:ext cx="1384027" cy="13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Rectángulo"/>
          <p:cNvSpPr/>
          <p:nvPr/>
        </p:nvSpPr>
        <p:spPr>
          <a:xfrm>
            <a:off x="5903640" y="3914641"/>
            <a:ext cx="212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Espera una </a:t>
            </a:r>
            <a:r>
              <a:rPr lang="es-ES" sz="1600" b="1" dirty="0" smtClean="0">
                <a:solidFill>
                  <a:srgbClr val="00B0DA"/>
                </a:solidFill>
                <a:latin typeface="Calibri"/>
                <a:cs typeface="Arial" charset="0"/>
              </a:rPr>
              <a:t>sorpresa</a:t>
            </a:r>
            <a:endParaRPr lang="es-ES" sz="1600" b="1" dirty="0">
              <a:solidFill>
                <a:srgbClr val="00B0DA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3" grpId="0"/>
      <p:bldP spid="26" grpId="0"/>
      <p:bldP spid="27" grpId="0"/>
      <p:bldP spid="28" grpId="0"/>
      <p:bldP spid="29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05944"/>
            <a:ext cx="9219069" cy="614604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704837" y="1275606"/>
            <a:ext cx="5592932" cy="2232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04838" y="1627197"/>
            <a:ext cx="5592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spc="490" dirty="0">
                <a:latin typeface="Century Gothic" panose="020B0502020202020204" pitchFamily="34" charset="0"/>
                <a:cs typeface="Aharoni" panose="02010803020104030203" pitchFamily="2" charset="-79"/>
              </a:rPr>
              <a:t>MIS PRIMEROS </a:t>
            </a:r>
            <a:r>
              <a:rPr lang="en-US" sz="3200" spc="490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DÍAS </a:t>
            </a:r>
            <a:r>
              <a:rPr lang="en-US" sz="3200" spc="490" dirty="0">
                <a:latin typeface="Century Gothic" panose="020B0502020202020204" pitchFamily="34" charset="0"/>
                <a:cs typeface="Aharoni" panose="02010803020104030203" pitchFamily="2" charset="-79"/>
              </a:rPr>
              <a:t>EN LA </a:t>
            </a:r>
            <a:r>
              <a:rPr lang="en-US" sz="3200" spc="490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COMPAÑÍA</a:t>
            </a:r>
            <a:endParaRPr lang="en-US" sz="3200" spc="490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H="1" flipV="1">
            <a:off x="8416077" y="311225"/>
            <a:ext cx="0" cy="889414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7740352" y="339502"/>
            <a:ext cx="648000" cy="0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 flipV="1">
            <a:off x="539552" y="3651870"/>
            <a:ext cx="0" cy="889414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564775" y="4515229"/>
            <a:ext cx="648000" cy="0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Copyright VIEWNEXT 2017</a:t>
            </a: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>
                <a:solidFill>
                  <a:schemeClr val="bg1"/>
                </a:solidFill>
              </a:rPr>
              <a:t>11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 primeros días…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1979712" y="1995686"/>
            <a:ext cx="1512168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707904" y="1995686"/>
            <a:ext cx="1512168" cy="1440160"/>
          </a:xfrm>
          <a:prstGeom prst="roundRect">
            <a:avLst/>
          </a:prstGeom>
          <a:gradFill flip="none" rotWithShape="1">
            <a:gsLst>
              <a:gs pos="0">
                <a:srgbClr val="F39C12">
                  <a:tint val="66000"/>
                  <a:satMod val="160000"/>
                </a:srgbClr>
              </a:gs>
              <a:gs pos="50000">
                <a:srgbClr val="F39C12">
                  <a:tint val="44500"/>
                  <a:satMod val="160000"/>
                </a:srgbClr>
              </a:gs>
              <a:gs pos="100000">
                <a:srgbClr val="F39C1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39C1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5436096" y="1995686"/>
            <a:ext cx="1512168" cy="1440160"/>
          </a:xfrm>
          <a:prstGeom prst="roundRect">
            <a:avLst/>
          </a:prstGeom>
          <a:gradFill flip="none" rotWithShape="1">
            <a:gsLst>
              <a:gs pos="0">
                <a:srgbClr val="9BBB59">
                  <a:tint val="66000"/>
                  <a:satMod val="160000"/>
                </a:srgbClr>
              </a:gs>
              <a:gs pos="50000">
                <a:srgbClr val="9BBB59">
                  <a:tint val="44500"/>
                  <a:satMod val="160000"/>
                </a:srgbClr>
              </a:gs>
              <a:gs pos="100000">
                <a:srgbClr val="9BBB59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7164288" y="1995230"/>
            <a:ext cx="1512168" cy="144016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942591" y="2571750"/>
            <a:ext cx="1620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Muestra interés en tu próximo proyecto, en tu meta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645024" y="2573491"/>
            <a:ext cx="1647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Integrate en el grupo, en las iniciativas de la compañía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476268" y="2501483"/>
            <a:ext cx="1471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Mejora </a:t>
            </a:r>
            <a:r>
              <a:rPr lang="en-US" sz="1200" b="1" dirty="0" smtClean="0">
                <a:solidFill>
                  <a:prstClr val="black"/>
                </a:solidFill>
              </a:rPr>
              <a:t>en </a:t>
            </a:r>
            <a:r>
              <a:rPr lang="en-US" sz="1200" b="1" dirty="0">
                <a:solidFill>
                  <a:prstClr val="black"/>
                </a:solidFill>
              </a:rPr>
              <a:t>la madurez de </a:t>
            </a:r>
            <a:r>
              <a:rPr lang="en-US" sz="1200" b="1" dirty="0" smtClean="0">
                <a:solidFill>
                  <a:prstClr val="black"/>
                </a:solidFill>
              </a:rPr>
              <a:t>tus conocimientos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092280" y="2614141"/>
            <a:ext cx="1627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Despega lo antes posible hacia el </a:t>
            </a:r>
            <a:r>
              <a:rPr lang="en-US" sz="1200" b="1" dirty="0">
                <a:solidFill>
                  <a:prstClr val="black"/>
                </a:solidFill>
              </a:rPr>
              <a:t>é</a:t>
            </a:r>
            <a:r>
              <a:rPr lang="en-US" sz="1200" b="1" dirty="0" smtClean="0">
                <a:solidFill>
                  <a:prstClr val="black"/>
                </a:solidFill>
              </a:rPr>
              <a:t>xito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2" name="Freeform 104"/>
          <p:cNvSpPr>
            <a:spLocks noChangeArrowheads="1"/>
          </p:cNvSpPr>
          <p:nvPr/>
        </p:nvSpPr>
        <p:spPr bwMode="auto">
          <a:xfrm>
            <a:off x="4284379" y="2078067"/>
            <a:ext cx="385666" cy="25948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Lato Light"/>
              <a:cs typeface="Lato Light"/>
            </a:endParaRPr>
          </a:p>
        </p:txBody>
      </p:sp>
      <p:grpSp>
        <p:nvGrpSpPr>
          <p:cNvPr id="23" name="Group 73"/>
          <p:cNvGrpSpPr/>
          <p:nvPr/>
        </p:nvGrpSpPr>
        <p:grpSpPr>
          <a:xfrm rot="2700000">
            <a:off x="7810989" y="2003730"/>
            <a:ext cx="309579" cy="539351"/>
            <a:chOff x="4732338" y="4783138"/>
            <a:chExt cx="703263" cy="1225550"/>
          </a:xfrm>
          <a:solidFill>
            <a:schemeClr val="tx1"/>
          </a:solidFill>
        </p:grpSpPr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95000"/>
                  </a:schemeClr>
                </a:solidFill>
                <a:latin typeface="Lato Light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95000"/>
                  </a:schemeClr>
                </a:solidFill>
                <a:latin typeface="Lato Light"/>
              </a:endParaRPr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95000"/>
                  </a:schemeClr>
                </a:solidFill>
                <a:latin typeface="Lato Light"/>
              </a:endParaRPr>
            </a:p>
          </p:txBody>
        </p:sp>
      </p:grpSp>
      <p:sp>
        <p:nvSpPr>
          <p:cNvPr id="41" name="Freeform 115"/>
          <p:cNvSpPr>
            <a:spLocks noChangeArrowheads="1"/>
          </p:cNvSpPr>
          <p:nvPr/>
        </p:nvSpPr>
        <p:spPr bwMode="auto">
          <a:xfrm>
            <a:off x="2497234" y="2104119"/>
            <a:ext cx="420102" cy="386225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3" name="Freeform 101"/>
          <p:cNvSpPr>
            <a:spLocks noChangeArrowheads="1"/>
          </p:cNvSpPr>
          <p:nvPr/>
        </p:nvSpPr>
        <p:spPr bwMode="auto">
          <a:xfrm>
            <a:off x="5985558" y="2101053"/>
            <a:ext cx="360040" cy="277199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43 Rectángulo redondeado"/>
          <p:cNvSpPr/>
          <p:nvPr/>
        </p:nvSpPr>
        <p:spPr>
          <a:xfrm>
            <a:off x="206981" y="1995686"/>
            <a:ext cx="1512168" cy="1440160"/>
          </a:xfrm>
          <a:prstGeom prst="roundRect">
            <a:avLst/>
          </a:prstGeom>
          <a:solidFill>
            <a:srgbClr val="FFFFCC">
              <a:alpha val="50980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44 Rectángulo"/>
          <p:cNvSpPr/>
          <p:nvPr/>
        </p:nvSpPr>
        <p:spPr>
          <a:xfrm>
            <a:off x="206981" y="2573491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Conoce las normas,  departamentos</a:t>
            </a:r>
            <a:r>
              <a:rPr lang="en-US" sz="1200" b="1" dirty="0">
                <a:solidFill>
                  <a:prstClr val="black"/>
                </a:solidFill>
              </a:rPr>
              <a:t>,</a:t>
            </a:r>
            <a:r>
              <a:rPr lang="en-US" sz="1200" b="1" dirty="0" smtClean="0">
                <a:solidFill>
                  <a:prstClr val="black"/>
                </a:solidFill>
              </a:rPr>
              <a:t> compañeros y responsables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38" y="2067694"/>
            <a:ext cx="558994" cy="38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5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/>
              <a:t>12</a:t>
            </a:fld>
            <a:endParaRPr lang="es-ES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5652120" y="555526"/>
            <a:ext cx="338437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903640" y="555526"/>
            <a:ext cx="284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40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¿Qué hacer?</a:t>
            </a:r>
            <a:endParaRPr lang="es-ES" sz="1200" spc="40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70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4" grpId="0"/>
      <p:bldP spid="15" grpId="0"/>
      <p:bldP spid="16" grpId="0"/>
      <p:bldP spid="18" grpId="0"/>
      <p:bldP spid="22" grpId="0" animBg="1"/>
      <p:bldP spid="41" grpId="0" animBg="1"/>
      <p:bldP spid="43" grpId="0" animBg="1"/>
      <p:bldP spid="44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3453"/>
            <a:ext cx="9139805" cy="609320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704837" y="1275606"/>
            <a:ext cx="5592932" cy="2232248"/>
          </a:xfrm>
          <a:prstGeom prst="rect">
            <a:avLst/>
          </a:prstGeom>
          <a:gradFill>
            <a:gsLst>
              <a:gs pos="18000">
                <a:srgbClr val="FFFFFF">
                  <a:alpha val="83000"/>
                </a:srgbClr>
              </a:gs>
              <a:gs pos="35000">
                <a:srgbClr val="FFFFFF">
                  <a:alpha val="74000"/>
                </a:srgbClr>
              </a:gs>
              <a:gs pos="0">
                <a:schemeClr val="bg1">
                  <a:alpha val="89000"/>
                </a:schemeClr>
              </a:gs>
              <a:gs pos="79188">
                <a:srgbClr val="FFFFFF">
                  <a:alpha val="25000"/>
                </a:srgbClr>
              </a:gs>
              <a:gs pos="57000">
                <a:schemeClr val="bg1">
                  <a:alpha val="44000"/>
                </a:schemeClr>
              </a:gs>
              <a:gs pos="100000">
                <a:schemeClr val="bg1">
                  <a:alpha val="29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04838" y="2130991"/>
            <a:ext cx="5592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spc="490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TRES MESES MÁS TARDE</a:t>
            </a:r>
            <a:endParaRPr lang="es-ES" sz="3200" spc="490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H="1" flipV="1">
            <a:off x="8416077" y="311225"/>
            <a:ext cx="0" cy="889414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7740352" y="339502"/>
            <a:ext cx="648000" cy="0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 flipV="1">
            <a:off x="539552" y="3651870"/>
            <a:ext cx="0" cy="889414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564775" y="4515229"/>
            <a:ext cx="648000" cy="0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Copyright VIEWNEXT 2017</a:t>
            </a: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>
                <a:solidFill>
                  <a:schemeClr val="bg1"/>
                </a:solidFill>
              </a:rPr>
              <a:t>13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Tres meses mas tarde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236296" y="2032789"/>
            <a:ext cx="1512168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7199175" y="2645499"/>
            <a:ext cx="1620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Sigue haciendo valer lo que en su día demostraste</a:t>
            </a:r>
            <a:endParaRPr lang="en-US" sz="1200" b="1" dirty="0">
              <a:solidFill>
                <a:prstClr val="black"/>
              </a:solidFill>
            </a:endParaRPr>
          </a:p>
        </p:txBody>
      </p:sp>
      <p:grpSp>
        <p:nvGrpSpPr>
          <p:cNvPr id="23" name="Group 73"/>
          <p:cNvGrpSpPr/>
          <p:nvPr/>
        </p:nvGrpSpPr>
        <p:grpSpPr>
          <a:xfrm rot="2700000">
            <a:off x="7886098" y="2026153"/>
            <a:ext cx="309579" cy="539351"/>
            <a:chOff x="4732338" y="4783138"/>
            <a:chExt cx="703263" cy="1225550"/>
          </a:xfrm>
          <a:solidFill>
            <a:schemeClr val="tx1"/>
          </a:solidFill>
        </p:grpSpPr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95000"/>
                  </a:schemeClr>
                </a:solidFill>
                <a:latin typeface="Lato Light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95000"/>
                  </a:schemeClr>
                </a:solidFill>
                <a:latin typeface="Lato Light"/>
              </a:endParaRPr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95000"/>
                  </a:schemeClr>
                </a:solidFill>
                <a:latin typeface="Lato Light"/>
              </a:endParaRPr>
            </a:p>
          </p:txBody>
        </p:sp>
      </p:grpSp>
      <p:sp>
        <p:nvSpPr>
          <p:cNvPr id="49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5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/>
              <a:t>14</a:t>
            </a:fld>
            <a:endParaRPr lang="es-ES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5652120" y="555526"/>
            <a:ext cx="338437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903640" y="555526"/>
            <a:ext cx="284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40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¿Cómo debemos ser?</a:t>
            </a:r>
            <a:endParaRPr lang="es-ES" sz="1200" spc="40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224051" y="2032789"/>
            <a:ext cx="1512168" cy="144016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>
            <a:off x="180487" y="2686149"/>
            <a:ext cx="1627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Espera ser resolutivo</a:t>
            </a:r>
            <a:r>
              <a:rPr lang="en-US" sz="1200" b="1" dirty="0">
                <a:solidFill>
                  <a:prstClr val="black"/>
                </a:solidFill>
              </a:rPr>
              <a:t>,</a:t>
            </a:r>
            <a:r>
              <a:rPr lang="en-US" sz="1200" b="1" dirty="0" smtClean="0">
                <a:solidFill>
                  <a:prstClr val="black"/>
                </a:solidFill>
              </a:rPr>
              <a:t> autónomo y resiliente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9" name="Freeform 40"/>
          <p:cNvSpPr>
            <a:spLocks/>
          </p:cNvSpPr>
          <p:nvPr/>
        </p:nvSpPr>
        <p:spPr bwMode="auto">
          <a:xfrm>
            <a:off x="826716" y="2167602"/>
            <a:ext cx="306837" cy="383117"/>
          </a:xfrm>
          <a:custGeom>
            <a:avLst/>
            <a:gdLst>
              <a:gd name="T0" fmla="*/ 0 w 90"/>
              <a:gd name="T1" fmla="*/ 68 h 112"/>
              <a:gd name="T2" fmla="*/ 9 w 90"/>
              <a:gd name="T3" fmla="*/ 61 h 112"/>
              <a:gd name="T4" fmla="*/ 21 w 90"/>
              <a:gd name="T5" fmla="*/ 62 h 112"/>
              <a:gd name="T6" fmla="*/ 21 w 90"/>
              <a:gd name="T7" fmla="*/ 62 h 112"/>
              <a:gd name="T8" fmla="*/ 11 w 90"/>
              <a:gd name="T9" fmla="*/ 61 h 112"/>
              <a:gd name="T10" fmla="*/ 5 w 90"/>
              <a:gd name="T11" fmla="*/ 53 h 112"/>
              <a:gd name="T12" fmla="*/ 13 w 90"/>
              <a:gd name="T13" fmla="*/ 46 h 112"/>
              <a:gd name="T14" fmla="*/ 44 w 90"/>
              <a:gd name="T15" fmla="*/ 49 h 112"/>
              <a:gd name="T16" fmla="*/ 48 w 90"/>
              <a:gd name="T17" fmla="*/ 49 h 112"/>
              <a:gd name="T18" fmla="*/ 47 w 90"/>
              <a:gd name="T19" fmla="*/ 23 h 112"/>
              <a:gd name="T20" fmla="*/ 64 w 90"/>
              <a:gd name="T21" fmla="*/ 9 h 112"/>
              <a:gd name="T22" fmla="*/ 65 w 90"/>
              <a:gd name="T23" fmla="*/ 31 h 112"/>
              <a:gd name="T24" fmla="*/ 81 w 90"/>
              <a:gd name="T25" fmla="*/ 63 h 112"/>
              <a:gd name="T26" fmla="*/ 90 w 90"/>
              <a:gd name="T27" fmla="*/ 68 h 112"/>
              <a:gd name="T28" fmla="*/ 90 w 90"/>
              <a:gd name="T29" fmla="*/ 107 h 112"/>
              <a:gd name="T30" fmla="*/ 54 w 90"/>
              <a:gd name="T31" fmla="*/ 112 h 112"/>
              <a:gd name="T32" fmla="*/ 31 w 90"/>
              <a:gd name="T33" fmla="*/ 110 h 112"/>
              <a:gd name="T34" fmla="*/ 11 w 90"/>
              <a:gd name="T35" fmla="*/ 108 h 112"/>
              <a:gd name="T36" fmla="*/ 6 w 90"/>
              <a:gd name="T37" fmla="*/ 99 h 112"/>
              <a:gd name="T38" fmla="*/ 11 w 90"/>
              <a:gd name="T39" fmla="*/ 92 h 112"/>
              <a:gd name="T40" fmla="*/ 8 w 90"/>
              <a:gd name="T41" fmla="*/ 92 h 112"/>
              <a:gd name="T42" fmla="*/ 2 w 90"/>
              <a:gd name="T43" fmla="*/ 84 h 112"/>
              <a:gd name="T44" fmla="*/ 8 w 90"/>
              <a:gd name="T45" fmla="*/ 77 h 112"/>
              <a:gd name="T46" fmla="*/ 7 w 90"/>
              <a:gd name="T47" fmla="*/ 77 h 112"/>
              <a:gd name="T48" fmla="*/ 0 w 90"/>
              <a:gd name="T49" fmla="*/ 68 h 1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0" h="112">
                <a:moveTo>
                  <a:pt x="0" y="68"/>
                </a:moveTo>
                <a:cubicBezTo>
                  <a:pt x="1" y="64"/>
                  <a:pt x="5" y="61"/>
                  <a:pt x="9" y="61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8" y="61"/>
                  <a:pt x="5" y="57"/>
                  <a:pt x="5" y="53"/>
                </a:cubicBezTo>
                <a:cubicBezTo>
                  <a:pt x="6" y="48"/>
                  <a:pt x="9" y="45"/>
                  <a:pt x="13" y="46"/>
                </a:cubicBezTo>
                <a:cubicBezTo>
                  <a:pt x="44" y="49"/>
                  <a:pt x="44" y="49"/>
                  <a:pt x="44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9"/>
                  <a:pt x="42" y="46"/>
                  <a:pt x="47" y="23"/>
                </a:cubicBezTo>
                <a:cubicBezTo>
                  <a:pt x="52" y="0"/>
                  <a:pt x="64" y="9"/>
                  <a:pt x="64" y="9"/>
                </a:cubicBezTo>
                <a:cubicBezTo>
                  <a:pt x="64" y="9"/>
                  <a:pt x="65" y="28"/>
                  <a:pt x="65" y="31"/>
                </a:cubicBezTo>
                <a:cubicBezTo>
                  <a:pt x="66" y="34"/>
                  <a:pt x="81" y="63"/>
                  <a:pt x="81" y="63"/>
                </a:cubicBezTo>
                <a:cubicBezTo>
                  <a:pt x="81" y="65"/>
                  <a:pt x="90" y="66"/>
                  <a:pt x="90" y="68"/>
                </a:cubicBezTo>
                <a:cubicBezTo>
                  <a:pt x="90" y="81"/>
                  <a:pt x="90" y="93"/>
                  <a:pt x="90" y="107"/>
                </a:cubicBezTo>
                <a:cubicBezTo>
                  <a:pt x="80" y="104"/>
                  <a:pt x="75" y="112"/>
                  <a:pt x="54" y="112"/>
                </a:cubicBezTo>
                <a:cubicBezTo>
                  <a:pt x="47" y="112"/>
                  <a:pt x="38" y="111"/>
                  <a:pt x="31" y="110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8" y="107"/>
                  <a:pt x="6" y="104"/>
                  <a:pt x="6" y="99"/>
                </a:cubicBezTo>
                <a:cubicBezTo>
                  <a:pt x="7" y="96"/>
                  <a:pt x="8" y="93"/>
                  <a:pt x="11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5" y="92"/>
                  <a:pt x="2" y="88"/>
                  <a:pt x="2" y="84"/>
                </a:cubicBezTo>
                <a:cubicBezTo>
                  <a:pt x="3" y="80"/>
                  <a:pt x="5" y="77"/>
                  <a:pt x="8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3" y="76"/>
                  <a:pt x="0" y="73"/>
                  <a:pt x="0" y="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lIns="243797" tIns="121899" rIns="243797" bIns="121899"/>
          <a:lstStyle/>
          <a:p>
            <a:endParaRPr lang="en-US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2004681" y="2052535"/>
            <a:ext cx="1512168" cy="1440160"/>
          </a:xfrm>
          <a:prstGeom prst="roundRect">
            <a:avLst/>
          </a:prstGeom>
          <a:gradFill flip="none" rotWithShape="1">
            <a:gsLst>
              <a:gs pos="0">
                <a:srgbClr val="F39C12">
                  <a:tint val="66000"/>
                  <a:satMod val="160000"/>
                </a:srgbClr>
              </a:gs>
              <a:gs pos="50000">
                <a:srgbClr val="F39C12">
                  <a:tint val="44500"/>
                  <a:satMod val="160000"/>
                </a:srgbClr>
              </a:gs>
              <a:gs pos="100000">
                <a:srgbClr val="F39C1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39C1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Rectángulo"/>
          <p:cNvSpPr/>
          <p:nvPr/>
        </p:nvSpPr>
        <p:spPr>
          <a:xfrm>
            <a:off x="1941801" y="2715766"/>
            <a:ext cx="164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Encuentra la evolución de tu mejor trabajo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2" name="AutoShape 49"/>
          <p:cNvSpPr>
            <a:spLocks/>
          </p:cNvSpPr>
          <p:nvPr/>
        </p:nvSpPr>
        <p:spPr bwMode="auto">
          <a:xfrm>
            <a:off x="2580745" y="2179072"/>
            <a:ext cx="334533" cy="3360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3733247" y="2056400"/>
            <a:ext cx="1512168" cy="144016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33 Rectángulo"/>
          <p:cNvSpPr/>
          <p:nvPr/>
        </p:nvSpPr>
        <p:spPr>
          <a:xfrm>
            <a:off x="3721976" y="2645499"/>
            <a:ext cx="148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Haz más grande tu compañía, observa resultados</a:t>
            </a:r>
            <a:endParaRPr lang="en-US" sz="1200" b="1" dirty="0">
              <a:solidFill>
                <a:prstClr val="black"/>
              </a:solidFill>
            </a:endParaRPr>
          </a:p>
        </p:txBody>
      </p:sp>
      <p:grpSp>
        <p:nvGrpSpPr>
          <p:cNvPr id="35" name="Group 155"/>
          <p:cNvGrpSpPr/>
          <p:nvPr/>
        </p:nvGrpSpPr>
        <p:grpSpPr>
          <a:xfrm>
            <a:off x="4284379" y="2113351"/>
            <a:ext cx="409904" cy="415625"/>
            <a:chOff x="3866421" y="8396641"/>
            <a:chExt cx="610363" cy="618881"/>
          </a:xfrm>
          <a:solidFill>
            <a:schemeClr val="tx1"/>
          </a:solidFill>
        </p:grpSpPr>
        <p:sp>
          <p:nvSpPr>
            <p:cNvPr id="36" name="Freeform 812"/>
            <p:cNvSpPr>
              <a:spLocks noChangeArrowheads="1"/>
            </p:cNvSpPr>
            <p:nvPr/>
          </p:nvSpPr>
          <p:spPr bwMode="auto">
            <a:xfrm>
              <a:off x="3866421" y="8614084"/>
              <a:ext cx="401334" cy="401438"/>
            </a:xfrm>
            <a:custGeom>
              <a:avLst/>
              <a:gdLst>
                <a:gd name="T0" fmla="*/ 218 w 422"/>
                <a:gd name="T1" fmla="*/ 0 h 423"/>
                <a:gd name="T2" fmla="*/ 218 w 422"/>
                <a:gd name="T3" fmla="*/ 0 h 423"/>
                <a:gd name="T4" fmla="*/ 0 w 422"/>
                <a:gd name="T5" fmla="*/ 218 h 423"/>
                <a:gd name="T6" fmla="*/ 218 w 422"/>
                <a:gd name="T7" fmla="*/ 422 h 423"/>
                <a:gd name="T8" fmla="*/ 421 w 422"/>
                <a:gd name="T9" fmla="*/ 218 h 423"/>
                <a:gd name="T10" fmla="*/ 218 w 422"/>
                <a:gd name="T11" fmla="*/ 0 h 423"/>
                <a:gd name="T12" fmla="*/ 218 w 422"/>
                <a:gd name="T13" fmla="*/ 314 h 423"/>
                <a:gd name="T14" fmla="*/ 218 w 422"/>
                <a:gd name="T15" fmla="*/ 314 h 423"/>
                <a:gd name="T16" fmla="*/ 218 w 422"/>
                <a:gd name="T17" fmla="*/ 354 h 423"/>
                <a:gd name="T18" fmla="*/ 204 w 422"/>
                <a:gd name="T19" fmla="*/ 354 h 423"/>
                <a:gd name="T20" fmla="*/ 204 w 422"/>
                <a:gd name="T21" fmla="*/ 314 h 423"/>
                <a:gd name="T22" fmla="*/ 150 w 422"/>
                <a:gd name="T23" fmla="*/ 300 h 423"/>
                <a:gd name="T24" fmla="*/ 163 w 422"/>
                <a:gd name="T25" fmla="*/ 286 h 423"/>
                <a:gd name="T26" fmla="*/ 204 w 422"/>
                <a:gd name="T27" fmla="*/ 300 h 423"/>
                <a:gd name="T28" fmla="*/ 244 w 422"/>
                <a:gd name="T29" fmla="*/ 259 h 423"/>
                <a:gd name="T30" fmla="*/ 204 w 422"/>
                <a:gd name="T31" fmla="*/ 218 h 423"/>
                <a:gd name="T32" fmla="*/ 150 w 422"/>
                <a:gd name="T33" fmla="*/ 163 h 423"/>
                <a:gd name="T34" fmla="*/ 204 w 422"/>
                <a:gd name="T35" fmla="*/ 109 h 423"/>
                <a:gd name="T36" fmla="*/ 204 w 422"/>
                <a:gd name="T37" fmla="*/ 68 h 423"/>
                <a:gd name="T38" fmla="*/ 231 w 422"/>
                <a:gd name="T39" fmla="*/ 68 h 423"/>
                <a:gd name="T40" fmla="*/ 231 w 422"/>
                <a:gd name="T41" fmla="*/ 109 h 423"/>
                <a:gd name="T42" fmla="*/ 272 w 422"/>
                <a:gd name="T43" fmla="*/ 123 h 423"/>
                <a:gd name="T44" fmla="*/ 258 w 422"/>
                <a:gd name="T45" fmla="*/ 135 h 423"/>
                <a:gd name="T46" fmla="*/ 218 w 422"/>
                <a:gd name="T47" fmla="*/ 123 h 423"/>
                <a:gd name="T48" fmla="*/ 177 w 422"/>
                <a:gd name="T49" fmla="*/ 163 h 423"/>
                <a:gd name="T50" fmla="*/ 231 w 422"/>
                <a:gd name="T51" fmla="*/ 191 h 423"/>
                <a:gd name="T52" fmla="*/ 272 w 422"/>
                <a:gd name="T53" fmla="*/ 259 h 423"/>
                <a:gd name="T54" fmla="*/ 218 w 422"/>
                <a:gd name="T55" fmla="*/ 31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2" h="423">
                  <a:moveTo>
                    <a:pt x="218" y="0"/>
                  </a:moveTo>
                  <a:lnTo>
                    <a:pt x="218" y="0"/>
                  </a:lnTo>
                  <a:cubicBezTo>
                    <a:pt x="95" y="0"/>
                    <a:pt x="0" y="95"/>
                    <a:pt x="0" y="218"/>
                  </a:cubicBezTo>
                  <a:cubicBezTo>
                    <a:pt x="0" y="326"/>
                    <a:pt x="95" y="422"/>
                    <a:pt x="218" y="422"/>
                  </a:cubicBezTo>
                  <a:cubicBezTo>
                    <a:pt x="326" y="422"/>
                    <a:pt x="421" y="326"/>
                    <a:pt x="421" y="218"/>
                  </a:cubicBezTo>
                  <a:cubicBezTo>
                    <a:pt x="421" y="95"/>
                    <a:pt x="326" y="0"/>
                    <a:pt x="218" y="0"/>
                  </a:cubicBezTo>
                  <a:close/>
                  <a:moveTo>
                    <a:pt x="218" y="314"/>
                  </a:moveTo>
                  <a:lnTo>
                    <a:pt x="218" y="314"/>
                  </a:lnTo>
                  <a:cubicBezTo>
                    <a:pt x="218" y="354"/>
                    <a:pt x="218" y="354"/>
                    <a:pt x="218" y="354"/>
                  </a:cubicBezTo>
                  <a:cubicBezTo>
                    <a:pt x="204" y="354"/>
                    <a:pt x="204" y="354"/>
                    <a:pt x="204" y="354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177" y="314"/>
                    <a:pt x="163" y="314"/>
                    <a:pt x="150" y="300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77" y="286"/>
                    <a:pt x="190" y="300"/>
                    <a:pt x="204" y="300"/>
                  </a:cubicBezTo>
                  <a:cubicBezTo>
                    <a:pt x="231" y="300"/>
                    <a:pt x="244" y="286"/>
                    <a:pt x="244" y="259"/>
                  </a:cubicBezTo>
                  <a:cubicBezTo>
                    <a:pt x="244" y="245"/>
                    <a:pt x="231" y="231"/>
                    <a:pt x="204" y="218"/>
                  </a:cubicBezTo>
                  <a:cubicBezTo>
                    <a:pt x="177" y="205"/>
                    <a:pt x="150" y="191"/>
                    <a:pt x="150" y="163"/>
                  </a:cubicBezTo>
                  <a:cubicBezTo>
                    <a:pt x="150" y="135"/>
                    <a:pt x="177" y="109"/>
                    <a:pt x="204" y="10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44" y="109"/>
                    <a:pt x="258" y="109"/>
                    <a:pt x="272" y="123"/>
                  </a:cubicBezTo>
                  <a:cubicBezTo>
                    <a:pt x="258" y="135"/>
                    <a:pt x="258" y="135"/>
                    <a:pt x="258" y="135"/>
                  </a:cubicBezTo>
                  <a:cubicBezTo>
                    <a:pt x="258" y="135"/>
                    <a:pt x="244" y="123"/>
                    <a:pt x="218" y="123"/>
                  </a:cubicBezTo>
                  <a:cubicBezTo>
                    <a:pt x="190" y="123"/>
                    <a:pt x="177" y="149"/>
                    <a:pt x="177" y="163"/>
                  </a:cubicBezTo>
                  <a:cubicBezTo>
                    <a:pt x="177" y="177"/>
                    <a:pt x="190" y="191"/>
                    <a:pt x="231" y="191"/>
                  </a:cubicBezTo>
                  <a:cubicBezTo>
                    <a:pt x="258" y="218"/>
                    <a:pt x="272" y="231"/>
                    <a:pt x="272" y="259"/>
                  </a:cubicBezTo>
                  <a:cubicBezTo>
                    <a:pt x="272" y="286"/>
                    <a:pt x="258" y="314"/>
                    <a:pt x="218" y="3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7" name="Freeform 813"/>
            <p:cNvSpPr>
              <a:spLocks noChangeArrowheads="1"/>
            </p:cNvSpPr>
            <p:nvPr/>
          </p:nvSpPr>
          <p:spPr bwMode="auto">
            <a:xfrm>
              <a:off x="4033643" y="8396641"/>
              <a:ext cx="438960" cy="142175"/>
            </a:xfrm>
            <a:custGeom>
              <a:avLst/>
              <a:gdLst>
                <a:gd name="T0" fmla="*/ 231 w 464"/>
                <a:gd name="T1" fmla="*/ 149 h 150"/>
                <a:gd name="T2" fmla="*/ 231 w 464"/>
                <a:gd name="T3" fmla="*/ 149 h 150"/>
                <a:gd name="T4" fmla="*/ 463 w 464"/>
                <a:gd name="T5" fmla="*/ 68 h 150"/>
                <a:gd name="T6" fmla="*/ 231 w 464"/>
                <a:gd name="T7" fmla="*/ 0 h 150"/>
                <a:gd name="T8" fmla="*/ 0 w 464"/>
                <a:gd name="T9" fmla="*/ 68 h 150"/>
                <a:gd name="T10" fmla="*/ 231 w 464"/>
                <a:gd name="T11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150">
                  <a:moveTo>
                    <a:pt x="231" y="149"/>
                  </a:moveTo>
                  <a:lnTo>
                    <a:pt x="231" y="149"/>
                  </a:lnTo>
                  <a:cubicBezTo>
                    <a:pt x="354" y="149"/>
                    <a:pt x="463" y="108"/>
                    <a:pt x="463" y="68"/>
                  </a:cubicBezTo>
                  <a:cubicBezTo>
                    <a:pt x="463" y="27"/>
                    <a:pt x="354" y="0"/>
                    <a:pt x="231" y="0"/>
                  </a:cubicBezTo>
                  <a:cubicBezTo>
                    <a:pt x="109" y="0"/>
                    <a:pt x="0" y="27"/>
                    <a:pt x="0" y="68"/>
                  </a:cubicBezTo>
                  <a:cubicBezTo>
                    <a:pt x="0" y="108"/>
                    <a:pt x="109" y="149"/>
                    <a:pt x="231" y="14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8" name="Freeform 814"/>
            <p:cNvSpPr>
              <a:spLocks noChangeArrowheads="1"/>
            </p:cNvSpPr>
            <p:nvPr/>
          </p:nvSpPr>
          <p:spPr bwMode="auto">
            <a:xfrm>
              <a:off x="4033643" y="8509544"/>
              <a:ext cx="438960" cy="91996"/>
            </a:xfrm>
            <a:custGeom>
              <a:avLst/>
              <a:gdLst>
                <a:gd name="T0" fmla="*/ 449 w 464"/>
                <a:gd name="T1" fmla="*/ 0 h 96"/>
                <a:gd name="T2" fmla="*/ 449 w 464"/>
                <a:gd name="T3" fmla="*/ 0 h 96"/>
                <a:gd name="T4" fmla="*/ 449 w 464"/>
                <a:gd name="T5" fmla="*/ 0 h 96"/>
                <a:gd name="T6" fmla="*/ 231 w 464"/>
                <a:gd name="T7" fmla="*/ 40 h 96"/>
                <a:gd name="T8" fmla="*/ 13 w 464"/>
                <a:gd name="T9" fmla="*/ 0 h 96"/>
                <a:gd name="T10" fmla="*/ 13 w 464"/>
                <a:gd name="T11" fmla="*/ 0 h 96"/>
                <a:gd name="T12" fmla="*/ 13 w 464"/>
                <a:gd name="T13" fmla="*/ 0 h 96"/>
                <a:gd name="T14" fmla="*/ 0 w 464"/>
                <a:gd name="T15" fmla="*/ 26 h 96"/>
                <a:gd name="T16" fmla="*/ 231 w 464"/>
                <a:gd name="T17" fmla="*/ 95 h 96"/>
                <a:gd name="T18" fmla="*/ 463 w 464"/>
                <a:gd name="T19" fmla="*/ 26 h 96"/>
                <a:gd name="T20" fmla="*/ 449 w 464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4" h="96">
                  <a:moveTo>
                    <a:pt x="449" y="0"/>
                  </a:moveTo>
                  <a:lnTo>
                    <a:pt x="449" y="0"/>
                  </a:lnTo>
                  <a:lnTo>
                    <a:pt x="449" y="0"/>
                  </a:lnTo>
                  <a:cubicBezTo>
                    <a:pt x="394" y="26"/>
                    <a:pt x="300" y="40"/>
                    <a:pt x="231" y="40"/>
                  </a:cubicBezTo>
                  <a:cubicBezTo>
                    <a:pt x="163" y="40"/>
                    <a:pt x="67" y="26"/>
                    <a:pt x="13" y="0"/>
                  </a:cubicBezTo>
                  <a:lnTo>
                    <a:pt x="13" y="0"/>
                  </a:lnTo>
                  <a:lnTo>
                    <a:pt x="13" y="0"/>
                  </a:lnTo>
                  <a:cubicBezTo>
                    <a:pt x="0" y="12"/>
                    <a:pt x="0" y="12"/>
                    <a:pt x="0" y="26"/>
                  </a:cubicBezTo>
                  <a:cubicBezTo>
                    <a:pt x="0" y="68"/>
                    <a:pt x="109" y="95"/>
                    <a:pt x="231" y="95"/>
                  </a:cubicBezTo>
                  <a:cubicBezTo>
                    <a:pt x="354" y="95"/>
                    <a:pt x="463" y="68"/>
                    <a:pt x="463" y="26"/>
                  </a:cubicBezTo>
                  <a:cubicBezTo>
                    <a:pt x="463" y="12"/>
                    <a:pt x="463" y="12"/>
                    <a:pt x="44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39" name="Freeform 815"/>
            <p:cNvSpPr>
              <a:spLocks noChangeArrowheads="1"/>
            </p:cNvSpPr>
            <p:nvPr/>
          </p:nvSpPr>
          <p:spPr bwMode="auto">
            <a:xfrm>
              <a:off x="4033644" y="8576451"/>
              <a:ext cx="41805" cy="12545"/>
            </a:xfrm>
            <a:custGeom>
              <a:avLst/>
              <a:gdLst>
                <a:gd name="T0" fmla="*/ 41 w 42"/>
                <a:gd name="T1" fmla="*/ 12 h 13"/>
                <a:gd name="T2" fmla="*/ 41 w 42"/>
                <a:gd name="T3" fmla="*/ 12 h 13"/>
                <a:gd name="T4" fmla="*/ 13 w 42"/>
                <a:gd name="T5" fmla="*/ 0 h 13"/>
                <a:gd name="T6" fmla="*/ 13 w 42"/>
                <a:gd name="T7" fmla="*/ 0 h 13"/>
                <a:gd name="T8" fmla="*/ 13 w 42"/>
                <a:gd name="T9" fmla="*/ 0 h 13"/>
                <a:gd name="T10" fmla="*/ 0 w 42"/>
                <a:gd name="T11" fmla="*/ 12 h 13"/>
                <a:gd name="T12" fmla="*/ 41 w 42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3">
                  <a:moveTo>
                    <a:pt x="41" y="12"/>
                  </a:moveTo>
                  <a:lnTo>
                    <a:pt x="41" y="12"/>
                  </a:lnTo>
                  <a:cubicBezTo>
                    <a:pt x="41" y="12"/>
                    <a:pt x="27" y="12"/>
                    <a:pt x="13" y="0"/>
                  </a:cubicBezTo>
                  <a:lnTo>
                    <a:pt x="13" y="0"/>
                  </a:lnTo>
                  <a:lnTo>
                    <a:pt x="13" y="0"/>
                  </a:lnTo>
                  <a:cubicBezTo>
                    <a:pt x="13" y="12"/>
                    <a:pt x="0" y="12"/>
                    <a:pt x="0" y="12"/>
                  </a:cubicBezTo>
                  <a:cubicBezTo>
                    <a:pt x="13" y="12"/>
                    <a:pt x="27" y="12"/>
                    <a:pt x="41" y="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0" name="Freeform 816"/>
            <p:cNvSpPr>
              <a:spLocks noChangeArrowheads="1"/>
            </p:cNvSpPr>
            <p:nvPr/>
          </p:nvSpPr>
          <p:spPr bwMode="auto">
            <a:xfrm>
              <a:off x="4163243" y="8576451"/>
              <a:ext cx="309362" cy="91996"/>
            </a:xfrm>
            <a:custGeom>
              <a:avLst/>
              <a:gdLst>
                <a:gd name="T0" fmla="*/ 313 w 328"/>
                <a:gd name="T1" fmla="*/ 0 h 96"/>
                <a:gd name="T2" fmla="*/ 313 w 328"/>
                <a:gd name="T3" fmla="*/ 0 h 96"/>
                <a:gd name="T4" fmla="*/ 313 w 328"/>
                <a:gd name="T5" fmla="*/ 0 h 96"/>
                <a:gd name="T6" fmla="*/ 95 w 328"/>
                <a:gd name="T7" fmla="*/ 40 h 96"/>
                <a:gd name="T8" fmla="*/ 0 w 328"/>
                <a:gd name="T9" fmla="*/ 40 h 96"/>
                <a:gd name="T10" fmla="*/ 82 w 328"/>
                <a:gd name="T11" fmla="*/ 95 h 96"/>
                <a:gd name="T12" fmla="*/ 95 w 328"/>
                <a:gd name="T13" fmla="*/ 95 h 96"/>
                <a:gd name="T14" fmla="*/ 327 w 328"/>
                <a:gd name="T15" fmla="*/ 27 h 96"/>
                <a:gd name="T16" fmla="*/ 313 w 328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96">
                  <a:moveTo>
                    <a:pt x="313" y="0"/>
                  </a:moveTo>
                  <a:lnTo>
                    <a:pt x="313" y="0"/>
                  </a:lnTo>
                  <a:lnTo>
                    <a:pt x="313" y="0"/>
                  </a:lnTo>
                  <a:cubicBezTo>
                    <a:pt x="258" y="27"/>
                    <a:pt x="164" y="40"/>
                    <a:pt x="95" y="40"/>
                  </a:cubicBezTo>
                  <a:cubicBezTo>
                    <a:pt x="68" y="40"/>
                    <a:pt x="27" y="40"/>
                    <a:pt x="0" y="40"/>
                  </a:cubicBezTo>
                  <a:cubicBezTo>
                    <a:pt x="27" y="54"/>
                    <a:pt x="54" y="67"/>
                    <a:pt x="82" y="95"/>
                  </a:cubicBezTo>
                  <a:lnTo>
                    <a:pt x="95" y="95"/>
                  </a:lnTo>
                  <a:cubicBezTo>
                    <a:pt x="218" y="95"/>
                    <a:pt x="327" y="67"/>
                    <a:pt x="327" y="27"/>
                  </a:cubicBezTo>
                  <a:cubicBezTo>
                    <a:pt x="327" y="12"/>
                    <a:pt x="327" y="12"/>
                    <a:pt x="31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2" name="Freeform 817"/>
            <p:cNvSpPr>
              <a:spLocks noChangeArrowheads="1"/>
            </p:cNvSpPr>
            <p:nvPr/>
          </p:nvSpPr>
          <p:spPr bwMode="auto">
            <a:xfrm>
              <a:off x="4255215" y="8639177"/>
              <a:ext cx="221569" cy="91996"/>
            </a:xfrm>
            <a:custGeom>
              <a:avLst/>
              <a:gdLst>
                <a:gd name="T0" fmla="*/ 218 w 233"/>
                <a:gd name="T1" fmla="*/ 0 h 97"/>
                <a:gd name="T2" fmla="*/ 218 w 233"/>
                <a:gd name="T3" fmla="*/ 0 h 97"/>
                <a:gd name="T4" fmla="*/ 218 w 233"/>
                <a:gd name="T5" fmla="*/ 0 h 97"/>
                <a:gd name="T6" fmla="*/ 0 w 233"/>
                <a:gd name="T7" fmla="*/ 41 h 97"/>
                <a:gd name="T8" fmla="*/ 0 w 233"/>
                <a:gd name="T9" fmla="*/ 41 h 97"/>
                <a:gd name="T10" fmla="*/ 27 w 233"/>
                <a:gd name="T11" fmla="*/ 96 h 97"/>
                <a:gd name="T12" fmla="*/ 232 w 233"/>
                <a:gd name="T13" fmla="*/ 28 h 97"/>
                <a:gd name="T14" fmla="*/ 218 w 23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97">
                  <a:moveTo>
                    <a:pt x="218" y="0"/>
                  </a:moveTo>
                  <a:lnTo>
                    <a:pt x="218" y="0"/>
                  </a:lnTo>
                  <a:lnTo>
                    <a:pt x="218" y="0"/>
                  </a:lnTo>
                  <a:cubicBezTo>
                    <a:pt x="163" y="41"/>
                    <a:pt x="69" y="41"/>
                    <a:pt x="0" y="41"/>
                  </a:cubicBezTo>
                  <a:lnTo>
                    <a:pt x="0" y="41"/>
                  </a:lnTo>
                  <a:cubicBezTo>
                    <a:pt x="13" y="54"/>
                    <a:pt x="13" y="82"/>
                    <a:pt x="27" y="96"/>
                  </a:cubicBezTo>
                  <a:cubicBezTo>
                    <a:pt x="137" y="96"/>
                    <a:pt x="232" y="68"/>
                    <a:pt x="232" y="28"/>
                  </a:cubicBezTo>
                  <a:cubicBezTo>
                    <a:pt x="232" y="14"/>
                    <a:pt x="232" y="14"/>
                    <a:pt x="2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46" name="Freeform 818"/>
            <p:cNvSpPr>
              <a:spLocks noChangeArrowheads="1"/>
            </p:cNvSpPr>
            <p:nvPr/>
          </p:nvSpPr>
          <p:spPr bwMode="auto">
            <a:xfrm>
              <a:off x="4280297" y="8701901"/>
              <a:ext cx="196486" cy="91996"/>
            </a:xfrm>
            <a:custGeom>
              <a:avLst/>
              <a:gdLst>
                <a:gd name="T0" fmla="*/ 191 w 206"/>
                <a:gd name="T1" fmla="*/ 0 h 97"/>
                <a:gd name="T2" fmla="*/ 191 w 206"/>
                <a:gd name="T3" fmla="*/ 0 h 97"/>
                <a:gd name="T4" fmla="*/ 191 w 206"/>
                <a:gd name="T5" fmla="*/ 0 h 97"/>
                <a:gd name="T6" fmla="*/ 0 w 206"/>
                <a:gd name="T7" fmla="*/ 40 h 97"/>
                <a:gd name="T8" fmla="*/ 14 w 206"/>
                <a:gd name="T9" fmla="*/ 96 h 97"/>
                <a:gd name="T10" fmla="*/ 205 w 206"/>
                <a:gd name="T11" fmla="*/ 28 h 97"/>
                <a:gd name="T12" fmla="*/ 191 w 206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97">
                  <a:moveTo>
                    <a:pt x="191" y="0"/>
                  </a:moveTo>
                  <a:lnTo>
                    <a:pt x="191" y="0"/>
                  </a:lnTo>
                  <a:lnTo>
                    <a:pt x="191" y="0"/>
                  </a:lnTo>
                  <a:cubicBezTo>
                    <a:pt x="150" y="28"/>
                    <a:pt x="68" y="40"/>
                    <a:pt x="0" y="40"/>
                  </a:cubicBezTo>
                  <a:cubicBezTo>
                    <a:pt x="14" y="54"/>
                    <a:pt x="14" y="82"/>
                    <a:pt x="14" y="96"/>
                  </a:cubicBezTo>
                  <a:cubicBezTo>
                    <a:pt x="123" y="96"/>
                    <a:pt x="205" y="68"/>
                    <a:pt x="205" y="28"/>
                  </a:cubicBezTo>
                  <a:cubicBezTo>
                    <a:pt x="205" y="14"/>
                    <a:pt x="205" y="14"/>
                    <a:pt x="19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2" name="Freeform 819"/>
            <p:cNvSpPr>
              <a:spLocks noChangeArrowheads="1"/>
            </p:cNvSpPr>
            <p:nvPr/>
          </p:nvSpPr>
          <p:spPr bwMode="auto">
            <a:xfrm>
              <a:off x="4292839" y="8768807"/>
              <a:ext cx="183944" cy="91996"/>
            </a:xfrm>
            <a:custGeom>
              <a:avLst/>
              <a:gdLst>
                <a:gd name="T0" fmla="*/ 177 w 192"/>
                <a:gd name="T1" fmla="*/ 0 h 97"/>
                <a:gd name="T2" fmla="*/ 177 w 192"/>
                <a:gd name="T3" fmla="*/ 0 h 97"/>
                <a:gd name="T4" fmla="*/ 177 w 192"/>
                <a:gd name="T5" fmla="*/ 0 h 97"/>
                <a:gd name="T6" fmla="*/ 0 w 192"/>
                <a:gd name="T7" fmla="*/ 42 h 97"/>
                <a:gd name="T8" fmla="*/ 0 w 192"/>
                <a:gd name="T9" fmla="*/ 55 h 97"/>
                <a:gd name="T10" fmla="*/ 0 w 192"/>
                <a:gd name="T11" fmla="*/ 96 h 97"/>
                <a:gd name="T12" fmla="*/ 191 w 192"/>
                <a:gd name="T13" fmla="*/ 28 h 97"/>
                <a:gd name="T14" fmla="*/ 177 w 192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97">
                  <a:moveTo>
                    <a:pt x="177" y="0"/>
                  </a:moveTo>
                  <a:lnTo>
                    <a:pt x="177" y="0"/>
                  </a:lnTo>
                  <a:lnTo>
                    <a:pt x="177" y="0"/>
                  </a:lnTo>
                  <a:cubicBezTo>
                    <a:pt x="136" y="28"/>
                    <a:pt x="68" y="42"/>
                    <a:pt x="0" y="42"/>
                  </a:cubicBezTo>
                  <a:lnTo>
                    <a:pt x="0" y="55"/>
                  </a:lnTo>
                  <a:cubicBezTo>
                    <a:pt x="0" y="68"/>
                    <a:pt x="0" y="82"/>
                    <a:pt x="0" y="96"/>
                  </a:cubicBezTo>
                  <a:cubicBezTo>
                    <a:pt x="109" y="96"/>
                    <a:pt x="191" y="68"/>
                    <a:pt x="191" y="28"/>
                  </a:cubicBezTo>
                  <a:cubicBezTo>
                    <a:pt x="191" y="14"/>
                    <a:pt x="191" y="14"/>
                    <a:pt x="17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</p:grpSp>
      <p:sp>
        <p:nvSpPr>
          <p:cNvPr id="53" name="52 Rectángulo redondeado"/>
          <p:cNvSpPr/>
          <p:nvPr/>
        </p:nvSpPr>
        <p:spPr>
          <a:xfrm>
            <a:off x="5525108" y="2056400"/>
            <a:ext cx="1512168" cy="144016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980"/>
            </a:schemeClr>
          </a:solidFill>
          <a:ln>
            <a:solidFill>
              <a:srgbClr val="17375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53 Rectángulo"/>
          <p:cNvSpPr/>
          <p:nvPr/>
        </p:nvSpPr>
        <p:spPr>
          <a:xfrm>
            <a:off x="5458774" y="2645499"/>
            <a:ext cx="1650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Colabora en otros proyectos, iniciativas y obten formación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5" name="Freeform 64"/>
          <p:cNvSpPr>
            <a:spLocks noEditPoints="1"/>
          </p:cNvSpPr>
          <p:nvPr/>
        </p:nvSpPr>
        <p:spPr bwMode="auto">
          <a:xfrm>
            <a:off x="6101583" y="2193122"/>
            <a:ext cx="359217" cy="299069"/>
          </a:xfrm>
          <a:custGeom>
            <a:avLst/>
            <a:gdLst>
              <a:gd name="T0" fmla="*/ 77 w 77"/>
              <a:gd name="T1" fmla="*/ 51 h 64"/>
              <a:gd name="T2" fmla="*/ 75 w 77"/>
              <a:gd name="T3" fmla="*/ 55 h 64"/>
              <a:gd name="T4" fmla="*/ 59 w 77"/>
              <a:gd name="T5" fmla="*/ 63 h 64"/>
              <a:gd name="T6" fmla="*/ 57 w 77"/>
              <a:gd name="T7" fmla="*/ 64 h 64"/>
              <a:gd name="T8" fmla="*/ 55 w 77"/>
              <a:gd name="T9" fmla="*/ 63 h 64"/>
              <a:gd name="T10" fmla="*/ 39 w 77"/>
              <a:gd name="T11" fmla="*/ 55 h 64"/>
              <a:gd name="T12" fmla="*/ 39 w 77"/>
              <a:gd name="T13" fmla="*/ 55 h 64"/>
              <a:gd name="T14" fmla="*/ 38 w 77"/>
              <a:gd name="T15" fmla="*/ 55 h 64"/>
              <a:gd name="T16" fmla="*/ 22 w 77"/>
              <a:gd name="T17" fmla="*/ 63 h 64"/>
              <a:gd name="T18" fmla="*/ 20 w 77"/>
              <a:gd name="T19" fmla="*/ 64 h 64"/>
              <a:gd name="T20" fmla="*/ 18 w 77"/>
              <a:gd name="T21" fmla="*/ 63 h 64"/>
              <a:gd name="T22" fmla="*/ 2 w 77"/>
              <a:gd name="T23" fmla="*/ 55 h 64"/>
              <a:gd name="T24" fmla="*/ 0 w 77"/>
              <a:gd name="T25" fmla="*/ 51 h 64"/>
              <a:gd name="T26" fmla="*/ 0 w 77"/>
              <a:gd name="T27" fmla="*/ 37 h 64"/>
              <a:gd name="T28" fmla="*/ 3 w 77"/>
              <a:gd name="T29" fmla="*/ 32 h 64"/>
              <a:gd name="T30" fmla="*/ 18 w 77"/>
              <a:gd name="T31" fmla="*/ 26 h 64"/>
              <a:gd name="T32" fmla="*/ 18 w 77"/>
              <a:gd name="T33" fmla="*/ 11 h 64"/>
              <a:gd name="T34" fmla="*/ 21 w 77"/>
              <a:gd name="T35" fmla="*/ 7 h 64"/>
              <a:gd name="T36" fmla="*/ 37 w 77"/>
              <a:gd name="T37" fmla="*/ 0 h 64"/>
              <a:gd name="T38" fmla="*/ 39 w 77"/>
              <a:gd name="T39" fmla="*/ 0 h 64"/>
              <a:gd name="T40" fmla="*/ 40 w 77"/>
              <a:gd name="T41" fmla="*/ 0 h 64"/>
              <a:gd name="T42" fmla="*/ 56 w 77"/>
              <a:gd name="T43" fmla="*/ 7 h 64"/>
              <a:gd name="T44" fmla="*/ 59 w 77"/>
              <a:gd name="T45" fmla="*/ 11 h 64"/>
              <a:gd name="T46" fmla="*/ 59 w 77"/>
              <a:gd name="T47" fmla="*/ 26 h 64"/>
              <a:gd name="T48" fmla="*/ 75 w 77"/>
              <a:gd name="T49" fmla="*/ 32 h 64"/>
              <a:gd name="T50" fmla="*/ 77 w 77"/>
              <a:gd name="T51" fmla="*/ 37 h 64"/>
              <a:gd name="T52" fmla="*/ 77 w 77"/>
              <a:gd name="T53" fmla="*/ 51 h 64"/>
              <a:gd name="T54" fmla="*/ 35 w 77"/>
              <a:gd name="T55" fmla="*/ 36 h 64"/>
              <a:gd name="T56" fmla="*/ 20 w 77"/>
              <a:gd name="T57" fmla="*/ 30 h 64"/>
              <a:gd name="T58" fmla="*/ 6 w 77"/>
              <a:gd name="T59" fmla="*/ 36 h 64"/>
              <a:gd name="T60" fmla="*/ 20 w 77"/>
              <a:gd name="T61" fmla="*/ 42 h 64"/>
              <a:gd name="T62" fmla="*/ 35 w 77"/>
              <a:gd name="T63" fmla="*/ 36 h 64"/>
              <a:gd name="T64" fmla="*/ 36 w 77"/>
              <a:gd name="T65" fmla="*/ 51 h 64"/>
              <a:gd name="T66" fmla="*/ 36 w 77"/>
              <a:gd name="T67" fmla="*/ 40 h 64"/>
              <a:gd name="T68" fmla="*/ 23 w 77"/>
              <a:gd name="T69" fmla="*/ 46 h 64"/>
              <a:gd name="T70" fmla="*/ 23 w 77"/>
              <a:gd name="T71" fmla="*/ 58 h 64"/>
              <a:gd name="T72" fmla="*/ 36 w 77"/>
              <a:gd name="T73" fmla="*/ 51 h 64"/>
              <a:gd name="T74" fmla="*/ 54 w 77"/>
              <a:gd name="T75" fmla="*/ 11 h 64"/>
              <a:gd name="T76" fmla="*/ 39 w 77"/>
              <a:gd name="T77" fmla="*/ 5 h 64"/>
              <a:gd name="T78" fmla="*/ 23 w 77"/>
              <a:gd name="T79" fmla="*/ 11 h 64"/>
              <a:gd name="T80" fmla="*/ 39 w 77"/>
              <a:gd name="T81" fmla="*/ 18 h 64"/>
              <a:gd name="T82" fmla="*/ 54 w 77"/>
              <a:gd name="T83" fmla="*/ 11 h 64"/>
              <a:gd name="T84" fmla="*/ 55 w 77"/>
              <a:gd name="T85" fmla="*/ 26 h 64"/>
              <a:gd name="T86" fmla="*/ 55 w 77"/>
              <a:gd name="T87" fmla="*/ 16 h 64"/>
              <a:gd name="T88" fmla="*/ 41 w 77"/>
              <a:gd name="T89" fmla="*/ 22 h 64"/>
              <a:gd name="T90" fmla="*/ 41 w 77"/>
              <a:gd name="T91" fmla="*/ 32 h 64"/>
              <a:gd name="T92" fmla="*/ 55 w 77"/>
              <a:gd name="T93" fmla="*/ 26 h 64"/>
              <a:gd name="T94" fmla="*/ 71 w 77"/>
              <a:gd name="T95" fmla="*/ 36 h 64"/>
              <a:gd name="T96" fmla="*/ 57 w 77"/>
              <a:gd name="T97" fmla="*/ 30 h 64"/>
              <a:gd name="T98" fmla="*/ 42 w 77"/>
              <a:gd name="T99" fmla="*/ 36 h 64"/>
              <a:gd name="T100" fmla="*/ 57 w 77"/>
              <a:gd name="T101" fmla="*/ 42 h 64"/>
              <a:gd name="T102" fmla="*/ 71 w 77"/>
              <a:gd name="T103" fmla="*/ 36 h 64"/>
              <a:gd name="T104" fmla="*/ 73 w 77"/>
              <a:gd name="T105" fmla="*/ 51 h 64"/>
              <a:gd name="T106" fmla="*/ 73 w 77"/>
              <a:gd name="T107" fmla="*/ 40 h 64"/>
              <a:gd name="T108" fmla="*/ 59 w 77"/>
              <a:gd name="T109" fmla="*/ 46 h 64"/>
              <a:gd name="T110" fmla="*/ 59 w 77"/>
              <a:gd name="T111" fmla="*/ 58 h 64"/>
              <a:gd name="T112" fmla="*/ 73 w 77"/>
              <a:gd name="T113" fmla="*/ 51 h 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lIns="243797" tIns="121899" rIns="243797" bIns="12189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53" grpId="0" animBg="1"/>
      <p:bldP spid="54" grpId="0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consejo</a:t>
            </a:r>
            <a:endParaRPr lang="es-ES" dirty="0"/>
          </a:p>
        </p:txBody>
      </p:sp>
      <p:sp>
        <p:nvSpPr>
          <p:cNvPr id="49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5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/>
              <a:t>15</a:t>
            </a:fld>
            <a:endParaRPr lang="es-ES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5652120" y="555526"/>
            <a:ext cx="338437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903640" y="555526"/>
            <a:ext cx="284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40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Margarita Álvarez</a:t>
            </a:r>
            <a:endParaRPr lang="es-ES" sz="1200" spc="40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251520" y="1275606"/>
            <a:ext cx="7696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/>
            <a:r>
              <a:rPr lang="es-ES" sz="1600" b="1" dirty="0">
                <a:solidFill>
                  <a:srgbClr val="00B0DA"/>
                </a:solidFill>
                <a:latin typeface="Calibri"/>
              </a:rPr>
              <a:t>No te rindas</a:t>
            </a:r>
            <a:r>
              <a:rPr lang="es-ES" i="1" dirty="0">
                <a:latin typeface="+mn-lt"/>
                <a:cs typeface="+mn-cs"/>
              </a:rPr>
              <a:t>. Es difícil, pero no te rindas. </a:t>
            </a:r>
          </a:p>
        </p:txBody>
      </p:sp>
      <p:sp>
        <p:nvSpPr>
          <p:cNvPr id="57" name="TextBox 48"/>
          <p:cNvSpPr txBox="1">
            <a:spLocks noChangeArrowheads="1"/>
          </p:cNvSpPr>
          <p:nvPr/>
        </p:nvSpPr>
        <p:spPr bwMode="auto">
          <a:xfrm>
            <a:off x="374793" y="1635646"/>
            <a:ext cx="7696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/>
            <a:r>
              <a:rPr lang="es-ES" i="1" dirty="0">
                <a:latin typeface="+mn-lt"/>
                <a:cs typeface="+mn-cs"/>
              </a:rPr>
              <a:t>Porque cuando te sientas en una entrevista delante de una persona, esa persona no sabe el recorrido que traes, ni lo quiere </a:t>
            </a:r>
            <a:r>
              <a:rPr lang="es-ES" i="1" dirty="0" smtClean="0">
                <a:latin typeface="+mn-lt"/>
                <a:cs typeface="+mn-cs"/>
              </a:rPr>
              <a:t>saber.</a:t>
            </a:r>
            <a:r>
              <a:rPr lang="es-ES" dirty="0"/>
              <a:t> </a:t>
            </a:r>
            <a:endParaRPr lang="es-ES" i="1" dirty="0">
              <a:latin typeface="+mn-lt"/>
              <a:cs typeface="+mn-cs"/>
            </a:endParaRPr>
          </a:p>
        </p:txBody>
      </p:sp>
      <p:sp>
        <p:nvSpPr>
          <p:cNvPr id="58" name="TextBox 48"/>
          <p:cNvSpPr txBox="1">
            <a:spLocks noChangeArrowheads="1"/>
          </p:cNvSpPr>
          <p:nvPr/>
        </p:nvSpPr>
        <p:spPr bwMode="auto">
          <a:xfrm>
            <a:off x="548369" y="2787774"/>
            <a:ext cx="76960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/>
            <a:r>
              <a:rPr lang="es-ES" i="1" dirty="0">
                <a:latin typeface="+mn-lt"/>
                <a:cs typeface="+mn-cs"/>
              </a:rPr>
              <a:t>Es muy importante pensar siempre que </a:t>
            </a:r>
            <a:r>
              <a:rPr lang="es-ES" sz="1600" b="1" dirty="0">
                <a:solidFill>
                  <a:srgbClr val="00B0DA"/>
                </a:solidFill>
                <a:latin typeface="Calibri"/>
              </a:rPr>
              <a:t>eres la mejor opción </a:t>
            </a:r>
            <a:r>
              <a:rPr lang="es-ES" i="1" dirty="0">
                <a:latin typeface="+mn-lt"/>
                <a:cs typeface="+mn-cs"/>
              </a:rPr>
              <a:t>para la persona que tienes </a:t>
            </a:r>
            <a:r>
              <a:rPr lang="es-ES" i="1" dirty="0" smtClean="0">
                <a:latin typeface="+mn-lt"/>
                <a:cs typeface="+mn-cs"/>
              </a:rPr>
              <a:t>enfrente, </a:t>
            </a:r>
            <a:r>
              <a:rPr lang="es-ES" i="1" dirty="0">
                <a:latin typeface="+mn-lt"/>
                <a:cs typeface="+mn-cs"/>
              </a:rPr>
              <a:t>y para ese </a:t>
            </a:r>
            <a:r>
              <a:rPr lang="es-ES" i="1" dirty="0" smtClean="0">
                <a:latin typeface="+mn-lt"/>
                <a:cs typeface="+mn-cs"/>
              </a:rPr>
              <a:t>puesto, </a:t>
            </a:r>
            <a:r>
              <a:rPr lang="es-ES" sz="1600" b="1" dirty="0">
                <a:solidFill>
                  <a:srgbClr val="00B0DA"/>
                </a:solidFill>
                <a:latin typeface="Calibri"/>
              </a:rPr>
              <a:t>y</a:t>
            </a:r>
            <a:r>
              <a:rPr lang="es-ES" i="1" dirty="0">
                <a:latin typeface="+mn-lt"/>
                <a:cs typeface="+mn-cs"/>
              </a:rPr>
              <a:t> que </a:t>
            </a:r>
            <a:r>
              <a:rPr lang="es-ES" sz="1600" b="1" dirty="0">
                <a:solidFill>
                  <a:srgbClr val="00B0DA"/>
                </a:solidFill>
                <a:latin typeface="Calibri"/>
              </a:rPr>
              <a:t>serás la mejor opción </a:t>
            </a:r>
            <a:r>
              <a:rPr lang="es-ES" i="1" dirty="0">
                <a:latin typeface="+mn-lt"/>
                <a:cs typeface="+mn-cs"/>
              </a:rPr>
              <a:t>que podrían contratar para esa función.</a:t>
            </a:r>
          </a:p>
        </p:txBody>
      </p:sp>
      <p:sp>
        <p:nvSpPr>
          <p:cNvPr id="59" name="TextBox 48"/>
          <p:cNvSpPr txBox="1">
            <a:spLocks noChangeArrowheads="1"/>
          </p:cNvSpPr>
          <p:nvPr/>
        </p:nvSpPr>
        <p:spPr bwMode="auto">
          <a:xfrm>
            <a:off x="611560" y="3795886"/>
            <a:ext cx="7696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/>
            <a:r>
              <a:rPr lang="es-ES" i="1" dirty="0">
                <a:latin typeface="+mn-lt"/>
                <a:cs typeface="+mn-cs"/>
              </a:rPr>
              <a:t>Y eso hará que tu actitud cambie de inmediato, </a:t>
            </a:r>
            <a:r>
              <a:rPr lang="es-ES" i="1" dirty="0" smtClean="0">
                <a:latin typeface="+mn-lt"/>
                <a:cs typeface="+mn-cs"/>
              </a:rPr>
              <a:t>porque…</a:t>
            </a:r>
            <a:endParaRPr lang="es-ES" sz="1600" b="1" dirty="0">
              <a:solidFill>
                <a:srgbClr val="00B0DA"/>
              </a:solidFill>
              <a:latin typeface="Calibri"/>
            </a:endParaRP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527193" y="2355726"/>
            <a:ext cx="7696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/>
            <a:r>
              <a:rPr lang="es-ES" i="1" dirty="0" smtClean="0">
                <a:latin typeface="+mn-lt"/>
                <a:cs typeface="+mn-cs"/>
              </a:rPr>
              <a:t>Lo </a:t>
            </a:r>
            <a:r>
              <a:rPr lang="es-ES" i="1" dirty="0">
                <a:latin typeface="+mn-lt"/>
                <a:cs typeface="+mn-cs"/>
              </a:rPr>
              <a:t>que quiere saber en ese momento es si </a:t>
            </a:r>
            <a:r>
              <a:rPr lang="es-ES" sz="1600" b="1" dirty="0">
                <a:solidFill>
                  <a:srgbClr val="00B0DA"/>
                </a:solidFill>
                <a:latin typeface="Calibri"/>
              </a:rPr>
              <a:t>eres la persona adecuada</a:t>
            </a:r>
            <a:r>
              <a:rPr lang="es-ES" dirty="0"/>
              <a:t>. </a:t>
            </a:r>
            <a:r>
              <a:rPr lang="es-ES" i="1" dirty="0" smtClean="0">
                <a:latin typeface="+mn-lt"/>
                <a:cs typeface="+mn-cs"/>
              </a:rPr>
              <a:t> </a:t>
            </a:r>
            <a:endParaRPr lang="es-ES" i="1" dirty="0">
              <a:latin typeface="+mn-lt"/>
              <a:cs typeface="+mn-cs"/>
            </a:endParaRPr>
          </a:p>
        </p:txBody>
      </p:sp>
      <p:sp>
        <p:nvSpPr>
          <p:cNvPr id="61" name="TextBox 48"/>
          <p:cNvSpPr txBox="1">
            <a:spLocks noChangeArrowheads="1"/>
          </p:cNvSpPr>
          <p:nvPr/>
        </p:nvSpPr>
        <p:spPr bwMode="auto">
          <a:xfrm>
            <a:off x="763960" y="4299942"/>
            <a:ext cx="7696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/>
            <a:r>
              <a:rPr lang="es-ES" sz="2400" b="1" dirty="0" smtClean="0">
                <a:solidFill>
                  <a:srgbClr val="00B0DA"/>
                </a:solidFill>
                <a:latin typeface="Calibri"/>
              </a:rPr>
              <a:t>…la </a:t>
            </a:r>
            <a:r>
              <a:rPr lang="es-ES" sz="2400" b="1" dirty="0">
                <a:solidFill>
                  <a:srgbClr val="00B0DA"/>
                </a:solidFill>
                <a:latin typeface="Calibri"/>
              </a:rPr>
              <a:t>actitud es </a:t>
            </a:r>
            <a:r>
              <a:rPr lang="es-ES" sz="2400" b="1" dirty="0" smtClean="0">
                <a:solidFill>
                  <a:srgbClr val="00B0DA"/>
                </a:solidFill>
                <a:latin typeface="Calibri"/>
              </a:rPr>
              <a:t>el 80</a:t>
            </a:r>
            <a:r>
              <a:rPr lang="es-ES" sz="2400" b="1" dirty="0">
                <a:solidFill>
                  <a:srgbClr val="00B0DA"/>
                </a:solidFill>
                <a:latin typeface="Calibri"/>
              </a:rPr>
              <a:t>% de un proceso de selección.</a:t>
            </a:r>
          </a:p>
        </p:txBody>
      </p:sp>
    </p:spTree>
    <p:extLst>
      <p:ext uri="{BB962C8B-B14F-4D97-AF65-F5344CB8AC3E}">
        <p14:creationId xmlns:p14="http://schemas.microsoft.com/office/powerpoint/2010/main" val="27236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7" grpId="0"/>
      <p:bldP spid="58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26"/>
          <a:stretch/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-36512" y="0"/>
            <a:ext cx="9176317" cy="51435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5" name="14 Conector recto"/>
          <p:cNvCxnSpPr/>
          <p:nvPr/>
        </p:nvCxnSpPr>
        <p:spPr>
          <a:xfrm rot="16200000">
            <a:off x="964466" y="1814274"/>
            <a:ext cx="1424662" cy="0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16200000">
            <a:off x="6585438" y="2867531"/>
            <a:ext cx="1424662" cy="0"/>
          </a:xfrm>
          <a:prstGeom prst="line">
            <a:avLst/>
          </a:prstGeom>
          <a:ln w="57150"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0800000">
            <a:off x="5843266" y="3551841"/>
            <a:ext cx="1424662" cy="0"/>
          </a:xfrm>
          <a:prstGeom prst="line">
            <a:avLst/>
          </a:prstGeom>
          <a:ln w="57150"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319752" y="1793886"/>
            <a:ext cx="2467984" cy="63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s-ES" sz="3200" spc="49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GRACIAS</a:t>
            </a:r>
            <a:endParaRPr lang="es-ES" sz="3200" spc="49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1704837" y="1127261"/>
            <a:ext cx="1003602" cy="0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09550"/>
            <a:ext cx="9180512" cy="535305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-36512" y="-209551"/>
            <a:ext cx="3994026" cy="5353051"/>
          </a:xfrm>
          <a:prstGeom prst="rect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5" name="14 Conector recto"/>
          <p:cNvCxnSpPr/>
          <p:nvPr/>
        </p:nvCxnSpPr>
        <p:spPr>
          <a:xfrm flipH="1" flipV="1">
            <a:off x="8416077" y="311225"/>
            <a:ext cx="0" cy="889414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7740352" y="339502"/>
            <a:ext cx="648000" cy="0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1667" y="555526"/>
            <a:ext cx="190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spc="49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Í</a:t>
            </a:r>
            <a:r>
              <a:rPr lang="es-ES" sz="3200" spc="49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NDICE</a:t>
            </a:r>
            <a:endParaRPr lang="es-ES" sz="3200" spc="49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19" name="3 CuadroTexto"/>
          <p:cNvSpPr txBox="1"/>
          <p:nvPr/>
        </p:nvSpPr>
        <p:spPr>
          <a:xfrm>
            <a:off x="937816" y="1521644"/>
            <a:ext cx="47143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chemeClr val="bg1"/>
                </a:solidFill>
              </a:rPr>
              <a:t>DEFINICION DE ACTITUD Y CAMBIO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chemeClr val="bg1"/>
                </a:solidFill>
              </a:rPr>
              <a:t>COMO NOS VE LA COMPAÑIA</a:t>
            </a:r>
          </a:p>
          <a:p>
            <a:pPr>
              <a:lnSpc>
                <a:spcPct val="150000"/>
              </a:lnSpc>
            </a:pPr>
            <a:r>
              <a:rPr lang="es-ES" sz="1400" dirty="0">
                <a:solidFill>
                  <a:schemeClr val="bg1"/>
                </a:solidFill>
              </a:rPr>
              <a:t>RECURSOS HUMANOS – MI PRIMERA ENTREVISTA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MIS PRIMEROS DIAS EN LA COMPAÑIA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TRES MESES MAS TARDE</a:t>
            </a:r>
          </a:p>
        </p:txBody>
      </p:sp>
      <p:cxnSp>
        <p:nvCxnSpPr>
          <p:cNvPr id="24" name="23 Conector recto"/>
          <p:cNvCxnSpPr/>
          <p:nvPr/>
        </p:nvCxnSpPr>
        <p:spPr>
          <a:xfrm flipH="1" flipV="1">
            <a:off x="539552" y="3651870"/>
            <a:ext cx="0" cy="889414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564775" y="4515229"/>
            <a:ext cx="648000" cy="0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1924"/>
            <a:ext cx="9252520" cy="539115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704837" y="1275606"/>
            <a:ext cx="5592932" cy="2232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04837" y="2058983"/>
            <a:ext cx="559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spc="490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ACTITUD Y CAMBIO</a:t>
            </a:r>
            <a:endParaRPr lang="es-ES" sz="3200" spc="490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H="1" flipV="1">
            <a:off x="8416077" y="311225"/>
            <a:ext cx="0" cy="889414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7740352" y="339502"/>
            <a:ext cx="648000" cy="0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 flipV="1">
            <a:off x="539552" y="3651870"/>
            <a:ext cx="0" cy="889414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564775" y="4515229"/>
            <a:ext cx="648000" cy="0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91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Actitud</a:t>
            </a:r>
            <a:endParaRPr lang="es-ES" dirty="0"/>
          </a:p>
        </p:txBody>
      </p:sp>
      <p:sp>
        <p:nvSpPr>
          <p:cNvPr id="8" name="TextBox 48"/>
          <p:cNvSpPr txBox="1">
            <a:spLocks noChangeArrowheads="1"/>
          </p:cNvSpPr>
          <p:nvPr/>
        </p:nvSpPr>
        <p:spPr bwMode="auto">
          <a:xfrm>
            <a:off x="332361" y="1347614"/>
            <a:ext cx="4311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i="1" dirty="0">
                <a:latin typeface="+mn-lt"/>
                <a:cs typeface="+mn-cs"/>
              </a:rPr>
              <a:t>La</a:t>
            </a:r>
            <a:r>
              <a:rPr lang="es-ES" b="1" dirty="0" smtClean="0">
                <a:solidFill>
                  <a:srgbClr val="00B0DA"/>
                </a:solidFill>
                <a:latin typeface="Calibri"/>
              </a:rPr>
              <a:t> actitud</a:t>
            </a:r>
            <a:r>
              <a:rPr lang="es-ES" i="1" dirty="0">
                <a:latin typeface="+mn-lt"/>
                <a:cs typeface="+mn-cs"/>
              </a:rPr>
              <a:t>, según algunos expertos es…</a:t>
            </a:r>
          </a:p>
        </p:txBody>
      </p:sp>
      <p:sp>
        <p:nvSpPr>
          <p:cNvPr id="3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3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/>
              <a:t>4</a:t>
            </a:fld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539552" y="193904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“</a:t>
            </a:r>
            <a:r>
              <a:rPr lang="es-ES" b="1" i="1" dirty="0">
                <a:solidFill>
                  <a:srgbClr val="00B0DA"/>
                </a:solidFill>
                <a:latin typeface="Calibri"/>
                <a:cs typeface="Arial" charset="0"/>
              </a:rPr>
              <a:t>Respuesta emocional </a:t>
            </a:r>
            <a:r>
              <a:rPr lang="es-ES" i="1" dirty="0"/>
              <a:t>y mental a las circunstancias de la </a:t>
            </a:r>
            <a:r>
              <a:rPr lang="es-ES" i="1" dirty="0" smtClean="0"/>
              <a:t>vida”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1979712" y="2715765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“Es la tendencia del individuo a </a:t>
            </a:r>
            <a:r>
              <a:rPr lang="es-ES" b="1" i="1" dirty="0">
                <a:solidFill>
                  <a:srgbClr val="00B0DA"/>
                </a:solidFill>
                <a:latin typeface="Calibri"/>
                <a:cs typeface="Arial" charset="0"/>
              </a:rPr>
              <a:t>reaccionar</a:t>
            </a:r>
            <a:r>
              <a:rPr lang="es-ES" i="1" dirty="0"/>
              <a:t>, ya sea positiva o negativamente, a cierto valor </a:t>
            </a:r>
            <a:r>
              <a:rPr lang="es-ES" i="1" dirty="0" smtClean="0"/>
              <a:t>social”</a:t>
            </a:r>
            <a:endParaRPr lang="es-ES" i="1" dirty="0"/>
          </a:p>
        </p:txBody>
      </p:sp>
      <p:sp>
        <p:nvSpPr>
          <p:cNvPr id="3" name="2 Rectángulo"/>
          <p:cNvSpPr/>
          <p:nvPr/>
        </p:nvSpPr>
        <p:spPr>
          <a:xfrm>
            <a:off x="631318" y="3683228"/>
            <a:ext cx="452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"La actitud es lo que nos </a:t>
            </a:r>
            <a:r>
              <a:rPr lang="es-ES" b="1" i="1" dirty="0">
                <a:solidFill>
                  <a:srgbClr val="00B0DA"/>
                </a:solidFill>
                <a:latin typeface="Calibri"/>
                <a:cs typeface="Arial" charset="0"/>
              </a:rPr>
              <a:t>impulsa</a:t>
            </a:r>
            <a:r>
              <a:rPr lang="es-ES" i="1" dirty="0"/>
              <a:t> hacer algo“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652120" y="555526"/>
            <a:ext cx="338437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03640" y="555526"/>
            <a:ext cx="284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40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Definición</a:t>
            </a:r>
            <a:endParaRPr lang="es-ES" sz="1200" spc="40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37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</a:t>
            </a:r>
            <a:endParaRPr lang="es-ES" dirty="0"/>
          </a:p>
        </p:txBody>
      </p:sp>
      <p:sp>
        <p:nvSpPr>
          <p:cNvPr id="3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3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/>
              <a:t>5</a:t>
            </a:fld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322787" y="185167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Transición </a:t>
            </a:r>
            <a:r>
              <a:rPr lang="es-ES" i="1" dirty="0"/>
              <a:t>que ocurre de un </a:t>
            </a:r>
            <a:r>
              <a:rPr lang="es-ES" b="1" dirty="0">
                <a:solidFill>
                  <a:srgbClr val="00B0DA"/>
                </a:solidFill>
                <a:latin typeface="Calibri"/>
                <a:cs typeface="Arial" charset="0"/>
              </a:rPr>
              <a:t>estado a otro</a:t>
            </a:r>
            <a:r>
              <a:rPr lang="es-ES" i="1" dirty="0"/>
              <a:t>, por ejemplo: el concepto de </a:t>
            </a:r>
            <a:r>
              <a:rPr lang="es-ES" i="1" dirty="0" smtClean="0"/>
              <a:t>cambio de estado de la materia en </a:t>
            </a:r>
            <a:r>
              <a:rPr lang="es-ES" i="1" dirty="0"/>
              <a:t>la </a:t>
            </a:r>
            <a:r>
              <a:rPr lang="es-ES" i="1" dirty="0" smtClean="0"/>
              <a:t>física (sólido</a:t>
            </a:r>
            <a:r>
              <a:rPr lang="es-ES" i="1" dirty="0"/>
              <a:t>, líquido y gaseoso</a:t>
            </a:r>
            <a:r>
              <a:rPr lang="es-ES" i="1" dirty="0" smtClean="0"/>
              <a:t>)…</a:t>
            </a:r>
            <a:endParaRPr lang="es-ES" i="1" dirty="0"/>
          </a:p>
        </p:txBody>
      </p:sp>
      <p:sp>
        <p:nvSpPr>
          <p:cNvPr id="9" name="TextBox 48"/>
          <p:cNvSpPr txBox="1">
            <a:spLocks noChangeArrowheads="1"/>
          </p:cNvSpPr>
          <p:nvPr/>
        </p:nvSpPr>
        <p:spPr bwMode="auto">
          <a:xfrm>
            <a:off x="332361" y="1347614"/>
            <a:ext cx="6543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i="1" dirty="0">
                <a:latin typeface="+mn-lt"/>
                <a:cs typeface="+mn-cs"/>
              </a:rPr>
              <a:t>Por otro lado, el </a:t>
            </a:r>
            <a:r>
              <a:rPr lang="es-ES" b="1" dirty="0" smtClean="0">
                <a:solidFill>
                  <a:srgbClr val="00B0DA"/>
                </a:solidFill>
                <a:latin typeface="Calibri"/>
              </a:rPr>
              <a:t>cambio </a:t>
            </a:r>
            <a:r>
              <a:rPr lang="es-ES" i="1" dirty="0">
                <a:latin typeface="+mn-lt"/>
                <a:cs typeface="+mn-cs"/>
              </a:rPr>
              <a:t>según otros se define como…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475656" y="28932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…de </a:t>
            </a:r>
            <a:r>
              <a:rPr lang="es-ES" i="1" dirty="0"/>
              <a:t>las personas en </a:t>
            </a:r>
            <a:r>
              <a:rPr lang="es-ES" i="1" dirty="0" smtClean="0"/>
              <a:t>su estado civil (soltero</a:t>
            </a:r>
            <a:r>
              <a:rPr lang="es-ES" i="1" dirty="0"/>
              <a:t>, casado, divorciado o viudo);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32361" y="372387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…o en nuestro caso, de estudiante a </a:t>
            </a:r>
            <a:r>
              <a:rPr lang="es-ES" sz="2400" b="1" i="1" dirty="0">
                <a:solidFill>
                  <a:srgbClr val="00B0DA"/>
                </a:solidFill>
                <a:latin typeface="Calibri"/>
                <a:cs typeface="Arial" charset="0"/>
              </a:rPr>
              <a:t>miembro de una compañía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652120" y="555526"/>
            <a:ext cx="338437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03640" y="555526"/>
            <a:ext cx="284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40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Definición</a:t>
            </a:r>
            <a:endParaRPr lang="es-ES" sz="1200" spc="40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21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76200"/>
            <a:ext cx="9577064" cy="52197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704837" y="1275606"/>
            <a:ext cx="5592932" cy="22322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04837" y="1853121"/>
            <a:ext cx="5592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spc="490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COMO NOS VE LA COMPAÑÍA</a:t>
            </a:r>
            <a:endParaRPr lang="es-ES" sz="3200" spc="490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H="1" flipV="1">
            <a:off x="8416077" y="311225"/>
            <a:ext cx="0" cy="889414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7740352" y="339502"/>
            <a:ext cx="648000" cy="0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 flipV="1">
            <a:off x="539552" y="3651870"/>
            <a:ext cx="0" cy="889414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564775" y="4515229"/>
            <a:ext cx="648000" cy="0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65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Como nos ve la compañía</a:t>
            </a:r>
            <a:endParaRPr lang="es-ES" dirty="0"/>
          </a:p>
        </p:txBody>
      </p:sp>
      <p:sp>
        <p:nvSpPr>
          <p:cNvPr id="3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3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/>
              <a:t>7</a:t>
            </a:fld>
            <a:endParaRPr lang="es-ES" dirty="0"/>
          </a:p>
        </p:txBody>
      </p:sp>
      <p:sp>
        <p:nvSpPr>
          <p:cNvPr id="36" name="35 Rectángulo"/>
          <p:cNvSpPr/>
          <p:nvPr/>
        </p:nvSpPr>
        <p:spPr>
          <a:xfrm>
            <a:off x="5760132" y="1395413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DA"/>
                </a:solidFill>
                <a:latin typeface="Calibri"/>
                <a:cs typeface="Arial" charset="0"/>
              </a:rPr>
              <a:t>Currículum</a:t>
            </a:r>
            <a:r>
              <a:rPr lang="es-ES" i="1" dirty="0" smtClean="0"/>
              <a:t> Vitae</a:t>
            </a:r>
            <a:endParaRPr lang="es-ES" i="1" dirty="0"/>
          </a:p>
        </p:txBody>
      </p:sp>
      <p:sp>
        <p:nvSpPr>
          <p:cNvPr id="38" name="37 Rectángulo"/>
          <p:cNvSpPr/>
          <p:nvPr/>
        </p:nvSpPr>
        <p:spPr>
          <a:xfrm>
            <a:off x="340096" y="2346434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Oportunidad de </a:t>
            </a:r>
            <a:r>
              <a:rPr lang="es-ES" b="1" dirty="0">
                <a:solidFill>
                  <a:srgbClr val="00B0DA"/>
                </a:solidFill>
                <a:latin typeface="Calibri"/>
                <a:cs typeface="Arial" charset="0"/>
              </a:rPr>
              <a:t>expansión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371874" y="349856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Fuente de </a:t>
            </a:r>
            <a:r>
              <a:rPr lang="es-ES" b="1" dirty="0" smtClean="0">
                <a:solidFill>
                  <a:srgbClr val="00B0DA"/>
                </a:solidFill>
                <a:latin typeface="Calibri"/>
                <a:cs typeface="Arial" charset="0"/>
              </a:rPr>
              <a:t>Ingresos</a:t>
            </a:r>
            <a:endParaRPr lang="es-ES" b="1" dirty="0">
              <a:solidFill>
                <a:srgbClr val="00B0DA"/>
              </a:solidFill>
              <a:latin typeface="Calibri"/>
              <a:cs typeface="Arial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43287" y="141033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B0DA"/>
                </a:solidFill>
                <a:latin typeface="Calibri"/>
                <a:cs typeface="Arial" charset="0"/>
              </a:rPr>
              <a:t>Capacidades </a:t>
            </a:r>
            <a:r>
              <a:rPr lang="es-ES" i="1" dirty="0"/>
              <a:t>innovadoras</a:t>
            </a:r>
          </a:p>
        </p:txBody>
      </p:sp>
      <p:graphicFrame>
        <p:nvGraphicFramePr>
          <p:cNvPr id="4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276632"/>
              </p:ext>
            </p:extLst>
          </p:nvPr>
        </p:nvGraphicFramePr>
        <p:xfrm>
          <a:off x="3232169" y="2221204"/>
          <a:ext cx="1872208" cy="61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Resultado de imagen de mone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63509"/>
            <a:ext cx="676393" cy="6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5652120" y="555526"/>
            <a:ext cx="338437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724128" y="589642"/>
            <a:ext cx="33123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spc="40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¿Que esperan de nosotros?</a:t>
            </a:r>
            <a:endParaRPr lang="es-ES" sz="1050" spc="40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AutoShape 6" descr="Resultado de imagen de strong icon"/>
          <p:cNvSpPr>
            <a:spLocks noChangeAspect="1" noChangeArrowheads="1"/>
          </p:cNvSpPr>
          <p:nvPr/>
        </p:nvSpPr>
        <p:spPr bwMode="auto">
          <a:xfrm>
            <a:off x="155575" y="-100488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AutoShape 8" descr="Resultado de imagen de strong icon"/>
          <p:cNvSpPr>
            <a:spLocks noChangeAspect="1" noChangeArrowheads="1"/>
          </p:cNvSpPr>
          <p:nvPr/>
        </p:nvSpPr>
        <p:spPr bwMode="auto">
          <a:xfrm>
            <a:off x="307975" y="-85248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AutoShape 10" descr="Resultado de imagen de strong icon"/>
          <p:cNvSpPr>
            <a:spLocks noChangeAspect="1" noChangeArrowheads="1"/>
          </p:cNvSpPr>
          <p:nvPr/>
        </p:nvSpPr>
        <p:spPr bwMode="auto">
          <a:xfrm>
            <a:off x="460375" y="-70008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AutoShape 14" descr="Resultado de imagen de strong icon"/>
          <p:cNvSpPr>
            <a:spLocks noChangeAspect="1" noChangeArrowheads="1"/>
          </p:cNvSpPr>
          <p:nvPr/>
        </p:nvSpPr>
        <p:spPr bwMode="auto">
          <a:xfrm>
            <a:off x="765175" y="-39528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6" name="Picture 2" descr="Resultado de imagen de CURRICULUM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91" y="2283718"/>
            <a:ext cx="1307033" cy="13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recto"/>
          <p:cNvCxnSpPr/>
          <p:nvPr/>
        </p:nvCxnSpPr>
        <p:spPr>
          <a:xfrm>
            <a:off x="5436096" y="1187773"/>
            <a:ext cx="0" cy="35442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4" descr="Resultado de imagen de knowledge shari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87773"/>
            <a:ext cx="1080120" cy="6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1" grpId="0"/>
      <p:bldGraphic spid="4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570"/>
            <a:ext cx="9144000" cy="610262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704837" y="1275606"/>
            <a:ext cx="5592932" cy="223224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04838" y="1926580"/>
            <a:ext cx="5592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spc="490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RECURSOS</a:t>
            </a:r>
          </a:p>
          <a:p>
            <a:pPr algn="ctr"/>
            <a:r>
              <a:rPr lang="es-ES" sz="3200" spc="490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HUMANOS</a:t>
            </a:r>
            <a:endParaRPr lang="es-ES" sz="3200" spc="490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H="1" flipV="1">
            <a:off x="8416077" y="311225"/>
            <a:ext cx="0" cy="889414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7740352" y="339502"/>
            <a:ext cx="648000" cy="0"/>
          </a:xfrm>
          <a:prstGeom prst="line">
            <a:avLst/>
          </a:prstGeom>
          <a:ln w="57150">
            <a:solidFill>
              <a:srgbClr val="00B0F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 flipV="1">
            <a:off x="539552" y="3651870"/>
            <a:ext cx="0" cy="889414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564775" y="4515229"/>
            <a:ext cx="648000" cy="0"/>
          </a:xfrm>
          <a:prstGeom prst="line">
            <a:avLst/>
          </a:prstGeom>
          <a:ln w="5715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Copyright VIEWNEXT 2017</a:t>
            </a: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>
                <a:solidFill>
                  <a:schemeClr val="bg1"/>
                </a:solidFill>
              </a:rPr>
              <a:t>8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 Humanos</a:t>
            </a:r>
            <a:endParaRPr lang="es-ES" dirty="0"/>
          </a:p>
        </p:txBody>
      </p:sp>
      <p:sp>
        <p:nvSpPr>
          <p:cNvPr id="3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894008"/>
            <a:ext cx="2895600" cy="273844"/>
          </a:xfrm>
        </p:spPr>
        <p:txBody>
          <a:bodyPr/>
          <a:lstStyle/>
          <a:p>
            <a:r>
              <a:rPr lang="en-US" dirty="0" smtClean="0"/>
              <a:t>© Copyright VIEWNEXT 2017</a:t>
            </a:r>
          </a:p>
        </p:txBody>
      </p:sp>
      <p:sp>
        <p:nvSpPr>
          <p:cNvPr id="3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894008"/>
            <a:ext cx="2133600" cy="273844"/>
          </a:xfrm>
        </p:spPr>
        <p:txBody>
          <a:bodyPr/>
          <a:lstStyle/>
          <a:p>
            <a:fld id="{BC27CD9C-C814-4D7E-9230-8D1C34D1498B}" type="slidenum">
              <a:rPr lang="es-ES" smtClean="0"/>
              <a:t>9</a:t>
            </a:fld>
            <a:endParaRPr lang="es-ES" dirty="0"/>
          </a:p>
        </p:txBody>
      </p:sp>
      <p:pic>
        <p:nvPicPr>
          <p:cNvPr id="2056" name="Picture 8" descr="Resultado de imagen de interview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0" y="126202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group intervie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555308"/>
            <a:ext cx="1320081" cy="13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de group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3" y="4037034"/>
            <a:ext cx="1092139" cy="10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sultado de imagen de boss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7894"/>
            <a:ext cx="546069" cy="54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0" descr="Resultado de imagen de telephone interview icon"/>
          <p:cNvSpPr>
            <a:spLocks noChangeAspect="1" noChangeArrowheads="1"/>
          </p:cNvSpPr>
          <p:nvPr/>
        </p:nvSpPr>
        <p:spPr bwMode="auto">
          <a:xfrm>
            <a:off x="155575" y="-1554163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70" name="Picture 22" descr="Resultado de imagen de telephone interview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1635646"/>
            <a:ext cx="1064390" cy="106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"/>
          <p:cNvSpPr/>
          <p:nvPr/>
        </p:nvSpPr>
        <p:spPr>
          <a:xfrm>
            <a:off x="1787624" y="183809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Entrevista</a:t>
            </a:r>
            <a:r>
              <a:rPr lang="es-ES" b="1" dirty="0" smtClean="0">
                <a:solidFill>
                  <a:srgbClr val="00B0DA"/>
                </a:solidFill>
                <a:latin typeface="Calibri"/>
                <a:cs typeface="Arial" charset="0"/>
              </a:rPr>
              <a:t> Presencial</a:t>
            </a:r>
            <a:endParaRPr lang="es-ES" i="1" dirty="0"/>
          </a:p>
        </p:txBody>
      </p:sp>
      <p:sp>
        <p:nvSpPr>
          <p:cNvPr id="37" name="36 Rectángulo"/>
          <p:cNvSpPr/>
          <p:nvPr/>
        </p:nvSpPr>
        <p:spPr>
          <a:xfrm>
            <a:off x="1907704" y="303068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Entrevista</a:t>
            </a:r>
            <a:r>
              <a:rPr lang="es-ES" b="1" dirty="0" smtClean="0">
                <a:solidFill>
                  <a:srgbClr val="00B0DA"/>
                </a:solidFill>
                <a:latin typeface="Calibri"/>
                <a:cs typeface="Arial" charset="0"/>
              </a:rPr>
              <a:t> On-line</a:t>
            </a:r>
            <a:endParaRPr lang="es-ES" i="1" dirty="0"/>
          </a:p>
        </p:txBody>
      </p:sp>
      <p:sp>
        <p:nvSpPr>
          <p:cNvPr id="38" name="37 Rectángulo"/>
          <p:cNvSpPr/>
          <p:nvPr/>
        </p:nvSpPr>
        <p:spPr>
          <a:xfrm>
            <a:off x="2339752" y="4044631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Entrevista</a:t>
            </a:r>
            <a:r>
              <a:rPr lang="es-ES" b="1" dirty="0" smtClean="0">
                <a:solidFill>
                  <a:srgbClr val="00B0DA"/>
                </a:solidFill>
                <a:latin typeface="Calibri"/>
                <a:cs typeface="Arial" charset="0"/>
              </a:rPr>
              <a:t> dinámica en </a:t>
            </a:r>
            <a:r>
              <a:rPr lang="es-ES" b="1" dirty="0">
                <a:solidFill>
                  <a:srgbClr val="00B0DA"/>
                </a:solidFill>
                <a:latin typeface="Calibri"/>
                <a:cs typeface="Arial" charset="0"/>
              </a:rPr>
              <a:t>g</a:t>
            </a:r>
            <a:r>
              <a:rPr lang="es-ES" b="1" dirty="0" smtClean="0">
                <a:solidFill>
                  <a:srgbClr val="00B0DA"/>
                </a:solidFill>
                <a:latin typeface="Calibri"/>
                <a:cs typeface="Arial" charset="0"/>
              </a:rPr>
              <a:t>rupo</a:t>
            </a:r>
            <a:endParaRPr lang="es-ES" i="1" dirty="0"/>
          </a:p>
        </p:txBody>
      </p:sp>
      <p:sp>
        <p:nvSpPr>
          <p:cNvPr id="39" name="38 Rectángulo"/>
          <p:cNvSpPr/>
          <p:nvPr/>
        </p:nvSpPr>
        <p:spPr>
          <a:xfrm>
            <a:off x="6012160" y="1983175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Entrevista</a:t>
            </a:r>
            <a:r>
              <a:rPr lang="es-ES" b="1" dirty="0" smtClean="0">
                <a:solidFill>
                  <a:srgbClr val="00B0DA"/>
                </a:solidFill>
                <a:latin typeface="Calibri"/>
                <a:cs typeface="Arial" charset="0"/>
              </a:rPr>
              <a:t> Telefónica</a:t>
            </a:r>
            <a:endParaRPr lang="es-ES" i="1" dirty="0"/>
          </a:p>
        </p:txBody>
      </p:sp>
      <p:pic>
        <p:nvPicPr>
          <p:cNvPr id="2074" name="Picture 26" descr="Resultado de imagen de mail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69" y="2936547"/>
            <a:ext cx="890976" cy="8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6012160" y="3197369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Entrevista</a:t>
            </a:r>
            <a:r>
              <a:rPr lang="es-ES" b="1" dirty="0" smtClean="0">
                <a:solidFill>
                  <a:srgbClr val="00B0DA"/>
                </a:solidFill>
                <a:latin typeface="Calibri"/>
                <a:cs typeface="Arial" charset="0"/>
              </a:rPr>
              <a:t> vía Mail</a:t>
            </a:r>
            <a:endParaRPr lang="es-ES" i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5652120" y="555526"/>
            <a:ext cx="3384376" cy="28803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5903640" y="555526"/>
            <a:ext cx="284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400" dirty="0" smtClean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Tipos</a:t>
            </a:r>
            <a:endParaRPr lang="es-ES" sz="1200" spc="400" dirty="0">
              <a:solidFill>
                <a:schemeClr val="bg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80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Tema de Office">
  <a:themeElements>
    <a:clrScheme name="VIEWNEXT">
      <a:dk1>
        <a:sysClr val="windowText" lastClr="000000"/>
      </a:dk1>
      <a:lt1>
        <a:sysClr val="window" lastClr="FFFFFF"/>
      </a:lt1>
      <a:dk2>
        <a:srgbClr val="00649D"/>
      </a:dk2>
      <a:lt2>
        <a:srgbClr val="00B0DA"/>
      </a:lt2>
      <a:accent1>
        <a:srgbClr val="1F497D"/>
      </a:accent1>
      <a:accent2>
        <a:srgbClr val="00B0DA"/>
      </a:accent2>
      <a:accent3>
        <a:srgbClr val="9C9E9F"/>
      </a:accent3>
      <a:accent4>
        <a:srgbClr val="FFFFFF"/>
      </a:accent4>
      <a:accent5>
        <a:srgbClr val="4BACC6"/>
      </a:accent5>
      <a:accent6>
        <a:srgbClr val="BFBFB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10219</TotalTime>
  <Words>568</Words>
  <Application>Microsoft Office PowerPoint</Application>
  <PresentationFormat>Presentación en pantalla (16:9)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Century Gothic</vt:lpstr>
      <vt:lpstr>Glacial Indifference</vt:lpstr>
      <vt:lpstr>Aharoni</vt:lpstr>
      <vt:lpstr>Calibri</vt:lpstr>
      <vt:lpstr>Lato Light</vt:lpstr>
      <vt:lpstr>Gill Sans</vt:lpstr>
      <vt:lpstr>Tema de Office</vt:lpstr>
      <vt:lpstr>Presentación de PowerPoint</vt:lpstr>
      <vt:lpstr>Presentación de PowerPoint</vt:lpstr>
      <vt:lpstr>Presentación de PowerPoint</vt:lpstr>
      <vt:lpstr>Actitud</vt:lpstr>
      <vt:lpstr>Cambio</vt:lpstr>
      <vt:lpstr>Presentación de PowerPoint</vt:lpstr>
      <vt:lpstr>Como nos ve la compañía</vt:lpstr>
      <vt:lpstr>Presentación de PowerPoint</vt:lpstr>
      <vt:lpstr>Recursos Humanos</vt:lpstr>
      <vt:lpstr>Recursos Humanos</vt:lpstr>
      <vt:lpstr>Presentación de PowerPoint</vt:lpstr>
      <vt:lpstr>Mis primeros días…</vt:lpstr>
      <vt:lpstr>Presentación de PowerPoint</vt:lpstr>
      <vt:lpstr>Tres meses mas tarde</vt:lpstr>
      <vt:lpstr>Un consejo</vt:lpstr>
      <vt:lpstr>Presentación de PowerPoint</vt:lpstr>
    </vt:vector>
  </TitlesOfParts>
  <Company>Ingeniería de Software Avanzado S.A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0004366</dc:creator>
  <cp:lastModifiedBy>FRANCISCO JAVIER HUESO GARCIA-NIETO</cp:lastModifiedBy>
  <cp:revision>563</cp:revision>
  <cp:lastPrinted>2017-02-02T10:26:20Z</cp:lastPrinted>
  <dcterms:created xsi:type="dcterms:W3CDTF">2015-06-12T09:45:41Z</dcterms:created>
  <dcterms:modified xsi:type="dcterms:W3CDTF">2017-02-22T10:09:25Z</dcterms:modified>
</cp:coreProperties>
</file>